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нализ трендов YouTube и новостей с использованием AP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pc="0" sz="5800"/>
            </a:lvl1pPr>
          </a:lstStyle>
          <a:p>
            <a:pPr/>
            <a:r>
              <a:t>Анализ трендов YouTube и новостей с использованием API</a:t>
            </a:r>
          </a:p>
        </p:txBody>
      </p:sp>
      <p:sp>
        <p:nvSpPr>
          <p:cNvPr id="172" name="Как превратить разбросанные данные в красивые дашборды без лишних затра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0"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Как превратить разбросанные данные в красивые дашборды без лишних затрат</a:t>
            </a:r>
          </a:p>
        </p:txBody>
      </p:sp>
      <p:pic>
        <p:nvPicPr>
          <p:cNvPr id="173" name="na.png" descr="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6727" y="2168022"/>
            <a:ext cx="5245101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yt.jpg" descr="yt.jpg"/>
          <p:cNvPicPr>
            <a:picLocks noChangeAspect="1"/>
          </p:cNvPicPr>
          <p:nvPr/>
        </p:nvPicPr>
        <p:blipFill>
          <a:blip r:embed="rId3">
            <a:extLst/>
          </a:blip>
          <a:srcRect l="8216" t="32031" r="64707" b="32013"/>
          <a:stretch>
            <a:fillRect/>
          </a:stretch>
        </p:blipFill>
        <p:spPr>
          <a:xfrm>
            <a:off x="7107116" y="2134517"/>
            <a:ext cx="2314179" cy="1616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fill="norm" stroke="1" extrusionOk="0">
                <a:moveTo>
                  <a:pt x="8735" y="10"/>
                </a:moveTo>
                <a:cubicBezTo>
                  <a:pt x="7516" y="27"/>
                  <a:pt x="6415" y="69"/>
                  <a:pt x="5601" y="137"/>
                </a:cubicBezTo>
                <a:cubicBezTo>
                  <a:pt x="3046" y="349"/>
                  <a:pt x="2570" y="453"/>
                  <a:pt x="1815" y="947"/>
                </a:cubicBezTo>
                <a:cubicBezTo>
                  <a:pt x="635" y="1719"/>
                  <a:pt x="253" y="2704"/>
                  <a:pt x="0" y="6081"/>
                </a:cubicBezTo>
                <a:lnTo>
                  <a:pt x="0" y="15905"/>
                </a:lnTo>
                <a:cubicBezTo>
                  <a:pt x="86" y="17014"/>
                  <a:pt x="186" y="18002"/>
                  <a:pt x="311" y="18546"/>
                </a:cubicBezTo>
                <a:cubicBezTo>
                  <a:pt x="678" y="20143"/>
                  <a:pt x="1840" y="21080"/>
                  <a:pt x="3775" y="21346"/>
                </a:cubicBezTo>
                <a:cubicBezTo>
                  <a:pt x="4489" y="21445"/>
                  <a:pt x="7189" y="21534"/>
                  <a:pt x="9920" y="21558"/>
                </a:cubicBezTo>
                <a:lnTo>
                  <a:pt x="14154" y="21558"/>
                </a:lnTo>
                <a:cubicBezTo>
                  <a:pt x="21545" y="21434"/>
                  <a:pt x="21600" y="20216"/>
                  <a:pt x="21600" y="10887"/>
                </a:cubicBezTo>
                <a:cubicBezTo>
                  <a:pt x="21600" y="2493"/>
                  <a:pt x="21141" y="991"/>
                  <a:pt x="18399" y="396"/>
                </a:cubicBezTo>
                <a:cubicBezTo>
                  <a:pt x="17112" y="117"/>
                  <a:pt x="12391" y="-42"/>
                  <a:pt x="8735" y="10"/>
                </a:cubicBezTo>
                <a:close/>
                <a:moveTo>
                  <a:pt x="9016" y="7013"/>
                </a:moveTo>
                <a:cubicBezTo>
                  <a:pt x="9069" y="7013"/>
                  <a:pt x="9302" y="7203"/>
                  <a:pt x="9535" y="7436"/>
                </a:cubicBezTo>
                <a:cubicBezTo>
                  <a:pt x="9768" y="7670"/>
                  <a:pt x="10496" y="8293"/>
                  <a:pt x="11154" y="8823"/>
                </a:cubicBezTo>
                <a:cubicBezTo>
                  <a:pt x="11812" y="9352"/>
                  <a:pt x="12621" y="10019"/>
                  <a:pt x="12950" y="10300"/>
                </a:cubicBezTo>
                <a:lnTo>
                  <a:pt x="13550" y="10808"/>
                </a:lnTo>
                <a:lnTo>
                  <a:pt x="12791" y="11496"/>
                </a:lnTo>
                <a:cubicBezTo>
                  <a:pt x="12374" y="11874"/>
                  <a:pt x="11531" y="12574"/>
                  <a:pt x="10917" y="13052"/>
                </a:cubicBezTo>
                <a:cubicBezTo>
                  <a:pt x="10302" y="13530"/>
                  <a:pt x="9602" y="14119"/>
                  <a:pt x="9361" y="14359"/>
                </a:cubicBezTo>
                <a:lnTo>
                  <a:pt x="8920" y="14793"/>
                </a:lnTo>
                <a:lnTo>
                  <a:pt x="8920" y="10903"/>
                </a:lnTo>
                <a:cubicBezTo>
                  <a:pt x="8920" y="8763"/>
                  <a:pt x="8964" y="7013"/>
                  <a:pt x="9016" y="7013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77" name="Проблема:…"/>
          <p:cNvSpPr txBox="1"/>
          <p:nvPr>
            <p:ph type="body" idx="1"/>
          </p:nvPr>
        </p:nvSpPr>
        <p:spPr>
          <a:xfrm>
            <a:off x="701505" y="4248504"/>
            <a:ext cx="23118229" cy="82560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Проблема: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Социальные платформы, такие как YouTube, постоянно создают тренды.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Новостные платформы часто усиливают эти тренды.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Найти значимые связи между ними сложно без автоматизации.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Цель: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Построить пайплайн для извлечения, обогащения и анализа данных с платформ YouTube и новостей.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Визуализировать инсайты в понятной и интерактивной форме.</a:t>
            </a:r>
          </a:p>
        </p:txBody>
      </p:sp>
      <p:pic>
        <p:nvPicPr>
          <p:cNvPr id="178" name="yt.jpg" descr="y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155" y="9760795"/>
            <a:ext cx="6350001" cy="334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Обзор архитекту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Обзор архитектуры</a:t>
            </a:r>
          </a:p>
        </p:txBody>
      </p:sp>
      <p:sp>
        <p:nvSpPr>
          <p:cNvPr id="181" name="Основные элементы пайплайна:…"/>
          <p:cNvSpPr txBox="1"/>
          <p:nvPr>
            <p:ph type="body" sz="half" idx="1"/>
          </p:nvPr>
        </p:nvSpPr>
        <p:spPr>
          <a:xfrm>
            <a:off x="1430549" y="7707249"/>
            <a:ext cx="22507275" cy="52698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Основные элементы пайплайна: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Источники данных:</a:t>
            </a:r>
            <a:r>
              <a:t> YouTube API и News API.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Обработка:</a:t>
            </a:r>
            <a:r>
              <a:t> Python-скрипты для извлечения, обогащения данных и расчета метрик.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Хранилище:</a:t>
            </a:r>
            <a:r>
              <a:t> PostgreSQL как надежная и структурированная база данных.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Визуализация:</a:t>
            </a:r>
            <a:r>
              <a:t> Superset для интерактивных дашбордов.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Автоматизация:</a:t>
            </a:r>
            <a:r>
              <a:t> Cron для планирования выполнения. Минимум затрат, максимум эффективности.</a:t>
            </a:r>
          </a:p>
        </p:txBody>
      </p:sp>
      <p:pic>
        <p:nvPicPr>
          <p:cNvPr id="182" name="gapi.jpeg" descr="gap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976" y="3283204"/>
            <a:ext cx="3443016" cy="172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na.png" descr="n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826" y="5305493"/>
            <a:ext cx="3411192" cy="100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ython-Symbol.png" descr="Python-Symbo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6401" y="3424135"/>
            <a:ext cx="4885495" cy="2748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ostgresql.png" descr="postgresql.png"/>
          <p:cNvPicPr>
            <a:picLocks noChangeAspect="1"/>
          </p:cNvPicPr>
          <p:nvPr/>
        </p:nvPicPr>
        <p:blipFill>
          <a:blip r:embed="rId5">
            <a:extLst/>
          </a:blip>
          <a:srcRect l="27604" t="7019" r="30804" b="28448"/>
          <a:stretch>
            <a:fillRect/>
          </a:stretch>
        </p:blipFill>
        <p:spPr>
          <a:xfrm>
            <a:off x="15429423" y="3487873"/>
            <a:ext cx="2531725" cy="2620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4" h="21459" fill="norm" stroke="1" extrusionOk="0">
                <a:moveTo>
                  <a:pt x="14334" y="2"/>
                </a:moveTo>
                <a:cubicBezTo>
                  <a:pt x="13979" y="-3"/>
                  <a:pt x="13602" y="5"/>
                  <a:pt x="13214" y="21"/>
                </a:cubicBezTo>
                <a:cubicBezTo>
                  <a:pt x="12991" y="65"/>
                  <a:pt x="12765" y="116"/>
                  <a:pt x="12543" y="174"/>
                </a:cubicBezTo>
                <a:cubicBezTo>
                  <a:pt x="12120" y="284"/>
                  <a:pt x="11966" y="297"/>
                  <a:pt x="11759" y="239"/>
                </a:cubicBezTo>
                <a:cubicBezTo>
                  <a:pt x="11672" y="214"/>
                  <a:pt x="11392" y="192"/>
                  <a:pt x="11161" y="167"/>
                </a:cubicBezTo>
                <a:cubicBezTo>
                  <a:pt x="10430" y="231"/>
                  <a:pt x="9682" y="280"/>
                  <a:pt x="8944" y="314"/>
                </a:cubicBezTo>
                <a:cubicBezTo>
                  <a:pt x="8751" y="369"/>
                  <a:pt x="8565" y="435"/>
                  <a:pt x="8391" y="512"/>
                </a:cubicBezTo>
                <a:lnTo>
                  <a:pt x="7946" y="707"/>
                </a:lnTo>
                <a:lnTo>
                  <a:pt x="7159" y="509"/>
                </a:lnTo>
                <a:cubicBezTo>
                  <a:pt x="6921" y="448"/>
                  <a:pt x="6688" y="403"/>
                  <a:pt x="6456" y="359"/>
                </a:cubicBezTo>
                <a:cubicBezTo>
                  <a:pt x="6145" y="353"/>
                  <a:pt x="5835" y="347"/>
                  <a:pt x="5624" y="327"/>
                </a:cubicBezTo>
                <a:cubicBezTo>
                  <a:pt x="859" y="-126"/>
                  <a:pt x="-898" y="2778"/>
                  <a:pt x="430" y="8815"/>
                </a:cubicBezTo>
                <a:cubicBezTo>
                  <a:pt x="444" y="8866"/>
                  <a:pt x="459" y="8952"/>
                  <a:pt x="471" y="8974"/>
                </a:cubicBezTo>
                <a:cubicBezTo>
                  <a:pt x="506" y="9035"/>
                  <a:pt x="575" y="9288"/>
                  <a:pt x="628" y="9536"/>
                </a:cubicBezTo>
                <a:cubicBezTo>
                  <a:pt x="756" y="10138"/>
                  <a:pt x="872" y="10583"/>
                  <a:pt x="945" y="10752"/>
                </a:cubicBezTo>
                <a:cubicBezTo>
                  <a:pt x="977" y="10828"/>
                  <a:pt x="1043" y="11032"/>
                  <a:pt x="1085" y="11203"/>
                </a:cubicBezTo>
                <a:cubicBezTo>
                  <a:pt x="1128" y="11375"/>
                  <a:pt x="1184" y="11546"/>
                  <a:pt x="1213" y="11584"/>
                </a:cubicBezTo>
                <a:cubicBezTo>
                  <a:pt x="1230" y="11605"/>
                  <a:pt x="1253" y="11692"/>
                  <a:pt x="1274" y="11759"/>
                </a:cubicBezTo>
                <a:cubicBezTo>
                  <a:pt x="1643" y="12728"/>
                  <a:pt x="2121" y="13744"/>
                  <a:pt x="2502" y="14320"/>
                </a:cubicBezTo>
                <a:cubicBezTo>
                  <a:pt x="3187" y="15354"/>
                  <a:pt x="3653" y="15692"/>
                  <a:pt x="5058" y="15990"/>
                </a:cubicBezTo>
                <a:cubicBezTo>
                  <a:pt x="5158" y="15959"/>
                  <a:pt x="5254" y="15923"/>
                  <a:pt x="5349" y="15870"/>
                </a:cubicBezTo>
                <a:lnTo>
                  <a:pt x="5691" y="15678"/>
                </a:lnTo>
                <a:lnTo>
                  <a:pt x="6030" y="15841"/>
                </a:lnTo>
                <a:cubicBezTo>
                  <a:pt x="6715" y="16174"/>
                  <a:pt x="8220" y="16365"/>
                  <a:pt x="8823" y="16195"/>
                </a:cubicBezTo>
                <a:cubicBezTo>
                  <a:pt x="8967" y="16154"/>
                  <a:pt x="9100" y="16136"/>
                  <a:pt x="9117" y="16153"/>
                </a:cubicBezTo>
                <a:cubicBezTo>
                  <a:pt x="9134" y="16170"/>
                  <a:pt x="9168" y="16617"/>
                  <a:pt x="9190" y="17147"/>
                </a:cubicBezTo>
                <a:cubicBezTo>
                  <a:pt x="9213" y="17677"/>
                  <a:pt x="9253" y="18143"/>
                  <a:pt x="9280" y="18181"/>
                </a:cubicBezTo>
                <a:cubicBezTo>
                  <a:pt x="9307" y="18219"/>
                  <a:pt x="9346" y="18529"/>
                  <a:pt x="9370" y="18873"/>
                </a:cubicBezTo>
                <a:cubicBezTo>
                  <a:pt x="9375" y="18946"/>
                  <a:pt x="9388" y="18987"/>
                  <a:pt x="9395" y="19061"/>
                </a:cubicBezTo>
                <a:cubicBezTo>
                  <a:pt x="9621" y="19773"/>
                  <a:pt x="9945" y="20458"/>
                  <a:pt x="10224" y="20771"/>
                </a:cubicBezTo>
                <a:cubicBezTo>
                  <a:pt x="10261" y="20812"/>
                  <a:pt x="10304" y="20853"/>
                  <a:pt x="10345" y="20891"/>
                </a:cubicBezTo>
                <a:cubicBezTo>
                  <a:pt x="10592" y="21080"/>
                  <a:pt x="10861" y="21242"/>
                  <a:pt x="11154" y="21339"/>
                </a:cubicBezTo>
                <a:cubicBezTo>
                  <a:pt x="11497" y="21454"/>
                  <a:pt x="11702" y="21474"/>
                  <a:pt x="12354" y="21450"/>
                </a:cubicBezTo>
                <a:cubicBezTo>
                  <a:pt x="12841" y="21432"/>
                  <a:pt x="13246" y="21372"/>
                  <a:pt x="13617" y="21258"/>
                </a:cubicBezTo>
                <a:cubicBezTo>
                  <a:pt x="13618" y="21258"/>
                  <a:pt x="13620" y="21258"/>
                  <a:pt x="13620" y="21258"/>
                </a:cubicBezTo>
                <a:cubicBezTo>
                  <a:pt x="14031" y="21101"/>
                  <a:pt x="14415" y="20876"/>
                  <a:pt x="14746" y="20582"/>
                </a:cubicBezTo>
                <a:cubicBezTo>
                  <a:pt x="15271" y="20117"/>
                  <a:pt x="15674" y="19447"/>
                  <a:pt x="15930" y="18626"/>
                </a:cubicBezTo>
                <a:cubicBezTo>
                  <a:pt x="15949" y="18489"/>
                  <a:pt x="15971" y="18343"/>
                  <a:pt x="15971" y="18236"/>
                </a:cubicBezTo>
                <a:cubicBezTo>
                  <a:pt x="15972" y="18076"/>
                  <a:pt x="16002" y="17929"/>
                  <a:pt x="16035" y="17908"/>
                </a:cubicBezTo>
                <a:cubicBezTo>
                  <a:pt x="16069" y="17887"/>
                  <a:pt x="16117" y="17556"/>
                  <a:pt x="16144" y="17173"/>
                </a:cubicBezTo>
                <a:cubicBezTo>
                  <a:pt x="16171" y="16791"/>
                  <a:pt x="16222" y="16460"/>
                  <a:pt x="16256" y="16439"/>
                </a:cubicBezTo>
                <a:cubicBezTo>
                  <a:pt x="16289" y="16418"/>
                  <a:pt x="16317" y="16234"/>
                  <a:pt x="16317" y="16029"/>
                </a:cubicBezTo>
                <a:cubicBezTo>
                  <a:pt x="16317" y="15477"/>
                  <a:pt x="16346" y="15435"/>
                  <a:pt x="16691" y="15483"/>
                </a:cubicBezTo>
                <a:cubicBezTo>
                  <a:pt x="16852" y="15506"/>
                  <a:pt x="17257" y="15485"/>
                  <a:pt x="17590" y="15438"/>
                </a:cubicBezTo>
                <a:cubicBezTo>
                  <a:pt x="18665" y="15287"/>
                  <a:pt x="19432" y="14933"/>
                  <a:pt x="19960" y="14327"/>
                </a:cubicBezTo>
                <a:cubicBezTo>
                  <a:pt x="20654" y="13258"/>
                  <a:pt x="20522" y="12159"/>
                  <a:pt x="19653" y="12159"/>
                </a:cubicBezTo>
                <a:cubicBezTo>
                  <a:pt x="19519" y="12159"/>
                  <a:pt x="19404" y="12156"/>
                  <a:pt x="19298" y="12146"/>
                </a:cubicBezTo>
                <a:cubicBezTo>
                  <a:pt x="19028" y="12170"/>
                  <a:pt x="18669" y="12201"/>
                  <a:pt x="18412" y="12221"/>
                </a:cubicBezTo>
                <a:lnTo>
                  <a:pt x="17874" y="12263"/>
                </a:lnTo>
                <a:lnTo>
                  <a:pt x="18054" y="11977"/>
                </a:lnTo>
                <a:cubicBezTo>
                  <a:pt x="18151" y="11820"/>
                  <a:pt x="18229" y="11674"/>
                  <a:pt x="18229" y="11655"/>
                </a:cubicBezTo>
                <a:cubicBezTo>
                  <a:pt x="18229" y="11614"/>
                  <a:pt x="18765" y="10451"/>
                  <a:pt x="18853" y="10300"/>
                </a:cubicBezTo>
                <a:cubicBezTo>
                  <a:pt x="18887" y="10243"/>
                  <a:pt x="18946" y="10119"/>
                  <a:pt x="18984" y="10024"/>
                </a:cubicBezTo>
                <a:cubicBezTo>
                  <a:pt x="19062" y="9831"/>
                  <a:pt x="19127" y="9674"/>
                  <a:pt x="19259" y="9364"/>
                </a:cubicBezTo>
                <a:cubicBezTo>
                  <a:pt x="19447" y="8927"/>
                  <a:pt x="19527" y="8661"/>
                  <a:pt x="19528" y="8477"/>
                </a:cubicBezTo>
                <a:cubicBezTo>
                  <a:pt x="19529" y="8372"/>
                  <a:pt x="19556" y="8288"/>
                  <a:pt x="19589" y="8288"/>
                </a:cubicBezTo>
                <a:cubicBezTo>
                  <a:pt x="19612" y="8288"/>
                  <a:pt x="19649" y="8219"/>
                  <a:pt x="19691" y="8126"/>
                </a:cubicBezTo>
                <a:cubicBezTo>
                  <a:pt x="19738" y="7977"/>
                  <a:pt x="19796" y="7818"/>
                  <a:pt x="19838" y="7674"/>
                </a:cubicBezTo>
                <a:cubicBezTo>
                  <a:pt x="20702" y="4729"/>
                  <a:pt x="20545" y="2690"/>
                  <a:pt x="19285" y="1457"/>
                </a:cubicBezTo>
                <a:cubicBezTo>
                  <a:pt x="19062" y="1256"/>
                  <a:pt x="18823" y="1071"/>
                  <a:pt x="18565" y="905"/>
                </a:cubicBezTo>
                <a:cubicBezTo>
                  <a:pt x="17575" y="319"/>
                  <a:pt x="16169" y="25"/>
                  <a:pt x="14334" y="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Superset-Logo.png" descr="Superset-Logo.png"/>
          <p:cNvPicPr>
            <a:picLocks noChangeAspect="1"/>
          </p:cNvPicPr>
          <p:nvPr/>
        </p:nvPicPr>
        <p:blipFill>
          <a:blip r:embed="rId6">
            <a:extLst/>
          </a:blip>
          <a:srcRect l="32957" t="16321" r="33003" b="45584"/>
          <a:stretch>
            <a:fillRect/>
          </a:stretch>
        </p:blipFill>
        <p:spPr>
          <a:xfrm>
            <a:off x="20295180" y="4081559"/>
            <a:ext cx="2904284" cy="143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484" fill="norm" stroke="1" extrusionOk="0">
                <a:moveTo>
                  <a:pt x="16372" y="2"/>
                </a:moveTo>
                <a:cubicBezTo>
                  <a:pt x="14920" y="-52"/>
                  <a:pt x="13366" y="971"/>
                  <a:pt x="12014" y="3144"/>
                </a:cubicBezTo>
                <a:lnTo>
                  <a:pt x="10708" y="5244"/>
                </a:lnTo>
                <a:lnTo>
                  <a:pt x="9705" y="3548"/>
                </a:lnTo>
                <a:cubicBezTo>
                  <a:pt x="8095" y="824"/>
                  <a:pt x="7104" y="32"/>
                  <a:pt x="5335" y="32"/>
                </a:cubicBezTo>
                <a:cubicBezTo>
                  <a:pt x="2030" y="32"/>
                  <a:pt x="0" y="4084"/>
                  <a:pt x="0" y="10681"/>
                </a:cubicBezTo>
                <a:cubicBezTo>
                  <a:pt x="0" y="16615"/>
                  <a:pt x="1427" y="20123"/>
                  <a:pt x="4262" y="21164"/>
                </a:cubicBezTo>
                <a:cubicBezTo>
                  <a:pt x="4946" y="21415"/>
                  <a:pt x="5666" y="21548"/>
                  <a:pt x="5862" y="21455"/>
                </a:cubicBezTo>
                <a:cubicBezTo>
                  <a:pt x="6057" y="21362"/>
                  <a:pt x="6651" y="21092"/>
                  <a:pt x="7185" y="20854"/>
                </a:cubicBezTo>
                <a:cubicBezTo>
                  <a:pt x="7719" y="20617"/>
                  <a:pt x="8729" y="19404"/>
                  <a:pt x="9425" y="18159"/>
                </a:cubicBezTo>
                <a:lnTo>
                  <a:pt x="10691" y="15899"/>
                </a:lnTo>
                <a:lnTo>
                  <a:pt x="11651" y="17719"/>
                </a:lnTo>
                <a:cubicBezTo>
                  <a:pt x="13104" y="20476"/>
                  <a:pt x="14120" y="21306"/>
                  <a:pt x="16005" y="21277"/>
                </a:cubicBezTo>
                <a:cubicBezTo>
                  <a:pt x="17867" y="21247"/>
                  <a:pt x="19330" y="20022"/>
                  <a:pt x="20410" y="17594"/>
                </a:cubicBezTo>
                <a:cubicBezTo>
                  <a:pt x="21367" y="15441"/>
                  <a:pt x="21600" y="8462"/>
                  <a:pt x="20817" y="5381"/>
                </a:cubicBezTo>
                <a:cubicBezTo>
                  <a:pt x="19938" y="1922"/>
                  <a:pt x="18239" y="73"/>
                  <a:pt x="16372" y="2"/>
                </a:cubicBezTo>
                <a:close/>
                <a:moveTo>
                  <a:pt x="5329" y="6445"/>
                </a:moveTo>
                <a:cubicBezTo>
                  <a:pt x="5429" y="6433"/>
                  <a:pt x="5530" y="6463"/>
                  <a:pt x="5684" y="6529"/>
                </a:cubicBezTo>
                <a:cubicBezTo>
                  <a:pt x="6157" y="6732"/>
                  <a:pt x="6684" y="7436"/>
                  <a:pt x="7267" y="8647"/>
                </a:cubicBezTo>
                <a:cubicBezTo>
                  <a:pt x="7989" y="10149"/>
                  <a:pt x="8114" y="10520"/>
                  <a:pt x="8017" y="10889"/>
                </a:cubicBezTo>
                <a:cubicBezTo>
                  <a:pt x="7795" y="11738"/>
                  <a:pt x="6859" y="13405"/>
                  <a:pt x="6182" y="14156"/>
                </a:cubicBezTo>
                <a:cubicBezTo>
                  <a:pt x="5556" y="14850"/>
                  <a:pt x="4892" y="14778"/>
                  <a:pt x="4366" y="13965"/>
                </a:cubicBezTo>
                <a:cubicBezTo>
                  <a:pt x="4038" y="13458"/>
                  <a:pt x="4012" y="13397"/>
                  <a:pt x="3869" y="12781"/>
                </a:cubicBezTo>
                <a:cubicBezTo>
                  <a:pt x="3801" y="12487"/>
                  <a:pt x="3719" y="12141"/>
                  <a:pt x="3689" y="12014"/>
                </a:cubicBezTo>
                <a:cubicBezTo>
                  <a:pt x="3658" y="11886"/>
                  <a:pt x="3633" y="11627"/>
                  <a:pt x="3633" y="11443"/>
                </a:cubicBezTo>
                <a:cubicBezTo>
                  <a:pt x="3633" y="11258"/>
                  <a:pt x="3602" y="11110"/>
                  <a:pt x="3566" y="11110"/>
                </a:cubicBezTo>
                <a:cubicBezTo>
                  <a:pt x="3531" y="11110"/>
                  <a:pt x="3502" y="10933"/>
                  <a:pt x="3502" y="10717"/>
                </a:cubicBezTo>
                <a:cubicBezTo>
                  <a:pt x="3502" y="10501"/>
                  <a:pt x="3531" y="10286"/>
                  <a:pt x="3566" y="10241"/>
                </a:cubicBezTo>
                <a:cubicBezTo>
                  <a:pt x="3602" y="10196"/>
                  <a:pt x="3633" y="9954"/>
                  <a:pt x="3633" y="9706"/>
                </a:cubicBezTo>
                <a:cubicBezTo>
                  <a:pt x="3633" y="9457"/>
                  <a:pt x="3661" y="9216"/>
                  <a:pt x="3697" y="9170"/>
                </a:cubicBezTo>
                <a:cubicBezTo>
                  <a:pt x="3733" y="9125"/>
                  <a:pt x="3764" y="8948"/>
                  <a:pt x="3764" y="8778"/>
                </a:cubicBezTo>
                <a:cubicBezTo>
                  <a:pt x="3764" y="8607"/>
                  <a:pt x="3809" y="8393"/>
                  <a:pt x="3863" y="8302"/>
                </a:cubicBezTo>
                <a:cubicBezTo>
                  <a:pt x="3917" y="8210"/>
                  <a:pt x="3959" y="8080"/>
                  <a:pt x="3959" y="8010"/>
                </a:cubicBezTo>
                <a:cubicBezTo>
                  <a:pt x="3959" y="7711"/>
                  <a:pt x="4524" y="6946"/>
                  <a:pt x="4986" y="6618"/>
                </a:cubicBezTo>
                <a:cubicBezTo>
                  <a:pt x="5132" y="6514"/>
                  <a:pt x="5230" y="6458"/>
                  <a:pt x="5329" y="6445"/>
                </a:cubicBezTo>
                <a:close/>
                <a:moveTo>
                  <a:pt x="15808" y="6475"/>
                </a:moveTo>
                <a:cubicBezTo>
                  <a:pt x="15903" y="6454"/>
                  <a:pt x="15998" y="6456"/>
                  <a:pt x="16090" y="6475"/>
                </a:cubicBezTo>
                <a:cubicBezTo>
                  <a:pt x="16515" y="6565"/>
                  <a:pt x="17019" y="7007"/>
                  <a:pt x="17230" y="7475"/>
                </a:cubicBezTo>
                <a:cubicBezTo>
                  <a:pt x="17454" y="7970"/>
                  <a:pt x="17684" y="8795"/>
                  <a:pt x="17684" y="9111"/>
                </a:cubicBezTo>
                <a:cubicBezTo>
                  <a:pt x="17684" y="9253"/>
                  <a:pt x="17712" y="9372"/>
                  <a:pt x="17748" y="9372"/>
                </a:cubicBezTo>
                <a:cubicBezTo>
                  <a:pt x="17787" y="9372"/>
                  <a:pt x="17815" y="9882"/>
                  <a:pt x="17815" y="10640"/>
                </a:cubicBezTo>
                <a:cubicBezTo>
                  <a:pt x="17815" y="11397"/>
                  <a:pt x="17787" y="11913"/>
                  <a:pt x="17748" y="11913"/>
                </a:cubicBezTo>
                <a:cubicBezTo>
                  <a:pt x="17712" y="11913"/>
                  <a:pt x="17684" y="12062"/>
                  <a:pt x="17684" y="12246"/>
                </a:cubicBezTo>
                <a:cubicBezTo>
                  <a:pt x="17684" y="12430"/>
                  <a:pt x="17653" y="12579"/>
                  <a:pt x="17617" y="12579"/>
                </a:cubicBezTo>
                <a:cubicBezTo>
                  <a:pt x="17581" y="12579"/>
                  <a:pt x="17553" y="12646"/>
                  <a:pt x="17553" y="12728"/>
                </a:cubicBezTo>
                <a:cubicBezTo>
                  <a:pt x="17553" y="12988"/>
                  <a:pt x="17155" y="13915"/>
                  <a:pt x="16942" y="14150"/>
                </a:cubicBezTo>
                <a:cubicBezTo>
                  <a:pt x="16829" y="14274"/>
                  <a:pt x="16618" y="14456"/>
                  <a:pt x="16474" y="14548"/>
                </a:cubicBezTo>
                <a:cubicBezTo>
                  <a:pt x="15702" y="15045"/>
                  <a:pt x="14857" y="14280"/>
                  <a:pt x="13894" y="12222"/>
                </a:cubicBezTo>
                <a:cubicBezTo>
                  <a:pt x="13094" y="10514"/>
                  <a:pt x="13129" y="10642"/>
                  <a:pt x="13312" y="10223"/>
                </a:cubicBezTo>
                <a:cubicBezTo>
                  <a:pt x="14371" y="7791"/>
                  <a:pt x="15140" y="6626"/>
                  <a:pt x="15808" y="647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7" name="cron.jpeg" descr="cron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1833" y="4081623"/>
            <a:ext cx="2621641" cy="143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очему эти инструменты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Почему эти инструменты?</a:t>
            </a:r>
          </a:p>
        </p:txBody>
      </p:sp>
      <p:sp>
        <p:nvSpPr>
          <p:cNvPr id="190" name="PostgreSQL: &quot;Потому что реляционные базы данных — как хорошие друзья: надежные и универсальные.&quot;…"/>
          <p:cNvSpPr txBox="1"/>
          <p:nvPr>
            <p:ph type="body" idx="1"/>
          </p:nvPr>
        </p:nvSpPr>
        <p:spPr>
          <a:xfrm>
            <a:off x="797695" y="3070184"/>
            <a:ext cx="21971001" cy="825601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PostgreSQL:</a:t>
            </a:r>
            <a:r>
              <a:rPr i="0"/>
              <a:t> </a:t>
            </a:r>
            <a:r>
              <a:t>"Потому что реляционные базы данных — как хорошие друзья: надежные и универсальные."</a:t>
            </a:r>
            <a:br/>
            <a:endParaRPr i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Python:</a:t>
            </a:r>
            <a:r>
              <a:rPr i="0"/>
              <a:t> </a:t>
            </a:r>
            <a:r>
              <a:t>"Швейцарский нож программирования. Почему бы и нет?"</a:t>
            </a:r>
            <a:br/>
            <a:endParaRPr i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NLTK:</a:t>
            </a:r>
            <a:r>
              <a:rPr i="0"/>
              <a:t> </a:t>
            </a:r>
            <a:r>
              <a:t>"Совпадение ключевых слов умнее, чем мой последний запрос в Google."</a:t>
            </a:r>
            <a:br/>
            <a:endParaRPr i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Superset:</a:t>
            </a:r>
            <a:r>
              <a:rPr i="0"/>
              <a:t> </a:t>
            </a:r>
            <a:r>
              <a:t>"Бесплатно, красиво и не требует докторской степени для использования."</a:t>
            </a:r>
            <a:br/>
            <a:endParaRPr i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Cron:</a:t>
            </a:r>
            <a:r>
              <a:rPr i="0"/>
              <a:t> </a:t>
            </a:r>
            <a:r>
              <a:t>"Airflow — это круто, но у нас один сервер. Дешево и сердито."</a:t>
            </a:r>
            <a:br/>
            <a:endParaRPr i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rPr b="1" i="0"/>
              <a:t>Kafka:</a:t>
            </a:r>
            <a:r>
              <a:rPr i="0"/>
              <a:t> </a:t>
            </a:r>
            <a:r>
              <a:t>"Отличный инструмент, но не для этой задачи. Нам не нужен стриминг в реальном времени."</a:t>
            </a:r>
          </a:p>
        </p:txBody>
      </p:sp>
      <p:pic>
        <p:nvPicPr>
          <p:cNvPr id="191" name="Apache_Kafka_logo.svg" descr="Apache_Kafka_logo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3164" y="10235617"/>
            <a:ext cx="19558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not.png" descr="not.png"/>
          <p:cNvPicPr>
            <a:picLocks noChangeAspect="1"/>
          </p:cNvPicPr>
          <p:nvPr/>
        </p:nvPicPr>
        <p:blipFill>
          <a:blip r:embed="rId3">
            <a:extLst/>
          </a:blip>
          <a:srcRect l="684" t="1111" r="470" b="574"/>
          <a:stretch>
            <a:fillRect/>
          </a:stretch>
        </p:blipFill>
        <p:spPr>
          <a:xfrm>
            <a:off x="21393709" y="10418456"/>
            <a:ext cx="2824471" cy="2809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516" fill="norm" stroke="1" extrusionOk="0">
                <a:moveTo>
                  <a:pt x="10726" y="0"/>
                </a:moveTo>
                <a:cubicBezTo>
                  <a:pt x="9014" y="0"/>
                  <a:pt x="8823" y="19"/>
                  <a:pt x="7922" y="271"/>
                </a:cubicBezTo>
                <a:cubicBezTo>
                  <a:pt x="4200" y="1311"/>
                  <a:pt x="1436" y="4059"/>
                  <a:pt x="272" y="7879"/>
                </a:cubicBezTo>
                <a:cubicBezTo>
                  <a:pt x="20" y="8705"/>
                  <a:pt x="6" y="8861"/>
                  <a:pt x="0" y="10699"/>
                </a:cubicBezTo>
                <a:cubicBezTo>
                  <a:pt x="-5" y="12555"/>
                  <a:pt x="8" y="12687"/>
                  <a:pt x="266" y="13569"/>
                </a:cubicBezTo>
                <a:cubicBezTo>
                  <a:pt x="814" y="15436"/>
                  <a:pt x="2014" y="17451"/>
                  <a:pt x="3245" y="18572"/>
                </a:cubicBezTo>
                <a:cubicBezTo>
                  <a:pt x="4934" y="20109"/>
                  <a:pt x="7137" y="21188"/>
                  <a:pt x="9131" y="21450"/>
                </a:cubicBezTo>
                <a:cubicBezTo>
                  <a:pt x="10267" y="21600"/>
                  <a:pt x="12554" y="21481"/>
                  <a:pt x="13481" y="21222"/>
                </a:cubicBezTo>
                <a:cubicBezTo>
                  <a:pt x="17237" y="20174"/>
                  <a:pt x="20072" y="17368"/>
                  <a:pt x="21164" y="13617"/>
                </a:cubicBezTo>
                <a:cubicBezTo>
                  <a:pt x="21479" y="12535"/>
                  <a:pt x="21595" y="10493"/>
                  <a:pt x="21418" y="9164"/>
                </a:cubicBezTo>
                <a:cubicBezTo>
                  <a:pt x="21048" y="6388"/>
                  <a:pt x="19436" y="3711"/>
                  <a:pt x="17086" y="1973"/>
                </a:cubicBezTo>
                <a:cubicBezTo>
                  <a:pt x="16223" y="1335"/>
                  <a:pt x="14652" y="583"/>
                  <a:pt x="13530" y="271"/>
                </a:cubicBezTo>
                <a:cubicBezTo>
                  <a:pt x="12630" y="20"/>
                  <a:pt x="12436" y="0"/>
                  <a:pt x="10726" y="0"/>
                </a:cubicBezTo>
                <a:close/>
                <a:moveTo>
                  <a:pt x="11140" y="1100"/>
                </a:moveTo>
                <a:cubicBezTo>
                  <a:pt x="12377" y="1157"/>
                  <a:pt x="13609" y="1460"/>
                  <a:pt x="14732" y="2000"/>
                </a:cubicBezTo>
                <a:cubicBezTo>
                  <a:pt x="15804" y="2516"/>
                  <a:pt x="16559" y="3071"/>
                  <a:pt x="17457" y="4003"/>
                </a:cubicBezTo>
                <a:cubicBezTo>
                  <a:pt x="19037" y="5643"/>
                  <a:pt x="19876" y="7459"/>
                  <a:pt x="20149" y="9824"/>
                </a:cubicBezTo>
                <a:cubicBezTo>
                  <a:pt x="20411" y="12092"/>
                  <a:pt x="19693" y="14655"/>
                  <a:pt x="18267" y="16535"/>
                </a:cubicBezTo>
                <a:cubicBezTo>
                  <a:pt x="17983" y="16910"/>
                  <a:pt x="17599" y="17363"/>
                  <a:pt x="17415" y="17541"/>
                </a:cubicBezTo>
                <a:lnTo>
                  <a:pt x="17080" y="17867"/>
                </a:lnTo>
                <a:lnTo>
                  <a:pt x="16505" y="17104"/>
                </a:lnTo>
                <a:cubicBezTo>
                  <a:pt x="16189" y="16684"/>
                  <a:pt x="13620" y="13245"/>
                  <a:pt x="10798" y="9462"/>
                </a:cubicBezTo>
                <a:cubicBezTo>
                  <a:pt x="7182" y="4614"/>
                  <a:pt x="5701" y="2559"/>
                  <a:pt x="5780" y="2495"/>
                </a:cubicBezTo>
                <a:cubicBezTo>
                  <a:pt x="5976" y="2338"/>
                  <a:pt x="6873" y="1908"/>
                  <a:pt x="7505" y="1669"/>
                </a:cubicBezTo>
                <a:cubicBezTo>
                  <a:pt x="8657" y="1233"/>
                  <a:pt x="9902" y="1044"/>
                  <a:pt x="11140" y="1100"/>
                </a:cubicBezTo>
                <a:close/>
                <a:moveTo>
                  <a:pt x="4668" y="3505"/>
                </a:moveTo>
                <a:cubicBezTo>
                  <a:pt x="4854" y="3710"/>
                  <a:pt x="15924" y="18584"/>
                  <a:pt x="15959" y="18675"/>
                </a:cubicBezTo>
                <a:cubicBezTo>
                  <a:pt x="16069" y="18963"/>
                  <a:pt x="13959" y="19885"/>
                  <a:pt x="12499" y="20186"/>
                </a:cubicBezTo>
                <a:cubicBezTo>
                  <a:pt x="11893" y="20311"/>
                  <a:pt x="11232" y="20374"/>
                  <a:pt x="10614" y="20365"/>
                </a:cubicBezTo>
                <a:cubicBezTo>
                  <a:pt x="9504" y="20350"/>
                  <a:pt x="9461" y="20342"/>
                  <a:pt x="8276" y="20031"/>
                </a:cubicBezTo>
                <a:cubicBezTo>
                  <a:pt x="6635" y="19599"/>
                  <a:pt x="5148" y="18711"/>
                  <a:pt x="3949" y="17441"/>
                </a:cubicBezTo>
                <a:cubicBezTo>
                  <a:pt x="3112" y="16555"/>
                  <a:pt x="2778" y="16071"/>
                  <a:pt x="2227" y="14961"/>
                </a:cubicBezTo>
                <a:cubicBezTo>
                  <a:pt x="1697" y="13891"/>
                  <a:pt x="1517" y="13260"/>
                  <a:pt x="1345" y="11863"/>
                </a:cubicBezTo>
                <a:cubicBezTo>
                  <a:pt x="1228" y="10916"/>
                  <a:pt x="1229" y="10606"/>
                  <a:pt x="1348" y="9614"/>
                </a:cubicBezTo>
                <a:cubicBezTo>
                  <a:pt x="1558" y="7864"/>
                  <a:pt x="1999" y="6656"/>
                  <a:pt x="2922" y="5292"/>
                </a:cubicBezTo>
                <a:cubicBezTo>
                  <a:pt x="3498" y="4441"/>
                  <a:pt x="4545" y="3368"/>
                  <a:pt x="4668" y="350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Шаги пайплайн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Шаги пайплайна</a:t>
            </a:r>
          </a:p>
        </p:txBody>
      </p:sp>
      <p:sp>
        <p:nvSpPr>
          <p:cNvPr id="195" name="Шаг 1: Извлечение данных…"/>
          <p:cNvSpPr txBox="1"/>
          <p:nvPr>
            <p:ph type="body" idx="1"/>
          </p:nvPr>
        </p:nvSpPr>
        <p:spPr>
          <a:xfrm>
            <a:off x="1206500" y="2764426"/>
            <a:ext cx="21971000" cy="1026913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Шаг 1: Извлечение данных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YouTube API: Топовые трендовые видео (по категориям и регионам).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News API: Статьи, соответствующие темам видео на YouTube.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Шаг 2: Очистка и обогащение данных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Сопоставление ключевых слов с использованием NLP (NLTK).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Обогащение статей новостей идентификаторами видео YouTube.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Шаг 3: Расчет метрик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Процент статей, связанных с видео.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Количество видео с хотя бы одной связанной статьей.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Шаг 4: Хранение и визуализация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Загрузка данных в PostgreSQL.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Построение дашбордов в Superset.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Шаг 5: Автоматизация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Python-скрипты, запускаемые по расписанию через Cron.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youtube_charts.png" descr="youtube_charts.png"/>
          <p:cNvPicPr>
            <a:picLocks noChangeAspect="1"/>
          </p:cNvPicPr>
          <p:nvPr/>
        </p:nvPicPr>
        <p:blipFill>
          <a:blip r:embed="rId2">
            <a:extLst/>
          </a:blip>
          <a:srcRect l="0" t="14848" r="0" b="0"/>
          <a:stretch>
            <a:fillRect/>
          </a:stretch>
        </p:blipFill>
        <p:spPr>
          <a:xfrm>
            <a:off x="7405039" y="5194326"/>
            <a:ext cx="16080374" cy="554869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Рассчитанные метрики и Основные дашборды"/>
          <p:cNvSpPr txBox="1"/>
          <p:nvPr>
            <p:ph type="title"/>
          </p:nvPr>
        </p:nvSpPr>
        <p:spPr>
          <a:xfrm>
            <a:off x="1206500" y="500223"/>
            <a:ext cx="21971000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Рассчитанные метрики и Основные дашборды</a:t>
            </a:r>
          </a:p>
        </p:txBody>
      </p:sp>
      <p:sp>
        <p:nvSpPr>
          <p:cNvPr id="199" name="Метрики:…"/>
          <p:cNvSpPr txBox="1"/>
          <p:nvPr>
            <p:ph type="body" idx="1"/>
          </p:nvPr>
        </p:nvSpPr>
        <p:spPr>
          <a:xfrm>
            <a:off x="340795" y="1575492"/>
            <a:ext cx="20443713" cy="1203585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3600"/>
            </a:pPr>
            <a:r>
              <a:t>Метрики: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rPr b="1"/>
              <a:t>Всего статей:</a:t>
            </a:r>
            <a:r>
              <a:t> Общее количество загруженных статей новостей.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rPr b="1"/>
              <a:t>Связанные статьи:</a:t>
            </a:r>
            <a:r>
              <a:t> Статьи, сопоставленные с видео на YouTube.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rPr b="1"/>
              <a:t>Процент совпадений:</a:t>
            </a:r>
            <a:r>
              <a:t> Доля связанных статей от общего числа.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rPr b="1"/>
              <a:t>Видео с совпадениями:</a:t>
            </a:r>
            <a:r>
              <a:t> Видео, имеющие хотя бы одну связанную статью.</a:t>
            </a:r>
            <a:br/>
            <a:br/>
            <a:br/>
            <a:br/>
            <a:br/>
            <a:br/>
            <a:br/>
            <a:br/>
            <a:br/>
            <a:br/>
            <a:r>
              <a:t>Примеры визуализаций: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Линейный график:</a:t>
            </a:r>
            <a:r>
              <a:t> Доля связанных статей по времени.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Круговая диаграмма:</a:t>
            </a:r>
            <a:r>
              <a:t> Популярные категории видео по просмотрам.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Гистограмма:</a:t>
            </a:r>
            <a:r>
              <a:t> Количество статей по источникам новостей.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3600"/>
            </a:pPr>
            <a:r>
              <a:t> </a:t>
            </a:r>
            <a:r>
              <a:rPr b="1"/>
              <a:t>Таблица:</a:t>
            </a:r>
            <a:r>
              <a:t> Детализированный список статей, связанных с видео.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облемы и реш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Проблемы и решения</a:t>
            </a:r>
          </a:p>
        </p:txBody>
      </p:sp>
      <p:sp>
        <p:nvSpPr>
          <p:cNvPr id="202" name="Проблема:…"/>
          <p:cNvSpPr txBox="1"/>
          <p:nvPr>
            <p:ph type="body" idx="1"/>
          </p:nvPr>
        </p:nvSpPr>
        <p:spPr>
          <a:xfrm>
            <a:off x="1206500" y="3723502"/>
            <a:ext cx="21971000" cy="878101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Проблема: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Низкий процент совпадений на начальных этапах.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Решение: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Улучшение совпадений за счет извлечения ключевых слов с использованием NLTK.</a:t>
            </a:r>
            <a:br/>
            <a:br/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Проблема: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Баланс между сложностью и бюджетом.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r>
              <a:t>Решение: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Избежали использования инструментов, размещение которых на одном сервере заметно замедляет работу всей системы, таких как Kafka и Airflow. </a:t>
            </a:r>
            <a:br/>
            <a:r>
              <a:t>Остановились на Cron и PostgreSQL.</a:t>
            </a:r>
          </a:p>
        </p:txBody>
      </p:sp>
      <p:pic>
        <p:nvPicPr>
          <p:cNvPr id="203" name="nltk.png" descr="nlt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8921" y="491805"/>
            <a:ext cx="4890419" cy="5319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Что дальше? Варианты разви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Что дальше? Варианты развития</a:t>
            </a:r>
          </a:p>
        </p:txBody>
      </p:sp>
      <p:sp>
        <p:nvSpPr>
          <p:cNvPr id="206" name="Потенциальные улучшения:…"/>
          <p:cNvSpPr txBox="1"/>
          <p:nvPr>
            <p:ph type="body" sz="half" idx="1"/>
          </p:nvPr>
        </p:nvSpPr>
        <p:spPr>
          <a:xfrm>
            <a:off x="797695" y="4291955"/>
            <a:ext cx="21971001" cy="5876640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b="1" sz="3600"/>
            </a:pPr>
            <a:r>
              <a:t>Потенциальные улучшения: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Char char="◦"/>
              <a:defRPr sz="3600"/>
            </a:pPr>
            <a:r>
              <a:t>Добавить больше API (например, TikTok, Google Trends).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Char char="◦"/>
              <a:defRPr sz="3600"/>
            </a:pPr>
            <a:r>
              <a:t>Интегрировать стриминг данных в реальном времени (Kafka, RabbitMQ).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Char char="◦"/>
              <a:defRPr sz="3600"/>
            </a:pPr>
            <a:r>
              <a:t>Расширить возможности NLP (например, анализ тональности).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b="1" sz="3600"/>
            </a:pPr>
            <a:r>
              <a:t>Долгосрочные цели: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buChar char="◦"/>
              <a:defRPr sz="3600"/>
            </a:pPr>
            <a:r>
              <a:t>Построение моделей для прогнозирования трендов.</a:t>
            </a:r>
          </a:p>
        </p:txBody>
      </p:sp>
      <p:pic>
        <p:nvPicPr>
          <p:cNvPr id="207" name="0_kdp_y7VTwZ-499q6.png" descr="0_kdp_y7VTwZ-499q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2860" y="4765488"/>
            <a:ext cx="5727445" cy="2666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ng-clipart-tiktok-logo-vertical-social-media-icons.png" descr="png-clipart-tiktok-logo-vertical-social-media-icons.png"/>
          <p:cNvPicPr>
            <a:picLocks noChangeAspect="1"/>
          </p:cNvPicPr>
          <p:nvPr/>
        </p:nvPicPr>
        <p:blipFill>
          <a:blip r:embed="rId3">
            <a:extLst/>
          </a:blip>
          <a:srcRect l="37446" t="3482" r="32557" b="34540"/>
          <a:stretch>
            <a:fillRect/>
          </a:stretch>
        </p:blipFill>
        <p:spPr>
          <a:xfrm>
            <a:off x="14845358" y="902038"/>
            <a:ext cx="3428604" cy="384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1496" y="6"/>
                </a:moveTo>
                <a:cubicBezTo>
                  <a:pt x="10409" y="43"/>
                  <a:pt x="10399" y="276"/>
                  <a:pt x="10399" y="1187"/>
                </a:cubicBezTo>
                <a:cubicBezTo>
                  <a:pt x="10399" y="1664"/>
                  <a:pt x="10366" y="2006"/>
                  <a:pt x="10316" y="2033"/>
                </a:cubicBezTo>
                <a:cubicBezTo>
                  <a:pt x="10221" y="2086"/>
                  <a:pt x="10239" y="3056"/>
                  <a:pt x="10336" y="3109"/>
                </a:cubicBezTo>
                <a:cubicBezTo>
                  <a:pt x="10431" y="3162"/>
                  <a:pt x="10412" y="4024"/>
                  <a:pt x="10314" y="4112"/>
                </a:cubicBezTo>
                <a:cubicBezTo>
                  <a:pt x="10200" y="4213"/>
                  <a:pt x="10205" y="7267"/>
                  <a:pt x="10319" y="7368"/>
                </a:cubicBezTo>
                <a:cubicBezTo>
                  <a:pt x="10429" y="7467"/>
                  <a:pt x="10422" y="7671"/>
                  <a:pt x="10301" y="7843"/>
                </a:cubicBezTo>
                <a:cubicBezTo>
                  <a:pt x="10222" y="7955"/>
                  <a:pt x="10222" y="8013"/>
                  <a:pt x="10301" y="8126"/>
                </a:cubicBezTo>
                <a:cubicBezTo>
                  <a:pt x="10434" y="8314"/>
                  <a:pt x="10427" y="8417"/>
                  <a:pt x="10261" y="8705"/>
                </a:cubicBezTo>
                <a:cubicBezTo>
                  <a:pt x="10136" y="8923"/>
                  <a:pt x="10120" y="8930"/>
                  <a:pt x="10096" y="8787"/>
                </a:cubicBezTo>
                <a:cubicBezTo>
                  <a:pt x="10057" y="8551"/>
                  <a:pt x="9708" y="8339"/>
                  <a:pt x="9356" y="8339"/>
                </a:cubicBezTo>
                <a:cubicBezTo>
                  <a:pt x="8883" y="8339"/>
                  <a:pt x="8799" y="8288"/>
                  <a:pt x="8799" y="7985"/>
                </a:cubicBezTo>
                <a:cubicBezTo>
                  <a:pt x="8799" y="7749"/>
                  <a:pt x="8767" y="7701"/>
                  <a:pt x="8528" y="7600"/>
                </a:cubicBezTo>
                <a:cubicBezTo>
                  <a:pt x="7978" y="7367"/>
                  <a:pt x="6107" y="7494"/>
                  <a:pt x="5008" y="7838"/>
                </a:cubicBezTo>
                <a:cubicBezTo>
                  <a:pt x="4344" y="8046"/>
                  <a:pt x="3299" y="8525"/>
                  <a:pt x="3073" y="8727"/>
                </a:cubicBezTo>
                <a:cubicBezTo>
                  <a:pt x="3003" y="8789"/>
                  <a:pt x="2915" y="8838"/>
                  <a:pt x="2875" y="8838"/>
                </a:cubicBezTo>
                <a:cubicBezTo>
                  <a:pt x="2735" y="8838"/>
                  <a:pt x="1578" y="9950"/>
                  <a:pt x="1205" y="10442"/>
                </a:cubicBezTo>
                <a:cubicBezTo>
                  <a:pt x="779" y="11005"/>
                  <a:pt x="398" y="11661"/>
                  <a:pt x="398" y="11832"/>
                </a:cubicBezTo>
                <a:cubicBezTo>
                  <a:pt x="398" y="11895"/>
                  <a:pt x="360" y="11981"/>
                  <a:pt x="313" y="12024"/>
                </a:cubicBezTo>
                <a:cubicBezTo>
                  <a:pt x="265" y="12066"/>
                  <a:pt x="205" y="12300"/>
                  <a:pt x="180" y="12541"/>
                </a:cubicBezTo>
                <a:cubicBezTo>
                  <a:pt x="156" y="12781"/>
                  <a:pt x="105" y="12994"/>
                  <a:pt x="68" y="13015"/>
                </a:cubicBezTo>
                <a:cubicBezTo>
                  <a:pt x="23" y="13040"/>
                  <a:pt x="0" y="13558"/>
                  <a:pt x="0" y="14078"/>
                </a:cubicBezTo>
                <a:cubicBezTo>
                  <a:pt x="0" y="14597"/>
                  <a:pt x="23" y="15118"/>
                  <a:pt x="68" y="15142"/>
                </a:cubicBezTo>
                <a:cubicBezTo>
                  <a:pt x="105" y="15163"/>
                  <a:pt x="156" y="15376"/>
                  <a:pt x="180" y="15617"/>
                </a:cubicBezTo>
                <a:cubicBezTo>
                  <a:pt x="205" y="15858"/>
                  <a:pt x="265" y="16091"/>
                  <a:pt x="313" y="16134"/>
                </a:cubicBezTo>
                <a:cubicBezTo>
                  <a:pt x="360" y="16176"/>
                  <a:pt x="398" y="16260"/>
                  <a:pt x="398" y="16323"/>
                </a:cubicBezTo>
                <a:cubicBezTo>
                  <a:pt x="398" y="16385"/>
                  <a:pt x="547" y="16706"/>
                  <a:pt x="730" y="17034"/>
                </a:cubicBezTo>
                <a:cubicBezTo>
                  <a:pt x="1028" y="17567"/>
                  <a:pt x="1213" y="17764"/>
                  <a:pt x="2495" y="18927"/>
                </a:cubicBezTo>
                <a:cubicBezTo>
                  <a:pt x="3872" y="20175"/>
                  <a:pt x="3963" y="20243"/>
                  <a:pt x="4823" y="20658"/>
                </a:cubicBezTo>
                <a:cubicBezTo>
                  <a:pt x="5749" y="21104"/>
                  <a:pt x="6776" y="21413"/>
                  <a:pt x="7693" y="21524"/>
                </a:cubicBezTo>
                <a:cubicBezTo>
                  <a:pt x="8270" y="21594"/>
                  <a:pt x="9510" y="21554"/>
                  <a:pt x="10159" y="21444"/>
                </a:cubicBezTo>
                <a:cubicBezTo>
                  <a:pt x="10859" y="21326"/>
                  <a:pt x="11504" y="21105"/>
                  <a:pt x="12279" y="20720"/>
                </a:cubicBezTo>
                <a:cubicBezTo>
                  <a:pt x="13486" y="20121"/>
                  <a:pt x="14129" y="19618"/>
                  <a:pt x="14882" y="18677"/>
                </a:cubicBezTo>
                <a:cubicBezTo>
                  <a:pt x="15256" y="18210"/>
                  <a:pt x="15679" y="17452"/>
                  <a:pt x="15679" y="17252"/>
                </a:cubicBezTo>
                <a:cubicBezTo>
                  <a:pt x="15679" y="17173"/>
                  <a:pt x="15715" y="17107"/>
                  <a:pt x="15759" y="17107"/>
                </a:cubicBezTo>
                <a:cubicBezTo>
                  <a:pt x="15803" y="17107"/>
                  <a:pt x="15839" y="16995"/>
                  <a:pt x="15839" y="16858"/>
                </a:cubicBezTo>
                <a:cubicBezTo>
                  <a:pt x="15839" y="16720"/>
                  <a:pt x="15875" y="16608"/>
                  <a:pt x="15919" y="16608"/>
                </a:cubicBezTo>
                <a:cubicBezTo>
                  <a:pt x="15963" y="16608"/>
                  <a:pt x="15999" y="16504"/>
                  <a:pt x="15999" y="16374"/>
                </a:cubicBezTo>
                <a:cubicBezTo>
                  <a:pt x="15999" y="16245"/>
                  <a:pt x="16044" y="16098"/>
                  <a:pt x="16099" y="16049"/>
                </a:cubicBezTo>
                <a:cubicBezTo>
                  <a:pt x="16177" y="15980"/>
                  <a:pt x="16202" y="15112"/>
                  <a:pt x="16207" y="12222"/>
                </a:cubicBezTo>
                <a:cubicBezTo>
                  <a:pt x="16210" y="10166"/>
                  <a:pt x="16229" y="8469"/>
                  <a:pt x="16249" y="8451"/>
                </a:cubicBezTo>
                <a:cubicBezTo>
                  <a:pt x="16270" y="8433"/>
                  <a:pt x="16502" y="8515"/>
                  <a:pt x="16764" y="8634"/>
                </a:cubicBezTo>
                <a:cubicBezTo>
                  <a:pt x="18047" y="9214"/>
                  <a:pt x="19735" y="9593"/>
                  <a:pt x="20795" y="9540"/>
                </a:cubicBezTo>
                <a:cubicBezTo>
                  <a:pt x="21096" y="9525"/>
                  <a:pt x="21401" y="9470"/>
                  <a:pt x="21472" y="9418"/>
                </a:cubicBezTo>
                <a:cubicBezTo>
                  <a:pt x="21585" y="9334"/>
                  <a:pt x="21600" y="9105"/>
                  <a:pt x="21600" y="7662"/>
                </a:cubicBezTo>
                <a:cubicBezTo>
                  <a:pt x="21600" y="6345"/>
                  <a:pt x="21580" y="5989"/>
                  <a:pt x="21492" y="5925"/>
                </a:cubicBezTo>
                <a:cubicBezTo>
                  <a:pt x="21340" y="5812"/>
                  <a:pt x="20688" y="5653"/>
                  <a:pt x="20145" y="5597"/>
                </a:cubicBezTo>
                <a:cubicBezTo>
                  <a:pt x="19411" y="5522"/>
                  <a:pt x="18422" y="5018"/>
                  <a:pt x="17710" y="4357"/>
                </a:cubicBezTo>
                <a:cubicBezTo>
                  <a:pt x="17388" y="4058"/>
                  <a:pt x="17123" y="3773"/>
                  <a:pt x="17122" y="3724"/>
                </a:cubicBezTo>
                <a:cubicBezTo>
                  <a:pt x="17121" y="3675"/>
                  <a:pt x="17083" y="3635"/>
                  <a:pt x="17039" y="3635"/>
                </a:cubicBezTo>
                <a:cubicBezTo>
                  <a:pt x="16995" y="3635"/>
                  <a:pt x="16959" y="3587"/>
                  <a:pt x="16959" y="3528"/>
                </a:cubicBezTo>
                <a:cubicBezTo>
                  <a:pt x="16959" y="3469"/>
                  <a:pt x="16923" y="3421"/>
                  <a:pt x="16879" y="3421"/>
                </a:cubicBezTo>
                <a:cubicBezTo>
                  <a:pt x="16835" y="3421"/>
                  <a:pt x="16800" y="3381"/>
                  <a:pt x="16799" y="3332"/>
                </a:cubicBezTo>
                <a:cubicBezTo>
                  <a:pt x="16799" y="3283"/>
                  <a:pt x="16709" y="3086"/>
                  <a:pt x="16599" y="2893"/>
                </a:cubicBezTo>
                <a:cubicBezTo>
                  <a:pt x="16490" y="2700"/>
                  <a:pt x="16399" y="2436"/>
                  <a:pt x="16399" y="2305"/>
                </a:cubicBezTo>
                <a:cubicBezTo>
                  <a:pt x="16399" y="2175"/>
                  <a:pt x="16363" y="2067"/>
                  <a:pt x="16319" y="2067"/>
                </a:cubicBezTo>
                <a:cubicBezTo>
                  <a:pt x="16274" y="2067"/>
                  <a:pt x="16239" y="1870"/>
                  <a:pt x="16239" y="1617"/>
                </a:cubicBezTo>
                <a:cubicBezTo>
                  <a:pt x="16239" y="1098"/>
                  <a:pt x="16078" y="894"/>
                  <a:pt x="15597" y="808"/>
                </a:cubicBezTo>
                <a:cubicBezTo>
                  <a:pt x="15274" y="751"/>
                  <a:pt x="15119" y="635"/>
                  <a:pt x="15119" y="447"/>
                </a:cubicBezTo>
                <a:cubicBezTo>
                  <a:pt x="15119" y="363"/>
                  <a:pt x="15007" y="263"/>
                  <a:pt x="14819" y="180"/>
                </a:cubicBezTo>
                <a:cubicBezTo>
                  <a:pt x="14568" y="69"/>
                  <a:pt x="14269" y="42"/>
                  <a:pt x="12982" y="15"/>
                </a:cubicBezTo>
                <a:cubicBezTo>
                  <a:pt x="12341" y="2"/>
                  <a:pt x="11859" y="-6"/>
                  <a:pt x="11496" y="6"/>
                </a:cubicBezTo>
                <a:close/>
                <a:moveTo>
                  <a:pt x="10149" y="10306"/>
                </a:moveTo>
                <a:cubicBezTo>
                  <a:pt x="10167" y="10303"/>
                  <a:pt x="10190" y="10304"/>
                  <a:pt x="10219" y="10311"/>
                </a:cubicBezTo>
                <a:cubicBezTo>
                  <a:pt x="10366" y="10345"/>
                  <a:pt x="10596" y="10692"/>
                  <a:pt x="10471" y="10692"/>
                </a:cubicBezTo>
                <a:cubicBezTo>
                  <a:pt x="10431" y="10692"/>
                  <a:pt x="10399" y="10916"/>
                  <a:pt x="10399" y="11191"/>
                </a:cubicBezTo>
                <a:cubicBezTo>
                  <a:pt x="10399" y="11476"/>
                  <a:pt x="10433" y="11690"/>
                  <a:pt x="10479" y="11690"/>
                </a:cubicBezTo>
                <a:cubicBezTo>
                  <a:pt x="10528" y="11690"/>
                  <a:pt x="10559" y="12054"/>
                  <a:pt x="10559" y="12639"/>
                </a:cubicBezTo>
                <a:cubicBezTo>
                  <a:pt x="10559" y="13362"/>
                  <a:pt x="10587" y="13620"/>
                  <a:pt x="10676" y="13726"/>
                </a:cubicBezTo>
                <a:cubicBezTo>
                  <a:pt x="10855" y="13936"/>
                  <a:pt x="10825" y="14111"/>
                  <a:pt x="10519" y="14643"/>
                </a:cubicBezTo>
                <a:cubicBezTo>
                  <a:pt x="10365" y="14911"/>
                  <a:pt x="10239" y="15168"/>
                  <a:pt x="10239" y="15214"/>
                </a:cubicBezTo>
                <a:cubicBezTo>
                  <a:pt x="10239" y="15286"/>
                  <a:pt x="9754" y="15810"/>
                  <a:pt x="9239" y="16296"/>
                </a:cubicBezTo>
                <a:cubicBezTo>
                  <a:pt x="9018" y="16504"/>
                  <a:pt x="8224" y="16861"/>
                  <a:pt x="7598" y="17034"/>
                </a:cubicBezTo>
                <a:cubicBezTo>
                  <a:pt x="7312" y="17112"/>
                  <a:pt x="7062" y="17178"/>
                  <a:pt x="7038" y="17178"/>
                </a:cubicBezTo>
                <a:cubicBezTo>
                  <a:pt x="6872" y="17182"/>
                  <a:pt x="6234" y="16630"/>
                  <a:pt x="6091" y="16359"/>
                </a:cubicBezTo>
                <a:cubicBezTo>
                  <a:pt x="5726" y="15667"/>
                  <a:pt x="5678" y="15517"/>
                  <a:pt x="5678" y="15029"/>
                </a:cubicBezTo>
                <a:cubicBezTo>
                  <a:pt x="5678" y="14463"/>
                  <a:pt x="5766" y="14182"/>
                  <a:pt x="6103" y="13650"/>
                </a:cubicBezTo>
                <a:cubicBezTo>
                  <a:pt x="6227" y="13454"/>
                  <a:pt x="6348" y="13245"/>
                  <a:pt x="6371" y="13187"/>
                </a:cubicBezTo>
                <a:cubicBezTo>
                  <a:pt x="6423" y="13052"/>
                  <a:pt x="7043" y="12636"/>
                  <a:pt x="7518" y="12414"/>
                </a:cubicBezTo>
                <a:cubicBezTo>
                  <a:pt x="7830" y="12268"/>
                  <a:pt x="8003" y="12244"/>
                  <a:pt x="8769" y="12235"/>
                </a:cubicBezTo>
                <a:cubicBezTo>
                  <a:pt x="9900" y="12223"/>
                  <a:pt x="9919" y="12208"/>
                  <a:pt x="9919" y="11471"/>
                </a:cubicBezTo>
                <a:cubicBezTo>
                  <a:pt x="9919" y="11165"/>
                  <a:pt x="9955" y="10894"/>
                  <a:pt x="9999" y="10870"/>
                </a:cubicBezTo>
                <a:cubicBezTo>
                  <a:pt x="10043" y="10846"/>
                  <a:pt x="10079" y="10704"/>
                  <a:pt x="10079" y="10554"/>
                </a:cubicBezTo>
                <a:cubicBezTo>
                  <a:pt x="10079" y="10384"/>
                  <a:pt x="10093" y="10318"/>
                  <a:pt x="10149" y="1030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Заклю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400"/>
              </a:spcBef>
              <a:defRPr spc="0" sz="5800"/>
            </a:lvl1pPr>
          </a:lstStyle>
          <a:p>
            <a:pPr/>
            <a:r>
              <a:t>Заключение</a:t>
            </a:r>
          </a:p>
        </p:txBody>
      </p:sp>
      <p:sp>
        <p:nvSpPr>
          <p:cNvPr id="211" name="Построен полноценный пайплайн, который эффективен и прост в обслуживании.…"/>
          <p:cNvSpPr txBox="1"/>
          <p:nvPr>
            <p:ph type="body" idx="1"/>
          </p:nvPr>
        </p:nvSpPr>
        <p:spPr>
          <a:xfrm>
            <a:off x="629363" y="4537072"/>
            <a:ext cx="21971001" cy="825601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Построен полноценный пайплайн, который эффективен и прост в обслуживании.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Визуализированы ценные инсайты из трендов YouTube и новостей.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sz="3600"/>
            </a:pPr>
            <a:r>
              <a:t>Доказано, что для создания полезных решений не требуется огромный бюджет.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b="1" sz="3600"/>
            </a:pPr>
            <a:br/>
            <a:br/>
            <a:br/>
            <a:r>
              <a:t>Спасибо!</a:t>
            </a:r>
            <a:br/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00000"/>
              <a:buFont typeface="Times Roman"/>
              <a:defRPr i="1" sz="3600"/>
            </a:pPr>
            <a:r>
              <a:t>Вопросы? Давайте обсудим.</a:t>
            </a:r>
          </a:p>
        </p:txBody>
      </p:sp>
      <p:pic>
        <p:nvPicPr>
          <p:cNvPr id="212" name="1200px-Trumpet_1.png" descr="1200px-Trumpet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3845" y="1463326"/>
            <a:ext cx="11871687" cy="3937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ngtree-question-mark-icon-png-image_6848334.png" descr="pngtree-question-mark-icon-png-image_68483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33891" y="7780253"/>
            <a:ext cx="5674703" cy="5674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