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ITC Avant Garde Gothic" panose="020B0604020202020204" charset="0"/>
      <p:regular r:id="rId15"/>
    </p:embeddedFont>
    <p:embeddedFont>
      <p:font typeface="TT Fors" panose="020B0604020202020204" charset="0"/>
      <p:regular r:id="rId16"/>
    </p:embeddedFont>
    <p:embeddedFont>
      <p:font typeface="TT For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10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68150" y="0"/>
            <a:ext cx="6419850" cy="10287000"/>
            <a:chOff x="0" y="0"/>
            <a:chExt cx="994603" cy="1593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4603" cy="1593725"/>
            </a:xfrm>
            <a:custGeom>
              <a:avLst/>
              <a:gdLst/>
              <a:ahLst/>
              <a:cxnLst/>
              <a:rect l="l" t="t" r="r" b="b"/>
              <a:pathLst>
                <a:path w="994603" h="1593725">
                  <a:moveTo>
                    <a:pt x="0" y="0"/>
                  </a:moveTo>
                  <a:lnTo>
                    <a:pt x="994603" y="0"/>
                  </a:lnTo>
                  <a:lnTo>
                    <a:pt x="994603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t="-126" b="-126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666750" y="666750"/>
            <a:ext cx="9763125" cy="3682999"/>
            <a:chOff x="0" y="0"/>
            <a:chExt cx="13017500" cy="4910666"/>
          </a:xfrm>
        </p:grpSpPr>
        <p:sp>
          <p:nvSpPr>
            <p:cNvPr id="5" name="TextBox 5"/>
            <p:cNvSpPr txBox="1"/>
            <p:nvPr/>
          </p:nvSpPr>
          <p:spPr>
            <a:xfrm>
              <a:off x="0" y="1184275"/>
              <a:ext cx="13017500" cy="3726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999"/>
                </a:lnSpc>
              </a:pPr>
              <a:r>
                <a:rPr lang="en-US" sz="9999" spc="-299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Wireless HART: A Wireless Protocol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04775"/>
              <a:ext cx="13017500" cy="6263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INDUSTRIAL AUTOMATION SOLUTIONS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98882"/>
            <a:ext cx="9401175" cy="3621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35"/>
              </a:lnSpc>
            </a:pPr>
            <a:r>
              <a:rPr lang="en-US" sz="5167">
                <a:solidFill>
                  <a:srgbClr val="AEBFCF"/>
                </a:solidFill>
                <a:latin typeface="TT Fors"/>
                <a:ea typeface="TT Fors"/>
                <a:cs typeface="TT Fors"/>
                <a:sym typeface="TT Fors"/>
              </a:rPr>
              <a:t>Nowshin Tabassum Dola</a:t>
            </a:r>
          </a:p>
          <a:p>
            <a:pPr marL="0" lvl="0" indent="0" algn="l">
              <a:lnSpc>
                <a:spcPts val="7235"/>
              </a:lnSpc>
            </a:pPr>
            <a:r>
              <a:rPr lang="en-US" sz="5167">
                <a:solidFill>
                  <a:srgbClr val="AEBFCF"/>
                </a:solidFill>
                <a:latin typeface="TT Fors"/>
                <a:ea typeface="TT Fors"/>
                <a:cs typeface="TT Fors"/>
                <a:sym typeface="TT Fors"/>
              </a:rPr>
              <a:t> ID: IT21007,</a:t>
            </a:r>
          </a:p>
          <a:p>
            <a:pPr marL="0" lvl="0" indent="0" algn="l">
              <a:lnSpc>
                <a:spcPts val="7235"/>
              </a:lnSpc>
            </a:pPr>
            <a:r>
              <a:rPr lang="en-US" sz="5167">
                <a:solidFill>
                  <a:srgbClr val="AEBFCF"/>
                </a:solidFill>
                <a:latin typeface="TT Fors"/>
                <a:ea typeface="TT Fors"/>
                <a:cs typeface="TT Fors"/>
                <a:sym typeface="TT Fors"/>
              </a:rPr>
              <a:t> Course Teacher: Md. Nazrul Islam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444829" y="7829550"/>
            <a:ext cx="4846643" cy="1791955"/>
            <a:chOff x="0" y="0"/>
            <a:chExt cx="6462190" cy="238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666750"/>
            <a:ext cx="6886575" cy="3543300"/>
            <a:chOff x="0" y="0"/>
            <a:chExt cx="9182100" cy="472440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9182100" cy="2972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Wireless HART Comparison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62325"/>
              <a:ext cx="9182100" cy="1362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39"/>
                </a:lnSpc>
                <a:spcBef>
                  <a:spcPct val="0"/>
                </a:spcBef>
              </a:pPr>
              <a:r>
                <a:rPr lang="en-US" sz="3199" u="none" strike="noStrike" spc="-95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Understanding Wireless HART and Other Protocols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553325" y="1028700"/>
            <a:ext cx="8235368" cy="2204145"/>
            <a:chOff x="0" y="0"/>
            <a:chExt cx="10980490" cy="2938860"/>
          </a:xfrm>
        </p:grpSpPr>
        <p:sp>
          <p:nvSpPr>
            <p:cNvPr id="6" name="TextBox 6"/>
            <p:cNvSpPr txBox="1"/>
            <p:nvPr/>
          </p:nvSpPr>
          <p:spPr>
            <a:xfrm>
              <a:off x="0" y="1222629"/>
              <a:ext cx="10980490" cy="1716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63"/>
                </a:lnSpc>
                <a:spcBef>
                  <a:spcPct val="0"/>
                </a:spcBef>
              </a:pPr>
              <a:r>
                <a:rPr lang="en-US" sz="2473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Wi-Fi is </a:t>
              </a:r>
              <a:r>
                <a:rPr lang="en-US" sz="2473" b="1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ideal for high-bandwidth applications</a:t>
              </a:r>
              <a:r>
                <a:rPr lang="en-US" sz="2473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 but struggles with reliability in harsh industrial environments due to interference and distance limitations.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0980490" cy="721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54"/>
                </a:lnSpc>
                <a:spcBef>
                  <a:spcPct val="0"/>
                </a:spcBef>
              </a:pPr>
              <a:r>
                <a:rPr lang="en-US" sz="2967" u="none" strike="noStrike" spc="-89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Wi-Fi Communication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53325" y="3983355"/>
            <a:ext cx="8235368" cy="2138132"/>
            <a:chOff x="0" y="0"/>
            <a:chExt cx="10980490" cy="2850843"/>
          </a:xfrm>
        </p:grpSpPr>
        <p:sp>
          <p:nvSpPr>
            <p:cNvPr id="9" name="TextBox 9"/>
            <p:cNvSpPr txBox="1"/>
            <p:nvPr/>
          </p:nvSpPr>
          <p:spPr>
            <a:xfrm>
              <a:off x="0" y="1134612"/>
              <a:ext cx="10980490" cy="17162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63"/>
                </a:lnSpc>
                <a:spcBef>
                  <a:spcPct val="0"/>
                </a:spcBef>
              </a:pPr>
              <a:r>
                <a:rPr lang="en-US" sz="2473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Bluetooth allows for short-range communication but has </a:t>
              </a:r>
              <a:r>
                <a:rPr lang="en-US" sz="2473" b="1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limited scalability</a:t>
              </a:r>
              <a:r>
                <a:rPr lang="en-US" sz="2473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, making it less suitable for extensive industrial automation deployments.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10980490" cy="614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567" u="none" strike="noStrike" spc="-77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Bluetooth Limitations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553325" y="6543728"/>
            <a:ext cx="8235368" cy="2219102"/>
            <a:chOff x="0" y="0"/>
            <a:chExt cx="10980490" cy="295880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134612"/>
              <a:ext cx="10980490" cy="18241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43"/>
                </a:lnSpc>
                <a:spcBef>
                  <a:spcPct val="0"/>
                </a:spcBef>
              </a:pPr>
              <a:r>
                <a:rPr lang="en-US" sz="2673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Zigbee provides low-power communication but is </a:t>
              </a:r>
              <a:r>
                <a:rPr lang="en-US" sz="2673" b="1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considered less secure</a:t>
              </a:r>
              <a:r>
                <a:rPr lang="en-US" sz="2673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 than Wireless HART, posing risks in sensitive industrial applications.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10980490" cy="614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567" u="none" strike="noStrike" spc="-77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Zigbee Security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303343" y="7829550"/>
            <a:ext cx="4846643" cy="1791955"/>
            <a:chOff x="0" y="0"/>
            <a:chExt cx="6462190" cy="23892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750" y="657225"/>
            <a:ext cx="15516225" cy="122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  <a:spcBef>
                <a:spcPct val="0"/>
              </a:spcBef>
            </a:pPr>
            <a:r>
              <a:rPr lang="en-US" sz="8000" u="none" strike="noStrike" spc="-240">
                <a:solidFill>
                  <a:srgbClr val="AEBFC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Challenges of Wireless HART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66750" y="6129541"/>
            <a:ext cx="6886575" cy="2545926"/>
            <a:chOff x="0" y="0"/>
            <a:chExt cx="9182100" cy="3394567"/>
          </a:xfrm>
        </p:grpSpPr>
        <p:sp>
          <p:nvSpPr>
            <p:cNvPr id="4" name="TextBox 4"/>
            <p:cNvSpPr txBox="1"/>
            <p:nvPr/>
          </p:nvSpPr>
          <p:spPr>
            <a:xfrm>
              <a:off x="0" y="1036223"/>
              <a:ext cx="9182100" cy="2358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77"/>
                </a:lnSpc>
              </a:pPr>
              <a:r>
                <a:rPr lang="en-US" sz="2555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The protocol operates within limited bandwidth, which can restrict the amount of data transmitted simultaneously during critical operations.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9182100" cy="7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34"/>
                </a:lnSpc>
                <a:spcBef>
                  <a:spcPct val="0"/>
                </a:spcBef>
              </a:pPr>
              <a:r>
                <a:rPr lang="en-US" sz="3167" u="none" strike="noStrike" spc="-95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Bandwidth Limitations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6750" y="2849427"/>
            <a:ext cx="6886575" cy="2529388"/>
            <a:chOff x="0" y="0"/>
            <a:chExt cx="9182100" cy="3372518"/>
          </a:xfrm>
        </p:grpSpPr>
        <p:sp>
          <p:nvSpPr>
            <p:cNvPr id="7" name="TextBox 7"/>
            <p:cNvSpPr txBox="1"/>
            <p:nvPr/>
          </p:nvSpPr>
          <p:spPr>
            <a:xfrm>
              <a:off x="0" y="1014174"/>
              <a:ext cx="9182100" cy="2358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77"/>
                </a:lnSpc>
              </a:pPr>
              <a:r>
                <a:rPr lang="en-US" sz="2555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Wireless HART can experience interference from other wireless devices, which may disrupt communication stability and reliability across the network.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9182100" cy="743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94"/>
                </a:lnSpc>
                <a:spcBef>
                  <a:spcPct val="0"/>
                </a:spcBef>
              </a:pPr>
              <a:r>
                <a:rPr lang="en-US" sz="3067" u="none" strike="noStrike" spc="-92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Interference Issues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47307" y="6129541"/>
            <a:ext cx="6886575" cy="2479088"/>
            <a:chOff x="0" y="0"/>
            <a:chExt cx="9182100" cy="330545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054989"/>
              <a:ext cx="9182100" cy="22504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37"/>
                </a:lnSpc>
              </a:pPr>
              <a:r>
                <a:rPr lang="en-US" sz="2455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Harsh industrial environments may impact the effectiveness of signal transmission, requiring careful planning and placement of network devices to ensure coverage.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23825"/>
              <a:ext cx="9182100" cy="775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74"/>
                </a:lnSpc>
                <a:spcBef>
                  <a:spcPct val="0"/>
                </a:spcBef>
              </a:pPr>
              <a:r>
                <a:rPr lang="en-US" sz="3267" u="none" strike="noStrike" spc="-98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Environmental Factors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296400" y="2849427"/>
            <a:ext cx="6886575" cy="2545926"/>
            <a:chOff x="0" y="0"/>
            <a:chExt cx="9182100" cy="3394567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036223"/>
              <a:ext cx="9182100" cy="23583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77"/>
                </a:lnSpc>
              </a:pPr>
              <a:r>
                <a:rPr lang="en-US" sz="2555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Despite its robust security measures, Wireless HART may still face vulnerabilities, making it essential to continuously assess and upgrade security protocols.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23825"/>
              <a:ext cx="9182100" cy="765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34"/>
                </a:lnSpc>
                <a:spcBef>
                  <a:spcPct val="0"/>
                </a:spcBef>
              </a:pPr>
              <a:r>
                <a:rPr lang="en-US" sz="3167" u="none" strike="noStrike" spc="-95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Security Concerns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81575" y="8790940"/>
            <a:ext cx="8324850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ctr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AEBFCF"/>
                </a:solidFill>
                <a:latin typeface="TT Fors"/>
                <a:ea typeface="TT Fors"/>
                <a:cs typeface="TT Fors"/>
                <a:sym typeface="TT Fors"/>
              </a:rPr>
              <a:t>Industry Report 2024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05025" y="3284791"/>
            <a:ext cx="14077950" cy="425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  <a:spcBef>
                <a:spcPct val="0"/>
              </a:spcBef>
            </a:pPr>
            <a:r>
              <a:rPr lang="en-US" sz="8000" u="none" strike="noStrike" spc="-240">
                <a:solidFill>
                  <a:srgbClr val="AEBFC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“The future of Wireless HART lies in its integration with IoT and the development of innovative applications.”</a:t>
            </a:r>
          </a:p>
        </p:txBody>
      </p:sp>
      <p:sp>
        <p:nvSpPr>
          <p:cNvPr id="4" name="Freeform 4"/>
          <p:cNvSpPr/>
          <p:nvPr/>
        </p:nvSpPr>
        <p:spPr>
          <a:xfrm>
            <a:off x="8537838" y="1057275"/>
            <a:ext cx="1212324" cy="934592"/>
          </a:xfrm>
          <a:custGeom>
            <a:avLst/>
            <a:gdLst/>
            <a:ahLst/>
            <a:cxnLst/>
            <a:rect l="l" t="t" r="r" b="b"/>
            <a:pathLst>
              <a:path w="1212324" h="934592">
                <a:moveTo>
                  <a:pt x="0" y="0"/>
                </a:moveTo>
                <a:lnTo>
                  <a:pt x="1212324" y="0"/>
                </a:lnTo>
                <a:lnTo>
                  <a:pt x="1212324" y="934592"/>
                </a:lnTo>
                <a:lnTo>
                  <a:pt x="0" y="934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750" y="657225"/>
            <a:ext cx="5762625" cy="122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  <a:spcBef>
                <a:spcPct val="0"/>
              </a:spcBef>
            </a:pPr>
            <a:r>
              <a:rPr lang="en-US" sz="8000" u="none" strike="noStrike" spc="-240">
                <a:solidFill>
                  <a:srgbClr val="AEBFC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981348"/>
            <a:ext cx="16397611" cy="6151502"/>
            <a:chOff x="0" y="0"/>
            <a:chExt cx="21863481" cy="8202002"/>
          </a:xfrm>
        </p:grpSpPr>
        <p:sp>
          <p:nvSpPr>
            <p:cNvPr id="4" name="TextBox 4"/>
            <p:cNvSpPr txBox="1"/>
            <p:nvPr/>
          </p:nvSpPr>
          <p:spPr>
            <a:xfrm>
              <a:off x="0" y="2721121"/>
              <a:ext cx="21863481" cy="54808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94"/>
                </a:lnSpc>
                <a:spcBef>
                  <a:spcPct val="0"/>
                </a:spcBef>
              </a:pPr>
              <a:r>
                <a:rPr lang="en-US" sz="3353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Wireless HART stands out as a </a:t>
              </a:r>
              <a:r>
                <a:rPr lang="en-US" sz="3353" b="1" u="none" strike="noStrike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reliable communication</a:t>
              </a:r>
              <a:r>
                <a:rPr lang="en-US" sz="3353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 tool in industrial settings. Its benefits include:</a:t>
              </a:r>
            </a:p>
            <a:p>
              <a:pPr marL="724003" lvl="1" indent="-362001" algn="l">
                <a:lnSpc>
                  <a:spcPts val="46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353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Enhanced </a:t>
              </a:r>
              <a:r>
                <a:rPr lang="en-US" sz="3353" b="1" u="none" strike="noStrike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process monitoring</a:t>
              </a:r>
              <a:r>
                <a:rPr lang="en-US" sz="3353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 capabilities</a:t>
              </a:r>
            </a:p>
            <a:p>
              <a:pPr marL="724003" lvl="1" indent="-362001" algn="l">
                <a:lnSpc>
                  <a:spcPts val="46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353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Significant </a:t>
              </a:r>
              <a:r>
                <a:rPr lang="en-US" sz="3353" b="1" u="none" strike="noStrike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reduction in wiring costs</a:t>
              </a:r>
            </a:p>
            <a:p>
              <a:pPr marL="724003" lvl="1" indent="-362001" algn="l">
                <a:lnSpc>
                  <a:spcPts val="469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353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Increased operational </a:t>
              </a:r>
              <a:r>
                <a:rPr lang="en-US" sz="3353" b="1" u="none" strike="noStrike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flexibility and scalability</a:t>
              </a:r>
            </a:p>
            <a:p>
              <a:pPr marL="0" lvl="0" indent="0" algn="l">
                <a:lnSpc>
                  <a:spcPts val="4694"/>
                </a:lnSpc>
                <a:spcBef>
                  <a:spcPct val="0"/>
                </a:spcBef>
              </a:pPr>
              <a:r>
                <a:rPr lang="en-US" sz="3353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With these advantages, it effectively streamlines operations and improves overall efficiency.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21863481" cy="1138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31"/>
                </a:lnSpc>
                <a:spcBef>
                  <a:spcPct val="0"/>
                </a:spcBef>
              </a:pPr>
              <a:r>
                <a:rPr lang="en-US" sz="5109" u="none" strike="noStrike" spc="-153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Benefits of Wireless HART Protocol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303343" y="7829550"/>
            <a:ext cx="4846643" cy="1791955"/>
            <a:chOff x="0" y="0"/>
            <a:chExt cx="6462190" cy="23892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666750"/>
            <a:ext cx="11201400" cy="8223994"/>
            <a:chOff x="0" y="0"/>
            <a:chExt cx="14935200" cy="10965326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4935200" cy="2972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Introduction to Wireless HART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054492"/>
              <a:ext cx="11099800" cy="5910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39"/>
                </a:lnSpc>
              </a:pPr>
              <a:r>
                <a:rPr lang="en-US" sz="3599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Wireless HART is an </a:t>
              </a:r>
              <a:r>
                <a:rPr lang="en-US" sz="3599" b="1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open standard</a:t>
              </a:r>
              <a:r>
                <a:rPr lang="en-US" sz="3599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 wireless communication protocol specifically designed for industrial automation applications, providing both </a:t>
              </a:r>
              <a:r>
                <a:rPr lang="en-US" sz="3599" b="1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reliable and secure</a:t>
              </a:r>
              <a:r>
                <a:rPr lang="en-US" sz="3599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 data transmission in harsh environments, ensuring efficiency and safety.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581400"/>
              <a:ext cx="13017500" cy="965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u="none" strike="noStrike" spc="-143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A Reliable Communication Protocol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44700" y="7829550"/>
            <a:ext cx="4846643" cy="1791955"/>
            <a:chOff x="0" y="0"/>
            <a:chExt cx="6462190" cy="23892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750" y="657225"/>
            <a:ext cx="5762625" cy="223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  <a:spcBef>
                <a:spcPct val="0"/>
              </a:spcBef>
            </a:pPr>
            <a:r>
              <a:rPr lang="en-US" sz="8000" u="none" strike="noStrike" spc="-240">
                <a:solidFill>
                  <a:srgbClr val="AEBFC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Key Features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640327" y="1562100"/>
            <a:ext cx="10542648" cy="7003984"/>
            <a:chOff x="0" y="0"/>
            <a:chExt cx="14056864" cy="9338645"/>
          </a:xfrm>
        </p:grpSpPr>
        <p:sp>
          <p:nvSpPr>
            <p:cNvPr id="4" name="TextBox 4"/>
            <p:cNvSpPr txBox="1"/>
            <p:nvPr/>
          </p:nvSpPr>
          <p:spPr>
            <a:xfrm>
              <a:off x="0" y="1844639"/>
              <a:ext cx="14056864" cy="74940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26106" lvl="1" indent="-313053" algn="l">
                <a:lnSpc>
                  <a:spcPts val="40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99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Self-organizing mesh networking</a:t>
              </a:r>
            </a:p>
            <a:p>
              <a:pPr marL="626106" lvl="1" indent="-313053" algn="l">
                <a:lnSpc>
                  <a:spcPts val="40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99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Time-synchronized communication</a:t>
              </a:r>
            </a:p>
            <a:p>
              <a:pPr marL="626106" lvl="1" indent="-313053" algn="l">
                <a:lnSpc>
                  <a:spcPts val="40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99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High reliability and security</a:t>
              </a:r>
            </a:p>
            <a:p>
              <a:pPr marL="626106" lvl="1" indent="-313053" algn="l">
                <a:lnSpc>
                  <a:spcPts val="40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99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Low power consumption</a:t>
              </a:r>
            </a:p>
            <a:p>
              <a:pPr marL="626106" lvl="1" indent="-313053" algn="l">
                <a:lnSpc>
                  <a:spcPts val="40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99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Easy integration with existing systems</a:t>
              </a:r>
            </a:p>
            <a:p>
              <a:pPr marL="0" lvl="0" indent="0" algn="l">
                <a:lnSpc>
                  <a:spcPts val="4059"/>
                </a:lnSpc>
                <a:spcBef>
                  <a:spcPct val="0"/>
                </a:spcBef>
              </a:pPr>
              <a:r>
                <a:rPr lang="en-US" sz="2899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Wireless HART’s self-organizing mesh network allows devices to communicate efficiently, enhancing reliability and security through time-synchronized communication. This protocol also ensures low power consumption, facilitating easy integration with existing systems for seamless operation in industrial environments.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14056864" cy="876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99"/>
                </a:lnSpc>
                <a:spcBef>
                  <a:spcPct val="0"/>
                </a:spcBef>
              </a:pPr>
              <a:r>
                <a:rPr lang="en-US" sz="3999" u="none" strike="noStrike" spc="-119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Essential Aspects of Wireless HART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303343" y="7829550"/>
            <a:ext cx="4846643" cy="1791955"/>
            <a:chOff x="0" y="0"/>
            <a:chExt cx="6462190" cy="23892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351307"/>
            <a:ext cx="4010025" cy="6383075"/>
            <a:chOff x="0" y="0"/>
            <a:chExt cx="5346700" cy="8510766"/>
          </a:xfrm>
        </p:grpSpPr>
        <p:sp>
          <p:nvSpPr>
            <p:cNvPr id="3" name="TextBox 3"/>
            <p:cNvSpPr txBox="1"/>
            <p:nvPr/>
          </p:nvSpPr>
          <p:spPr>
            <a:xfrm>
              <a:off x="0" y="2204581"/>
              <a:ext cx="5346700" cy="6306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79"/>
                </a:lnSpc>
              </a:pPr>
              <a:r>
                <a:rPr lang="en-US" sz="2699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Wireless HART allows for </a:t>
              </a:r>
              <a:r>
                <a:rPr lang="en-US" sz="2699" b="1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real-time data collection</a:t>
              </a:r>
              <a:r>
                <a:rPr lang="en-US" sz="2699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 and analysis, significantly enhancing process monitoring capabilities. This leads to proactive management and quicker response times in industrial environments.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42875"/>
              <a:ext cx="5346700" cy="1722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39"/>
                </a:lnSpc>
                <a:spcBef>
                  <a:spcPct val="0"/>
                </a:spcBef>
              </a:pPr>
              <a:r>
                <a:rPr lang="en-US" sz="3599" u="none" strike="noStrike" spc="-107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Improved Monitoring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267450" y="3602214"/>
            <a:ext cx="4010025" cy="4808910"/>
            <a:chOff x="0" y="0"/>
            <a:chExt cx="5346700" cy="6411880"/>
          </a:xfrm>
        </p:grpSpPr>
        <p:sp>
          <p:nvSpPr>
            <p:cNvPr id="6" name="TextBox 6"/>
            <p:cNvSpPr txBox="1"/>
            <p:nvPr/>
          </p:nvSpPr>
          <p:spPr>
            <a:xfrm>
              <a:off x="0" y="1375695"/>
              <a:ext cx="5346700" cy="5036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79"/>
                </a:lnSpc>
              </a:pPr>
              <a:r>
                <a:rPr lang="en-US" sz="2699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By minimizing the need for extensive wiring and installation, Wireless HART reduces overall costs, making it an economical choice for modern industrial automation systems.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42875"/>
              <a:ext cx="5346700" cy="8939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179"/>
                </a:lnSpc>
                <a:spcBef>
                  <a:spcPct val="0"/>
                </a:spcBef>
              </a:pPr>
              <a:r>
                <a:rPr lang="en-US" sz="3699" u="none" strike="noStrike" spc="-110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Cost Reduction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72950" y="3351307"/>
            <a:ext cx="4010025" cy="6836736"/>
            <a:chOff x="0" y="0"/>
            <a:chExt cx="5346700" cy="9115648"/>
          </a:xfrm>
        </p:grpSpPr>
        <p:sp>
          <p:nvSpPr>
            <p:cNvPr id="9" name="TextBox 9"/>
            <p:cNvSpPr txBox="1"/>
            <p:nvPr/>
          </p:nvSpPr>
          <p:spPr>
            <a:xfrm>
              <a:off x="0" y="2548964"/>
              <a:ext cx="5346700" cy="65666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The protocol's ability to easily integrate with existing systems provides increased flexibility and scalability, allowing industries to adapt to changing needs without significant infrastructure changes.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71450"/>
              <a:ext cx="5346700" cy="2105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59"/>
                </a:lnSpc>
                <a:spcBef>
                  <a:spcPct val="0"/>
                </a:spcBef>
              </a:pPr>
              <a:r>
                <a:rPr lang="en-US" sz="4399" u="none" strike="noStrike" spc="-131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Increased Flexibility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66750" y="666750"/>
            <a:ext cx="11201400" cy="2400246"/>
            <a:chOff x="0" y="0"/>
            <a:chExt cx="14935200" cy="320032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14935200" cy="1626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Benefits of Wireless HART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235200"/>
              <a:ext cx="13423900" cy="9651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59"/>
                </a:lnSpc>
              </a:pPr>
              <a:r>
                <a:rPr lang="en-US" sz="4799" u="none" strike="noStrike" spc="-143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Enhancing Industrial Automation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430959" y="752281"/>
            <a:ext cx="2190291" cy="809819"/>
            <a:chOff x="0" y="0"/>
            <a:chExt cx="2920388" cy="107975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9758" cy="1079758"/>
            </a:xfrm>
            <a:custGeom>
              <a:avLst/>
              <a:gdLst/>
              <a:ahLst/>
              <a:cxnLst/>
              <a:rect l="l" t="t" r="r" b="b"/>
              <a:pathLst>
                <a:path w="1079758" h="1079758">
                  <a:moveTo>
                    <a:pt x="0" y="0"/>
                  </a:moveTo>
                  <a:lnTo>
                    <a:pt x="1079758" y="0"/>
                  </a:lnTo>
                  <a:lnTo>
                    <a:pt x="1079758" y="1079758"/>
                  </a:lnTo>
                  <a:lnTo>
                    <a:pt x="0" y="107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920315" y="0"/>
              <a:ext cx="1079758" cy="1079758"/>
            </a:xfrm>
            <a:custGeom>
              <a:avLst/>
              <a:gdLst/>
              <a:ahLst/>
              <a:cxnLst/>
              <a:rect l="l" t="t" r="r" b="b"/>
              <a:pathLst>
                <a:path w="1079758" h="1079758">
                  <a:moveTo>
                    <a:pt x="0" y="0"/>
                  </a:moveTo>
                  <a:lnTo>
                    <a:pt x="1079758" y="0"/>
                  </a:lnTo>
                  <a:lnTo>
                    <a:pt x="1079758" y="1079758"/>
                  </a:lnTo>
                  <a:lnTo>
                    <a:pt x="0" y="107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840630" y="0"/>
              <a:ext cx="1079758" cy="1079758"/>
            </a:xfrm>
            <a:custGeom>
              <a:avLst/>
              <a:gdLst/>
              <a:ahLst/>
              <a:cxnLst/>
              <a:rect l="l" t="t" r="r" b="b"/>
              <a:pathLst>
                <a:path w="1079758" h="1079758">
                  <a:moveTo>
                    <a:pt x="0" y="0"/>
                  </a:moveTo>
                  <a:lnTo>
                    <a:pt x="1079758" y="0"/>
                  </a:lnTo>
                  <a:lnTo>
                    <a:pt x="1079758" y="1079758"/>
                  </a:lnTo>
                  <a:lnTo>
                    <a:pt x="0" y="107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666750"/>
            <a:ext cx="6886575" cy="3543300"/>
            <a:chOff x="0" y="0"/>
            <a:chExt cx="9182100" cy="472440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9182100" cy="2972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Wireless HART Architecture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62325"/>
              <a:ext cx="9182100" cy="1362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39"/>
                </a:lnSpc>
                <a:spcBef>
                  <a:spcPct val="0"/>
                </a:spcBef>
              </a:pPr>
              <a:r>
                <a:rPr lang="en-US" sz="3199" u="none" strike="noStrike" spc="-95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Understanding the components of Wireless HART systems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790958" y="1562100"/>
            <a:ext cx="8392017" cy="2767838"/>
            <a:chOff x="0" y="0"/>
            <a:chExt cx="11189356" cy="3690450"/>
          </a:xfrm>
        </p:grpSpPr>
        <p:sp>
          <p:nvSpPr>
            <p:cNvPr id="6" name="TextBox 6"/>
            <p:cNvSpPr txBox="1"/>
            <p:nvPr/>
          </p:nvSpPr>
          <p:spPr>
            <a:xfrm>
              <a:off x="0" y="1233923"/>
              <a:ext cx="11189356" cy="24565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25"/>
                </a:lnSpc>
                <a:spcBef>
                  <a:spcPct val="0"/>
                </a:spcBef>
              </a:pPr>
              <a:r>
                <a:rPr lang="en-US" sz="2660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The Network Manager oversees the entire network, ensuring proper configuration, management, and maintaining communication integrity among all devices within the system.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1189356" cy="742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45"/>
                </a:lnSpc>
                <a:spcBef>
                  <a:spcPct val="0"/>
                </a:spcBef>
              </a:pPr>
              <a:r>
                <a:rPr lang="en-US" sz="3103" u="none" strike="noStrike" spc="-93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Network Manager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90958" y="4582282"/>
            <a:ext cx="6886575" cy="2324363"/>
            <a:chOff x="0" y="0"/>
            <a:chExt cx="9182100" cy="3099151"/>
          </a:xfrm>
        </p:grpSpPr>
        <p:sp>
          <p:nvSpPr>
            <p:cNvPr id="9" name="TextBox 9"/>
            <p:cNvSpPr txBox="1"/>
            <p:nvPr/>
          </p:nvSpPr>
          <p:spPr>
            <a:xfrm>
              <a:off x="0" y="1092705"/>
              <a:ext cx="9182100" cy="20064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25"/>
                </a:lnSpc>
                <a:spcBef>
                  <a:spcPct val="0"/>
                </a:spcBef>
              </a:pPr>
              <a:r>
                <a:rPr lang="en-US" sz="2160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Field Devices include sensors and actuators designed to communicate wirelessly, collecting data and executing commands based on the information received from the network.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9182100" cy="563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225"/>
                </a:lnSpc>
                <a:spcBef>
                  <a:spcPct val="0"/>
                </a:spcBef>
              </a:pPr>
              <a:r>
                <a:rPr lang="en-US" sz="2303" u="none" strike="noStrike" spc="-69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Field Devices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90958" y="7154917"/>
            <a:ext cx="6886575" cy="2274036"/>
            <a:chOff x="0" y="0"/>
            <a:chExt cx="9182100" cy="303204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133485"/>
              <a:ext cx="9182100" cy="1898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5"/>
                </a:lnSpc>
                <a:spcBef>
                  <a:spcPct val="0"/>
                </a:spcBef>
              </a:pPr>
              <a:r>
                <a:rPr lang="en-US" sz="2060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Gateways serve as critical connectors between the Wireless HART network and existing systems, facilitating seamless data exchange and ensuring compatibility with current infrastructure.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9182100" cy="604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5"/>
                </a:lnSpc>
                <a:spcBef>
                  <a:spcPct val="0"/>
                </a:spcBef>
              </a:pPr>
              <a:r>
                <a:rPr lang="en-US" sz="2503" u="none" strike="noStrike" spc="-75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Gateways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303343" y="7829550"/>
            <a:ext cx="4846643" cy="1791955"/>
            <a:chOff x="0" y="0"/>
            <a:chExt cx="6462190" cy="23892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666750"/>
            <a:ext cx="11201400" cy="6691766"/>
            <a:chOff x="0" y="0"/>
            <a:chExt cx="14935200" cy="8922355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4935200" cy="2972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240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Time Synchronization in Wireless HART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997414"/>
              <a:ext cx="11099800" cy="39249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19"/>
                </a:lnSpc>
              </a:pPr>
              <a:r>
                <a:rPr lang="en-US" sz="2799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Wireless HART employs time synchronization to coordinate device communication, enabling multiple devices to wake and transmit data simultaneously, thereby optimizing energy efficiency and enhancing network reliability in industrial settings.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590925"/>
              <a:ext cx="13017500" cy="879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79"/>
                </a:lnSpc>
                <a:spcBef>
                  <a:spcPct val="0"/>
                </a:spcBef>
              </a:pPr>
              <a:r>
                <a:rPr lang="en-US" sz="4399" u="none" strike="noStrike" spc="-131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Ensuring Reliable Communication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744700" y="7829550"/>
            <a:ext cx="4846643" cy="1791955"/>
            <a:chOff x="0" y="0"/>
            <a:chExt cx="6462190" cy="23892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750" y="657225"/>
            <a:ext cx="5762625" cy="122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  <a:spcBef>
                <a:spcPct val="0"/>
              </a:spcBef>
            </a:pPr>
            <a:r>
              <a:rPr lang="en-US" sz="8000" u="none" strike="noStrike" spc="-240">
                <a:solidFill>
                  <a:srgbClr val="AEBFC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Security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425264" y="1562100"/>
            <a:ext cx="11834036" cy="5529734"/>
            <a:chOff x="0" y="0"/>
            <a:chExt cx="15778714" cy="7372979"/>
          </a:xfrm>
        </p:grpSpPr>
        <p:sp>
          <p:nvSpPr>
            <p:cNvPr id="4" name="TextBox 4"/>
            <p:cNvSpPr txBox="1"/>
            <p:nvPr/>
          </p:nvSpPr>
          <p:spPr>
            <a:xfrm>
              <a:off x="0" y="1847225"/>
              <a:ext cx="15778714" cy="55257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74"/>
                </a:lnSpc>
                <a:spcBef>
                  <a:spcPct val="0"/>
                </a:spcBef>
              </a:pPr>
              <a:r>
                <a:rPr lang="en-US" sz="3410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Wireless HART incorporates several robust security features to ensure </a:t>
              </a:r>
              <a:r>
                <a:rPr lang="en-US" sz="3410" b="1" u="none" strike="noStrike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data integrity</a:t>
              </a:r>
              <a:r>
                <a:rPr lang="en-US" sz="3410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 and </a:t>
              </a:r>
              <a:r>
                <a:rPr lang="en-US" sz="3410" b="1" u="none" strike="noStrike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confidentiality</a:t>
              </a:r>
              <a:r>
                <a:rPr lang="en-US" sz="3410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. These include:</a:t>
              </a:r>
            </a:p>
            <a:p>
              <a:pPr marL="736248" lvl="1" indent="-368124" algn="l">
                <a:lnSpc>
                  <a:spcPts val="477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10" b="1" u="none" strike="noStrike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Encryption</a:t>
              </a:r>
              <a:r>
                <a:rPr lang="en-US" sz="3410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: Protects data from eavesdropping.</a:t>
              </a:r>
            </a:p>
            <a:p>
              <a:pPr marL="736248" lvl="1" indent="-368124" algn="l">
                <a:lnSpc>
                  <a:spcPts val="477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10" b="1" u="none" strike="noStrike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Authentication</a:t>
              </a:r>
              <a:r>
                <a:rPr lang="en-US" sz="3410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: Verifies the identity of devices.</a:t>
              </a:r>
            </a:p>
            <a:p>
              <a:pPr marL="736248" lvl="1" indent="-368124" algn="l">
                <a:lnSpc>
                  <a:spcPts val="477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10" b="1" u="none" strike="noStrike">
                  <a:solidFill>
                    <a:srgbClr val="AEBFC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Message Integrity Checks</a:t>
              </a:r>
              <a:r>
                <a:rPr lang="en-US" sz="3410" u="none" strike="noStrike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: Ensures that messages remain unchanged during transmission.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5778714" cy="779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24"/>
                </a:lnSpc>
                <a:spcBef>
                  <a:spcPct val="0"/>
                </a:spcBef>
              </a:pPr>
              <a:r>
                <a:rPr lang="en-US" sz="3520" u="none" strike="noStrike" spc="-105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Key Features of Wireless HART Security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303343" y="7829550"/>
            <a:ext cx="4846643" cy="1791955"/>
            <a:chOff x="0" y="0"/>
            <a:chExt cx="6462190" cy="23892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2036459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4072917" y="0"/>
              <a:ext cx="2389273" cy="2389273"/>
            </a:xfrm>
            <a:custGeom>
              <a:avLst/>
              <a:gdLst/>
              <a:ahLst/>
              <a:cxnLst/>
              <a:rect l="l" t="t" r="r" b="b"/>
              <a:pathLst>
                <a:path w="2389273" h="2389273">
                  <a:moveTo>
                    <a:pt x="0" y="0"/>
                  </a:moveTo>
                  <a:lnTo>
                    <a:pt x="2389273" y="0"/>
                  </a:lnTo>
                  <a:lnTo>
                    <a:pt x="2389273" y="2389273"/>
                  </a:lnTo>
                  <a:lnTo>
                    <a:pt x="0" y="2389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750" y="657225"/>
            <a:ext cx="15516225" cy="122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  <a:spcBef>
                <a:spcPct val="0"/>
              </a:spcBef>
            </a:pPr>
            <a:r>
              <a:rPr lang="en-US" sz="8000" u="none" strike="noStrike" spc="-240">
                <a:solidFill>
                  <a:srgbClr val="AEBFC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Applications of Wireless HART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66750" y="6952271"/>
            <a:ext cx="6886575" cy="3185446"/>
            <a:chOff x="0" y="0"/>
            <a:chExt cx="9182100" cy="4247261"/>
          </a:xfrm>
        </p:grpSpPr>
        <p:sp>
          <p:nvSpPr>
            <p:cNvPr id="4" name="TextBox 4"/>
            <p:cNvSpPr txBox="1"/>
            <p:nvPr/>
          </p:nvSpPr>
          <p:spPr>
            <a:xfrm>
              <a:off x="0" y="1045464"/>
              <a:ext cx="9182100" cy="32017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64"/>
                </a:lnSpc>
              </a:pPr>
              <a:r>
                <a:rPr lang="en-US" sz="2760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This protocol enables effective environmental monitoring by wirelessly transmitting data from sensors, ensuring accurate tracking of various environmental parameters.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23825"/>
              <a:ext cx="9182100" cy="7751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74"/>
                </a:lnSpc>
                <a:spcBef>
                  <a:spcPct val="0"/>
                </a:spcBef>
              </a:pPr>
              <a:r>
                <a:rPr lang="en-US" sz="3267" u="none" strike="noStrike" spc="-98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Environmental Monitoring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6750" y="2921115"/>
            <a:ext cx="6886575" cy="3420613"/>
            <a:chOff x="0" y="0"/>
            <a:chExt cx="9182100" cy="4560817"/>
          </a:xfrm>
        </p:grpSpPr>
        <p:sp>
          <p:nvSpPr>
            <p:cNvPr id="7" name="TextBox 7"/>
            <p:cNvSpPr txBox="1"/>
            <p:nvPr/>
          </p:nvSpPr>
          <p:spPr>
            <a:xfrm>
              <a:off x="0" y="1120958"/>
              <a:ext cx="9182100" cy="3439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44"/>
                </a:lnSpc>
              </a:pPr>
              <a:r>
                <a:rPr lang="en-US" sz="2960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Wireless HART facilitates real-time process monitoring, allowing for immediate feedback and adjustments to enhance operational efficiency and effectiveness.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33350"/>
              <a:ext cx="9182100" cy="8506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94"/>
                </a:lnSpc>
                <a:spcBef>
                  <a:spcPct val="0"/>
                </a:spcBef>
              </a:pPr>
              <a:r>
                <a:rPr lang="en-US" sz="3567" u="none" strike="noStrike" spc="-107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Process Monitoring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18995" y="6952271"/>
            <a:ext cx="6886575" cy="2520452"/>
            <a:chOff x="0" y="0"/>
            <a:chExt cx="9182100" cy="336060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904071"/>
              <a:ext cx="9182100" cy="2456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24"/>
                </a:lnSpc>
              </a:pPr>
              <a:r>
                <a:rPr lang="en-US" sz="2660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The protocol supports predictive maintenance initiatives by delivering timely data, allowing for proactive maintenance actions to prevent equipment failures.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9182100" cy="614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4"/>
                </a:lnSpc>
                <a:spcBef>
                  <a:spcPct val="0"/>
                </a:spcBef>
              </a:pPr>
              <a:r>
                <a:rPr lang="en-US" sz="2567" u="none" strike="noStrike" spc="-77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Predictive Maintenance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296400" y="2876995"/>
            <a:ext cx="6886575" cy="3546532"/>
            <a:chOff x="0" y="0"/>
            <a:chExt cx="9182100" cy="472870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155532"/>
              <a:ext cx="9182100" cy="3573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84"/>
                </a:lnSpc>
              </a:pPr>
              <a:r>
                <a:rPr lang="en-US" sz="3060">
                  <a:solidFill>
                    <a:srgbClr val="AEBFCF"/>
                  </a:solidFill>
                  <a:latin typeface="TT Fors"/>
                  <a:ea typeface="TT Fors"/>
                  <a:cs typeface="TT Fors"/>
                  <a:sym typeface="TT Fors"/>
                </a:rPr>
                <a:t>Wireless HART aids in asset tracking by providing location data, which helps streamline inventory management and reduce operational costs effectively.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52400"/>
              <a:ext cx="9182100" cy="9138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274"/>
                </a:lnSpc>
                <a:spcBef>
                  <a:spcPct val="0"/>
                </a:spcBef>
              </a:pPr>
              <a:r>
                <a:rPr lang="en-US" sz="3767" u="none" strike="noStrike" spc="-113">
                  <a:solidFill>
                    <a:srgbClr val="AEBFCF"/>
                  </a:solidFill>
                  <a:latin typeface="ITC Avant Garde Gothic"/>
                  <a:ea typeface="ITC Avant Garde Gothic"/>
                  <a:cs typeface="ITC Avant Garde Gothic"/>
                  <a:sym typeface="ITC Avant Garde Gothic"/>
                </a:rPr>
                <a:t>Asset Tracking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00625" y="4998156"/>
            <a:ext cx="14907864" cy="0"/>
          </a:xfrm>
          <a:prstGeom prst="line">
            <a:avLst/>
          </a:prstGeom>
          <a:ln w="19050" cap="flat">
            <a:solidFill>
              <a:srgbClr val="AEBFC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4676775" y="4836231"/>
            <a:ext cx="323850" cy="32385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EBFC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8991600" y="4836231"/>
            <a:ext cx="323850" cy="32385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EBFC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306425" y="4845756"/>
            <a:ext cx="323850" cy="32385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EBFC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666750" y="657225"/>
            <a:ext cx="14077950" cy="1222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  <a:spcBef>
                <a:spcPct val="0"/>
              </a:spcBef>
            </a:pPr>
            <a:r>
              <a:rPr lang="en-US" sz="8000" u="none" strike="noStrike" spc="-240">
                <a:solidFill>
                  <a:srgbClr val="AEBFC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Wireless HART Timeline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76775" y="3724275"/>
            <a:ext cx="31813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  <a:spcBef>
                <a:spcPct val="0"/>
              </a:spcBef>
            </a:pPr>
            <a:r>
              <a:rPr lang="en-US" sz="3199" u="none" strike="noStrike" spc="-95">
                <a:solidFill>
                  <a:srgbClr val="AEBFC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2007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76775" y="5712531"/>
            <a:ext cx="3181350" cy="311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999" u="none" strike="noStrike">
                <a:solidFill>
                  <a:srgbClr val="AEBFCF"/>
                </a:solidFill>
                <a:latin typeface="TT Fors"/>
                <a:ea typeface="TT Fors"/>
                <a:cs typeface="TT Fors"/>
                <a:sym typeface="TT Fors"/>
              </a:rPr>
              <a:t>The Wireless HART standard was officially released for industrial applications.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91600" y="3724275"/>
            <a:ext cx="31813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  <a:spcBef>
                <a:spcPct val="0"/>
              </a:spcBef>
            </a:pPr>
            <a:r>
              <a:rPr lang="en-US" sz="3199" u="none" strike="noStrike" spc="-95">
                <a:solidFill>
                  <a:srgbClr val="AEBFC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2010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91600" y="5712531"/>
            <a:ext cx="3181350" cy="3114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999" u="none" strike="noStrike">
                <a:solidFill>
                  <a:srgbClr val="AEBFCF"/>
                </a:solidFill>
                <a:latin typeface="TT Fors"/>
                <a:ea typeface="TT Fors"/>
                <a:cs typeface="TT Fors"/>
                <a:sym typeface="TT Fors"/>
              </a:rPr>
              <a:t>The first Wireless HART products became commercially available to users.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306425" y="3724275"/>
            <a:ext cx="3181350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  <a:spcBef>
                <a:spcPct val="0"/>
              </a:spcBef>
            </a:pPr>
            <a:r>
              <a:rPr lang="en-US" sz="3199" u="none" strike="noStrike" spc="-95">
                <a:solidFill>
                  <a:srgbClr val="AEBFC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2015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06425" y="5703006"/>
            <a:ext cx="3181350" cy="2957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u="none" strike="noStrike">
                <a:solidFill>
                  <a:srgbClr val="AEBFCF"/>
                </a:solidFill>
                <a:latin typeface="TT Fors"/>
                <a:ea typeface="TT Fors"/>
                <a:cs typeface="TT Fors"/>
                <a:sym typeface="TT Fors"/>
              </a:rPr>
              <a:t>Wireless HART gained widespread adoption across various industrial automation sectors.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430959" y="752281"/>
            <a:ext cx="2190291" cy="809819"/>
            <a:chOff x="0" y="0"/>
            <a:chExt cx="2920388" cy="107975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9758" cy="1079758"/>
            </a:xfrm>
            <a:custGeom>
              <a:avLst/>
              <a:gdLst/>
              <a:ahLst/>
              <a:cxnLst/>
              <a:rect l="l" t="t" r="r" b="b"/>
              <a:pathLst>
                <a:path w="1079758" h="1079758">
                  <a:moveTo>
                    <a:pt x="0" y="0"/>
                  </a:moveTo>
                  <a:lnTo>
                    <a:pt x="1079758" y="0"/>
                  </a:lnTo>
                  <a:lnTo>
                    <a:pt x="1079758" y="1079758"/>
                  </a:lnTo>
                  <a:lnTo>
                    <a:pt x="0" y="107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920315" y="0"/>
              <a:ext cx="1079758" cy="1079758"/>
            </a:xfrm>
            <a:custGeom>
              <a:avLst/>
              <a:gdLst/>
              <a:ahLst/>
              <a:cxnLst/>
              <a:rect l="l" t="t" r="r" b="b"/>
              <a:pathLst>
                <a:path w="1079758" h="1079758">
                  <a:moveTo>
                    <a:pt x="0" y="0"/>
                  </a:moveTo>
                  <a:lnTo>
                    <a:pt x="1079758" y="0"/>
                  </a:lnTo>
                  <a:lnTo>
                    <a:pt x="1079758" y="1079758"/>
                  </a:lnTo>
                  <a:lnTo>
                    <a:pt x="0" y="107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840630" y="0"/>
              <a:ext cx="1079758" cy="1079758"/>
            </a:xfrm>
            <a:custGeom>
              <a:avLst/>
              <a:gdLst/>
              <a:ahLst/>
              <a:cxnLst/>
              <a:rect l="l" t="t" r="r" b="b"/>
              <a:pathLst>
                <a:path w="1079758" h="1079758">
                  <a:moveTo>
                    <a:pt x="0" y="0"/>
                  </a:moveTo>
                  <a:lnTo>
                    <a:pt x="1079758" y="0"/>
                  </a:lnTo>
                  <a:lnTo>
                    <a:pt x="1079758" y="1079758"/>
                  </a:lnTo>
                  <a:lnTo>
                    <a:pt x="0" y="107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TT Fors Bold</vt:lpstr>
      <vt:lpstr>TT Fors</vt:lpstr>
      <vt:lpstr>ITC Avant Garde Gothic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Nowshin Tabassum Dola, ID: IT21007</dc:title>
  <dc:creator>Nowshin Tabassum Dola</dc:creator>
  <cp:lastModifiedBy>Nowshin Tabassum Dola</cp:lastModifiedBy>
  <cp:revision>1</cp:revision>
  <dcterms:created xsi:type="dcterms:W3CDTF">2006-08-16T00:00:00Z</dcterms:created>
  <dcterms:modified xsi:type="dcterms:W3CDTF">2025-10-31T12:34:06Z</dcterms:modified>
  <dc:identifier>DAG3XGFkSVI</dc:identifier>
</cp:coreProperties>
</file>