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6A3E1A-A056-4662-B5E8-A94C782301BE}" v="245" dt="2019-12-20T07:08:54.464"/>
    <p1510:client id="{E49F1A4A-81F8-483D-89BD-100BA0ACE13F}" v="248" dt="2019-12-20T06:38:37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67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6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9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3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7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4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3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1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4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5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873D8-84B5-49A8-AA9C-117316FB6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id-ID" sz="4400">
                <a:cs typeface="Calibri Light"/>
              </a:rPr>
              <a:t>Pengrtian Encaptulation dan Polymorphism</a:t>
            </a:r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d-ID" sz="2000" dirty="0">
                <a:cs typeface="Calibri"/>
              </a:rPr>
              <a:t>Konsep dasar OOP</a:t>
            </a:r>
            <a:endParaRPr lang="id-ID" sz="2000">
              <a:cs typeface="Calibri"/>
            </a:endParaRPr>
          </a:p>
          <a:p>
            <a:r>
              <a:rPr lang="id-ID" sz="2000" dirty="0">
                <a:cs typeface="Calibri"/>
              </a:rPr>
              <a:t>Oleh : Sapto Aji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197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5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27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Rectangle 3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3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9A337119-011F-46D7-A224-48A77C8B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Pengertian Encapsulation</a:t>
            </a:r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3E726D21-D9BD-4A62-B4B5-E6B7B61D5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b="1" err="1"/>
              <a:t>Enkapsulasi</a:t>
            </a:r>
            <a:r>
              <a:rPr lang="en-US" sz="1700" b="1" dirty="0"/>
              <a:t> (Encapsulation) </a:t>
            </a:r>
            <a:r>
              <a:rPr lang="en-US" sz="1700" err="1"/>
              <a:t>Istilah</a:t>
            </a:r>
            <a:r>
              <a:rPr lang="en-US" sz="1700" dirty="0"/>
              <a:t> </a:t>
            </a:r>
            <a:r>
              <a:rPr lang="en-US" sz="1700" err="1"/>
              <a:t>enkapsulasi</a:t>
            </a:r>
            <a:r>
              <a:rPr lang="en-US" sz="1700" dirty="0"/>
              <a:t> </a:t>
            </a:r>
            <a:r>
              <a:rPr lang="en-US" sz="1700" err="1"/>
              <a:t>sebenarnya</a:t>
            </a:r>
            <a:r>
              <a:rPr lang="en-US" sz="1700" dirty="0"/>
              <a:t> </a:t>
            </a:r>
            <a:r>
              <a:rPr lang="en-US" sz="1700" err="1"/>
              <a:t>adalah</a:t>
            </a:r>
            <a:r>
              <a:rPr lang="en-US" sz="1700" dirty="0"/>
              <a:t> </a:t>
            </a:r>
            <a:r>
              <a:rPr lang="en-US" sz="1700" err="1"/>
              <a:t>kombinasi</a:t>
            </a:r>
            <a:r>
              <a:rPr lang="en-US" sz="1700" dirty="0"/>
              <a:t> data dan </a:t>
            </a:r>
            <a:r>
              <a:rPr lang="en-US" sz="1700" err="1"/>
              <a:t>fungsionalitas</a:t>
            </a:r>
            <a:r>
              <a:rPr lang="en-US" sz="1700" dirty="0"/>
              <a:t> </a:t>
            </a:r>
            <a:r>
              <a:rPr lang="en-US" sz="1700" err="1"/>
              <a:t>dalam</a:t>
            </a:r>
            <a:r>
              <a:rPr lang="en-US" sz="1700" dirty="0"/>
              <a:t> </a:t>
            </a:r>
            <a:r>
              <a:rPr lang="en-US" sz="1700" err="1"/>
              <a:t>sebuah</a:t>
            </a:r>
            <a:r>
              <a:rPr lang="en-US" sz="1700" dirty="0"/>
              <a:t> unit </a:t>
            </a:r>
            <a:r>
              <a:rPr lang="en-US" sz="1700" err="1"/>
              <a:t>tunggal</a:t>
            </a:r>
            <a:r>
              <a:rPr lang="en-US" sz="1700" dirty="0"/>
              <a:t> </a:t>
            </a:r>
            <a:r>
              <a:rPr lang="en-US" sz="1700" err="1"/>
              <a:t>sebagai</a:t>
            </a:r>
            <a:r>
              <a:rPr lang="en-US" sz="1700" dirty="0"/>
              <a:t> </a:t>
            </a:r>
            <a:r>
              <a:rPr lang="en-US" sz="1700" err="1"/>
              <a:t>bentuk</a:t>
            </a:r>
            <a:r>
              <a:rPr lang="en-US" sz="1700" dirty="0"/>
              <a:t> </a:t>
            </a:r>
            <a:r>
              <a:rPr lang="en-US" sz="1700" err="1"/>
              <a:t>untuk</a:t>
            </a:r>
            <a:r>
              <a:rPr lang="en-US" sz="1700" dirty="0"/>
              <a:t> </a:t>
            </a:r>
            <a:r>
              <a:rPr lang="en-US" sz="1700" err="1"/>
              <a:t>menyembunyikan</a:t>
            </a:r>
            <a:r>
              <a:rPr lang="en-US" sz="1700" dirty="0"/>
              <a:t> detail </a:t>
            </a:r>
            <a:r>
              <a:rPr lang="en-US" sz="1700" err="1"/>
              <a:t>informasi</a:t>
            </a:r>
            <a:r>
              <a:rPr lang="en-US" sz="1700" dirty="0"/>
              <a:t>. </a:t>
            </a:r>
            <a:r>
              <a:rPr lang="en-US" sz="1700" err="1"/>
              <a:t>Lebih</a:t>
            </a:r>
            <a:r>
              <a:rPr lang="en-US" sz="1700" dirty="0"/>
              <a:t> </a:t>
            </a:r>
            <a:r>
              <a:rPr lang="en-US" sz="1700" err="1"/>
              <a:t>Jelasnya</a:t>
            </a:r>
            <a:r>
              <a:rPr lang="en-US" sz="1700" dirty="0"/>
              <a:t> Encapsulation </a:t>
            </a:r>
            <a:r>
              <a:rPr lang="en-US" sz="1700" err="1"/>
              <a:t>adalah</a:t>
            </a:r>
            <a:r>
              <a:rPr lang="en-US" sz="1700" dirty="0"/>
              <a:t> </a:t>
            </a:r>
            <a:r>
              <a:rPr lang="en-US" sz="1700" b="1" i="1" err="1">
                <a:ea typeface="+mn-lt"/>
                <a:cs typeface="+mn-lt"/>
              </a:rPr>
              <a:t>untuk</a:t>
            </a:r>
            <a:r>
              <a:rPr lang="en-US" sz="1700" b="1" i="1" dirty="0">
                <a:ea typeface="+mn-lt"/>
                <a:cs typeface="+mn-lt"/>
              </a:rPr>
              <a:t> </a:t>
            </a:r>
            <a:r>
              <a:rPr lang="en-US" sz="1700" b="1" i="1" err="1">
                <a:ea typeface="+mn-lt"/>
                <a:cs typeface="+mn-lt"/>
              </a:rPr>
              <a:t>memastikan</a:t>
            </a:r>
            <a:r>
              <a:rPr lang="en-US" sz="1700" b="1" i="1" dirty="0">
                <a:ea typeface="+mn-lt"/>
                <a:cs typeface="+mn-lt"/>
              </a:rPr>
              <a:t> </a:t>
            </a:r>
            <a:r>
              <a:rPr lang="en-US" sz="1700" b="1" i="1" err="1">
                <a:ea typeface="+mn-lt"/>
                <a:cs typeface="+mn-lt"/>
              </a:rPr>
              <a:t>bahwa</a:t>
            </a:r>
            <a:r>
              <a:rPr lang="en-US" sz="1700" b="1" i="1" dirty="0">
                <a:ea typeface="+mn-lt"/>
                <a:cs typeface="+mn-lt"/>
              </a:rPr>
              <a:t> data "</a:t>
            </a:r>
            <a:r>
              <a:rPr lang="en-US" sz="1700" b="1" i="1" err="1">
                <a:ea typeface="+mn-lt"/>
                <a:cs typeface="+mn-lt"/>
              </a:rPr>
              <a:t>sensitif</a:t>
            </a:r>
            <a:r>
              <a:rPr lang="en-US" sz="1700" b="1" i="1" dirty="0">
                <a:ea typeface="+mn-lt"/>
                <a:cs typeface="+mn-lt"/>
              </a:rPr>
              <a:t>" </a:t>
            </a:r>
            <a:r>
              <a:rPr lang="en-US" sz="1700" b="1" i="1" err="1">
                <a:ea typeface="+mn-lt"/>
                <a:cs typeface="+mn-lt"/>
              </a:rPr>
              <a:t>disembunyikan</a:t>
            </a:r>
            <a:r>
              <a:rPr lang="en-US" sz="1700" b="1" i="1" dirty="0">
                <a:ea typeface="+mn-lt"/>
                <a:cs typeface="+mn-lt"/>
              </a:rPr>
              <a:t> </a:t>
            </a:r>
            <a:r>
              <a:rPr lang="en-US" sz="1700" b="1" i="1" err="1">
                <a:ea typeface="+mn-lt"/>
                <a:cs typeface="+mn-lt"/>
              </a:rPr>
              <a:t>dari</a:t>
            </a:r>
            <a:r>
              <a:rPr lang="en-US" sz="1700" b="1" i="1" dirty="0">
                <a:ea typeface="+mn-lt"/>
                <a:cs typeface="+mn-lt"/>
              </a:rPr>
              <a:t> </a:t>
            </a:r>
            <a:r>
              <a:rPr lang="en-US" sz="1700" b="1" i="1" err="1">
                <a:ea typeface="+mn-lt"/>
                <a:cs typeface="+mn-lt"/>
              </a:rPr>
              <a:t>pengguna</a:t>
            </a:r>
            <a:r>
              <a:rPr lang="en-US" sz="1700" b="1" i="1" dirty="0">
                <a:ea typeface="+mn-lt"/>
                <a:cs typeface="+mn-lt"/>
              </a:rPr>
              <a:t>.</a:t>
            </a:r>
            <a:endParaRPr lang="en-US" sz="1700" b="1" i="1" dirty="0"/>
          </a:p>
        </p:txBody>
      </p:sp>
      <p:pic>
        <p:nvPicPr>
          <p:cNvPr id="21" name="Gambar 21" descr="Sebuah gambar berisi cuplikan layar&#10;&#10;Deskripsi yang dihasilkan dengan keyakinan sangat tinggi">
            <a:extLst>
              <a:ext uri="{FF2B5EF4-FFF2-40B4-BE49-F238E27FC236}">
                <a16:creationId xmlns:a16="http://schemas.microsoft.com/office/drawing/2014/main" id="{86FD829E-710F-4669-A018-383FF7E70C4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307" r="4307"/>
          <a:stretch/>
        </p:blipFill>
        <p:spPr>
          <a:xfrm>
            <a:off x="5120640" y="1084153"/>
            <a:ext cx="6656832" cy="458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8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Rectangle 3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Rectangle 4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889DE474-C15D-4A44-9096-3B90E678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Pengertian Polymorphism</a:t>
            </a:r>
          </a:p>
        </p:txBody>
      </p:sp>
      <p:sp>
        <p:nvSpPr>
          <p:cNvPr id="50" name="Rectangle 4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D5CC8D76-CC7E-4AA6-BB34-EAAE1D8A5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Polymorphism</a:t>
            </a:r>
            <a:r>
              <a:rPr lang="en-US" sz="1400"/>
              <a:t>, suatu aksi yang memungkinkan pemrogram menyampaikan pesan tertentu keluar dari hirarki obyeknya, dimana obyek yang berbeda memberikan tanggapan/respon terhadap pesan yang sama sesuai dengan sifat masing-masing obyek.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Atau Polymorphism dapat berarti banyak bentuk, maksudnya yaitu kita dapat menimpa (override), suatu method, yang berasal dari parent class (super class) dimana object tersebut diturunkan, sehingga memiliki kelakuan yang berbeda.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Gunakan Polymorphism dan Inheritance secara tepat. Karena keduanya hampir sama.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5" name="Gambar 5" descr="Sebuah gambar berisi teks, tanda&#10;&#10;Deskripsi yang dihasilkan dengan keyakinan sangat tinggi">
            <a:extLst>
              <a:ext uri="{FF2B5EF4-FFF2-40B4-BE49-F238E27FC236}">
                <a16:creationId xmlns:a16="http://schemas.microsoft.com/office/drawing/2014/main" id="{467233A1-592E-4C11-9678-D26580EE25D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061" b="1061"/>
          <a:stretch/>
        </p:blipFill>
        <p:spPr>
          <a:xfrm>
            <a:off x="5385816" y="1178560"/>
            <a:ext cx="6440424" cy="444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9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E0628769-4B57-4718-9E4E-355692EB4A22}"/>
              </a:ext>
            </a:extLst>
          </p:cNvPr>
          <p:cNvSpPr txBox="1"/>
          <p:nvPr/>
        </p:nvSpPr>
        <p:spPr>
          <a:xfrm>
            <a:off x="684362" y="454325"/>
            <a:ext cx="60499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d-ID" sz="2400" b="1" dirty="0"/>
              <a:t>Manfaat Menggunakan </a:t>
            </a:r>
            <a:r>
              <a:rPr lang="id-ID" sz="2400" b="1" dirty="0" err="1"/>
              <a:t>Encaptulation</a:t>
            </a:r>
            <a:endParaRPr lang="id-ID" sz="2400" b="1" dirty="0"/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E79A5BBE-6B11-4404-AD00-6696718F879B}"/>
              </a:ext>
            </a:extLst>
          </p:cNvPr>
          <p:cNvSpPr txBox="1"/>
          <p:nvPr/>
        </p:nvSpPr>
        <p:spPr>
          <a:xfrm>
            <a:off x="884747" y="1201049"/>
            <a:ext cx="10621992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id-ID" dirty="0">
                <a:ea typeface="+mn-lt"/>
                <a:cs typeface="+mn-lt"/>
              </a:rPr>
              <a:t>1.      </a:t>
            </a:r>
            <a:r>
              <a:rPr lang="id-ID" b="1" dirty="0">
                <a:ea typeface="+mn-lt"/>
                <a:cs typeface="+mn-lt"/>
              </a:rPr>
              <a:t>Penyembunyian Informasi (</a:t>
            </a:r>
            <a:r>
              <a:rPr lang="id-ID" b="1" i="1" dirty="0" err="1">
                <a:ea typeface="+mn-lt"/>
                <a:cs typeface="+mn-lt"/>
              </a:rPr>
              <a:t>information</a:t>
            </a:r>
            <a:r>
              <a:rPr lang="id-ID" b="1" i="1" dirty="0">
                <a:ea typeface="+mn-lt"/>
                <a:cs typeface="+mn-lt"/>
              </a:rPr>
              <a:t> </a:t>
            </a:r>
            <a:r>
              <a:rPr lang="id-ID" b="1" i="1" dirty="0" err="1">
                <a:ea typeface="+mn-lt"/>
                <a:cs typeface="+mn-lt"/>
              </a:rPr>
              <a:t>hiding</a:t>
            </a:r>
            <a:r>
              <a:rPr lang="id-ID" b="1" dirty="0">
                <a:ea typeface="+mn-lt"/>
                <a:cs typeface="+mn-lt"/>
              </a:rPr>
              <a:t>)</a:t>
            </a:r>
            <a:endParaRPr lang="id-ID" b="1" dirty="0"/>
          </a:p>
          <a:p>
            <a:pPr algn="just"/>
            <a:r>
              <a:rPr lang="id-ID" dirty="0">
                <a:ea typeface="+mn-lt"/>
                <a:cs typeface="+mn-lt"/>
              </a:rPr>
              <a:t>Hal ini mengacu kepada perlindungan terhadap implementasi </a:t>
            </a:r>
            <a:r>
              <a:rPr lang="id-ID" dirty="0" err="1">
                <a:ea typeface="+mn-lt"/>
                <a:cs typeface="+mn-lt"/>
              </a:rPr>
              <a:t>obejk</a:t>
            </a:r>
            <a:r>
              <a:rPr lang="id-ID" dirty="0">
                <a:ea typeface="+mn-lt"/>
                <a:cs typeface="+mn-lt"/>
              </a:rPr>
              <a:t> internal. Objek tersebut dari </a:t>
            </a:r>
            <a:r>
              <a:rPr lang="id-ID" dirty="0" err="1">
                <a:ea typeface="+mn-lt"/>
                <a:cs typeface="+mn-lt"/>
              </a:rPr>
              <a:t>interface</a:t>
            </a:r>
            <a:r>
              <a:rPr lang="id-ID" dirty="0">
                <a:ea typeface="+mn-lt"/>
                <a:cs typeface="+mn-lt"/>
              </a:rPr>
              <a:t> </a:t>
            </a:r>
            <a:r>
              <a:rPr lang="id-ID" dirty="0" err="1">
                <a:ea typeface="+mn-lt"/>
                <a:cs typeface="+mn-lt"/>
              </a:rPr>
              <a:t>public</a:t>
            </a:r>
            <a:r>
              <a:rPr lang="id-ID" dirty="0">
                <a:ea typeface="+mn-lt"/>
                <a:cs typeface="+mn-lt"/>
              </a:rPr>
              <a:t> dan bagian </a:t>
            </a:r>
            <a:r>
              <a:rPr lang="id-ID" dirty="0" err="1">
                <a:ea typeface="+mn-lt"/>
                <a:cs typeface="+mn-lt"/>
              </a:rPr>
              <a:t>private</a:t>
            </a:r>
            <a:r>
              <a:rPr lang="id-ID" dirty="0">
                <a:ea typeface="+mn-lt"/>
                <a:cs typeface="+mn-lt"/>
              </a:rPr>
              <a:t> yang merupakan kombinasi data dan metode internal. Manfaat utamanya adalah bagian internal dapat berubah tanpa mempengaruhi bagian-bagian program yang lain.</a:t>
            </a:r>
            <a:endParaRPr lang="id-ID"/>
          </a:p>
          <a:p>
            <a:pPr algn="just"/>
            <a:r>
              <a:rPr lang="id-ID" i="1" dirty="0">
                <a:ea typeface="+mn-lt"/>
                <a:cs typeface="+mn-lt"/>
              </a:rPr>
              <a:t>2.</a:t>
            </a:r>
            <a:r>
              <a:rPr lang="id-ID" dirty="0">
                <a:ea typeface="+mn-lt"/>
                <a:cs typeface="+mn-lt"/>
              </a:rPr>
              <a:t>      </a:t>
            </a:r>
            <a:r>
              <a:rPr lang="id-ID" b="1" i="1" dirty="0" err="1">
                <a:ea typeface="+mn-lt"/>
                <a:cs typeface="+mn-lt"/>
              </a:rPr>
              <a:t>Modularitas</a:t>
            </a:r>
            <a:endParaRPr lang="id-ID" b="1" dirty="0" err="1"/>
          </a:p>
          <a:p>
            <a:pPr algn="just"/>
            <a:r>
              <a:rPr lang="id-ID" i="1" dirty="0" err="1">
                <a:ea typeface="+mn-lt"/>
                <a:cs typeface="+mn-lt"/>
              </a:rPr>
              <a:t>Modularitas</a:t>
            </a:r>
            <a:r>
              <a:rPr lang="id-ID" dirty="0">
                <a:ea typeface="+mn-lt"/>
                <a:cs typeface="+mn-lt"/>
              </a:rPr>
              <a:t> berarti objek dapat dikelola secara independen. Karena kode sumber bagian internal objek dikelola secara terpisah dari antarmuka, maka Kita bebas melakukan modifikasi yang tidak menyebabkan masalah pada bagian-bagian lain dari sistem. Manfaat ini mempermudah </a:t>
            </a:r>
            <a:r>
              <a:rPr lang="id-ID" dirty="0" err="1">
                <a:ea typeface="+mn-lt"/>
                <a:cs typeface="+mn-lt"/>
              </a:rPr>
              <a:t>mendistriibusikan</a:t>
            </a:r>
            <a:r>
              <a:rPr lang="id-ID" dirty="0">
                <a:ea typeface="+mn-lt"/>
                <a:cs typeface="+mn-lt"/>
              </a:rPr>
              <a:t> objek-objek dari sistem.</a:t>
            </a:r>
            <a:endParaRPr lang="id-ID" dirty="0"/>
          </a:p>
          <a:p>
            <a:pPr algn="l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8368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DE76CBAF-F556-4133-AF9C-1F2920CDF8C4}"/>
              </a:ext>
            </a:extLst>
          </p:cNvPr>
          <p:cNvSpPr txBox="1"/>
          <p:nvPr/>
        </p:nvSpPr>
        <p:spPr>
          <a:xfrm>
            <a:off x="526211" y="483079"/>
            <a:ext cx="37352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d-ID" sz="2400" b="1" dirty="0"/>
              <a:t>Manfaat </a:t>
            </a:r>
            <a:r>
              <a:rPr lang="id-ID" sz="2400" b="1" dirty="0" err="1"/>
              <a:t>Polymorphism</a:t>
            </a:r>
            <a:endParaRPr lang="id-ID" sz="2400" b="1" dirty="0"/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B99BC0DF-3C3F-40F2-95E6-F6078182B969}"/>
              </a:ext>
            </a:extLst>
          </p:cNvPr>
          <p:cNvSpPr txBox="1"/>
          <p:nvPr/>
        </p:nvSpPr>
        <p:spPr>
          <a:xfrm>
            <a:off x="625954" y="1172294"/>
            <a:ext cx="10880784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id-ID" dirty="0">
                <a:ea typeface="+mn-lt"/>
                <a:cs typeface="+mn-lt"/>
              </a:rPr>
              <a:t>1. Dapat menggunakan kelas-kelas yang kita buat (sebagai super kelas) dan membuat kelas </a:t>
            </a:r>
            <a:r>
              <a:rPr lang="id-ID" dirty="0" err="1">
                <a:ea typeface="+mn-lt"/>
                <a:cs typeface="+mn-lt"/>
              </a:rPr>
              <a:t>kelas</a:t>
            </a:r>
            <a:r>
              <a:rPr lang="id-ID" dirty="0">
                <a:ea typeface="+mn-lt"/>
                <a:cs typeface="+mn-lt"/>
              </a:rPr>
              <a:t> baru berdasar </a:t>
            </a:r>
            <a:r>
              <a:rPr lang="id-ID" dirty="0" err="1">
                <a:ea typeface="+mn-lt"/>
                <a:cs typeface="+mn-lt"/>
              </a:rPr>
              <a:t>superkelas</a:t>
            </a:r>
            <a:r>
              <a:rPr lang="id-ID" dirty="0">
                <a:ea typeface="+mn-lt"/>
                <a:cs typeface="+mn-lt"/>
              </a:rPr>
              <a:t> tersebut dengan karakteristik yang lebih khusus dari </a:t>
            </a:r>
            <a:r>
              <a:rPr lang="id-ID" dirty="0" err="1">
                <a:ea typeface="+mn-lt"/>
                <a:cs typeface="+mn-lt"/>
              </a:rPr>
              <a:t>behaviour</a:t>
            </a:r>
            <a:r>
              <a:rPr lang="id-ID" dirty="0">
                <a:ea typeface="+mn-lt"/>
                <a:cs typeface="+mn-lt"/>
              </a:rPr>
              <a:t> umum yang dimiliki </a:t>
            </a:r>
            <a:r>
              <a:rPr lang="id-ID" dirty="0" err="1">
                <a:ea typeface="+mn-lt"/>
                <a:cs typeface="+mn-lt"/>
              </a:rPr>
              <a:t>superkelas</a:t>
            </a:r>
            <a:r>
              <a:rPr lang="id-ID" dirty="0">
                <a:ea typeface="+mn-lt"/>
                <a:cs typeface="+mn-lt"/>
              </a:rPr>
              <a:t>.</a:t>
            </a:r>
            <a:endParaRPr lang="id-ID" dirty="0"/>
          </a:p>
          <a:p>
            <a:pPr algn="just"/>
            <a:endParaRPr lang="id-ID" dirty="0">
              <a:ea typeface="+mn-lt"/>
              <a:cs typeface="+mn-lt"/>
            </a:endParaRPr>
          </a:p>
          <a:p>
            <a:pPr algn="just"/>
            <a:r>
              <a:rPr lang="id-ID" dirty="0">
                <a:ea typeface="+mn-lt"/>
                <a:cs typeface="+mn-lt"/>
              </a:rPr>
              <a:t>2. Dapat membuat super kelas yang hanya mendefinisikan </a:t>
            </a:r>
            <a:r>
              <a:rPr lang="id-ID" dirty="0" err="1">
                <a:ea typeface="+mn-lt"/>
                <a:cs typeface="+mn-lt"/>
              </a:rPr>
              <a:t>behaviuor</a:t>
            </a:r>
            <a:r>
              <a:rPr lang="id-ID" dirty="0">
                <a:ea typeface="+mn-lt"/>
                <a:cs typeface="+mn-lt"/>
              </a:rPr>
              <a:t> namun tidak memberikan </a:t>
            </a:r>
            <a:r>
              <a:rPr lang="id-ID" dirty="0" err="1">
                <a:ea typeface="+mn-lt"/>
                <a:cs typeface="+mn-lt"/>
              </a:rPr>
              <a:t>implementasidari</a:t>
            </a:r>
            <a:r>
              <a:rPr lang="id-ID" dirty="0">
                <a:ea typeface="+mn-lt"/>
                <a:cs typeface="+mn-lt"/>
              </a:rPr>
              <a:t> metode-metode yang </a:t>
            </a:r>
            <a:r>
              <a:rPr lang="id-ID" dirty="0" err="1">
                <a:ea typeface="+mn-lt"/>
                <a:cs typeface="+mn-lt"/>
              </a:rPr>
              <a:t>ada.Hal</a:t>
            </a:r>
            <a:r>
              <a:rPr lang="id-ID" dirty="0">
                <a:ea typeface="+mn-lt"/>
                <a:cs typeface="+mn-lt"/>
              </a:rPr>
              <a:t> ini berguna jika ingin membuat </a:t>
            </a:r>
            <a:r>
              <a:rPr lang="id-ID" dirty="0" err="1">
                <a:ea typeface="+mn-lt"/>
                <a:cs typeface="+mn-lt"/>
              </a:rPr>
              <a:t>template</a:t>
            </a:r>
            <a:r>
              <a:rPr lang="id-ID" dirty="0">
                <a:ea typeface="+mn-lt"/>
                <a:cs typeface="+mn-lt"/>
              </a:rPr>
              <a:t> kelas, kelas ini disebut kelas abstrak karena </a:t>
            </a:r>
            <a:r>
              <a:rPr lang="id-ID" dirty="0" err="1">
                <a:ea typeface="+mn-lt"/>
                <a:cs typeface="+mn-lt"/>
              </a:rPr>
              <a:t>behaviournya</a:t>
            </a:r>
            <a:r>
              <a:rPr lang="id-ID" dirty="0">
                <a:ea typeface="+mn-lt"/>
                <a:cs typeface="+mn-lt"/>
              </a:rPr>
              <a:t> masih abstrak dan belum diimplementasikan. Subkelas-subkelas dari kelas ini yang disebut kelas konkret, mengimplementasikan </a:t>
            </a:r>
            <a:r>
              <a:rPr lang="id-ID" dirty="0" err="1">
                <a:ea typeface="+mn-lt"/>
                <a:cs typeface="+mn-lt"/>
              </a:rPr>
              <a:t>behaviuor</a:t>
            </a:r>
            <a:r>
              <a:rPr lang="id-ID" dirty="0">
                <a:ea typeface="+mn-lt"/>
                <a:cs typeface="+mn-lt"/>
              </a:rPr>
              <a:t> abstrak tersebut sesuai dengan kebutuhan masing-masing.</a:t>
            </a:r>
            <a:endParaRPr lang="id-ID" dirty="0"/>
          </a:p>
          <a:p>
            <a:pPr algn="just"/>
            <a:endParaRPr lang="id-ID" dirty="0">
              <a:ea typeface="+mn-lt"/>
              <a:cs typeface="+mn-lt"/>
            </a:endParaRPr>
          </a:p>
          <a:p>
            <a:pPr algn="just"/>
            <a:r>
              <a:rPr lang="id-ID" dirty="0">
                <a:ea typeface="+mn-lt"/>
                <a:cs typeface="+mn-lt"/>
              </a:rPr>
              <a:t>3. Menghindari duplikasi </a:t>
            </a:r>
            <a:r>
              <a:rPr lang="id-ID" dirty="0" err="1">
                <a:ea typeface="+mn-lt"/>
                <a:cs typeface="+mn-lt"/>
              </a:rPr>
              <a:t>object</a:t>
            </a:r>
            <a:r>
              <a:rPr lang="id-ID" dirty="0">
                <a:ea typeface="+mn-lt"/>
                <a:cs typeface="+mn-lt"/>
              </a:rPr>
              <a:t>, yang dapat menciptakan </a:t>
            </a:r>
            <a:r>
              <a:rPr lang="id-ID" dirty="0" err="1">
                <a:ea typeface="+mn-lt"/>
                <a:cs typeface="+mn-lt"/>
              </a:rPr>
              <a:t>class</a:t>
            </a:r>
            <a:r>
              <a:rPr lang="id-ID" dirty="0">
                <a:ea typeface="+mn-lt"/>
                <a:cs typeface="+mn-lt"/>
              </a:rPr>
              <a:t> baru dari </a:t>
            </a:r>
            <a:r>
              <a:rPr lang="id-ID" dirty="0" err="1">
                <a:ea typeface="+mn-lt"/>
                <a:cs typeface="+mn-lt"/>
              </a:rPr>
              <a:t>class</a:t>
            </a:r>
            <a:r>
              <a:rPr lang="id-ID" dirty="0">
                <a:ea typeface="+mn-lt"/>
                <a:cs typeface="+mn-lt"/>
              </a:rPr>
              <a:t> yang sudah ada, sehingga tidak perlu menuliskan </a:t>
            </a:r>
            <a:r>
              <a:rPr lang="id-ID" dirty="0" err="1">
                <a:ea typeface="+mn-lt"/>
                <a:cs typeface="+mn-lt"/>
              </a:rPr>
              <a:t>code</a:t>
            </a:r>
            <a:r>
              <a:rPr lang="id-ID" dirty="0">
                <a:ea typeface="+mn-lt"/>
                <a:cs typeface="+mn-lt"/>
              </a:rPr>
              <a:t> dari nol ataupun mengulangnya, namun tetap bisa menambahkan </a:t>
            </a:r>
            <a:r>
              <a:rPr lang="id-ID" dirty="0" err="1">
                <a:ea typeface="+mn-lt"/>
                <a:cs typeface="+mn-lt"/>
              </a:rPr>
              <a:t>attribute</a:t>
            </a:r>
            <a:r>
              <a:rPr lang="id-ID" dirty="0">
                <a:ea typeface="+mn-lt"/>
                <a:cs typeface="+mn-lt"/>
              </a:rPr>
              <a:t> dan atau </a:t>
            </a:r>
            <a:r>
              <a:rPr lang="id-ID" dirty="0" err="1">
                <a:ea typeface="+mn-lt"/>
                <a:cs typeface="+mn-lt"/>
              </a:rPr>
              <a:t>method</a:t>
            </a:r>
            <a:r>
              <a:rPr lang="id-ID" dirty="0">
                <a:ea typeface="+mn-lt"/>
                <a:cs typeface="+mn-lt"/>
              </a:rPr>
              <a:t> unik dari </a:t>
            </a:r>
            <a:r>
              <a:rPr lang="id-ID" dirty="0" err="1">
                <a:ea typeface="+mn-lt"/>
                <a:cs typeface="+mn-lt"/>
              </a:rPr>
              <a:t>class</a:t>
            </a:r>
            <a:r>
              <a:rPr lang="id-ID" dirty="0">
                <a:ea typeface="+mn-lt"/>
                <a:cs typeface="+mn-lt"/>
              </a:rPr>
              <a:t> itu sendiri. Dalam konsep yang lebih umum sering kali </a:t>
            </a:r>
            <a:r>
              <a:rPr lang="id-ID" dirty="0" err="1">
                <a:ea typeface="+mn-lt"/>
                <a:cs typeface="+mn-lt"/>
              </a:rPr>
              <a:t>polymorphism</a:t>
            </a:r>
            <a:r>
              <a:rPr lang="id-ID" dirty="0">
                <a:ea typeface="+mn-lt"/>
                <a:cs typeface="+mn-lt"/>
              </a:rPr>
              <a:t> disebut dalam istilah satu </a:t>
            </a:r>
            <a:r>
              <a:rPr lang="id-ID" dirty="0" err="1">
                <a:ea typeface="+mn-lt"/>
                <a:cs typeface="+mn-lt"/>
              </a:rPr>
              <a:t>interface</a:t>
            </a:r>
            <a:r>
              <a:rPr lang="id-ID" dirty="0">
                <a:ea typeface="+mn-lt"/>
                <a:cs typeface="+mn-lt"/>
              </a:rPr>
              <a:t> banyak aksi</a:t>
            </a:r>
            <a:endParaRPr lang="id-ID" dirty="0"/>
          </a:p>
          <a:p>
            <a:pPr algn="l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0480324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4E8E2"/>
      </a:lt2>
      <a:accent1>
        <a:srgbClr val="BE6EEE"/>
      </a:accent1>
      <a:accent2>
        <a:srgbClr val="6E4EEB"/>
      </a:accent2>
      <a:accent3>
        <a:srgbClr val="6E89EE"/>
      </a:accent3>
      <a:accent4>
        <a:srgbClr val="46ACEA"/>
      </a:accent4>
      <a:accent5>
        <a:srgbClr val="38B3AE"/>
      </a:accent5>
      <a:accent6>
        <a:srgbClr val="33BA7C"/>
      </a:accent6>
      <a:hlink>
        <a:srgbClr val="6A8D55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Layar Lebar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5</vt:i4>
      </vt:variant>
    </vt:vector>
  </HeadingPairs>
  <TitlesOfParts>
    <vt:vector size="6" baseType="lpstr">
      <vt:lpstr>AccentBoxVTI</vt:lpstr>
      <vt:lpstr>Pengrtian Encaptulation dan Polymorphism</vt:lpstr>
      <vt:lpstr>Pengertian Encapsulation</vt:lpstr>
      <vt:lpstr>Pengertian Polymorphism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/>
  <cp:lastModifiedBy/>
  <cp:revision>149</cp:revision>
  <dcterms:created xsi:type="dcterms:W3CDTF">2019-12-20T06:09:33Z</dcterms:created>
  <dcterms:modified xsi:type="dcterms:W3CDTF">2019-12-20T07:08:57Z</dcterms:modified>
</cp:coreProperties>
</file>