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0" r:id="rId2"/>
    <p:sldId id="282" r:id="rId3"/>
    <p:sldId id="286" r:id="rId4"/>
    <p:sldId id="257" r:id="rId5"/>
    <p:sldId id="283" r:id="rId6"/>
    <p:sldId id="284" r:id="rId7"/>
    <p:sldId id="285" r:id="rId8"/>
    <p:sldId id="289" r:id="rId9"/>
    <p:sldId id="28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AAF88-4E98-4990-8777-BB55B307C649}" type="datetimeFigureOut">
              <a:rPr lang="ko-KR" altLang="en-US" smtClean="0"/>
              <a:t>2020. 5. 11.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6D45-6738-4853-9CD7-51AC9773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5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1E0F0F-2760-428A-A22A-D9E487CBB96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86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81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텍스트 개체 틀 4"/>
          <p:cNvSpPr>
            <a:spLocks noGrp="1"/>
          </p:cNvSpPr>
          <p:nvPr userDrawn="1"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5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844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  <a:prstGeom prst="rect">
            <a:avLst/>
          </a:prstGeom>
        </p:spPr>
        <p:txBody>
          <a:bodyPr lIns="128016" tIns="64008" rIns="128016" bIns="64008"/>
          <a:lstStyle>
            <a:lvl1pPr marL="342907" indent="-342907">
              <a:buClr>
                <a:schemeClr val="accent2"/>
              </a:buClr>
              <a:buFont typeface="Wingdings" panose="05000000000000000000" pitchFamily="2" charset="2"/>
              <a:buChar char="Ø"/>
              <a:defRPr sz="1786" b="1">
                <a:latin typeface="+mn-ea"/>
                <a:ea typeface="+mn-ea"/>
              </a:defRPr>
            </a:lvl1pPr>
            <a:lvl2pPr marL="742965" indent="-285756">
              <a:buClr>
                <a:schemeClr val="accent1"/>
              </a:buClr>
              <a:buFont typeface="Arial" panose="020B0604020202020204" pitchFamily="34" charset="0"/>
              <a:buChar char="•"/>
              <a:defRPr sz="1571" b="1">
                <a:latin typeface="+mn-ea"/>
                <a:ea typeface="+mn-ea"/>
              </a:defRPr>
            </a:lvl2pPr>
            <a:lvl3pPr marL="1143023" indent="-228605">
              <a:buClr>
                <a:srgbClr val="1079C3"/>
              </a:buClr>
              <a:buFont typeface="Wingdings" panose="05000000000000000000" pitchFamily="2" charset="2"/>
              <a:buChar char="ü"/>
              <a:defRPr sz="1429" b="1">
                <a:latin typeface="+mn-ea"/>
                <a:ea typeface="+mn-ea"/>
              </a:defRPr>
            </a:lvl3pPr>
            <a:lvl4pPr>
              <a:buFontTx/>
              <a:buBlip>
                <a:blip r:embed="rId2"/>
              </a:buBlip>
              <a:defRPr sz="1429" b="1">
                <a:latin typeface="+mn-ea"/>
                <a:ea typeface="+mn-ea"/>
              </a:defRPr>
            </a:lvl4pPr>
            <a:lvl5pPr>
              <a:buFont typeface="Wingdings" pitchFamily="2" charset="2"/>
              <a:buChar char="§"/>
              <a:defRPr sz="1071" b="1">
                <a:latin typeface="+mn-ea"/>
                <a:ea typeface="+mn-ea"/>
              </a:defRPr>
            </a:lvl5pPr>
          </a:lstStyle>
          <a:p>
            <a:pPr lvl="0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  <a:prstGeom prst="rect">
            <a:avLst/>
          </a:prstGeom>
        </p:spPr>
        <p:txBody>
          <a:bodyPr/>
          <a:lstStyle>
            <a:lvl1pPr>
              <a:defRPr sz="3214" b="1" spc="-150">
                <a:solidFill>
                  <a:srgbClr val="17375E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  <a:prstGeom prst="rect">
            <a:avLst/>
          </a:prstGeom>
        </p:spPr>
        <p:txBody>
          <a:bodyPr lIns="128016" tIns="64008" rIns="128016" bIns="64008"/>
          <a:lstStyle>
            <a:lvl1pPr marL="342907" indent="-342907">
              <a:buClr>
                <a:schemeClr val="accent2"/>
              </a:buClr>
              <a:buFont typeface="Wingdings" panose="05000000000000000000" pitchFamily="2" charset="2"/>
              <a:buChar char="Ø"/>
              <a:defRPr sz="1786" b="1">
                <a:latin typeface="+mn-ea"/>
                <a:ea typeface="+mn-ea"/>
              </a:defRPr>
            </a:lvl1pPr>
            <a:lvl2pPr marL="742965" indent="-285756">
              <a:buClr>
                <a:schemeClr val="accent1"/>
              </a:buClr>
              <a:buFont typeface="Arial" panose="020B0604020202020204" pitchFamily="34" charset="0"/>
              <a:buChar char="•"/>
              <a:defRPr sz="1571" b="1">
                <a:latin typeface="+mn-ea"/>
                <a:ea typeface="+mn-ea"/>
              </a:defRPr>
            </a:lvl2pPr>
            <a:lvl3pPr marL="1143023" indent="-228605">
              <a:buClr>
                <a:srgbClr val="1079C3"/>
              </a:buClr>
              <a:buFont typeface="Wingdings" panose="05000000000000000000" pitchFamily="2" charset="2"/>
              <a:buChar char="ü"/>
              <a:defRPr sz="1429" b="1">
                <a:latin typeface="+mn-ea"/>
                <a:ea typeface="+mn-ea"/>
              </a:defRPr>
            </a:lvl3pPr>
            <a:lvl4pPr>
              <a:buFontTx/>
              <a:buBlip>
                <a:blip r:embed="rId3"/>
              </a:buBlip>
              <a:defRPr sz="1429" b="1">
                <a:latin typeface="+mn-ea"/>
                <a:ea typeface="+mn-ea"/>
              </a:defRPr>
            </a:lvl4pPr>
            <a:lvl5pPr>
              <a:buFont typeface="Wingdings" pitchFamily="2" charset="2"/>
              <a:buChar char="§"/>
              <a:defRPr sz="1071" b="1">
                <a:latin typeface="+mn-ea"/>
                <a:ea typeface="+mn-ea"/>
              </a:defRPr>
            </a:lvl5pPr>
          </a:lstStyle>
          <a:p>
            <a:pPr lvl="0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07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sz="786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143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ko-KR" sz="857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20" name="정육면체 19"/>
          <p:cNvSpPr/>
          <p:nvPr userDrawn="1"/>
        </p:nvSpPr>
        <p:spPr>
          <a:xfrm rot="8130486">
            <a:off x="7305152" y="6510244"/>
            <a:ext cx="242904" cy="266501"/>
          </a:xfrm>
          <a:prstGeom prst="cube">
            <a:avLst>
              <a:gd name="adj" fmla="val 4315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>
              <a:defRPr/>
            </a:pPr>
            <a:r>
              <a:rPr lang="en-US" altLang="ko-KR" sz="1500" dirty="0"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 sz="1500" dirty="0">
                <a:ea typeface="굴림" pitchFamily="50" charset="-127"/>
              </a:rPr>
              <a:t> </a:t>
            </a:r>
            <a:r>
              <a:rPr lang="en-US" altLang="ko-KR" sz="1500" dirty="0">
                <a:ea typeface="굴림" pitchFamily="50" charset="-127"/>
              </a:rPr>
              <a:t>-</a:t>
            </a:r>
            <a:endParaRPr lang="ko-KR" altLang="en-US" sz="1500" dirty="0"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4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  <a:prstGeom prst="rect">
            <a:avLst/>
          </a:prstGeom>
        </p:spPr>
        <p:txBody>
          <a:bodyPr/>
          <a:lstStyle>
            <a:lvl1pPr>
              <a:defRPr sz="3214" b="1" spc="-150">
                <a:solidFill>
                  <a:srgbClr val="17375E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  <a:prstGeom prst="rect">
            <a:avLst/>
          </a:prstGeom>
        </p:spPr>
        <p:txBody>
          <a:bodyPr lIns="128016" tIns="64008" rIns="128016" bIns="64008"/>
          <a:lstStyle>
            <a:lvl1pPr marL="342907" indent="-342907">
              <a:buClr>
                <a:schemeClr val="accent2"/>
              </a:buClr>
              <a:buFont typeface="Wingdings" panose="05000000000000000000" pitchFamily="2" charset="2"/>
              <a:buChar char="Ø"/>
              <a:defRPr sz="1786" b="1">
                <a:latin typeface="+mn-ea"/>
                <a:ea typeface="+mn-ea"/>
              </a:defRPr>
            </a:lvl1pPr>
            <a:lvl2pPr marL="742965" indent="-285756">
              <a:buClr>
                <a:schemeClr val="accent1"/>
              </a:buClr>
              <a:buFont typeface="Arial" panose="020B0604020202020204" pitchFamily="34" charset="0"/>
              <a:buChar char="•"/>
              <a:defRPr sz="1571" b="1">
                <a:latin typeface="+mn-ea"/>
                <a:ea typeface="+mn-ea"/>
              </a:defRPr>
            </a:lvl2pPr>
            <a:lvl3pPr marL="1143023" indent="-228605">
              <a:buClr>
                <a:srgbClr val="1079C3"/>
              </a:buClr>
              <a:buFont typeface="Wingdings" panose="05000000000000000000" pitchFamily="2" charset="2"/>
              <a:buChar char="ü"/>
              <a:defRPr sz="1429" b="1">
                <a:latin typeface="+mn-ea"/>
                <a:ea typeface="+mn-ea"/>
              </a:defRPr>
            </a:lvl3pPr>
            <a:lvl4pPr>
              <a:buFontTx/>
              <a:buBlip>
                <a:blip r:embed="rId3"/>
              </a:buBlip>
              <a:defRPr sz="1429" b="1">
                <a:latin typeface="+mn-ea"/>
                <a:ea typeface="+mn-ea"/>
              </a:defRPr>
            </a:lvl4pPr>
            <a:lvl5pPr>
              <a:buFont typeface="Wingdings" pitchFamily="2" charset="2"/>
              <a:buChar char="§"/>
              <a:defRPr sz="1071" b="1">
                <a:latin typeface="+mn-ea"/>
                <a:ea typeface="+mn-ea"/>
              </a:defRPr>
            </a:lvl5pPr>
          </a:lstStyle>
          <a:p>
            <a:pPr lvl="0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07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sz="786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143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ko-KR" sz="857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20" name="정육면체 19"/>
          <p:cNvSpPr/>
          <p:nvPr userDrawn="1"/>
        </p:nvSpPr>
        <p:spPr>
          <a:xfrm rot="8130486">
            <a:off x="7305152" y="6510244"/>
            <a:ext cx="242904" cy="266501"/>
          </a:xfrm>
          <a:prstGeom prst="cube">
            <a:avLst>
              <a:gd name="adj" fmla="val 4315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>
              <a:defRPr/>
            </a:pPr>
            <a:r>
              <a:rPr lang="en-US" altLang="ko-KR" sz="1500" dirty="0"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 sz="1500" dirty="0">
                <a:ea typeface="굴림" pitchFamily="50" charset="-127"/>
              </a:rPr>
              <a:t> </a:t>
            </a:r>
            <a:r>
              <a:rPr lang="en-US" altLang="ko-KR" sz="1500" dirty="0">
                <a:ea typeface="굴림" pitchFamily="50" charset="-127"/>
              </a:rPr>
              <a:t>-</a:t>
            </a:r>
            <a:endParaRPr lang="ko-KR" altLang="en-US" sz="1500" dirty="0"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6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  <a:prstGeom prst="rect">
            <a:avLst/>
          </a:prstGeom>
        </p:spPr>
        <p:txBody>
          <a:bodyPr/>
          <a:lstStyle>
            <a:lvl1pPr>
              <a:defRPr sz="3214" b="1" spc="-150">
                <a:solidFill>
                  <a:srgbClr val="17375E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  <a:prstGeom prst="rect">
            <a:avLst/>
          </a:prstGeom>
        </p:spPr>
        <p:txBody>
          <a:bodyPr lIns="128016" tIns="64008" rIns="128016" bIns="64008"/>
          <a:lstStyle>
            <a:lvl1pPr marL="342907" indent="-342907">
              <a:buClr>
                <a:schemeClr val="accent2"/>
              </a:buClr>
              <a:buFont typeface="Wingdings" panose="05000000000000000000" pitchFamily="2" charset="2"/>
              <a:buChar char="Ø"/>
              <a:defRPr sz="1786" b="1">
                <a:latin typeface="+mn-ea"/>
                <a:ea typeface="+mn-ea"/>
              </a:defRPr>
            </a:lvl1pPr>
            <a:lvl2pPr marL="742965" indent="-285756">
              <a:buClr>
                <a:schemeClr val="accent1"/>
              </a:buClr>
              <a:buFont typeface="Arial" panose="020B0604020202020204" pitchFamily="34" charset="0"/>
              <a:buChar char="•"/>
              <a:defRPr sz="1571" b="1">
                <a:latin typeface="+mn-ea"/>
                <a:ea typeface="+mn-ea"/>
              </a:defRPr>
            </a:lvl2pPr>
            <a:lvl3pPr marL="1143023" indent="-228605">
              <a:buClr>
                <a:srgbClr val="1079C3"/>
              </a:buClr>
              <a:buFont typeface="Wingdings" panose="05000000000000000000" pitchFamily="2" charset="2"/>
              <a:buChar char="ü"/>
              <a:defRPr sz="1429" b="1">
                <a:latin typeface="+mn-ea"/>
                <a:ea typeface="+mn-ea"/>
              </a:defRPr>
            </a:lvl3pPr>
            <a:lvl4pPr>
              <a:buFontTx/>
              <a:buBlip>
                <a:blip r:embed="rId3"/>
              </a:buBlip>
              <a:defRPr sz="1429" b="1">
                <a:latin typeface="+mn-ea"/>
                <a:ea typeface="+mn-ea"/>
              </a:defRPr>
            </a:lvl4pPr>
            <a:lvl5pPr>
              <a:buFont typeface="Wingdings" pitchFamily="2" charset="2"/>
              <a:buChar char="§"/>
              <a:defRPr sz="1071" b="1">
                <a:latin typeface="+mn-ea"/>
                <a:ea typeface="+mn-ea"/>
              </a:defRPr>
            </a:lvl5pPr>
          </a:lstStyle>
          <a:p>
            <a:pPr lvl="0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07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sz="786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143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ko-KR" sz="857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20" name="정육면체 19"/>
          <p:cNvSpPr/>
          <p:nvPr userDrawn="1"/>
        </p:nvSpPr>
        <p:spPr>
          <a:xfrm rot="8130486">
            <a:off x="7305152" y="6510244"/>
            <a:ext cx="242904" cy="266501"/>
          </a:xfrm>
          <a:prstGeom prst="cube">
            <a:avLst>
              <a:gd name="adj" fmla="val 4315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>
              <a:defRPr/>
            </a:pPr>
            <a:r>
              <a:rPr lang="en-US" altLang="ko-KR" sz="1500" dirty="0"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 sz="1500" dirty="0">
                <a:ea typeface="굴림" pitchFamily="50" charset="-127"/>
              </a:rPr>
              <a:t> </a:t>
            </a:r>
            <a:r>
              <a:rPr lang="en-US" altLang="ko-KR" sz="1500" dirty="0">
                <a:ea typeface="굴림" pitchFamily="50" charset="-127"/>
              </a:rPr>
              <a:t>-</a:t>
            </a:r>
            <a:endParaRPr lang="ko-KR" altLang="en-US" sz="1500" dirty="0"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 userDrawn="1"/>
        </p:nvSpPr>
        <p:spPr>
          <a:xfrm>
            <a:off x="5882644" y="449463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평행 사변형 22"/>
          <p:cNvSpPr/>
          <p:nvPr userDrawn="1"/>
        </p:nvSpPr>
        <p:spPr>
          <a:xfrm>
            <a:off x="5782697" y="448257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2363C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Ⅰ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grpSp>
        <p:nvGrpSpPr>
          <p:cNvPr id="41" name="그룹 40"/>
          <p:cNvGrpSpPr/>
          <p:nvPr userDrawn="1"/>
        </p:nvGrpSpPr>
        <p:grpSpPr>
          <a:xfrm>
            <a:off x="7343531" y="448257"/>
            <a:ext cx="1137475" cy="306161"/>
            <a:chOff x="10280943" y="710432"/>
            <a:chExt cx="1592465" cy="428625"/>
          </a:xfrm>
        </p:grpSpPr>
        <p:sp>
          <p:nvSpPr>
            <p:cNvPr id="24" name="평행 사변형 23"/>
            <p:cNvSpPr/>
            <p:nvPr userDrawn="1"/>
          </p:nvSpPr>
          <p:spPr>
            <a:xfrm>
              <a:off x="10280943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2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Ⅱ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25" name="평행 사변형 24"/>
            <p:cNvSpPr/>
            <p:nvPr userDrawn="1"/>
          </p:nvSpPr>
          <p:spPr>
            <a:xfrm>
              <a:off x="10630635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3C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Ⅲ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26" name="평행 사변형 25"/>
            <p:cNvSpPr/>
            <p:nvPr userDrawn="1"/>
          </p:nvSpPr>
          <p:spPr>
            <a:xfrm>
              <a:off x="10996966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C1CA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Ⅳ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27" name="평행 사변형 26"/>
            <p:cNvSpPr/>
            <p:nvPr userDrawn="1"/>
          </p:nvSpPr>
          <p:spPr>
            <a:xfrm>
              <a:off x="11361063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3008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Ⅴ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152094" y="458441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55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3857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 userDrawn="1"/>
        </p:nvSpPr>
        <p:spPr>
          <a:xfrm>
            <a:off x="5882644" y="447018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5782697" y="445812"/>
            <a:ext cx="627174" cy="306161"/>
            <a:chOff x="8095775" y="710432"/>
            <a:chExt cx="878044" cy="428625"/>
          </a:xfrm>
        </p:grpSpPr>
        <p:sp>
          <p:nvSpPr>
            <p:cNvPr id="38" name="평행 사변형 37"/>
            <p:cNvSpPr/>
            <p:nvPr userDrawn="1"/>
          </p:nvSpPr>
          <p:spPr>
            <a:xfrm>
              <a:off x="8095775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6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Ⅰ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0" name="평행 사변형 39"/>
            <p:cNvSpPr/>
            <p:nvPr userDrawn="1"/>
          </p:nvSpPr>
          <p:spPr>
            <a:xfrm>
              <a:off x="8461474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2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Ⅱ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grpSp>
        <p:nvGrpSpPr>
          <p:cNvPr id="7" name="그룹 6"/>
          <p:cNvGrpSpPr/>
          <p:nvPr userDrawn="1"/>
        </p:nvGrpSpPr>
        <p:grpSpPr>
          <a:xfrm>
            <a:off x="7593311" y="445812"/>
            <a:ext cx="887695" cy="306161"/>
            <a:chOff x="10630635" y="710432"/>
            <a:chExt cx="1242773" cy="428625"/>
          </a:xfrm>
        </p:grpSpPr>
        <p:sp>
          <p:nvSpPr>
            <p:cNvPr id="41" name="평행 사변형 40"/>
            <p:cNvSpPr/>
            <p:nvPr userDrawn="1"/>
          </p:nvSpPr>
          <p:spPr>
            <a:xfrm>
              <a:off x="10630635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3C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Ⅲ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2" name="평행 사변형 41"/>
            <p:cNvSpPr/>
            <p:nvPr userDrawn="1"/>
          </p:nvSpPr>
          <p:spPr>
            <a:xfrm>
              <a:off x="10996966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C1CA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Ⅳ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3" name="평행 사변형 42"/>
            <p:cNvSpPr/>
            <p:nvPr userDrawn="1"/>
          </p:nvSpPr>
          <p:spPr>
            <a:xfrm>
              <a:off x="11361063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3008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Ⅴ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sp>
        <p:nvSpPr>
          <p:cNvPr id="44" name="텍스트 개체 틀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407591" y="455996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45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06823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 userDrawn="1"/>
        </p:nvSpPr>
        <p:spPr>
          <a:xfrm>
            <a:off x="5882644" y="447018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782697" y="445812"/>
            <a:ext cx="888724" cy="306161"/>
            <a:chOff x="8095775" y="624136"/>
            <a:chExt cx="1244213" cy="428625"/>
          </a:xfrm>
        </p:grpSpPr>
        <p:sp>
          <p:nvSpPr>
            <p:cNvPr id="41" name="평행 사변형 40"/>
            <p:cNvSpPr/>
            <p:nvPr userDrawn="1"/>
          </p:nvSpPr>
          <p:spPr>
            <a:xfrm>
              <a:off x="8095775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6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Ⅰ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2" name="평행 사변형 41"/>
            <p:cNvSpPr/>
            <p:nvPr userDrawn="1"/>
          </p:nvSpPr>
          <p:spPr>
            <a:xfrm>
              <a:off x="8461474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2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Ⅱ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4" name="평행 사변형 43"/>
            <p:cNvSpPr/>
            <p:nvPr userDrawn="1"/>
          </p:nvSpPr>
          <p:spPr>
            <a:xfrm>
              <a:off x="8827643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3C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Ⅲ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7854976" y="445812"/>
            <a:ext cx="626030" cy="306161"/>
            <a:chOff x="10996966" y="624136"/>
            <a:chExt cx="876442" cy="428625"/>
          </a:xfrm>
        </p:grpSpPr>
        <p:sp>
          <p:nvSpPr>
            <p:cNvPr id="45" name="평행 사변형 44"/>
            <p:cNvSpPr/>
            <p:nvPr userDrawn="1"/>
          </p:nvSpPr>
          <p:spPr>
            <a:xfrm>
              <a:off x="10996966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C1CA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Ⅳ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6" name="평행 사변형 45"/>
            <p:cNvSpPr/>
            <p:nvPr userDrawn="1"/>
          </p:nvSpPr>
          <p:spPr>
            <a:xfrm>
              <a:off x="11361063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3008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Ⅴ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sp>
        <p:nvSpPr>
          <p:cNvPr id="47" name="텍스트 개체 틀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198" y="455996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48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4132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 userDrawn="1"/>
        </p:nvSpPr>
        <p:spPr>
          <a:xfrm>
            <a:off x="5882644" y="447018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782696" y="445812"/>
            <a:ext cx="1150316" cy="306161"/>
            <a:chOff x="8095775" y="624136"/>
            <a:chExt cx="1610442" cy="428625"/>
          </a:xfrm>
        </p:grpSpPr>
        <p:sp>
          <p:nvSpPr>
            <p:cNvPr id="41" name="평행 사변형 40"/>
            <p:cNvSpPr/>
            <p:nvPr userDrawn="1"/>
          </p:nvSpPr>
          <p:spPr>
            <a:xfrm>
              <a:off x="8095775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6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Ⅰ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2" name="평행 사변형 41"/>
            <p:cNvSpPr/>
            <p:nvPr userDrawn="1"/>
          </p:nvSpPr>
          <p:spPr>
            <a:xfrm>
              <a:off x="8461474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2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Ⅱ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3" name="평행 사변형 42"/>
            <p:cNvSpPr/>
            <p:nvPr userDrawn="1"/>
          </p:nvSpPr>
          <p:spPr>
            <a:xfrm>
              <a:off x="8827643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3C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Ⅲ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5" name="평행 사변형 44"/>
            <p:cNvSpPr/>
            <p:nvPr userDrawn="1"/>
          </p:nvSpPr>
          <p:spPr>
            <a:xfrm>
              <a:off x="9193872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C1CA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Ⅳ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sp>
        <p:nvSpPr>
          <p:cNvPr id="46" name="평행 사변형 45"/>
          <p:cNvSpPr/>
          <p:nvPr userDrawn="1"/>
        </p:nvSpPr>
        <p:spPr>
          <a:xfrm>
            <a:off x="8115045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13008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Ⅴ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47" name="텍스트 개체 틀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930029" y="455996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48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64519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직사각형 53"/>
          <p:cNvSpPr/>
          <p:nvPr userDrawn="1"/>
        </p:nvSpPr>
        <p:spPr>
          <a:xfrm>
            <a:off x="5882644" y="447018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56" name="평행 사변형 55"/>
          <p:cNvSpPr/>
          <p:nvPr userDrawn="1"/>
        </p:nvSpPr>
        <p:spPr>
          <a:xfrm>
            <a:off x="5782697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2363C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Ⅰ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57" name="평행 사변형 56"/>
          <p:cNvSpPr/>
          <p:nvPr userDrawn="1"/>
        </p:nvSpPr>
        <p:spPr>
          <a:xfrm>
            <a:off x="6043910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2323C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Ⅱ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58" name="평행 사변형 57"/>
          <p:cNvSpPr/>
          <p:nvPr userDrawn="1"/>
        </p:nvSpPr>
        <p:spPr>
          <a:xfrm>
            <a:off x="6305460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233CC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Ⅲ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59" name="평행 사변형 58"/>
          <p:cNvSpPr/>
          <p:nvPr userDrawn="1"/>
        </p:nvSpPr>
        <p:spPr>
          <a:xfrm>
            <a:off x="6567052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1C1C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Ⅳ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60" name="평행 사변형 59"/>
          <p:cNvSpPr/>
          <p:nvPr userDrawn="1"/>
        </p:nvSpPr>
        <p:spPr>
          <a:xfrm>
            <a:off x="6830573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13008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Ⅴ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61" name="텍스트 개체 틀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170421" y="455996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62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9399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0" name="직사각형 9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230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2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/>
          <p:cNvSpPr/>
          <p:nvPr userDrawn="1"/>
        </p:nvSpPr>
        <p:spPr>
          <a:xfrm rot="8130486">
            <a:off x="7305152" y="6510244"/>
            <a:ext cx="242904" cy="266501"/>
          </a:xfrm>
          <a:prstGeom prst="cube">
            <a:avLst>
              <a:gd name="adj" fmla="val 4315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8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2" descr="C:\Program Files\Microsoft Office\MEDIA\OFFICE12\Lines\BD15155_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9275" y="796958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buFontTx/>
              <a:buBlip>
                <a:blip r:embed="rId16"/>
              </a:buBlip>
              <a:defRPr sz="2300">
                <a:latin typeface="Franklin Gothic Medium" pitchFamily="34" charset="0"/>
              </a:defRPr>
            </a:lvl1pPr>
            <a:lvl2pPr>
              <a:buClr>
                <a:schemeClr val="accent1">
                  <a:lumMod val="75000"/>
                </a:schemeClr>
              </a:buClr>
              <a:buFont typeface="Franklin Gothic Medium" pitchFamily="34" charset="0"/>
              <a:buChar char="−"/>
              <a:defRPr sz="1900">
                <a:latin typeface="Franklin Gothic Medium" pitchFamily="34" charset="0"/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1500">
                <a:latin typeface="Franklin Gothic Medium" pitchFamily="34" charset="0"/>
              </a:defRPr>
            </a:lvl3pPr>
          </a:lstStyle>
          <a:p>
            <a:pPr marL="342907" indent="-342907" defTabSz="914418" eaLnBrk="0" hangingPunct="0">
              <a:spcBef>
                <a:spcPct val="20000"/>
              </a:spcBef>
              <a:defRPr/>
            </a:pPr>
            <a:endParaRPr lang="en-US" altLang="ko-KR" sz="1643" dirty="0">
              <a:solidFill>
                <a:prstClr val="black"/>
              </a:solidFill>
            </a:endParaRPr>
          </a:p>
          <a:p>
            <a:pPr marL="742965" lvl="1" indent="-285756" defTabSz="914418" eaLnBrk="0" hangingPunct="0">
              <a:spcBef>
                <a:spcPct val="20000"/>
              </a:spcBef>
              <a:buClr>
                <a:srgbClr val="D34817">
                  <a:lumMod val="75000"/>
                </a:srgbClr>
              </a:buClr>
              <a:defRPr/>
            </a:pPr>
            <a:endParaRPr lang="en-US" altLang="ko-KR" sz="1357" dirty="0">
              <a:solidFill>
                <a:prstClr val="black"/>
              </a:solidFill>
            </a:endParaRPr>
          </a:p>
          <a:p>
            <a:pPr marL="1143023" lvl="2" indent="-228605" defTabSz="914418" eaLnBrk="0" hangingPunct="0">
              <a:spcBef>
                <a:spcPct val="20000"/>
              </a:spcBef>
              <a:buClr>
                <a:srgbClr val="696464">
                  <a:lumMod val="60000"/>
                  <a:lumOff val="40000"/>
                </a:srgbClr>
              </a:buClr>
              <a:defRPr/>
            </a:pPr>
            <a:endParaRPr lang="ko-KR" altLang="en-US" sz="1071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 dirty="0">
              <a:solidFill>
                <a:prstClr val="white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3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sz="3143" kern="1200">
          <a:solidFill>
            <a:srgbClr val="17375E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  <a:lvl2pPr algn="just" rtl="0" eaLnBrk="0" fontAlgn="base" latinLnBrk="1" hangingPunct="0">
        <a:spcBef>
          <a:spcPct val="0"/>
        </a:spcBef>
        <a:spcAft>
          <a:spcPct val="0"/>
        </a:spcAft>
        <a:defRPr sz="3214">
          <a:solidFill>
            <a:srgbClr val="17375E"/>
          </a:solidFill>
          <a:latin typeface="Arial Black" pitchFamily="34" charset="0"/>
          <a:ea typeface="맑은 고딕" pitchFamily="50" charset="-127"/>
        </a:defRPr>
      </a:lvl2pPr>
      <a:lvl3pPr algn="just" rtl="0" eaLnBrk="0" fontAlgn="base" latinLnBrk="1" hangingPunct="0">
        <a:spcBef>
          <a:spcPct val="0"/>
        </a:spcBef>
        <a:spcAft>
          <a:spcPct val="0"/>
        </a:spcAft>
        <a:defRPr sz="3214">
          <a:solidFill>
            <a:srgbClr val="17375E"/>
          </a:solidFill>
          <a:latin typeface="Arial Black" pitchFamily="34" charset="0"/>
          <a:ea typeface="맑은 고딕" pitchFamily="50" charset="-127"/>
        </a:defRPr>
      </a:lvl3pPr>
      <a:lvl4pPr algn="just" rtl="0" eaLnBrk="0" fontAlgn="base" latinLnBrk="1" hangingPunct="0">
        <a:spcBef>
          <a:spcPct val="0"/>
        </a:spcBef>
        <a:spcAft>
          <a:spcPct val="0"/>
        </a:spcAft>
        <a:defRPr sz="3214">
          <a:solidFill>
            <a:srgbClr val="17375E"/>
          </a:solidFill>
          <a:latin typeface="Arial Black" pitchFamily="34" charset="0"/>
          <a:ea typeface="맑은 고딕" pitchFamily="50" charset="-127"/>
        </a:defRPr>
      </a:lvl4pPr>
      <a:lvl5pPr algn="just" rtl="0" eaLnBrk="0" fontAlgn="base" latinLnBrk="1" hangingPunct="0">
        <a:spcBef>
          <a:spcPct val="0"/>
        </a:spcBef>
        <a:spcAft>
          <a:spcPct val="0"/>
        </a:spcAft>
        <a:defRPr sz="3214">
          <a:solidFill>
            <a:srgbClr val="17375E"/>
          </a:solidFill>
          <a:latin typeface="Arial Black" pitchFamily="34" charset="0"/>
          <a:ea typeface="맑은 고딕" pitchFamily="50" charset="-127"/>
        </a:defRPr>
      </a:lvl5pPr>
      <a:lvl6pPr marL="457209" algn="ctr" rtl="0" fontAlgn="base" latinLnBrk="1">
        <a:spcBef>
          <a:spcPct val="0"/>
        </a:spcBef>
        <a:spcAft>
          <a:spcPct val="0"/>
        </a:spcAft>
        <a:defRPr sz="4429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18" algn="ctr" rtl="0" fontAlgn="base" latinLnBrk="1">
        <a:spcBef>
          <a:spcPct val="0"/>
        </a:spcBef>
        <a:spcAft>
          <a:spcPct val="0"/>
        </a:spcAft>
        <a:defRPr sz="4429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27" algn="ctr" rtl="0" fontAlgn="base" latinLnBrk="1">
        <a:spcBef>
          <a:spcPct val="0"/>
        </a:spcBef>
        <a:spcAft>
          <a:spcPct val="0"/>
        </a:spcAft>
        <a:defRPr sz="4429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37" algn="ctr" rtl="0" fontAlgn="base" latinLnBrk="1">
        <a:spcBef>
          <a:spcPct val="0"/>
        </a:spcBef>
        <a:spcAft>
          <a:spcPct val="0"/>
        </a:spcAft>
        <a:defRPr sz="4429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7" indent="-34290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14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786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29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abbr_view.php?nav=&amp;m_temp1=2034&amp;id=292" TargetMode="External"/><Relationship Id="rId2" Type="http://schemas.openxmlformats.org/officeDocument/2006/relationships/hyperlink" Target="http://www.ktword.co.kr/abbr_view.php?nav=&amp;m_temp1=2157&amp;id=37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hyperlink" Target="http://www.ktword.co.kr/abbr_view.php?nav=&amp;m_temp1=4904&amp;id=94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2402" y="1974167"/>
            <a:ext cx="8487352" cy="8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29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3429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졸업 프로젝트</a:t>
            </a:r>
            <a:r>
              <a:rPr lang="en-US" altLang="ko-KR" sz="3429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</a:p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무선신호기반 사용자 위치추적 기술 연구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52739" y="4784316"/>
            <a:ext cx="2626676" cy="1113547"/>
            <a:chOff x="4850158" y="6455656"/>
            <a:chExt cx="3677346" cy="1558966"/>
          </a:xfrm>
        </p:grpSpPr>
        <p:sp>
          <p:nvSpPr>
            <p:cNvPr id="10" name="TextBox 9"/>
            <p:cNvSpPr txBox="1"/>
            <p:nvPr/>
          </p:nvSpPr>
          <p:spPr>
            <a:xfrm>
              <a:off x="4850158" y="7392888"/>
              <a:ext cx="3677346" cy="62173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ko-KR" altLang="en-US" sz="2286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김 정 우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88222" y="6455656"/>
              <a:ext cx="2401219" cy="5601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j-cs"/>
                </a:rPr>
                <a:t>2020. 05.</a:t>
              </a:r>
              <a:r>
                <a: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j-cs"/>
                </a:rPr>
                <a:t> </a:t>
              </a:r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j-cs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84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09947" y="6356804"/>
            <a:ext cx="2134054" cy="365125"/>
          </a:xfrm>
          <a:prstGeom prst="rect">
            <a:avLst/>
          </a:prstGeom>
        </p:spPr>
        <p:txBody>
          <a:bodyPr/>
          <a:lstStyle/>
          <a:p>
            <a:pPr defTabSz="844204" fontAlgn="base">
              <a:spcBef>
                <a:spcPct val="0"/>
              </a:spcBef>
              <a:spcAft>
                <a:spcPct val="0"/>
              </a:spcAft>
              <a:defRPr/>
            </a:pPr>
            <a:fld id="{8BEDEF82-3F4A-48A1-87FC-90A1CAEFAAF0}" type="slidenum">
              <a:rPr kumimoji="1" lang="ko-KR" altLang="en-US">
                <a:solidFill>
                  <a:prstClr val="black">
                    <a:tint val="75000"/>
                  </a:prstClr>
                </a:solidFill>
                <a:ea typeface="굴림"/>
              </a:rPr>
              <a:pPr defTabSz="844204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  <a:ea typeface="굴림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65863" y="265778"/>
            <a:ext cx="82296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1280160" rtl="0" eaLnBrk="1" latinLnBrk="1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ko-KR" altLang="en-US" sz="3143" dirty="0">
                <a:solidFill>
                  <a:srgbClr val="233F7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 차</a:t>
            </a:r>
          </a:p>
        </p:txBody>
      </p:sp>
      <p:grpSp>
        <p:nvGrpSpPr>
          <p:cNvPr id="11" name="그룹 10"/>
          <p:cNvGrpSpPr/>
          <p:nvPr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2" name="직사각형 11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86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86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2" descr="C:\Program Files\Microsoft Office\MEDIA\OFFICE12\Lines\BD15155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내용 개체 틀 4"/>
          <p:cNvSpPr txBox="1">
            <a:spLocks/>
          </p:cNvSpPr>
          <p:nvPr/>
        </p:nvSpPr>
        <p:spPr>
          <a:xfrm>
            <a:off x="457200" y="1217326"/>
            <a:ext cx="8229600" cy="4997756"/>
          </a:xfrm>
          <a:prstGeom prst="rect">
            <a:avLst/>
          </a:prstGeom>
        </p:spPr>
        <p:txBody>
          <a:bodyPr lIns="91440" tIns="45720" rIns="91440" bIns="45720"/>
          <a:lstStyle>
            <a:lvl1pPr marL="480060" indent="-48006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5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1040130" indent="-400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600200" indent="-32004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079C3"/>
              </a:buClr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240280" indent="-32004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880360" indent="-32004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5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53156">
              <a:buClr>
                <a:srgbClr val="9B2D1F"/>
              </a:buClr>
              <a:buNone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marL="0" indent="0" defTabSz="653156">
              <a:buClr>
                <a:srgbClr val="9B2D1F"/>
              </a:buClr>
              <a:buNone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marL="0" indent="0" defTabSz="653156">
              <a:buClr>
                <a:srgbClr val="9B2D1F"/>
              </a:buClr>
              <a:buNone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marL="0" indent="0" defTabSz="653156">
              <a:buClr>
                <a:srgbClr val="9B2D1F"/>
              </a:buClr>
              <a:buNone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marL="0" indent="0" defTabSz="653156">
              <a:buClr>
                <a:srgbClr val="9B2D1F"/>
              </a:buClr>
              <a:buNone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marL="0" indent="0" defTabSz="653156">
              <a:buClr>
                <a:srgbClr val="9B2D1F"/>
              </a:buClr>
              <a:buNone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defTabSz="653156">
              <a:buClr>
                <a:srgbClr val="9B2D1F"/>
              </a:buClr>
              <a:buFont typeface="Arial" panose="020B0604020202020204" pitchFamily="34" charset="0"/>
              <a:buChar char="•"/>
              <a:defRPr/>
            </a:pPr>
            <a:endParaRPr lang="en-US" altLang="ko-KR" sz="1786" dirty="0">
              <a:solidFill>
                <a:sysClr val="windowText" lastClr="000000"/>
              </a:solidFill>
            </a:endParaRPr>
          </a:p>
          <a:p>
            <a:pPr defTabSz="653156">
              <a:buClr>
                <a:srgbClr val="9B2D1F"/>
              </a:buClr>
              <a:buFont typeface="Arial" panose="020B0604020202020204" pitchFamily="34" charset="0"/>
              <a:buChar char="•"/>
              <a:defRPr/>
            </a:pPr>
            <a:endParaRPr kumimoji="1" lang="en-US" altLang="ko-KR" sz="1714" spc="-114" dirty="0">
              <a:ln>
                <a:solidFill>
                  <a:srgbClr val="1861AB">
                    <a:alpha val="0"/>
                  </a:srgbClr>
                </a:solidFill>
              </a:ln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4711" y="1600869"/>
            <a:ext cx="7773251" cy="771514"/>
            <a:chOff x="905536" y="2241217"/>
            <a:chExt cx="10882552" cy="1080120"/>
          </a:xfrm>
        </p:grpSpPr>
        <p:grpSp>
          <p:nvGrpSpPr>
            <p:cNvPr id="85" name="그룹 84"/>
            <p:cNvGrpSpPr/>
            <p:nvPr/>
          </p:nvGrpSpPr>
          <p:grpSpPr>
            <a:xfrm>
              <a:off x="905536" y="2241217"/>
              <a:ext cx="10882552" cy="1080120"/>
              <a:chOff x="871735" y="2391810"/>
              <a:chExt cx="10882552" cy="1080120"/>
            </a:xfrm>
          </p:grpSpPr>
          <p:pic>
            <p:nvPicPr>
              <p:cNvPr id="86" name="Picture 3" descr="04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71735" y="2391810"/>
                <a:ext cx="10882552" cy="1080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7" name="Group 92"/>
              <p:cNvGrpSpPr>
                <a:grpSpLocks/>
              </p:cNvGrpSpPr>
              <p:nvPr/>
            </p:nvGrpSpPr>
            <p:grpSpPr bwMode="auto">
              <a:xfrm>
                <a:off x="1426268" y="2534232"/>
                <a:ext cx="801241" cy="753541"/>
                <a:chOff x="1068" y="830"/>
                <a:chExt cx="528" cy="515"/>
              </a:xfrm>
            </p:grpSpPr>
            <p:pic>
              <p:nvPicPr>
                <p:cNvPr id="89" name="Picture 93" descr="4-6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68" y="830"/>
                  <a:ext cx="528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0" name="Picture 94" descr="cover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327" y="856"/>
                  <a:ext cx="227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88" name="Picture 17" descr="00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86558" y="2643473"/>
                <a:ext cx="480660" cy="576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2" name="AutoShape 31"/>
            <p:cNvSpPr>
              <a:spLocks noChangeArrowheads="1"/>
            </p:cNvSpPr>
            <p:nvPr/>
          </p:nvSpPr>
          <p:spPr bwMode="auto">
            <a:xfrm>
              <a:off x="2326943" y="2566214"/>
              <a:ext cx="2174875" cy="3429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2286" dirty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서 론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4711" y="3241385"/>
            <a:ext cx="7773251" cy="771514"/>
            <a:chOff x="871655" y="4420504"/>
            <a:chExt cx="10882552" cy="1080120"/>
          </a:xfrm>
        </p:grpSpPr>
        <p:grpSp>
          <p:nvGrpSpPr>
            <p:cNvPr id="96" name="그룹 95"/>
            <p:cNvGrpSpPr/>
            <p:nvPr/>
          </p:nvGrpSpPr>
          <p:grpSpPr>
            <a:xfrm>
              <a:off x="871655" y="4420504"/>
              <a:ext cx="10882552" cy="1080120"/>
              <a:chOff x="871735" y="2391810"/>
              <a:chExt cx="10882552" cy="1080120"/>
            </a:xfrm>
          </p:grpSpPr>
          <p:pic>
            <p:nvPicPr>
              <p:cNvPr id="97" name="Picture 3" descr="04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71735" y="2391810"/>
                <a:ext cx="10882552" cy="1080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8" name="Group 92"/>
              <p:cNvGrpSpPr>
                <a:grpSpLocks/>
              </p:cNvGrpSpPr>
              <p:nvPr/>
            </p:nvGrpSpPr>
            <p:grpSpPr bwMode="auto">
              <a:xfrm>
                <a:off x="1426268" y="2534232"/>
                <a:ext cx="801241" cy="753541"/>
                <a:chOff x="1068" y="830"/>
                <a:chExt cx="528" cy="515"/>
              </a:xfrm>
            </p:grpSpPr>
            <p:pic>
              <p:nvPicPr>
                <p:cNvPr id="99" name="Picture 93" descr="4-6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68" y="830"/>
                  <a:ext cx="528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0" name="Picture 94" descr="cover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327" y="856"/>
                  <a:ext cx="227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14" name="AutoShape 33"/>
            <p:cNvSpPr>
              <a:spLocks noChangeArrowheads="1"/>
            </p:cNvSpPr>
            <p:nvPr/>
          </p:nvSpPr>
          <p:spPr bwMode="auto">
            <a:xfrm>
              <a:off x="2175716" y="4755810"/>
              <a:ext cx="7354366" cy="3429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2286" dirty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 비콘프레임이란</a:t>
              </a:r>
              <a:r>
                <a:rPr lang="en-US" altLang="ko-KR" sz="2286" dirty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?</a:t>
              </a:r>
              <a:endParaRPr lang="ko-KR" altLang="en-US" sz="2286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  <a:cs typeface="Times New Roman" pitchFamily="18" charset="0"/>
              </a:endParaRPr>
            </a:p>
          </p:txBody>
        </p:sp>
        <p:pic>
          <p:nvPicPr>
            <p:cNvPr id="116" name="Picture 25" descr="00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616359" y="4686994"/>
              <a:ext cx="42862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3"/>
          <p:cNvGrpSpPr/>
          <p:nvPr/>
        </p:nvGrpSpPr>
        <p:grpSpPr>
          <a:xfrm>
            <a:off x="634711" y="2421127"/>
            <a:ext cx="7773251" cy="771514"/>
            <a:chOff x="905536" y="3285764"/>
            <a:chExt cx="10882552" cy="1080120"/>
          </a:xfrm>
        </p:grpSpPr>
        <p:grpSp>
          <p:nvGrpSpPr>
            <p:cNvPr id="91" name="그룹 90"/>
            <p:cNvGrpSpPr/>
            <p:nvPr/>
          </p:nvGrpSpPr>
          <p:grpSpPr>
            <a:xfrm>
              <a:off x="905536" y="3285764"/>
              <a:ext cx="10882552" cy="1080120"/>
              <a:chOff x="871735" y="2391810"/>
              <a:chExt cx="10882552" cy="1080120"/>
            </a:xfrm>
          </p:grpSpPr>
          <p:pic>
            <p:nvPicPr>
              <p:cNvPr id="92" name="Picture 3" descr="04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71735" y="2391810"/>
                <a:ext cx="10882552" cy="1080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3" name="Group 92"/>
              <p:cNvGrpSpPr>
                <a:grpSpLocks/>
              </p:cNvGrpSpPr>
              <p:nvPr/>
            </p:nvGrpSpPr>
            <p:grpSpPr bwMode="auto">
              <a:xfrm>
                <a:off x="1426268" y="2534232"/>
                <a:ext cx="801241" cy="753541"/>
                <a:chOff x="1068" y="830"/>
                <a:chExt cx="528" cy="515"/>
              </a:xfrm>
            </p:grpSpPr>
            <p:pic>
              <p:nvPicPr>
                <p:cNvPr id="94" name="Picture 93" descr="4-6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68" y="830"/>
                  <a:ext cx="528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" name="Picture 94" descr="cover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327" y="856"/>
                  <a:ext cx="227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13" name="AutoShape 32"/>
            <p:cNvSpPr>
              <a:spLocks noChangeArrowheads="1"/>
            </p:cNvSpPr>
            <p:nvPr/>
          </p:nvSpPr>
          <p:spPr bwMode="auto">
            <a:xfrm>
              <a:off x="2324000" y="3602554"/>
              <a:ext cx="2174875" cy="341312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2286" dirty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배경 지식</a:t>
              </a:r>
            </a:p>
          </p:txBody>
        </p:sp>
        <p:pic>
          <p:nvPicPr>
            <p:cNvPr id="117" name="Picture 21" descr="00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23739" y="3555469"/>
              <a:ext cx="477280" cy="583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그룹 5"/>
          <p:cNvGrpSpPr/>
          <p:nvPr/>
        </p:nvGrpSpPr>
        <p:grpSpPr>
          <a:xfrm>
            <a:off x="634711" y="4061643"/>
            <a:ext cx="7773251" cy="771514"/>
            <a:chOff x="871655" y="5680560"/>
            <a:chExt cx="10882552" cy="1080120"/>
          </a:xfrm>
        </p:grpSpPr>
        <p:grpSp>
          <p:nvGrpSpPr>
            <p:cNvPr id="35" name="그룹 34"/>
            <p:cNvGrpSpPr/>
            <p:nvPr/>
          </p:nvGrpSpPr>
          <p:grpSpPr>
            <a:xfrm>
              <a:off x="871655" y="5680560"/>
              <a:ext cx="10882552" cy="1080120"/>
              <a:chOff x="871735" y="2391810"/>
              <a:chExt cx="10882552" cy="1080120"/>
            </a:xfrm>
          </p:grpSpPr>
          <p:pic>
            <p:nvPicPr>
              <p:cNvPr id="36" name="Picture 3" descr="04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71735" y="2391810"/>
                <a:ext cx="10882552" cy="1080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7" name="Group 92"/>
              <p:cNvGrpSpPr>
                <a:grpSpLocks/>
              </p:cNvGrpSpPr>
              <p:nvPr/>
            </p:nvGrpSpPr>
            <p:grpSpPr bwMode="auto">
              <a:xfrm>
                <a:off x="1426268" y="2534232"/>
                <a:ext cx="801241" cy="753541"/>
                <a:chOff x="1068" y="830"/>
                <a:chExt cx="528" cy="515"/>
              </a:xfrm>
            </p:grpSpPr>
            <p:pic>
              <p:nvPicPr>
                <p:cNvPr id="38" name="Picture 93" descr="4-6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68" y="830"/>
                  <a:ext cx="528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9" name="Picture 94" descr="cover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327" y="856"/>
                  <a:ext cx="227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46" name="AutoShape 34"/>
            <p:cNvSpPr>
              <a:spLocks noChangeArrowheads="1"/>
            </p:cNvSpPr>
            <p:nvPr/>
          </p:nvSpPr>
          <p:spPr bwMode="auto">
            <a:xfrm>
              <a:off x="2327394" y="5924448"/>
              <a:ext cx="3393926" cy="48546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2286" dirty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비콘프레임의 구조</a:t>
              </a:r>
              <a:r>
                <a:rPr lang="en-US" altLang="ko-KR" sz="2286" dirty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1</a:t>
              </a:r>
              <a:endParaRPr lang="ko-KR" altLang="en-US" sz="2286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pic>
          <p:nvPicPr>
            <p:cNvPr id="47" name="Picture 29" descr="00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635848" y="5924448"/>
              <a:ext cx="428625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그룹 6"/>
          <p:cNvGrpSpPr/>
          <p:nvPr/>
        </p:nvGrpSpPr>
        <p:grpSpPr>
          <a:xfrm>
            <a:off x="634711" y="4881902"/>
            <a:ext cx="7773251" cy="771514"/>
            <a:chOff x="895008" y="6834662"/>
            <a:chExt cx="10882552" cy="1080120"/>
          </a:xfrm>
        </p:grpSpPr>
        <p:grpSp>
          <p:nvGrpSpPr>
            <p:cNvPr id="40" name="그룹 39"/>
            <p:cNvGrpSpPr/>
            <p:nvPr/>
          </p:nvGrpSpPr>
          <p:grpSpPr>
            <a:xfrm>
              <a:off x="895008" y="6834662"/>
              <a:ext cx="10882552" cy="1080120"/>
              <a:chOff x="871735" y="2391810"/>
              <a:chExt cx="10882552" cy="1080120"/>
            </a:xfrm>
          </p:grpSpPr>
          <p:pic>
            <p:nvPicPr>
              <p:cNvPr id="41" name="Picture 3" descr="04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71735" y="2391810"/>
                <a:ext cx="10882552" cy="1080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2" name="Group 92"/>
              <p:cNvGrpSpPr>
                <a:grpSpLocks/>
              </p:cNvGrpSpPr>
              <p:nvPr/>
            </p:nvGrpSpPr>
            <p:grpSpPr bwMode="auto">
              <a:xfrm>
                <a:off x="1426268" y="2534232"/>
                <a:ext cx="801241" cy="753541"/>
                <a:chOff x="1068" y="830"/>
                <a:chExt cx="528" cy="515"/>
              </a:xfrm>
            </p:grpSpPr>
            <p:pic>
              <p:nvPicPr>
                <p:cNvPr id="43" name="Picture 93" descr="4-6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68" y="830"/>
                  <a:ext cx="528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" name="Picture 94" descr="cover01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327" y="856"/>
                  <a:ext cx="227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45" name="AutoShape 30"/>
            <p:cNvSpPr>
              <a:spLocks noChangeArrowheads="1"/>
            </p:cNvSpPr>
            <p:nvPr/>
          </p:nvSpPr>
          <p:spPr bwMode="auto">
            <a:xfrm>
              <a:off x="2323234" y="7114014"/>
              <a:ext cx="4365598" cy="45480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2286" dirty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비콘프레임의 구조</a:t>
              </a:r>
              <a:r>
                <a:rPr lang="en-US" altLang="ko-KR" sz="2286" dirty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endParaRPr lang="ko-KR" altLang="en-US" sz="2286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pic>
          <p:nvPicPr>
            <p:cNvPr id="48" name="Picture 13" descr="009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628659" y="7055668"/>
              <a:ext cx="428625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3896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8406A20-46B1-4640-AECE-E233EBA6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1" y="949125"/>
            <a:ext cx="8156421" cy="390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무선 단말이 무선 </a:t>
            </a:r>
            <a:r>
              <a:rPr lang="en-US" altLang="ko-KR" dirty="0"/>
              <a:t>LAN </a:t>
            </a:r>
            <a:r>
              <a:rPr lang="ko-KR" altLang="en-US" dirty="0"/>
              <a:t>망에 참여하기 위해 호환 가능한 무선 망을 찾는 행위</a:t>
            </a:r>
            <a:endParaRPr lang="en-US" altLang="ko-KR" dirty="0"/>
          </a:p>
          <a:p>
            <a:r>
              <a:rPr lang="ko-KR" altLang="en-US" dirty="0"/>
              <a:t>수동 스캐닝과 능동 스캐닝 유형이 존재</a:t>
            </a:r>
            <a:endParaRPr lang="en-US" altLang="ko-KR" dirty="0"/>
          </a:p>
          <a:p>
            <a:r>
              <a:rPr lang="ko-KR" altLang="en-US" dirty="0"/>
              <a:t>수동 스캐닝</a:t>
            </a:r>
            <a:endParaRPr lang="en-US" altLang="ko-KR" dirty="0"/>
          </a:p>
          <a:p>
            <a:pPr lvl="1"/>
            <a:r>
              <a:rPr lang="en-US" altLang="ko-KR" dirty="0"/>
              <a:t>AP</a:t>
            </a:r>
            <a:r>
              <a:rPr lang="ko-KR" altLang="en-US" dirty="0"/>
              <a:t>가 자신의 정보를 담은 </a:t>
            </a:r>
            <a:r>
              <a:rPr lang="en-US" altLang="ko-KR" dirty="0"/>
              <a:t>Beacon frame</a:t>
            </a:r>
            <a:r>
              <a:rPr lang="ko-KR" altLang="en-US" dirty="0"/>
              <a:t>을 </a:t>
            </a:r>
            <a:r>
              <a:rPr lang="en-US" altLang="ko-KR" dirty="0"/>
              <a:t>broadcast</a:t>
            </a:r>
          </a:p>
          <a:p>
            <a:pPr lvl="1"/>
            <a:r>
              <a:rPr lang="ko-KR" altLang="en-US" dirty="0"/>
              <a:t>단말은 공중에 떠다니는 </a:t>
            </a:r>
            <a:r>
              <a:rPr lang="en-US" altLang="ko-KR" dirty="0"/>
              <a:t>Beacon frame</a:t>
            </a:r>
            <a:r>
              <a:rPr lang="ko-KR" altLang="en-US" dirty="0"/>
              <a:t>을 청취하여 주위 </a:t>
            </a:r>
            <a:r>
              <a:rPr lang="en-US" altLang="ko-KR" dirty="0"/>
              <a:t>AP</a:t>
            </a:r>
            <a:r>
              <a:rPr lang="ko-KR" altLang="en-US" dirty="0"/>
              <a:t>의 존재를 인식</a:t>
            </a:r>
            <a:endParaRPr lang="en-US" altLang="ko-KR" dirty="0"/>
          </a:p>
          <a:p>
            <a:pPr lvl="1"/>
            <a:r>
              <a:rPr lang="en-US" altLang="ko-KR" dirty="0"/>
              <a:t>AP</a:t>
            </a:r>
            <a:r>
              <a:rPr lang="ko-KR" altLang="en-US" dirty="0"/>
              <a:t>가 </a:t>
            </a:r>
            <a:r>
              <a:rPr lang="en-US" altLang="ko-KR" dirty="0"/>
              <a:t>Beacon frame</a:t>
            </a:r>
            <a:r>
              <a:rPr lang="ko-KR" altLang="en-US" dirty="0"/>
              <a:t>을 </a:t>
            </a:r>
            <a:r>
              <a:rPr lang="en-US" altLang="ko-KR" dirty="0"/>
              <a:t>broadcast</a:t>
            </a:r>
            <a:r>
              <a:rPr lang="ko-KR" altLang="en-US" dirty="0"/>
              <a:t>하는 주기를 </a:t>
            </a:r>
            <a:r>
              <a:rPr lang="en-US" altLang="ko-KR" dirty="0"/>
              <a:t>Beacon interval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r>
              <a:rPr lang="en-US" altLang="ko-KR" dirty="0"/>
              <a:t>Beacon frame</a:t>
            </a:r>
            <a:r>
              <a:rPr lang="ko-KR" altLang="en-US" dirty="0"/>
              <a:t>의 길이는 </a:t>
            </a:r>
            <a:r>
              <a:rPr lang="en-US" altLang="ko-KR" dirty="0"/>
              <a:t>AP</a:t>
            </a:r>
            <a:r>
              <a:rPr lang="ko-KR" altLang="en-US" dirty="0"/>
              <a:t>마다 고정된 값을 가짐</a:t>
            </a:r>
            <a:endParaRPr lang="en-US" altLang="ko-KR" dirty="0"/>
          </a:p>
          <a:p>
            <a:pPr marL="914418" lvl="2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지식 </a:t>
            </a:r>
            <a:r>
              <a:rPr lang="en-US" altLang="ko-KR" dirty="0"/>
              <a:t>- Wi-Fi </a:t>
            </a:r>
            <a:r>
              <a:rPr lang="ko-KR" altLang="en-US" dirty="0"/>
              <a:t>스캔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125903" y="4124794"/>
            <a:ext cx="2972991" cy="2262333"/>
            <a:chOff x="4096544" y="5664696"/>
            <a:chExt cx="4162188" cy="3167266"/>
          </a:xfrm>
        </p:grpSpPr>
        <p:grpSp>
          <p:nvGrpSpPr>
            <p:cNvPr id="5" name="그룹 4"/>
            <p:cNvGrpSpPr/>
            <p:nvPr/>
          </p:nvGrpSpPr>
          <p:grpSpPr>
            <a:xfrm>
              <a:off x="4096544" y="5664696"/>
              <a:ext cx="4162188" cy="2767740"/>
              <a:chOff x="3482340" y="1802541"/>
              <a:chExt cx="4162188" cy="276774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4206228" y="2770281"/>
                <a:ext cx="1800000" cy="1800000"/>
                <a:chOff x="4206228" y="2770281"/>
                <a:chExt cx="1800000" cy="1800000"/>
              </a:xfrm>
            </p:grpSpPr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6247" y="3450300"/>
                  <a:ext cx="439962" cy="439962"/>
                </a:xfrm>
                <a:prstGeom prst="rect">
                  <a:avLst/>
                </a:prstGeom>
              </p:spPr>
            </p:pic>
            <p:sp>
              <p:nvSpPr>
                <p:cNvPr id="22" name="타원 21"/>
                <p:cNvSpPr/>
                <p:nvPr/>
              </p:nvSpPr>
              <p:spPr>
                <a:xfrm>
                  <a:off x="4746228" y="3310281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18"/>
                  <a:endParaRPr lang="ko-KR" altLang="en-US" sz="1786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4476228" y="3040281"/>
                  <a:ext cx="1260000" cy="12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18"/>
                  <a:endParaRPr lang="ko-KR" altLang="en-US" sz="1786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4206228" y="2770281"/>
                  <a:ext cx="1800000" cy="180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18"/>
                  <a:endParaRPr lang="ko-KR" altLang="en-US" sz="1786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927333" y="3794761"/>
                  <a:ext cx="431337" cy="2985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18"/>
                  <a:r>
                    <a:rPr lang="en-US" altLang="ko-KR" sz="786" dirty="0">
                      <a:solidFill>
                        <a:prstClr val="black"/>
                      </a:solidFill>
                    </a:rPr>
                    <a:t>AP</a:t>
                  </a:r>
                  <a:endParaRPr lang="ko-KR" altLang="en-US" sz="786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5844528" y="1802541"/>
                <a:ext cx="1800000" cy="1800000"/>
                <a:chOff x="4206228" y="2770281"/>
                <a:chExt cx="1800000" cy="1800000"/>
              </a:xfrm>
            </p:grpSpPr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6247" y="3450300"/>
                  <a:ext cx="439962" cy="439962"/>
                </a:xfrm>
                <a:prstGeom prst="rect">
                  <a:avLst/>
                </a:prstGeom>
              </p:spPr>
            </p:pic>
            <p:sp>
              <p:nvSpPr>
                <p:cNvPr id="17" name="타원 16"/>
                <p:cNvSpPr/>
                <p:nvPr/>
              </p:nvSpPr>
              <p:spPr>
                <a:xfrm>
                  <a:off x="4746228" y="3310281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18"/>
                  <a:endParaRPr lang="ko-KR" altLang="en-US" sz="1786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4476228" y="3040281"/>
                  <a:ext cx="1260000" cy="12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18"/>
                  <a:endParaRPr lang="ko-KR" altLang="en-US" sz="1786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4206228" y="2770281"/>
                  <a:ext cx="1800000" cy="180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18"/>
                  <a:endParaRPr lang="ko-KR" altLang="en-US" sz="1786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927333" y="3794761"/>
                  <a:ext cx="431337" cy="2985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18"/>
                  <a:r>
                    <a:rPr lang="en-US" altLang="ko-KR" sz="786" dirty="0">
                      <a:solidFill>
                        <a:prstClr val="black"/>
                      </a:solidFill>
                    </a:rPr>
                    <a:t>AP</a:t>
                  </a:r>
                  <a:endParaRPr lang="ko-KR" altLang="en-US" sz="786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5595396" y="2727960"/>
                <a:ext cx="526852" cy="541020"/>
                <a:chOff x="5595396" y="2727960"/>
                <a:chExt cx="526852" cy="541020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5661660" y="2727960"/>
                  <a:ext cx="373380" cy="541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18"/>
                  <a:endParaRPr lang="ko-KR" altLang="en-US" sz="1786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5396" y="2739589"/>
                  <a:ext cx="526852" cy="5268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4511041" y="2613660"/>
                <a:ext cx="1167436" cy="2985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defTabSz="914418"/>
                <a:r>
                  <a:rPr lang="en-US" altLang="ko-KR" sz="786" dirty="0">
                    <a:solidFill>
                      <a:prstClr val="black"/>
                    </a:solidFill>
                  </a:rPr>
                  <a:t>Beacon Frame</a:t>
                </a:r>
                <a:endParaRPr lang="ko-KR" altLang="en-US" sz="786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278880" y="3474719"/>
                <a:ext cx="1167436" cy="2985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defTabSz="914418"/>
                <a:r>
                  <a:rPr lang="en-US" altLang="ko-KR" sz="786" dirty="0">
                    <a:solidFill>
                      <a:prstClr val="black"/>
                    </a:solidFill>
                  </a:rPr>
                  <a:t>Beacon Frame</a:t>
                </a:r>
                <a:endParaRPr lang="ko-KR" altLang="en-US" sz="786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" name="직선 화살표 연결선 10"/>
              <p:cNvCxnSpPr>
                <a:stCxn id="24" idx="2"/>
                <a:endCxn id="23" idx="2"/>
              </p:cNvCxnSpPr>
              <p:nvPr/>
            </p:nvCxnSpPr>
            <p:spPr>
              <a:xfrm>
                <a:off x="4206228" y="3670281"/>
                <a:ext cx="27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482340" y="3169920"/>
                <a:ext cx="729816" cy="467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18"/>
                <a:r>
                  <a:rPr lang="en-US" altLang="ko-KR" sz="786" dirty="0">
                    <a:solidFill>
                      <a:prstClr val="black"/>
                    </a:solidFill>
                  </a:rPr>
                  <a:t>Beacon</a:t>
                </a:r>
              </a:p>
              <a:p>
                <a:pPr defTabSz="914418"/>
                <a:r>
                  <a:rPr lang="en-US" altLang="ko-KR" sz="786" dirty="0">
                    <a:solidFill>
                      <a:prstClr val="black"/>
                    </a:solidFill>
                  </a:rPr>
                  <a:t>Interval</a:t>
                </a:r>
                <a:endParaRPr lang="ko-KR" altLang="en-US" sz="786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" name="구부러진 연결선 12"/>
              <p:cNvCxnSpPr>
                <a:stCxn id="12" idx="3"/>
              </p:cNvCxnSpPr>
              <p:nvPr/>
            </p:nvCxnSpPr>
            <p:spPr>
              <a:xfrm>
                <a:off x="4212156" y="3403856"/>
                <a:ext cx="131244" cy="276604"/>
              </a:xfrm>
              <a:prstGeom prst="curvedConnector2">
                <a:avLst/>
              </a:prstGeom>
              <a:ln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516806" y="8518041"/>
              <a:ext cx="2179571" cy="313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18"/>
              <a:r>
                <a:rPr lang="en-US" altLang="ko-KR" sz="857" dirty="0">
                  <a:solidFill>
                    <a:prstClr val="black"/>
                  </a:solidFill>
                </a:rPr>
                <a:t>&lt;802.11 </a:t>
              </a:r>
              <a:r>
                <a:rPr lang="ko-KR" altLang="en-US" sz="857" dirty="0">
                  <a:solidFill>
                    <a:prstClr val="black"/>
                  </a:solidFill>
                </a:rPr>
                <a:t>수동 스캐닝 과정</a:t>
              </a:r>
              <a:r>
                <a:rPr lang="en-US" altLang="ko-KR" sz="857" dirty="0">
                  <a:solidFill>
                    <a:prstClr val="black"/>
                  </a:solidFill>
                </a:rPr>
                <a:t>&gt;</a:t>
              </a:r>
              <a:endParaRPr lang="ko-KR" altLang="en-US" sz="85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4926021" y="4023761"/>
            <a:ext cx="3943609" cy="2363365"/>
            <a:chOff x="6896430" y="5471961"/>
            <a:chExt cx="5521052" cy="3308711"/>
          </a:xfrm>
        </p:grpSpPr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6430" y="5471961"/>
              <a:ext cx="5521052" cy="2994791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8826440" y="8466751"/>
              <a:ext cx="1955150" cy="313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18"/>
              <a:r>
                <a:rPr lang="en-US" altLang="ko-KR" sz="857" dirty="0">
                  <a:solidFill>
                    <a:prstClr val="black"/>
                  </a:solidFill>
                </a:rPr>
                <a:t>&lt;Beacon frame</a:t>
              </a:r>
              <a:r>
                <a:rPr lang="ko-KR" altLang="en-US" sz="857" dirty="0">
                  <a:solidFill>
                    <a:prstClr val="black"/>
                  </a:solidFill>
                </a:rPr>
                <a:t>의 구조</a:t>
              </a:r>
              <a:r>
                <a:rPr lang="en-US" altLang="ko-KR" sz="857" dirty="0">
                  <a:solidFill>
                    <a:prstClr val="black"/>
                  </a:solidFill>
                </a:rPr>
                <a:t>&gt;</a:t>
              </a:r>
              <a:endParaRPr lang="ko-KR" altLang="en-US" sz="857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94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000080"/>
                </a:solidFill>
              </a:rPr>
              <a:t>무선</a:t>
            </a:r>
            <a:r>
              <a:rPr lang="en-US" altLang="ko-KR" sz="2000" dirty="0">
                <a:solidFill>
                  <a:srgbClr val="000080"/>
                </a:solidFill>
              </a:rPr>
              <a:t>AP</a:t>
            </a:r>
            <a:r>
              <a:rPr lang="ko-KR" altLang="en-US" sz="2000" dirty="0"/>
              <a:t>가 자신이 관할하는 무선</a:t>
            </a:r>
            <a:r>
              <a:rPr lang="en-US" altLang="ko-KR" sz="2000" dirty="0"/>
              <a:t> </a:t>
            </a:r>
            <a:r>
              <a:rPr lang="ko-KR" altLang="en-US" sz="2000" dirty="0"/>
              <a:t>네트워크의 존재를 정기적으로 </a:t>
            </a:r>
            <a:br>
              <a:rPr lang="en-US" altLang="ko-KR" sz="2000" dirty="0"/>
            </a:br>
            <a:r>
              <a:rPr lang="ko-KR" altLang="en-US" sz="2000" dirty="0"/>
              <a:t>알리는 프레임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비콘프레임이란</a:t>
            </a:r>
            <a:r>
              <a:rPr lang="en-US" altLang="ko-KR" dirty="0"/>
              <a:t>?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A44D109-98B4-1F41-98F3-17A014868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55" y="2046066"/>
            <a:ext cx="4216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무선 네트워크의 존재를 알림</a:t>
            </a:r>
            <a:r>
              <a:rPr lang="en-US" altLang="ko-KR" dirty="0"/>
              <a:t> (Broadcasting)</a:t>
            </a:r>
          </a:p>
          <a:p>
            <a:r>
              <a:rPr lang="ko-KR" altLang="en-US" dirty="0" err="1"/>
              <a:t>이동노드</a:t>
            </a:r>
            <a:r>
              <a:rPr lang="en-US" altLang="ko-KR" dirty="0"/>
              <a:t>(</a:t>
            </a:r>
            <a:r>
              <a:rPr lang="ko-KR" altLang="en-US" dirty="0"/>
              <a:t>단말기</a:t>
            </a:r>
            <a:r>
              <a:rPr lang="en-US" altLang="ko-KR" dirty="0"/>
              <a:t>)</a:t>
            </a:r>
            <a:r>
              <a:rPr lang="ko-KR" altLang="en-US" dirty="0"/>
              <a:t>로 하여금 무선네트워크를 찾도록 도와줌</a:t>
            </a:r>
            <a:r>
              <a:rPr lang="en-US" altLang="ko-KR" dirty="0"/>
              <a:t> (Scanning)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무선 네트워크 관련 각종 </a:t>
            </a:r>
            <a:r>
              <a:rPr lang="ko-KR" altLang="en-US" dirty="0" err="1"/>
              <a:t>파라미터</a:t>
            </a:r>
            <a:r>
              <a:rPr lang="ko-KR" altLang="en-US" dirty="0"/>
              <a:t> 정보를 포함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 무선 네트워크에 참여하도록 도와줌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단말기가 프레임 수신 시 해당 네트워크의 기능 및 구성에 대한 정보를 얻음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사용 가능한 적격 네트워크 목록을 신호 </a:t>
            </a:r>
            <a:r>
              <a:rPr lang="ko-KR" altLang="en-US" dirty="0" err="1"/>
              <a:t>강도별로</a:t>
            </a:r>
            <a:r>
              <a:rPr lang="ko-KR" altLang="en-US" dirty="0"/>
              <a:t> 정렬하여 제공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비콘프레임의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39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467178" y="1011589"/>
            <a:ext cx="8209643" cy="5211651"/>
          </a:xfrm>
        </p:spPr>
        <p:txBody>
          <a:bodyPr/>
          <a:lstStyle/>
          <a:p>
            <a:r>
              <a:rPr lang="ko-KR" altLang="en-US" b="1" dirty="0">
                <a:hlinkClick r:id="rId2" tooltip=" 무선 LAN (WLAN, Wireless LAN) ㅇ 유선 LAN과 무선단말 사이를 무선주파수를 이용하여 전송하는 제반 기술 및 시스템 "/>
              </a:rPr>
              <a:t>무선 </a:t>
            </a:r>
            <a:r>
              <a:rPr lang="en-US" altLang="ko-KR" b="1" dirty="0">
                <a:hlinkClick r:id="rId2" tooltip=" 무선 LAN (WLAN, Wireless LAN) ㅇ 유선 LAN과 무선단말 사이를 무선주파수를 이용하여 전송하는 제반 기술 및 시스템 "/>
              </a:rPr>
              <a:t>LAN</a:t>
            </a:r>
            <a:r>
              <a:rPr lang="ko-KR" altLang="en-US" b="1" dirty="0"/>
              <a:t> </a:t>
            </a:r>
            <a:r>
              <a:rPr lang="en-US" altLang="ko-KR" b="1" dirty="0">
                <a:hlinkClick r:id="rId3" tooltip=" IEEE 802.11 ㅇ 무선 LAN에 대해 IEEE 802 위원회에서 작성하는 일련의 표준 규격   - 표준 대상 범위 : 물리계층(PHY), MAC 부계층, MAC 관련 서비스 및 프로토콜 "/>
              </a:rPr>
              <a:t>802.11</a:t>
            </a:r>
            <a:r>
              <a:rPr lang="ko-KR" altLang="en-US" b="1" dirty="0"/>
              <a:t>의 </a:t>
            </a:r>
            <a:r>
              <a:rPr lang="ko-KR" altLang="en-US" b="1" dirty="0">
                <a:hlinkClick r:id="rId4" tooltip=" 비콘(Beacon) 이란? ㅇ 비콘   - 특정한 주파수를 가지고 일정 주기로 전송되는 비 지향성 단속형 신호   - 무선 표지(Radio Beacon)의 줄임말로, 위치보정 신호, 항법 보조물 이라고도함 ㅇ "/>
              </a:rPr>
              <a:t>비콘</a:t>
            </a:r>
            <a:r>
              <a:rPr lang="ko-KR" altLang="en-US" b="1" dirty="0"/>
              <a:t> 프레임 구조</a:t>
            </a:r>
            <a:r>
              <a:rPr lang="en-US" altLang="ko-KR" b="1" dirty="0"/>
              <a:t>(2340</a:t>
            </a:r>
            <a:r>
              <a:rPr lang="ko-KR" altLang="en-US" b="1" dirty="0"/>
              <a:t> </a:t>
            </a:r>
            <a:r>
              <a:rPr lang="en-US" altLang="ko-KR" b="1" dirty="0"/>
              <a:t>byte)</a:t>
            </a:r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비콘프레임의 구조</a:t>
            </a:r>
            <a:r>
              <a:rPr lang="en-US" altLang="ko-KR" dirty="0"/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D606BD-6450-914A-94CC-274F126AB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89" y="1371321"/>
            <a:ext cx="7168422" cy="3660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89810F-730A-074F-96AE-0FE8AF226FF8}"/>
              </a:ext>
            </a:extLst>
          </p:cNvPr>
          <p:cNvSpPr/>
          <p:nvPr/>
        </p:nvSpPr>
        <p:spPr>
          <a:xfrm>
            <a:off x="987789" y="4879622"/>
            <a:ext cx="539774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프레임 몸체 내의 각 요소들은 그 순서가 정해짐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1400" dirty="0"/>
              <a:t>단말기는 순서대로 읽어가며 중간에 인식 못되는 요소가 나타나면 무시하고</a:t>
            </a:r>
            <a:r>
              <a:rPr lang="en-US" altLang="ko-KR" sz="1400" dirty="0"/>
              <a:t>, - </a:t>
            </a:r>
            <a:r>
              <a:rPr lang="ko-KR" altLang="en-US" sz="1400" dirty="0"/>
              <a:t>그 다음을 계속 해석하며 더이상 요소가 없을 때까지 진행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321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타임스탬프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8Byte (64-bit) - BSS </a:t>
            </a:r>
            <a:r>
              <a:rPr lang="ko-KR" altLang="en-US" dirty="0"/>
              <a:t>내에서 스테이션 간의 동기화를 위한 필드 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시간 간격을 확인함</a:t>
            </a:r>
            <a:endParaRPr lang="en-US" altLang="ko-KR" dirty="0"/>
          </a:p>
          <a:p>
            <a:r>
              <a:rPr lang="ko-KR" altLang="en-US" dirty="0" err="1"/>
              <a:t>비콘</a:t>
            </a:r>
            <a:r>
              <a:rPr lang="ko-KR" altLang="en-US" dirty="0"/>
              <a:t> 간격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2Byte - </a:t>
            </a:r>
            <a:r>
              <a:rPr lang="ko-KR" altLang="en-US" dirty="0"/>
              <a:t>간격이 작을수록 빠르게 이동하는 </a:t>
            </a:r>
            <a:r>
              <a:rPr lang="ko-KR" altLang="en-US" dirty="0" err="1"/>
              <a:t>이동노드의</a:t>
            </a:r>
            <a:r>
              <a:rPr lang="ko-KR" altLang="en-US" dirty="0"/>
              <a:t> 이동성에 더 유리해지나</a:t>
            </a:r>
            <a:r>
              <a:rPr lang="en-US" altLang="ko-KR" dirty="0"/>
              <a:t>, </a:t>
            </a:r>
            <a:r>
              <a:rPr lang="ko-KR" altLang="en-US" dirty="0"/>
              <a:t>길수록 그만큼 </a:t>
            </a:r>
            <a:r>
              <a:rPr lang="ko-KR" altLang="en-US" dirty="0" err="1"/>
              <a:t>공유채널의</a:t>
            </a:r>
            <a:r>
              <a:rPr lang="ko-KR" altLang="en-US" dirty="0"/>
              <a:t> 무선 자원이 많이 소모됨</a:t>
            </a:r>
            <a:endParaRPr lang="en-US" altLang="ko-KR" dirty="0"/>
          </a:p>
          <a:p>
            <a:r>
              <a:rPr lang="ko-KR" altLang="en-US" dirty="0"/>
              <a:t>능력 정보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2Byte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해당 </a:t>
            </a:r>
            <a:r>
              <a:rPr lang="en-US" altLang="ko-KR" dirty="0"/>
              <a:t>BSS</a:t>
            </a:r>
            <a:r>
              <a:rPr lang="ko-KR" altLang="en-US" dirty="0"/>
              <a:t>에 참여하는 </a:t>
            </a:r>
            <a:r>
              <a:rPr lang="ko-KR" altLang="en-US" dirty="0" err="1"/>
              <a:t>이동노드에</a:t>
            </a:r>
            <a:r>
              <a:rPr lang="ko-KR" altLang="en-US" dirty="0"/>
              <a:t> 요구하는 특정 능력에 대한 정보</a:t>
            </a:r>
            <a:endParaRPr lang="en-US" altLang="ko-KR" dirty="0"/>
          </a:p>
          <a:p>
            <a:r>
              <a:rPr lang="en-US" altLang="ko-KR" dirty="0"/>
              <a:t>SSID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여러 </a:t>
            </a:r>
            <a:r>
              <a:rPr lang="en-US" altLang="ko-KR" dirty="0"/>
              <a:t>AP</a:t>
            </a:r>
            <a:r>
              <a:rPr lang="ko-KR" altLang="en-US" dirty="0"/>
              <a:t>들을 그룹화</a:t>
            </a:r>
            <a:r>
              <a:rPr lang="en-US" altLang="ko-KR" dirty="0"/>
              <a:t> </a:t>
            </a:r>
            <a:r>
              <a:rPr lang="ko-KR" altLang="en-US" dirty="0"/>
              <a:t>시킨 단일 </a:t>
            </a:r>
            <a:r>
              <a:rPr lang="ko-KR" altLang="en-US" dirty="0" err="1"/>
              <a:t>관할영역의</a:t>
            </a:r>
            <a:r>
              <a:rPr lang="ko-KR" altLang="en-US" dirty="0"/>
              <a:t> 서비스 제공자 명칭</a:t>
            </a:r>
            <a:endParaRPr lang="en-US" altLang="ko-KR" dirty="0"/>
          </a:p>
          <a:p>
            <a:r>
              <a:rPr lang="en" altLang="ko-KR" dirty="0"/>
              <a:t>Supported Rates :</a:t>
            </a:r>
            <a:br>
              <a:rPr lang="en" altLang="ko-KR" dirty="0"/>
            </a:br>
            <a:r>
              <a:rPr lang="en" altLang="ko-KR" dirty="0"/>
              <a:t>- </a:t>
            </a:r>
            <a:r>
              <a:rPr lang="ko-KR" altLang="en-US" dirty="0"/>
              <a:t>데이터 </a:t>
            </a:r>
            <a:r>
              <a:rPr lang="ko-KR" altLang="en-US" dirty="0" err="1"/>
              <a:t>변조방식</a:t>
            </a:r>
            <a:r>
              <a:rPr lang="ko-KR" altLang="en-US" dirty="0"/>
              <a:t> 및 속도 등의 정보를 담은 필드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비콘프레임의 구조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821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0699" y="2914657"/>
            <a:ext cx="3549507" cy="94529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65314" tIns="32657" rIns="65314" bIns="32657">
            <a:spAutoFit/>
          </a:bodyPr>
          <a:lstStyle/>
          <a:p>
            <a:pPr algn="ctr"/>
            <a:r>
              <a:rPr lang="ko-KR" altLang="en-US" sz="571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3F77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571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3F77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pic>
        <p:nvPicPr>
          <p:cNvPr id="5" name="Picture 2" descr="C:\Program Files\Microsoft Office\MEDIA\OFFICE12\Lines\BD15155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" y="651549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045334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195</Words>
  <Application>Microsoft Macintosh PowerPoint</Application>
  <PresentationFormat>화면 슬라이드 쇼(4:3)</PresentationFormat>
  <Paragraphs>57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맑은 고딕</vt:lpstr>
      <vt:lpstr>Adobe Fangsong Std R</vt:lpstr>
      <vt:lpstr>HY헤드라인M</vt:lpstr>
      <vt:lpstr>KoPub돋움체 Bold</vt:lpstr>
      <vt:lpstr>KoPub돋움체 Light</vt:lpstr>
      <vt:lpstr>KoPub돋움체 Medium</vt:lpstr>
      <vt:lpstr>Arial</vt:lpstr>
      <vt:lpstr>Arial Black</vt:lpstr>
      <vt:lpstr>Franklin Gothic Medium</vt:lpstr>
      <vt:lpstr>Wingdings</vt:lpstr>
      <vt:lpstr>2_Office 테마</vt:lpstr>
      <vt:lpstr>PowerPoint 프레젠테이션</vt:lpstr>
      <vt:lpstr>PowerPoint 프레젠테이션</vt:lpstr>
      <vt:lpstr>서론</vt:lpstr>
      <vt:lpstr>배경 지식 - Wi-Fi 스캔</vt:lpstr>
      <vt:lpstr>비콘프레임이란?</vt:lpstr>
      <vt:lpstr>비콘프레임의 역할</vt:lpstr>
      <vt:lpstr>비콘프레임의 구조1</vt:lpstr>
      <vt:lpstr>비콘프레임의 구조(필수)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정우</cp:lastModifiedBy>
  <cp:revision>40</cp:revision>
  <dcterms:created xsi:type="dcterms:W3CDTF">2020-02-26T06:26:31Z</dcterms:created>
  <dcterms:modified xsi:type="dcterms:W3CDTF">2020-05-11T08:09:23Z</dcterms:modified>
</cp:coreProperties>
</file>