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85" r:id="rId5"/>
    <p:sldId id="286" r:id="rId6"/>
    <p:sldId id="287" r:id="rId7"/>
    <p:sldId id="289" r:id="rId8"/>
    <p:sldId id="259" r:id="rId9"/>
    <p:sldId id="260" r:id="rId10"/>
    <p:sldId id="262" r:id="rId11"/>
    <p:sldId id="290" r:id="rId12"/>
    <p:sldId id="265" r:id="rId13"/>
    <p:sldId id="266" r:id="rId14"/>
    <p:sldId id="267" r:id="rId15"/>
    <p:sldId id="268" r:id="rId16"/>
    <p:sldId id="294" r:id="rId17"/>
    <p:sldId id="269" r:id="rId18"/>
    <p:sldId id="295" r:id="rId19"/>
    <p:sldId id="297" r:id="rId20"/>
    <p:sldId id="296" r:id="rId21"/>
    <p:sldId id="298" r:id="rId22"/>
    <p:sldId id="284" r:id="rId23"/>
    <p:sldId id="270" r:id="rId24"/>
    <p:sldId id="275" r:id="rId25"/>
    <p:sldId id="276" r:id="rId26"/>
    <p:sldId id="281" r:id="rId27"/>
    <p:sldId id="279" r:id="rId28"/>
    <p:sldId id="280" r:id="rId29"/>
    <p:sldId id="271" r:id="rId30"/>
    <p:sldId id="282" r:id="rId31"/>
    <p:sldId id="283" r:id="rId32"/>
    <p:sldId id="299" r:id="rId33"/>
    <p:sldId id="272" r:id="rId3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24"/>
  </p:normalViewPr>
  <p:slideViewPr>
    <p:cSldViewPr snapToGrid="0" snapToObjects="1">
      <p:cViewPr varScale="1">
        <p:scale>
          <a:sx n="92" d="100"/>
          <a:sy n="92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8F289-D32B-478C-8BBD-3DADAE459004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338BD-3F3B-4523-AE4F-1240ACAAF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91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갖고 있는 코퍼스에서 </a:t>
            </a:r>
            <a:r>
              <a:rPr lang="en-US" altLang="ko-KR" dirty="0"/>
              <a:t>boy is </a:t>
            </a:r>
            <a:r>
              <a:rPr lang="en-US" altLang="ko-KR" dirty="0" err="1"/>
              <a:t>spreadin</a:t>
            </a:r>
            <a:r>
              <a:rPr lang="ko-KR" altLang="en-US" dirty="0"/>
              <a:t>이 </a:t>
            </a:r>
            <a:r>
              <a:rPr lang="en-US" altLang="ko-KR" dirty="0"/>
              <a:t>1,000</a:t>
            </a:r>
            <a:r>
              <a:rPr lang="ko-KR" altLang="en-US" dirty="0"/>
              <a:t>번 등장했다고 하자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boy is spreading insults</a:t>
            </a:r>
            <a:r>
              <a:rPr lang="ko-KR" altLang="en-US" dirty="0"/>
              <a:t>가 </a:t>
            </a:r>
            <a:r>
              <a:rPr lang="en-US" altLang="ko-KR" dirty="0"/>
              <a:t>500</a:t>
            </a:r>
            <a:r>
              <a:rPr lang="ko-KR" altLang="en-US" dirty="0"/>
              <a:t>번 등장하고 </a:t>
            </a:r>
            <a:r>
              <a:rPr lang="en-US" altLang="ko-KR" dirty="0"/>
              <a:t>~smiles</a:t>
            </a:r>
            <a:r>
              <a:rPr lang="ko-KR" altLang="en-US" dirty="0"/>
              <a:t>가 </a:t>
            </a:r>
            <a:r>
              <a:rPr lang="en-US" altLang="ko-KR" dirty="0"/>
              <a:t>200</a:t>
            </a:r>
            <a:r>
              <a:rPr lang="ko-KR" altLang="en-US" dirty="0"/>
              <a:t>번 등장했다고 하면 우리는 </a:t>
            </a:r>
            <a:r>
              <a:rPr lang="en-US" altLang="ko-KR" dirty="0"/>
              <a:t>insults</a:t>
            </a:r>
            <a:r>
              <a:rPr lang="ko-KR" altLang="en-US" dirty="0"/>
              <a:t>가 더 맞다고 판단</a:t>
            </a:r>
            <a:endParaRPr lang="en-US" altLang="ko-KR" dirty="0"/>
          </a:p>
          <a:p>
            <a:r>
              <a:rPr lang="ko-KR" altLang="en-US" dirty="0"/>
              <a:t>하지만 앞의 문맥은 판단하지 않기 때문에 잘못된 단어가 올 가능성 높아짐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290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연속 슬라이드</a:t>
            </a:r>
            <a:endParaRPr lang="en-US" altLang="ko-KR" dirty="0"/>
          </a:p>
          <a:p>
            <a:r>
              <a:rPr lang="ko-KR" altLang="en-US" dirty="0"/>
              <a:t>출력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7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번과 </a:t>
            </a:r>
            <a:r>
              <a:rPr lang="en-US" altLang="ko-KR" dirty="0"/>
              <a:t>2</a:t>
            </a:r>
            <a:r>
              <a:rPr lang="ko-KR" altLang="en-US" dirty="0"/>
              <a:t>번은 원리가 비슷하기 때문에 </a:t>
            </a:r>
            <a:r>
              <a:rPr lang="en-US" altLang="ko-KR" dirty="0"/>
              <a:t>1</a:t>
            </a:r>
            <a:r>
              <a:rPr lang="ko-KR" altLang="en-US" dirty="0"/>
              <a:t>번만 보고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922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그러니까 잘못 </a:t>
            </a:r>
            <a:r>
              <a:rPr lang="ko-KR" altLang="en-US" dirty="0" err="1"/>
              <a:t>스펠링된</a:t>
            </a:r>
            <a:r>
              <a:rPr lang="ko-KR" altLang="en-US" dirty="0"/>
              <a:t> 단어</a:t>
            </a:r>
            <a:r>
              <a:rPr lang="en-US" altLang="ko-KR" dirty="0"/>
              <a:t>(</a:t>
            </a:r>
            <a:r>
              <a:rPr lang="en-US" altLang="ko-KR" dirty="0" err="1"/>
              <a:t>graffe</a:t>
            </a:r>
            <a:r>
              <a:rPr lang="en-US" altLang="ko-KR" dirty="0"/>
              <a:t>)</a:t>
            </a:r>
            <a:r>
              <a:rPr lang="ko-KR" altLang="en-US" dirty="0"/>
              <a:t>를 보고 잘못 </a:t>
            </a:r>
            <a:r>
              <a:rPr lang="ko-KR" altLang="en-US" dirty="0" err="1"/>
              <a:t>스펠링된</a:t>
            </a:r>
            <a:r>
              <a:rPr lang="ko-KR" altLang="en-US" dirty="0"/>
              <a:t> 단어를 생성시키는 단어</a:t>
            </a:r>
            <a:r>
              <a:rPr lang="en-US" altLang="ko-KR" dirty="0"/>
              <a:t>(giraffe)</a:t>
            </a:r>
            <a:r>
              <a:rPr lang="ko-KR" altLang="en-US" dirty="0"/>
              <a:t>를 찾는다는 뜻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0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altLang="ko-KR" dirty="0"/>
              <a:t>p(x)</a:t>
            </a:r>
            <a:r>
              <a:rPr lang="ko-KR" altLang="en-US"/>
              <a:t>는 각 단어들에서 변하지 않음</a:t>
            </a:r>
            <a:endParaRPr lang="en-US" altLang="ko-KR" dirty="0"/>
          </a:p>
          <a:p>
            <a:r>
              <a:rPr lang="ko-KR" altLang="en-US" dirty="0"/>
              <a:t>항상 관찰된 에러 </a:t>
            </a:r>
            <a:r>
              <a:rPr lang="en-US" altLang="ko-KR" dirty="0"/>
              <a:t>x</a:t>
            </a:r>
            <a:r>
              <a:rPr lang="ko-KR" altLang="en-US" dirty="0"/>
              <a:t>에 대해 </a:t>
            </a:r>
            <a:r>
              <a:rPr lang="ko-KR" altLang="en-US" dirty="0" err="1"/>
              <a:t>있음직한</a:t>
            </a:r>
            <a:r>
              <a:rPr lang="ko-KR" altLang="en-US" dirty="0"/>
              <a:t> 단어를 알아보기 때문에 </a:t>
            </a:r>
            <a:r>
              <a:rPr lang="en-US" altLang="ko-KR" dirty="0"/>
              <a:t>p(x)</a:t>
            </a:r>
            <a:r>
              <a:rPr lang="ko-KR" altLang="en-US" dirty="0"/>
              <a:t>에 대해 같은 확률을 가짐</a:t>
            </a:r>
            <a:r>
              <a:rPr lang="en-US" altLang="ko-KR" dirty="0"/>
              <a:t>.</a:t>
            </a:r>
            <a:endParaRPr lang="en-KR" altLang="ko-KR" dirty="0"/>
          </a:p>
          <a:p>
            <a:endParaRPr lang="en-US" altLang="ko-KR" dirty="0"/>
          </a:p>
          <a:p>
            <a:r>
              <a:rPr lang="ko-KR" altLang="en-US" dirty="0"/>
              <a:t>노이지 채널은 통계적인 언어모델이 사용되는 대부분의 응용 모델에서 사용됨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55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다메라우</a:t>
            </a:r>
            <a:r>
              <a:rPr lang="ko-KR" altLang="en-US" dirty="0"/>
              <a:t> </a:t>
            </a:r>
            <a:r>
              <a:rPr lang="ko-KR" altLang="en-US" dirty="0" err="1"/>
              <a:t>레벤슈타인</a:t>
            </a:r>
            <a:r>
              <a:rPr lang="ko-KR" altLang="en-US" dirty="0"/>
              <a:t> 편집 거리</a:t>
            </a:r>
            <a:endParaRPr lang="en-US" altLang="ko-KR" dirty="0"/>
          </a:p>
          <a:p>
            <a:r>
              <a:rPr lang="ko-KR" altLang="en-US" dirty="0" err="1"/>
              <a:t>다메라우</a:t>
            </a:r>
            <a:r>
              <a:rPr lang="ko-KR" altLang="en-US" dirty="0"/>
              <a:t> </a:t>
            </a:r>
            <a:r>
              <a:rPr lang="ko-KR" altLang="en-US" dirty="0" err="1"/>
              <a:t>레벤슈타인</a:t>
            </a:r>
            <a:r>
              <a:rPr lang="ko-KR" altLang="en-US" dirty="0"/>
              <a:t> 편집 거리를 통해 </a:t>
            </a:r>
            <a:r>
              <a:rPr lang="en-US" altLang="ko-KR" dirty="0"/>
              <a:t>input word</a:t>
            </a:r>
            <a:r>
              <a:rPr lang="ko-KR" altLang="en-US" dirty="0"/>
              <a:t>와 유사한 스펠링을 가진 단어 후보자를 찾음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660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p(w)</a:t>
            </a:r>
            <a:r>
              <a:rPr lang="ko-KR" altLang="en-US" dirty="0"/>
              <a:t>의 값은 카운트 기반을 사용하기 때문에 구하기 쉬움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957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단어 </a:t>
            </a:r>
            <a:r>
              <a:rPr lang="en-US" altLang="ko-KR" sz="1200" dirty="0"/>
              <a:t>W</a:t>
            </a:r>
            <a:r>
              <a:rPr lang="ko-KR" altLang="en-US" sz="1200" dirty="0"/>
              <a:t>는 음소</a:t>
            </a:r>
            <a:r>
              <a:rPr lang="en-US" altLang="ko-KR" sz="1200" dirty="0"/>
              <a:t> </a:t>
            </a:r>
            <a:r>
              <a:rPr lang="ko-KR" altLang="en-US" sz="1200" dirty="0"/>
              <a:t>단위 조합으로 만들어졌다고 보고 일정 간격으로 발생하는 특징 벡터에 대해 그 시점 어떤 음소가 가장 높은 확률을 </a:t>
            </a:r>
            <a:r>
              <a:rPr lang="ko-KR" altLang="en-US" sz="1200" dirty="0" err="1"/>
              <a:t>가져야하는지</a:t>
            </a:r>
            <a:r>
              <a:rPr lang="ko-KR" altLang="en-US" sz="1200" dirty="0"/>
              <a:t> 타겟으로 모델 학습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해당 음성 데이터는 무슨 문장을 발성한 것인지 원고가 있어야함 </a:t>
            </a:r>
            <a:r>
              <a:rPr lang="en-US" altLang="ko-KR" sz="1200" dirty="0"/>
              <a:t>-&gt; </a:t>
            </a:r>
            <a:r>
              <a:rPr lang="ko-KR" altLang="en-US" sz="1200" dirty="0"/>
              <a:t>이거는 이 문장이고 저거는 저 문장이다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카카오라고 발음한다고 가정할 때 음향모델을 이용해 </a:t>
            </a:r>
            <a:r>
              <a:rPr lang="en-US" altLang="ko-KR" sz="1200" dirty="0"/>
              <a:t>P(X|</a:t>
            </a:r>
            <a:r>
              <a:rPr lang="ko-KR" altLang="en-US" sz="1200" dirty="0"/>
              <a:t>카카오</a:t>
            </a:r>
            <a:r>
              <a:rPr lang="en-US" altLang="ko-KR" sz="1200" dirty="0"/>
              <a:t>), P(X|</a:t>
            </a:r>
            <a:r>
              <a:rPr lang="ko-KR" altLang="en-US" sz="1200" dirty="0"/>
              <a:t>카키색</a:t>
            </a:r>
            <a:r>
              <a:rPr lang="en-US" altLang="ko-KR" sz="1200" dirty="0"/>
              <a:t>) </a:t>
            </a:r>
            <a:r>
              <a:rPr lang="ko-KR" altLang="en-US" sz="1200" dirty="0"/>
              <a:t>등의 확률을 구해보면 </a:t>
            </a:r>
            <a:r>
              <a:rPr lang="en-US" altLang="ko-KR" sz="1200" dirty="0"/>
              <a:t>P(X|</a:t>
            </a:r>
            <a:r>
              <a:rPr lang="ko-KR" altLang="en-US" sz="1200" dirty="0"/>
              <a:t>카카오</a:t>
            </a:r>
            <a:r>
              <a:rPr lang="en-US" altLang="ko-KR" sz="1200" dirty="0"/>
              <a:t>)</a:t>
            </a:r>
            <a:r>
              <a:rPr lang="ko-KR" altLang="en-US" sz="1200" dirty="0"/>
              <a:t>가 가장 높은 </a:t>
            </a:r>
            <a:r>
              <a:rPr lang="ko-KR" altLang="en-US" sz="1200" dirty="0" err="1"/>
              <a:t>확률값을</a:t>
            </a:r>
            <a:r>
              <a:rPr lang="ko-KR" altLang="en-US" sz="1200" dirty="0"/>
              <a:t> 보임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892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RNNLM</a:t>
            </a:r>
            <a:r>
              <a:rPr lang="ko-KR" altLang="en-US" dirty="0"/>
              <a:t>은 교사 강요를 통해 훈련되는데 그에 대해선 다음 장부터 설명하겠습니다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34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teacher forcing</a:t>
            </a:r>
            <a:r>
              <a:rPr lang="ko-KR" altLang="en-US" dirty="0"/>
              <a:t>은 학습이 빠르다는 장점과 노출 편향 문제라는 단점을 갖고 있음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노출 편향 문제 </a:t>
            </a:r>
            <a:r>
              <a:rPr lang="en-US" altLang="ko-KR" dirty="0"/>
              <a:t>: </a:t>
            </a:r>
            <a:r>
              <a:rPr lang="ko-KR" altLang="en-US" dirty="0"/>
              <a:t>추론 과정에서는 </a:t>
            </a:r>
            <a:r>
              <a:rPr lang="en-US" altLang="ko-KR" dirty="0"/>
              <a:t>Ground Truth</a:t>
            </a:r>
            <a:r>
              <a:rPr lang="ko-KR" altLang="en-US" dirty="0"/>
              <a:t>를 제공할 수 없기 때문에 학습 단계와 추론 단계에서 차이가 존재하여 모델의 성능과 안정성을 떨어뜨릴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47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497A-EE19-964F-8757-60993776E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6B0B2-DC6E-594D-855C-4E2940487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7E919-9322-1244-B8A8-6A4CA7EE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AA01-0EE2-C44C-B5BF-4B6441C0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AA15A-FED5-9646-8F24-E620CDA3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7384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8CFB-4299-294C-AF1D-4C022066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20A9-8075-2C45-AF34-CCA32EDE7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8AA31-015D-C74C-B122-5375F2B5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ECCFF-DBFB-5447-B9DA-27561166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4BDEB-0202-1B47-B1E5-E349F9A0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9581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0AF516-4F8C-0C44-95DB-C2AC8CD3B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79A79-63C1-CF4E-8B03-CED431A7A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48A65-4DA0-9D48-AF9B-F4E804CE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A05C0-C63F-C14E-93CA-A33B4097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90D06-D403-184A-926B-E4A1F927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5837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7D5C-9C38-284E-A927-BBF247F8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3B2C-8659-E743-902C-6D3698D4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E0109-F2FF-2441-834C-35E16B4D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71CF-38CB-A84F-8CAD-264B8842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9C7AC-E11E-7A46-AD60-A4BAA190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6868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040F-2349-CC43-9E4D-6513352D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6496C-8625-BD43-8AFA-B0EB852CE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7F689-BE32-5B4B-AA07-069BC67D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A6C8F-15A2-CC41-9C41-E52A7A4B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F0A-3816-D644-8581-B3C4B466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1842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BF98-1FF0-B042-B45C-CB2BA01E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0F0D3-F0B8-4B4E-9A9F-E8CF3B4DB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E25C4-F168-0A46-97C5-4B28548AC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0072B-78EB-9F40-BD0C-AD9220EAD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B751A-4679-9241-A152-ECBF45343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A8707-7E2F-6648-9F55-30A5F56C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1498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5F63-E679-D247-9F14-825DDA76B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7C258-177C-2F43-A48E-9D3B0880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A1473-A74E-6E4E-94F8-36007BC78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E305B-2621-024D-BD66-9A2A1CEE5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8DF44-F410-154F-ABA1-B4BA4AB2B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9259C-C93D-8647-8CE3-48A32089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3A97AE-DADB-8E4C-AB31-73EF0599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FD994-98CA-4646-839A-BCDDB482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4846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27279-12BD-8D48-A108-50710A85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A991B-69D7-674B-A6AC-FAD9DDC7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14815-A197-9849-A525-9463C49F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34ABD-ACED-6641-990C-CB77A0AC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1572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4F7107-CAD6-3A4F-B361-88A03180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C30B1-691F-F14C-8625-61F206F0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69B44-AEE1-6345-84CB-97FB07F7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4495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D46F-E2E1-1149-BB99-7C8625580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FE66-7AA0-B447-9DDC-B326EF7C3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21108-D475-BE43-83B4-0B14517A5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84870-4454-B045-9340-CC970223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29562-C2AD-0546-9119-60B4D976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2A268-F0F4-0E41-AE9B-78329A68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7999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F0D8-4BD1-AB4B-9511-4EB14ED8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89045C-BF8D-754B-8246-AA5CAFCA2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DC407-8872-984D-847E-21B837930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99D69-DE13-3C46-B483-888AAEC3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FBFC9-2AEE-1D45-A404-F8C2D622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A504E-EAEE-194F-A2EB-ED957D5A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6370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014D4-F852-F544-978A-E8985C05E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E69E1-1372-A244-916A-50DDF34A1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57D8F-EA9B-2C42-81AF-8B048D310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9B8DE-01AD-8641-A199-12C413148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C0357-791D-4740-A5E1-E560B63D3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8386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76E2-5458-2A46-9497-5CD2AAD8F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Model</a:t>
            </a:r>
            <a:br>
              <a:rPr lang="en-US" dirty="0"/>
            </a:br>
            <a:r>
              <a:rPr lang="en-US" sz="2700" dirty="0"/>
              <a:t>(spelling correction, speech recognition, machine translation)</a:t>
            </a:r>
            <a:endParaRPr lang="en-KR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8ED80-C4CA-D14C-A8AB-CC0E1F9092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김웅희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143989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5092-C64B-3A40-BB6C-B9E04B73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Correction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Noisy Channel</a:t>
            </a:r>
            <a:endParaRPr lang="en-KR" dirty="0"/>
          </a:p>
        </p:txBody>
      </p:sp>
      <p:pic>
        <p:nvPicPr>
          <p:cNvPr id="7" name="Picture 6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3B0D8E17-02F9-6B44-86C3-C53A5063B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198" y="1488806"/>
            <a:ext cx="2482187" cy="1204375"/>
          </a:xfrm>
          <a:prstGeom prst="rect">
            <a:avLst/>
          </a:prstGeom>
        </p:spPr>
      </p:pic>
      <p:pic>
        <p:nvPicPr>
          <p:cNvPr id="11" name="Content Placeholder 10" descr="A close up of a logo&#10;&#10;Description automatically generated">
            <a:extLst>
              <a:ext uri="{FF2B5EF4-FFF2-40B4-BE49-F238E27FC236}">
                <a16:creationId xmlns:a16="http://schemas.microsoft.com/office/drawing/2014/main" id="{DD2817C2-882F-BE47-BF62-5647C005E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2346999"/>
            <a:ext cx="4132096" cy="974989"/>
          </a:xfr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ABAA85DC-9772-8F4E-99AD-3236D26E2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289" y="2247679"/>
            <a:ext cx="4565511" cy="1099873"/>
          </a:xfrm>
          <a:prstGeom prst="rect">
            <a:avLst/>
          </a:prstGeom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74DD8F84-1D2F-064C-8BA5-615D02D2941E}"/>
              </a:ext>
            </a:extLst>
          </p:cNvPr>
          <p:cNvSpPr/>
          <p:nvPr/>
        </p:nvSpPr>
        <p:spPr>
          <a:xfrm>
            <a:off x="5264930" y="2491298"/>
            <a:ext cx="1228725" cy="6086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31AA8702-D8A6-694F-90DF-6FC0A5D5BE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011" y="4711266"/>
            <a:ext cx="4522285" cy="974988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E67A76-F021-C948-BC14-DA3E145FEE9D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flipH="1">
            <a:off x="2709154" y="3347552"/>
            <a:ext cx="6361891" cy="1363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DB4867C-331D-464D-842B-C1DBAAF53FC8}"/>
              </a:ext>
            </a:extLst>
          </p:cNvPr>
          <p:cNvSpPr/>
          <p:nvPr/>
        </p:nvSpPr>
        <p:spPr>
          <a:xfrm>
            <a:off x="2943225" y="4711266"/>
            <a:ext cx="1057276" cy="654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85BAA5-B87A-244B-9EB5-5BF3AD552A88}"/>
              </a:ext>
            </a:extLst>
          </p:cNvPr>
          <p:cNvSpPr/>
          <p:nvPr/>
        </p:nvSpPr>
        <p:spPr>
          <a:xfrm>
            <a:off x="4000502" y="4711266"/>
            <a:ext cx="785812" cy="654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2316490A-F871-F74C-B60D-2092AD12F9D5}"/>
              </a:ext>
            </a:extLst>
          </p:cNvPr>
          <p:cNvCxnSpPr>
            <a:cxnSpLocks/>
            <a:stCxn id="38" idx="2"/>
          </p:cNvCxnSpPr>
          <p:nvPr/>
        </p:nvCxnSpPr>
        <p:spPr>
          <a:xfrm rot="16200000" flipH="1">
            <a:off x="3537584" y="5299916"/>
            <a:ext cx="654370" cy="78581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E6669747-9C09-954A-98E5-165DFCEBE698}"/>
              </a:ext>
            </a:extLst>
          </p:cNvPr>
          <p:cNvCxnSpPr>
            <a:stCxn id="39" idx="3"/>
          </p:cNvCxnSpPr>
          <p:nvPr/>
        </p:nvCxnSpPr>
        <p:spPr>
          <a:xfrm>
            <a:off x="4786314" y="5038452"/>
            <a:ext cx="2001975" cy="98155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C65D37F-9ADE-7E42-94A8-3E158A8E449E}"/>
              </a:ext>
            </a:extLst>
          </p:cNvPr>
          <p:cNvSpPr txBox="1"/>
          <p:nvPr/>
        </p:nvSpPr>
        <p:spPr>
          <a:xfrm>
            <a:off x="4270208" y="5777378"/>
            <a:ext cx="1007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Channel</a:t>
            </a:r>
          </a:p>
          <a:p>
            <a:pPr algn="ctr"/>
            <a:r>
              <a:rPr lang="en-US" dirty="0"/>
              <a:t>Model</a:t>
            </a:r>
            <a:endParaRPr lang="en-KR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26E76D-42A3-A54B-8275-B8D76D7BF32A}"/>
              </a:ext>
            </a:extLst>
          </p:cNvPr>
          <p:cNvSpPr txBox="1"/>
          <p:nvPr/>
        </p:nvSpPr>
        <p:spPr>
          <a:xfrm>
            <a:off x="6788290" y="5844683"/>
            <a:ext cx="66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prior</a:t>
            </a:r>
          </a:p>
        </p:txBody>
      </p:sp>
    </p:spTree>
    <p:extLst>
      <p:ext uri="{BB962C8B-B14F-4D97-AF65-F5344CB8AC3E}">
        <p14:creationId xmlns:p14="http://schemas.microsoft.com/office/powerpoint/2010/main" val="3242270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7DE7-2768-C14B-8DCD-9472C8DA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Correction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Noisy Channel</a:t>
            </a:r>
            <a:endParaRPr lang="en-KR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942C20-5375-AF4E-85BF-AA6C619AB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473" y="2119313"/>
            <a:ext cx="4924856" cy="21669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17E1EE-FEAE-454A-981F-78ED9375867B}"/>
              </a:ext>
            </a:extLst>
          </p:cNvPr>
          <p:cNvSpPr txBox="1"/>
          <p:nvPr/>
        </p:nvSpPr>
        <p:spPr>
          <a:xfrm>
            <a:off x="838200" y="4429125"/>
            <a:ext cx="65195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>
                <a:latin typeface="+mn-ea"/>
              </a:rPr>
              <a:t>input word</a:t>
            </a:r>
            <a:r>
              <a:rPr lang="ko-KR" altLang="en-US">
                <a:latin typeface="+mn-ea"/>
              </a:rPr>
              <a:t>와 유사한 스펠링을 가진 단어 후보자들을 찾음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Damerau-Levenshtein</a:t>
            </a:r>
            <a:r>
              <a:rPr lang="en-US" altLang="ko-KR" dirty="0">
                <a:latin typeface="+mn-ea"/>
              </a:rPr>
              <a:t> edit distance : </a:t>
            </a:r>
            <a:r>
              <a:rPr lang="ko-KR" altLang="en-US" dirty="0">
                <a:latin typeface="+mn-ea"/>
              </a:rPr>
              <a:t>어떤 문자열 </a:t>
            </a:r>
            <a:r>
              <a:rPr lang="en-US" altLang="ko-KR" dirty="0">
                <a:latin typeface="+mn-ea"/>
              </a:rPr>
              <a:t>A</a:t>
            </a:r>
            <a:r>
              <a:rPr lang="ko-KR" altLang="en-US" dirty="0">
                <a:latin typeface="+mn-ea"/>
              </a:rPr>
              <a:t>에서 몇 자를 수정하여 </a:t>
            </a:r>
            <a:r>
              <a:rPr lang="en-US" altLang="ko-KR" dirty="0">
                <a:latin typeface="+mn-ea"/>
              </a:rPr>
              <a:t>B</a:t>
            </a:r>
            <a:r>
              <a:rPr lang="ko-KR" altLang="en-US" dirty="0">
                <a:latin typeface="+mn-ea"/>
              </a:rPr>
              <a:t>가 되는지를 숫자로 표현한 것</a:t>
            </a:r>
            <a:endParaRPr lang="en-KR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KR" dirty="0">
              <a:latin typeface="+mn-ea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353800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7DE7-2768-C14B-8DCD-9472C8DA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Correction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Noisy Channel</a:t>
            </a:r>
            <a:endParaRPr lang="en-KR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942C20-5375-AF4E-85BF-AA6C619AB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473" y="2119313"/>
            <a:ext cx="4924856" cy="21669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17E1EE-FEAE-454A-981F-78ED9375867B}"/>
              </a:ext>
            </a:extLst>
          </p:cNvPr>
          <p:cNvSpPr txBox="1"/>
          <p:nvPr/>
        </p:nvSpPr>
        <p:spPr>
          <a:xfrm>
            <a:off x="838200" y="4429125"/>
            <a:ext cx="6519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>
                <a:latin typeface="+mn-ea"/>
              </a:rPr>
              <a:t>input word</a:t>
            </a:r>
            <a:r>
              <a:rPr lang="ko-KR" altLang="en-US" dirty="0">
                <a:latin typeface="+mn-ea"/>
              </a:rPr>
              <a:t>와 유사한 스펠링을 가진 단어 후보자들을 찾음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Damerau-Levenshtein</a:t>
            </a:r>
            <a:r>
              <a:rPr lang="en-US" altLang="ko-KR" dirty="0">
                <a:latin typeface="+mn-ea"/>
              </a:rPr>
              <a:t> edit distance : </a:t>
            </a:r>
            <a:r>
              <a:rPr lang="ko-KR" altLang="en-US" dirty="0">
                <a:latin typeface="+mn-ea"/>
              </a:rPr>
              <a:t>어떤 문자열 </a:t>
            </a:r>
            <a:r>
              <a:rPr lang="en-US" altLang="ko-KR" dirty="0">
                <a:latin typeface="+mn-ea"/>
              </a:rPr>
              <a:t>A</a:t>
            </a:r>
            <a:r>
              <a:rPr lang="ko-KR" altLang="en-US" dirty="0">
                <a:latin typeface="+mn-ea"/>
              </a:rPr>
              <a:t>에서 몇 자를 수정하여 </a:t>
            </a:r>
            <a:r>
              <a:rPr lang="en-US" altLang="ko-KR" dirty="0">
                <a:latin typeface="+mn-ea"/>
              </a:rPr>
              <a:t>B</a:t>
            </a:r>
            <a:r>
              <a:rPr lang="ko-KR" altLang="en-US" dirty="0">
                <a:latin typeface="+mn-ea"/>
              </a:rPr>
              <a:t>가 되는지를 숫자로 표현한 것</a:t>
            </a:r>
            <a:endParaRPr lang="en-KR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7178CEE2-A620-CE40-BABD-63188A5F0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078771" y="2119313"/>
            <a:ext cx="3275029" cy="216693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286A5F-4AD4-B049-B8B0-DEB10182D700}"/>
              </a:ext>
            </a:extLst>
          </p:cNvPr>
          <p:cNvSpPr/>
          <p:nvPr/>
        </p:nvSpPr>
        <p:spPr>
          <a:xfrm>
            <a:off x="7796997" y="4429125"/>
            <a:ext cx="38385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</a:t>
            </a:r>
            <a:r>
              <a:rPr lang="ko-KR" altLang="en-US" dirty="0" err="1"/>
              <a:t>보정값</a:t>
            </a:r>
            <a:r>
              <a:rPr lang="ko-KR" altLang="en-US" dirty="0"/>
              <a:t> </a:t>
            </a:r>
            <a:r>
              <a:rPr lang="en-US" altLang="ko-KR" dirty="0"/>
              <a:t>P(w)</a:t>
            </a:r>
            <a:r>
              <a:rPr lang="ko-KR" altLang="en-US" dirty="0"/>
              <a:t>의 </a:t>
            </a:r>
            <a:r>
              <a:rPr lang="en-US" altLang="ko-KR" dirty="0"/>
              <a:t>prior</a:t>
            </a:r>
            <a:r>
              <a:rPr lang="ko-KR" altLang="en-US" dirty="0"/>
              <a:t> 확률은 문맥에서 단어 </a:t>
            </a:r>
            <a:r>
              <a:rPr lang="en-US" altLang="ko-KR" dirty="0"/>
              <a:t>w</a:t>
            </a:r>
            <a:r>
              <a:rPr lang="ko-KR" altLang="en-US" dirty="0"/>
              <a:t>가 나타나는 언어 모델의 확률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카운트 기반의 접근을 통해 가장 높은 값을 구함</a:t>
            </a:r>
            <a:endParaRPr lang="en-KR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B46104D-02E5-E249-9957-6F74BCD4B455}"/>
              </a:ext>
            </a:extLst>
          </p:cNvPr>
          <p:cNvSpPr/>
          <p:nvPr/>
        </p:nvSpPr>
        <p:spPr>
          <a:xfrm>
            <a:off x="6529388" y="2971800"/>
            <a:ext cx="1267609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51879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F711-2C92-1241-BFA4-F8C68EF2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Model</a:t>
            </a:r>
            <a:r>
              <a:rPr lang="ko-KR" altLang="en-US" dirty="0"/>
              <a:t>을 찾는 방법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2FC7-79E7-AA46-8DBB-3FC937110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단어가 잘못 입력될 확률의 모델은 </a:t>
            </a:r>
            <a:r>
              <a:rPr lang="en-US" altLang="ko-KR" sz="2400" dirty="0"/>
              <a:t>factor</a:t>
            </a:r>
            <a:r>
              <a:rPr lang="ko-KR" altLang="en-US" sz="2400" dirty="0"/>
              <a:t>들의 모든 정렬 방식을 따르는 것</a:t>
            </a:r>
            <a:endParaRPr lang="en-US" altLang="ko-KR" sz="2400" dirty="0"/>
          </a:p>
          <a:p>
            <a:pPr lvl="1"/>
            <a:r>
              <a:rPr lang="en-US" altLang="ko-KR" sz="2000" dirty="0"/>
              <a:t>ex) </a:t>
            </a:r>
            <a:r>
              <a:rPr lang="ko-KR" altLang="en-US" sz="2000" dirty="0" err="1"/>
              <a:t>입력자가</a:t>
            </a:r>
            <a:r>
              <a:rPr lang="ko-KR" altLang="en-US" sz="2000" dirty="0"/>
              <a:t> 누구인지</a:t>
            </a:r>
            <a:r>
              <a:rPr lang="en-US" altLang="ko-KR" sz="2000" dirty="0"/>
              <a:t>,</a:t>
            </a:r>
            <a:r>
              <a:rPr lang="ko-KR" altLang="en-US" sz="2000" dirty="0"/>
              <a:t> 왼손잡이인지 오른손잡이인지 등</a:t>
            </a:r>
            <a:r>
              <a:rPr lang="en-US" altLang="ko-KR" sz="2000" dirty="0"/>
              <a:t>…</a:t>
            </a:r>
          </a:p>
          <a:p>
            <a:pPr lvl="1"/>
            <a:endParaRPr lang="en-US" altLang="ko-KR" dirty="0"/>
          </a:p>
          <a:p>
            <a:r>
              <a:rPr lang="ko-KR" altLang="en-US" sz="2400" dirty="0"/>
              <a:t>하지만 간단한 모델에서는 </a:t>
            </a:r>
            <a:r>
              <a:rPr lang="en-US" altLang="ko-KR" sz="2400" dirty="0"/>
              <a:t>error</a:t>
            </a:r>
            <a:r>
              <a:rPr lang="ko-KR" altLang="en-US" sz="2400" dirty="0"/>
              <a:t>의 빈도수를 세는 </a:t>
            </a:r>
            <a:r>
              <a:rPr lang="en-US" altLang="ko-KR" sz="2400" dirty="0"/>
              <a:t>confusion matrix</a:t>
            </a:r>
            <a:r>
              <a:rPr lang="ko-KR" altLang="en-US" sz="2400" dirty="0"/>
              <a:t>를 사용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Confusion Matrix : </a:t>
            </a:r>
            <a:r>
              <a:rPr lang="ko-KR" altLang="en-US" sz="2400" dirty="0"/>
              <a:t>알파벳은 </a:t>
            </a:r>
            <a:r>
              <a:rPr lang="en-US" altLang="ko-KR" sz="2400" dirty="0"/>
              <a:t>26</a:t>
            </a:r>
            <a:r>
              <a:rPr lang="ko-KR" altLang="en-US" sz="2400" dirty="0"/>
              <a:t>개 문자가 있기 때문에 </a:t>
            </a:r>
            <a:r>
              <a:rPr lang="en-US" altLang="ko-KR" sz="2400" dirty="0"/>
              <a:t>26 X 26</a:t>
            </a:r>
          </a:p>
          <a:p>
            <a:endParaRPr lang="en-US" altLang="ko-KR" dirty="0"/>
          </a:p>
        </p:txBody>
      </p:sp>
      <p:pic>
        <p:nvPicPr>
          <p:cNvPr id="6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1F0C61-BC30-4036-98AF-4CA1F7C2F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027" y="4568458"/>
            <a:ext cx="4185874" cy="21249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7DDE72-F60A-4C89-8E33-AC0E50CE2B93}"/>
              </a:ext>
            </a:extLst>
          </p:cNvPr>
          <p:cNvSpPr txBox="1"/>
          <p:nvPr/>
        </p:nvSpPr>
        <p:spPr>
          <a:xfrm>
            <a:off x="6314901" y="5369317"/>
            <a:ext cx="518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Confusion Matrix</a:t>
            </a:r>
            <a:r>
              <a:rPr lang="ko-KR" altLang="en-US" sz="1400" dirty="0"/>
              <a:t>와 </a:t>
            </a:r>
            <a:r>
              <a:rPr lang="en-US" altLang="ko-KR" sz="1400" dirty="0" err="1">
                <a:latin typeface="+mn-ea"/>
              </a:rPr>
              <a:t>Damerau-Levenshtein</a:t>
            </a:r>
            <a:r>
              <a:rPr lang="en-US" altLang="ko-KR" sz="1400" dirty="0">
                <a:latin typeface="+mn-ea"/>
              </a:rPr>
              <a:t> edit distance</a:t>
            </a:r>
            <a:r>
              <a:rPr lang="ko-KR" altLang="en-US" sz="1400" dirty="0">
                <a:latin typeface="+mn-ea"/>
              </a:rPr>
              <a:t>를 통해 </a:t>
            </a:r>
            <a:r>
              <a:rPr lang="en-US" altLang="ko-KR" sz="1400" dirty="0">
                <a:latin typeface="+mn-ea"/>
              </a:rPr>
              <a:t>Channel Model</a:t>
            </a:r>
            <a:r>
              <a:rPr lang="ko-KR" altLang="en-US" sz="1400" dirty="0">
                <a:latin typeface="+mn-ea"/>
              </a:rPr>
              <a:t>을 구함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4791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A998-E5D1-DB44-9C2F-E8251CF4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  <a:endParaRPr lang="en-KR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7D11976-FC85-714D-B152-26C8F623B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22" y="1442826"/>
            <a:ext cx="8150755" cy="505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86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318D-4512-B34D-B976-DD183E8B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Correction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Noisy Channel</a:t>
            </a:r>
            <a:endParaRPr lang="en-KR" dirty="0"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3A2080-F1FE-2746-9D7C-ED70B42C9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507" y="1690688"/>
            <a:ext cx="9012985" cy="3858684"/>
          </a:xfrm>
          <a:prstGeom prst="rect">
            <a:avLst/>
          </a:prstGeom>
        </p:spPr>
      </p:pic>
      <p:sp>
        <p:nvSpPr>
          <p:cNvPr id="16" name="Frame 15">
            <a:extLst>
              <a:ext uri="{FF2B5EF4-FFF2-40B4-BE49-F238E27FC236}">
                <a16:creationId xmlns:a16="http://schemas.microsoft.com/office/drawing/2014/main" id="{E84F089F-37F8-1246-BB78-E523E4EEAF81}"/>
              </a:ext>
            </a:extLst>
          </p:cNvPr>
          <p:cNvSpPr/>
          <p:nvPr/>
        </p:nvSpPr>
        <p:spPr>
          <a:xfrm>
            <a:off x="1710267" y="3657600"/>
            <a:ext cx="7433733" cy="33866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710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05B94-55E5-4DB8-9F7B-98AA807F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altLang="ko-KR" dirty="0"/>
              <a:t>Speech recognition</a:t>
            </a:r>
            <a:endParaRPr lang="ko-KR" altLang="en-US" dirty="0"/>
          </a:p>
        </p:txBody>
      </p:sp>
      <p:pic>
        <p:nvPicPr>
          <p:cNvPr id="5" name="내용 개체 틀 4" descr="표지판, 시계이(가) 표시된 사진&#10;&#10;자동 생성된 설명">
            <a:extLst>
              <a:ext uri="{FF2B5EF4-FFF2-40B4-BE49-F238E27FC236}">
                <a16:creationId xmlns:a16="http://schemas.microsoft.com/office/drawing/2014/main" id="{A1B64185-12C7-45D5-9B7A-99AC1734C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809" y="1715072"/>
            <a:ext cx="7326318" cy="32510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6DAB6F-1344-44FF-97B0-E87CEF99C392}"/>
              </a:ext>
            </a:extLst>
          </p:cNvPr>
          <p:cNvSpPr txBox="1"/>
          <p:nvPr/>
        </p:nvSpPr>
        <p:spPr>
          <a:xfrm>
            <a:off x="1296924" y="5318077"/>
            <a:ext cx="959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음성인식 </a:t>
            </a:r>
            <a:r>
              <a:rPr lang="en-US" altLang="ko-KR" dirty="0"/>
              <a:t>:</a:t>
            </a:r>
            <a:r>
              <a:rPr lang="ko-KR" altLang="en-US" dirty="0"/>
              <a:t> 일정 길이 </a:t>
            </a:r>
            <a:r>
              <a:rPr lang="en-US" altLang="ko-KR" dirty="0"/>
              <a:t>T </a:t>
            </a:r>
            <a:r>
              <a:rPr lang="ko-KR" altLang="en-US" dirty="0"/>
              <a:t>동안 입력된 음성 </a:t>
            </a:r>
            <a:r>
              <a:rPr lang="en-US" altLang="ko-KR" dirty="0"/>
              <a:t>sequence X</a:t>
            </a:r>
            <a:r>
              <a:rPr lang="ko-KR" altLang="en-US" dirty="0"/>
              <a:t>에 대해 인식기가 표현할 수 있는 모든 단어들의 조합 중 가장 가능성이 높은 </a:t>
            </a:r>
            <a:r>
              <a:rPr lang="ko-KR" altLang="en-US" dirty="0" err="1"/>
              <a:t>단어열</a:t>
            </a:r>
            <a:r>
              <a:rPr lang="ko-KR" altLang="en-US" dirty="0"/>
              <a:t> </a:t>
            </a:r>
            <a:r>
              <a:rPr lang="en-US" altLang="ko-KR" dirty="0"/>
              <a:t>W</a:t>
            </a:r>
            <a:r>
              <a:rPr lang="ko-KR" altLang="en-US" dirty="0"/>
              <a:t>를 구하는 것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음성인식의 과정은 크게 음성분석</a:t>
            </a:r>
            <a:r>
              <a:rPr lang="en-US" altLang="ko-KR" dirty="0"/>
              <a:t>, </a:t>
            </a:r>
            <a:r>
              <a:rPr lang="ko-KR" altLang="en-US" dirty="0"/>
              <a:t>음향모델 계산</a:t>
            </a:r>
            <a:r>
              <a:rPr lang="en-US" altLang="ko-KR" dirty="0"/>
              <a:t>, </a:t>
            </a:r>
            <a:r>
              <a:rPr lang="ko-KR" altLang="en-US" dirty="0"/>
              <a:t>언어모델 계산</a:t>
            </a:r>
            <a:r>
              <a:rPr lang="en-US" altLang="ko-KR" dirty="0"/>
              <a:t>, </a:t>
            </a:r>
            <a:r>
              <a:rPr lang="ko-KR" altLang="en-US" dirty="0"/>
              <a:t>디코딩 </a:t>
            </a:r>
            <a:r>
              <a:rPr lang="en-US" altLang="ko-KR" dirty="0"/>
              <a:t>4</a:t>
            </a:r>
            <a:r>
              <a:rPr lang="ko-KR" altLang="en-US" dirty="0"/>
              <a:t>단계로 이루어짐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4D195D-29A0-4059-AADF-EBB681EA9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878" y="4157683"/>
            <a:ext cx="1795018" cy="80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34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1332-E83C-7E47-AEF9-FA2B180A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Acoustic Model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8B32-93E5-EC40-A1DC-DA9210B25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Acoustic Model(</a:t>
            </a:r>
            <a:r>
              <a:rPr lang="ko-KR" altLang="en-US" sz="2400" dirty="0"/>
              <a:t>음향 모델</a:t>
            </a:r>
            <a:r>
              <a:rPr lang="en-US" altLang="ko-KR" sz="2400" dirty="0"/>
              <a:t>)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sz="2000" dirty="0"/>
              <a:t>음성 신호</a:t>
            </a:r>
            <a:r>
              <a:rPr lang="en-US" altLang="ko-KR" sz="2000" dirty="0"/>
              <a:t>(audio signal)</a:t>
            </a:r>
            <a:r>
              <a:rPr lang="ko-KR" altLang="en-US" sz="2000" dirty="0"/>
              <a:t>와 음소 또는 음성을 구성하는 다른 언어 단위 간의 관계를 나타내기 위해 음성 인식에 사용되는 모델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시간축에</a:t>
            </a:r>
            <a:r>
              <a:rPr lang="ko-KR" altLang="en-US" sz="2000" dirty="0"/>
              <a:t> 따라 움직이며 만든 특징 </a:t>
            </a:r>
            <a:r>
              <a:rPr lang="ko-KR" altLang="en-US" sz="2000" dirty="0" err="1"/>
              <a:t>벡터열</a:t>
            </a:r>
            <a:r>
              <a:rPr lang="ko-KR" altLang="en-US" sz="2000" dirty="0"/>
              <a:t> </a:t>
            </a:r>
            <a:r>
              <a:rPr lang="en-US" altLang="ko-KR" sz="2000" dirty="0"/>
              <a:t>X</a:t>
            </a:r>
            <a:r>
              <a:rPr lang="ko-KR" altLang="en-US" sz="2000" dirty="0"/>
              <a:t>와 어휘 셋 </a:t>
            </a:r>
            <a:r>
              <a:rPr lang="en-US" altLang="ko-KR" sz="2000" dirty="0"/>
              <a:t>W</a:t>
            </a:r>
            <a:r>
              <a:rPr lang="ko-KR" altLang="en-US" sz="2000" dirty="0"/>
              <a:t>에 대해 </a:t>
            </a:r>
            <a:r>
              <a:rPr lang="en-US" altLang="ko-KR" sz="2000" dirty="0"/>
              <a:t>P(X|W) </a:t>
            </a:r>
            <a:r>
              <a:rPr lang="ko-KR" altLang="en-US" sz="2000" dirty="0"/>
              <a:t>확률을 학습</a:t>
            </a:r>
            <a:endParaRPr lang="en-US" altLang="ko-KR" sz="2000" dirty="0"/>
          </a:p>
          <a:p>
            <a:pPr lvl="1"/>
            <a:r>
              <a:rPr lang="ko-KR" altLang="en-US" sz="2000" dirty="0"/>
              <a:t>최근의 음향 모델링 방법으로는 </a:t>
            </a:r>
            <a:r>
              <a:rPr lang="en-US" altLang="ko-KR" sz="2000" dirty="0"/>
              <a:t>DNN-HMM</a:t>
            </a:r>
            <a:r>
              <a:rPr lang="ko-KR" altLang="en-US" sz="2000" dirty="0"/>
              <a:t>이 쓰임</a:t>
            </a:r>
            <a:endParaRPr lang="en-US" altLang="ko-KR" sz="2000" dirty="0"/>
          </a:p>
          <a:p>
            <a:pPr lvl="1"/>
            <a:r>
              <a:rPr lang="ko-KR" altLang="en-US" sz="2000" dirty="0"/>
              <a:t>음향 모델링을 위해서는 음성의 특징되는 부분을 추출해 특징 벡터 생성</a:t>
            </a:r>
            <a:r>
              <a:rPr lang="en-US" altLang="ko-KR" sz="2000" dirty="0"/>
              <a:t> (X)</a:t>
            </a:r>
          </a:p>
        </p:txBody>
      </p:sp>
    </p:spTree>
    <p:extLst>
      <p:ext uri="{BB962C8B-B14F-4D97-AF65-F5344CB8AC3E}">
        <p14:creationId xmlns:p14="http://schemas.microsoft.com/office/powerpoint/2010/main" val="4146689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1332-E83C-7E47-AEF9-FA2B180A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Acoustic Model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8B32-93E5-EC40-A1DC-DA9210B25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Acoustic Model(</a:t>
            </a:r>
            <a:r>
              <a:rPr lang="ko-KR" altLang="en-US" sz="2400" dirty="0"/>
              <a:t>음향 모델</a:t>
            </a:r>
            <a:r>
              <a:rPr lang="en-US" altLang="ko-KR" sz="2400" dirty="0"/>
              <a:t>)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sz="2000" dirty="0"/>
              <a:t>음성 신호</a:t>
            </a:r>
            <a:r>
              <a:rPr lang="en-US" altLang="ko-KR" sz="2000" dirty="0"/>
              <a:t>(audio signal)</a:t>
            </a:r>
            <a:r>
              <a:rPr lang="ko-KR" altLang="en-US" sz="2000" dirty="0"/>
              <a:t>와 음소 또는 음성을 구성하는 다른 언어 단위 간의 관계를 나타내기 위해 음성 인식에 사용되는 모델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시간축에</a:t>
            </a:r>
            <a:r>
              <a:rPr lang="ko-KR" altLang="en-US" sz="2000" dirty="0"/>
              <a:t> 따라 움직이며 만든 특징 </a:t>
            </a:r>
            <a:r>
              <a:rPr lang="ko-KR" altLang="en-US" sz="2000" dirty="0" err="1"/>
              <a:t>벡터열</a:t>
            </a:r>
            <a:r>
              <a:rPr lang="ko-KR" altLang="en-US" sz="2000" dirty="0"/>
              <a:t> </a:t>
            </a:r>
            <a:r>
              <a:rPr lang="en-US" altLang="ko-KR" sz="2000" dirty="0"/>
              <a:t>X</a:t>
            </a:r>
            <a:r>
              <a:rPr lang="ko-KR" altLang="en-US" sz="2000" dirty="0"/>
              <a:t>와 어휘 셋 </a:t>
            </a:r>
            <a:r>
              <a:rPr lang="en-US" altLang="ko-KR" sz="2000" dirty="0"/>
              <a:t>W</a:t>
            </a:r>
            <a:r>
              <a:rPr lang="ko-KR" altLang="en-US" sz="2000" dirty="0"/>
              <a:t>에 대해 </a:t>
            </a:r>
            <a:r>
              <a:rPr lang="en-US" altLang="ko-KR" sz="2000" dirty="0"/>
              <a:t>P(X|W) </a:t>
            </a:r>
            <a:r>
              <a:rPr lang="ko-KR" altLang="en-US" sz="2000" dirty="0"/>
              <a:t>확률을 학습</a:t>
            </a:r>
            <a:endParaRPr lang="en-US" altLang="ko-KR" sz="2000" dirty="0"/>
          </a:p>
          <a:p>
            <a:pPr lvl="1"/>
            <a:r>
              <a:rPr lang="ko-KR" altLang="en-US" sz="2000" dirty="0"/>
              <a:t>최근의 음향 모델링 방법으로는 </a:t>
            </a:r>
            <a:r>
              <a:rPr lang="en-US" altLang="ko-KR" sz="2000" dirty="0"/>
              <a:t>DNN-HMM</a:t>
            </a:r>
            <a:r>
              <a:rPr lang="ko-KR" altLang="en-US" sz="2000" dirty="0"/>
              <a:t>이 쓰임</a:t>
            </a:r>
            <a:endParaRPr lang="en-US" altLang="ko-KR" sz="2000" dirty="0"/>
          </a:p>
          <a:p>
            <a:pPr lvl="1"/>
            <a:r>
              <a:rPr lang="ko-KR" altLang="en-US" sz="2000" dirty="0"/>
              <a:t>음향 모델링을 위해서는 음성의 특징되는 부분을 추출해 특징 벡터 생성 </a:t>
            </a:r>
            <a:r>
              <a:rPr lang="en-US" altLang="ko-KR" sz="2000" dirty="0"/>
              <a:t>(X)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296233-2F0C-49DD-BF0B-48D779A39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4398115"/>
            <a:ext cx="5952744" cy="177884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7C3D-BAA7-421D-809C-92BD300BC6A6}"/>
              </a:ext>
            </a:extLst>
          </p:cNvPr>
          <p:cNvSpPr/>
          <p:nvPr/>
        </p:nvSpPr>
        <p:spPr>
          <a:xfrm>
            <a:off x="4754880" y="5510784"/>
            <a:ext cx="573024" cy="329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2CCCFBE3-2C45-4799-A647-96478217C91B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5082194" y="5799166"/>
            <a:ext cx="436141" cy="5177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96D89C6-0F8F-457D-ACFF-09E07849B9B2}"/>
              </a:ext>
            </a:extLst>
          </p:cNvPr>
          <p:cNvSpPr txBox="1"/>
          <p:nvPr/>
        </p:nvSpPr>
        <p:spPr>
          <a:xfrm>
            <a:off x="5559137" y="6122221"/>
            <a:ext cx="1246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음향 모델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DB3F68-72E5-45AA-A7E0-EE0B3B00B5BF}"/>
              </a:ext>
            </a:extLst>
          </p:cNvPr>
          <p:cNvSpPr txBox="1"/>
          <p:nvPr/>
        </p:nvSpPr>
        <p:spPr>
          <a:xfrm>
            <a:off x="6632865" y="5510784"/>
            <a:ext cx="5157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음향 모델을 구하는게 </a:t>
            </a:r>
            <a:r>
              <a:rPr lang="en-US" altLang="ko-KR" sz="1600" dirty="0"/>
              <a:t>Speech recognition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주목표</a:t>
            </a:r>
            <a:r>
              <a:rPr lang="en-US" altLang="ko-KR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53247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E8802-3CB6-4FD7-AA15-5E891FF08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Speech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9AAA2-323A-411F-89D2-1D6AACDEC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음성신호에서 주파수 분석을 통해 음성의 특징되는 부분을 추출하는 과정</a:t>
            </a:r>
            <a:endParaRPr lang="en-US" altLang="ko-KR" sz="2400" dirty="0"/>
          </a:p>
          <a:p>
            <a:r>
              <a:rPr lang="en-US" altLang="ko-KR" sz="2400" dirty="0"/>
              <a:t>1</a:t>
            </a:r>
            <a:r>
              <a:rPr lang="ko-KR" altLang="en-US" sz="2400" dirty="0"/>
              <a:t>초의 음성이 가질 수 있는 경우의 수는 </a:t>
            </a:r>
            <a:r>
              <a:rPr lang="en-US" altLang="ko-KR" sz="2400" dirty="0"/>
              <a:t>10^100000 </a:t>
            </a:r>
            <a:r>
              <a:rPr lang="ko-KR" altLang="en-US" sz="2400" dirty="0"/>
              <a:t>정도이기 때문에 이를 훨씬 작은 차원으로 줄임</a:t>
            </a:r>
          </a:p>
        </p:txBody>
      </p:sp>
      <p:pic>
        <p:nvPicPr>
          <p:cNvPr id="5" name="그림 4" descr="컴퓨터, 시계이(가) 표시된 사진&#10;&#10;자동 생성된 설명">
            <a:extLst>
              <a:ext uri="{FF2B5EF4-FFF2-40B4-BE49-F238E27FC236}">
                <a16:creationId xmlns:a16="http://schemas.microsoft.com/office/drawing/2014/main" id="{75580E67-5BF8-4C04-A704-CC15A465C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77" y="3429000"/>
            <a:ext cx="4950527" cy="14287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64B821-9132-41BD-A364-1EB30E20799C}"/>
              </a:ext>
            </a:extLst>
          </p:cNvPr>
          <p:cNvSpPr txBox="1"/>
          <p:nvPr/>
        </p:nvSpPr>
        <p:spPr>
          <a:xfrm>
            <a:off x="1560431" y="5607383"/>
            <a:ext cx="8778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특징 벡터 </a:t>
            </a:r>
            <a:r>
              <a:rPr lang="en-US" altLang="ko-KR" dirty="0"/>
              <a:t>: </a:t>
            </a:r>
            <a:r>
              <a:rPr lang="ko-KR" altLang="en-US" dirty="0"/>
              <a:t>음성을 짧은 구간</a:t>
            </a:r>
            <a:r>
              <a:rPr lang="en-US" altLang="ko-KR" dirty="0"/>
              <a:t>(0.02sec)</a:t>
            </a:r>
            <a:r>
              <a:rPr lang="ko-KR" altLang="en-US" dirty="0"/>
              <a:t>으로 분석하여 어떤 주파수적 특성을 갖는지 분석해 수십 개의 숫자들로 표현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음성 특징 벡터는 </a:t>
            </a:r>
            <a:r>
              <a:rPr lang="en-US" altLang="ko-KR" dirty="0"/>
              <a:t>X</a:t>
            </a:r>
            <a:r>
              <a:rPr lang="ko-KR" altLang="en-US" dirty="0"/>
              <a:t>가 된다</a:t>
            </a: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125BD3BC-3913-462C-B8FF-AAB5CB8F2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175" y="3057777"/>
            <a:ext cx="5729766" cy="233457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6E319E9-9063-4B90-ABBA-07CA9E3CFF14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327904" y="3616036"/>
            <a:ext cx="997271" cy="52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94E3A9-3A73-48FD-A927-F2CAA6372F2B}"/>
              </a:ext>
            </a:extLst>
          </p:cNvPr>
          <p:cNvSpPr txBox="1"/>
          <p:nvPr/>
        </p:nvSpPr>
        <p:spPr>
          <a:xfrm>
            <a:off x="1319980" y="4977074"/>
            <a:ext cx="3065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‘</a:t>
            </a:r>
            <a:r>
              <a:rPr lang="ko-KR" altLang="en-US" sz="1200" dirty="0"/>
              <a:t>카카오</a:t>
            </a:r>
            <a:r>
              <a:rPr lang="en-US" altLang="ko-KR" sz="1200" dirty="0"/>
              <a:t>’ </a:t>
            </a:r>
            <a:r>
              <a:rPr lang="ko-KR" altLang="en-US" sz="1200" dirty="0"/>
              <a:t>라고 발성했을 때의 음성 파형</a:t>
            </a: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034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1892-DC1E-8D4A-8983-1D4DA714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언어 모델이란</a:t>
            </a:r>
            <a:r>
              <a:rPr lang="en-US" altLang="ko-KR" dirty="0"/>
              <a:t>?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56D08-7853-0045-9373-CCD8368B2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단어 시퀀스에 확률을 할당하는 모델</a:t>
            </a:r>
            <a:endParaRPr lang="en-US" altLang="ko-KR" dirty="0"/>
          </a:p>
          <a:p>
            <a:pPr lvl="1"/>
            <a:r>
              <a:rPr lang="ko-KR" altLang="en-US" dirty="0"/>
              <a:t>언어라는 현상을 모델링하고자 단어 시퀀스에 확률을 할당하는 모델</a:t>
            </a:r>
            <a:endParaRPr lang="en-US" altLang="ko-KR" dirty="0"/>
          </a:p>
          <a:p>
            <a:pPr lvl="1"/>
            <a:r>
              <a:rPr lang="ko-KR" altLang="en-US" dirty="0"/>
              <a:t>영어</a:t>
            </a:r>
            <a:r>
              <a:rPr lang="en-US" altLang="ko-KR" dirty="0"/>
              <a:t> : p</a:t>
            </a:r>
            <a:r>
              <a:rPr lang="en-US" altLang="ko-KR" baseline="-25000" dirty="0"/>
              <a:t>1</a:t>
            </a:r>
            <a:r>
              <a:rPr lang="en-US" altLang="ko-KR" dirty="0"/>
              <a:t> &gt; p</a:t>
            </a:r>
            <a:r>
              <a:rPr lang="en-US" altLang="ko-KR" baseline="-25000" dirty="0"/>
              <a:t>2</a:t>
            </a:r>
            <a:r>
              <a:rPr lang="en-US" altLang="ko-KR" dirty="0"/>
              <a:t> &gt; p</a:t>
            </a:r>
            <a:r>
              <a:rPr lang="en-US" altLang="ko-KR" baseline="-25000" dirty="0"/>
              <a:t>3</a:t>
            </a:r>
            <a:r>
              <a:rPr lang="en-US" altLang="ko-KR" dirty="0"/>
              <a:t> &gt; p</a:t>
            </a:r>
            <a:r>
              <a:rPr lang="en-US" altLang="ko-KR" baseline="-25000" dirty="0"/>
              <a:t>4</a:t>
            </a:r>
            <a:endParaRPr lang="en-KR" dirty="0"/>
          </a:p>
          <a:p>
            <a:pPr lvl="1"/>
            <a:r>
              <a:rPr lang="ko-KR" altLang="en-US" dirty="0"/>
              <a:t>확률을 통해 보다 적절한 문장을 판단</a:t>
            </a:r>
            <a:endParaRPr lang="en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기계가 자연스러운 문장을 만들어내도록 하는 것이 언어 모델의 일</a:t>
            </a:r>
            <a:endParaRPr lang="en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853C6F-5899-E243-8C64-1AF22F045B7C}"/>
              </a:ext>
            </a:extLst>
          </p:cNvPr>
          <p:cNvSpPr txBox="1"/>
          <p:nvPr/>
        </p:nvSpPr>
        <p:spPr>
          <a:xfrm>
            <a:off x="7486651" y="3056731"/>
            <a:ext cx="3486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</a:t>
            </a:r>
            <a:r>
              <a:rPr lang="en-US" sz="2000" baseline="-25000" dirty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rgbClr val="FF0000"/>
                </a:solidFill>
              </a:rPr>
              <a:t> = P(”a quick brown dog”)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</a:t>
            </a:r>
            <a:r>
              <a:rPr lang="en-US" sz="2000" baseline="-25000" dirty="0">
                <a:solidFill>
                  <a:srgbClr val="FF0000"/>
                </a:solidFill>
              </a:rPr>
              <a:t>2</a:t>
            </a:r>
            <a:r>
              <a:rPr lang="en-US" sz="2000" dirty="0">
                <a:solidFill>
                  <a:srgbClr val="FF0000"/>
                </a:solidFill>
              </a:rPr>
              <a:t> = P(“dog quick a brown”)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</a:t>
            </a:r>
            <a:r>
              <a:rPr lang="en-US" sz="2000" baseline="-25000" dirty="0">
                <a:solidFill>
                  <a:srgbClr val="FF0000"/>
                </a:solidFill>
              </a:rPr>
              <a:t>3</a:t>
            </a:r>
            <a:r>
              <a:rPr lang="en-US" sz="2000" dirty="0">
                <a:solidFill>
                  <a:srgbClr val="FF0000"/>
                </a:solidFill>
              </a:rPr>
              <a:t> = P(“un </a:t>
            </a:r>
            <a:r>
              <a:rPr lang="en-US" sz="2000" dirty="0" err="1">
                <a:solidFill>
                  <a:srgbClr val="FF0000"/>
                </a:solidFill>
              </a:rPr>
              <a:t>chien</a:t>
            </a:r>
            <a:r>
              <a:rPr lang="en-US" sz="2000" dirty="0">
                <a:solidFill>
                  <a:srgbClr val="FF0000"/>
                </a:solidFill>
              </a:rPr>
              <a:t> quick brown”)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</a:t>
            </a:r>
            <a:r>
              <a:rPr lang="en-US" sz="2000" baseline="-25000" dirty="0">
                <a:solidFill>
                  <a:srgbClr val="FF0000"/>
                </a:solidFill>
              </a:rPr>
              <a:t>4</a:t>
            </a:r>
            <a:r>
              <a:rPr lang="en-US" sz="2000" dirty="0">
                <a:solidFill>
                  <a:srgbClr val="FF0000"/>
                </a:solidFill>
              </a:rPr>
              <a:t> = P(“un </a:t>
            </a:r>
            <a:r>
              <a:rPr lang="en-US" sz="2000" dirty="0" err="1">
                <a:solidFill>
                  <a:srgbClr val="FF0000"/>
                </a:solidFill>
              </a:rPr>
              <a:t>chien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brun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rapide</a:t>
            </a:r>
            <a:r>
              <a:rPr lang="en-US" sz="2000" dirty="0">
                <a:solidFill>
                  <a:srgbClr val="FF0000"/>
                </a:solidFill>
              </a:rPr>
              <a:t>”)</a:t>
            </a:r>
            <a:endParaRPr lang="en-K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20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E4B5E-BE06-4EA9-A1F4-696A0B92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Acoustic Model – DNN-HMM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241FF18-6991-4E27-A995-77F2827E8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6358" y="1825625"/>
            <a:ext cx="4589301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E58DB4-2912-4E69-A38A-8197F552355D}"/>
              </a:ext>
            </a:extLst>
          </p:cNvPr>
          <p:cNvSpPr txBox="1"/>
          <p:nvPr/>
        </p:nvSpPr>
        <p:spPr>
          <a:xfrm>
            <a:off x="6374913" y="2435211"/>
            <a:ext cx="5143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음성</a:t>
            </a:r>
            <a:r>
              <a:rPr lang="en-US" altLang="ko-KR" sz="1400" dirty="0"/>
              <a:t> </a:t>
            </a:r>
            <a:r>
              <a:rPr lang="ko-KR" altLang="en-US" sz="1400" dirty="0"/>
              <a:t>특징 </a:t>
            </a:r>
            <a:r>
              <a:rPr lang="ko-KR" altLang="en-US" sz="1400" dirty="0" err="1"/>
              <a:t>벡터열</a:t>
            </a:r>
            <a:r>
              <a:rPr lang="ko-KR" altLang="en-US" sz="1400" dirty="0"/>
              <a:t> </a:t>
            </a:r>
            <a:r>
              <a:rPr lang="en-US" altLang="ko-KR" sz="1400" dirty="0"/>
              <a:t>X</a:t>
            </a:r>
            <a:r>
              <a:rPr lang="ko-KR" altLang="en-US" sz="1400" dirty="0"/>
              <a:t>와 어휘 셋 </a:t>
            </a:r>
            <a:r>
              <a:rPr lang="en-US" altLang="ko-KR" sz="1400" dirty="0"/>
              <a:t>W</a:t>
            </a:r>
            <a:r>
              <a:rPr lang="ko-KR" altLang="en-US" sz="1400" dirty="0"/>
              <a:t>에 대해 </a:t>
            </a:r>
            <a:r>
              <a:rPr lang="en-US" altLang="ko-KR" sz="1400" dirty="0"/>
              <a:t>P(W|X) </a:t>
            </a:r>
            <a:r>
              <a:rPr lang="ko-KR" altLang="en-US" sz="1400" dirty="0"/>
              <a:t>확률을 학습하는 과정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DNN-HMM </a:t>
            </a:r>
            <a:r>
              <a:rPr lang="ko-KR" altLang="en-US" sz="1400" dirty="0"/>
              <a:t>음소를 </a:t>
            </a:r>
            <a:r>
              <a:rPr lang="en-US" altLang="ko-KR" sz="1400" dirty="0"/>
              <a:t>DNN</a:t>
            </a:r>
            <a:r>
              <a:rPr lang="ko-KR" altLang="en-US" sz="1400" dirty="0"/>
              <a:t>으로 모델링하고 이 음소들의 연속적 변화를 </a:t>
            </a:r>
            <a:r>
              <a:rPr lang="en-US" altLang="ko-KR" sz="1400" dirty="0"/>
              <a:t>HMM</a:t>
            </a:r>
            <a:r>
              <a:rPr lang="ko-KR" altLang="en-US" sz="1400" dirty="0"/>
              <a:t>으로 예측하는 방식</a:t>
            </a:r>
            <a:endParaRPr lang="en-US" altLang="ko-KR" sz="1400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75BDAC61-C579-4F74-A1D7-361331134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343" y="5087950"/>
            <a:ext cx="3448118" cy="1404925"/>
          </a:xfrm>
          <a:prstGeom prst="rect">
            <a:avLst/>
          </a:prstGeom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FE28B28-9EF9-442C-8185-C1CA0EF4FEB1}"/>
              </a:ext>
            </a:extLst>
          </p:cNvPr>
          <p:cNvCxnSpPr>
            <a:stCxn id="11" idx="0"/>
          </p:cNvCxnSpPr>
          <p:nvPr/>
        </p:nvCxnSpPr>
        <p:spPr>
          <a:xfrm rot="16200000" flipH="1" flipV="1">
            <a:off x="6148946" y="3888956"/>
            <a:ext cx="702462" cy="3100450"/>
          </a:xfrm>
          <a:prstGeom prst="bentConnector4">
            <a:avLst>
              <a:gd name="adj1" fmla="val -32543"/>
              <a:gd name="adj2" fmla="val 778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773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61F1F-A09A-42CC-8DFE-C5C00AAC2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altLang="ko-KR" dirty="0"/>
              <a:t>Speech recognition</a:t>
            </a:r>
            <a:r>
              <a:rPr lang="en-US" altLang="ko-KR" dirty="0"/>
              <a:t> – Decoding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FF9EFDD-10B0-44D7-B42F-BF76101E5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6450"/>
            <a:ext cx="5429250" cy="27051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CED767-87F0-4D8B-BF92-B03CCBA5AEC8}"/>
              </a:ext>
            </a:extLst>
          </p:cNvPr>
          <p:cNvSpPr txBox="1"/>
          <p:nvPr/>
        </p:nvSpPr>
        <p:spPr>
          <a:xfrm>
            <a:off x="7168896" y="2068223"/>
            <a:ext cx="4645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음향모델과 언어모델로 구성된 탐색 공간에서 가장 최적인 경로를 찾는 과정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Spell Correction</a:t>
            </a:r>
            <a:r>
              <a:rPr lang="ko-KR" altLang="en-US" dirty="0"/>
              <a:t>과는 </a:t>
            </a:r>
            <a:r>
              <a:rPr lang="en-US" altLang="ko-KR" dirty="0"/>
              <a:t>Channel Model</a:t>
            </a:r>
            <a:r>
              <a:rPr lang="ko-KR" altLang="en-US" dirty="0"/>
              <a:t>을 구하는 과정이 다를 뿐 근본적인 공식은 동일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37265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F9D6A-1EB9-D741-8E8D-11386D13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Machine Translation</a:t>
            </a:r>
            <a:r>
              <a:rPr lang="ko-KR" altLang="en-US" dirty="0"/>
              <a:t>의 종류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55BC-B980-FC40-953F-E3786BE2E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Statistical machine translation</a:t>
            </a:r>
          </a:p>
          <a:p>
            <a:pPr lvl="1"/>
            <a:r>
              <a:rPr lang="ko-KR" altLang="en-US" sz="2000" dirty="0"/>
              <a:t>데이터를 기반으로 한 통계학적 접근</a:t>
            </a:r>
            <a:endParaRPr lang="en-US" sz="2000" dirty="0"/>
          </a:p>
          <a:p>
            <a:pPr lvl="1"/>
            <a:r>
              <a:rPr lang="ko-KR" altLang="en-US" sz="2000" dirty="0"/>
              <a:t>한영 번역처럼 어순이 전혀 다른 언어에 잘 대응하지 못함</a:t>
            </a:r>
            <a:endParaRPr lang="en-US" sz="2000" dirty="0"/>
          </a:p>
          <a:p>
            <a:r>
              <a:rPr lang="en-US" sz="2400" dirty="0"/>
              <a:t>Neural Machine Translation</a:t>
            </a:r>
          </a:p>
          <a:p>
            <a:pPr lvl="1"/>
            <a:r>
              <a:rPr lang="ko-KR" altLang="en-US" sz="2000" dirty="0"/>
              <a:t>문장 전체를 </a:t>
            </a:r>
            <a:r>
              <a:rPr lang="en-US" altLang="ko-KR" sz="2000" dirty="0"/>
              <a:t>Context Vector</a:t>
            </a:r>
            <a:r>
              <a:rPr lang="ko-KR" altLang="en-US" sz="2000" dirty="0"/>
              <a:t>로 표현한 후 이를 기반으로 번역</a:t>
            </a:r>
            <a:endParaRPr lang="en-US" altLang="ko-KR" sz="2000" dirty="0"/>
          </a:p>
          <a:p>
            <a:pPr lvl="1"/>
            <a:endParaRPr lang="en-US" sz="2000" dirty="0"/>
          </a:p>
          <a:p>
            <a:r>
              <a:rPr lang="en-US" sz="2400" dirty="0"/>
              <a:t>NMT</a:t>
            </a:r>
            <a:r>
              <a:rPr lang="ko-KR" altLang="en-US" sz="2400" dirty="0"/>
              <a:t>가 압도적인 성능을 보이기 때문에 현재 대부분의 기계번역은 </a:t>
            </a:r>
            <a:r>
              <a:rPr lang="en-US" altLang="ko-KR" sz="2400" dirty="0"/>
              <a:t>NMT</a:t>
            </a:r>
            <a:r>
              <a:rPr lang="ko-KR" altLang="en-US" sz="2400" dirty="0"/>
              <a:t>를 통해 이뤄짐</a:t>
            </a:r>
            <a:endParaRPr lang="en-US" altLang="ko-KR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7570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B293-A699-A645-A4EF-747EF0B0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Machine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A44AE-3A2B-C746-8011-CDB91331B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기계 번역에서 </a:t>
            </a:r>
            <a:r>
              <a:rPr lang="en-US" altLang="ko-KR" dirty="0"/>
              <a:t>Language Model</a:t>
            </a:r>
            <a:r>
              <a:rPr lang="ko-KR" altLang="en-US" dirty="0"/>
              <a:t>의 역할</a:t>
            </a:r>
            <a:r>
              <a:rPr lang="en-KR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4D84A-716A-CA41-A9C2-349AA359B1A2}"/>
              </a:ext>
            </a:extLst>
          </p:cNvPr>
          <p:cNvSpPr txBox="1"/>
          <p:nvPr/>
        </p:nvSpPr>
        <p:spPr>
          <a:xfrm>
            <a:off x="838200" y="5169436"/>
            <a:ext cx="510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기계 번역은 인코더에서 입력 문장을 받아 컨텍스트 벡터에 </a:t>
            </a:r>
            <a:r>
              <a:rPr lang="ko-KR" altLang="en-US" sz="2000" dirty="0" err="1"/>
              <a:t>넘긴뒤</a:t>
            </a:r>
            <a:r>
              <a:rPr lang="en-US" altLang="ko-KR" sz="2000" dirty="0"/>
              <a:t>,</a:t>
            </a:r>
            <a:r>
              <a:rPr lang="ko-KR" altLang="en-US" sz="2000" dirty="0"/>
              <a:t> 그걸 이용해 </a:t>
            </a:r>
            <a:r>
              <a:rPr lang="ko-KR" altLang="en-US" sz="2000" dirty="0" err="1"/>
              <a:t>디코더에서</a:t>
            </a:r>
            <a:r>
              <a:rPr lang="ko-KR" altLang="en-US" sz="2000" dirty="0"/>
              <a:t> 문장을 출력하는데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이 때 사용되는 언어모델이 </a:t>
            </a:r>
            <a:r>
              <a:rPr lang="en-US" altLang="ko-KR" sz="2000" dirty="0"/>
              <a:t>RNNLM</a:t>
            </a:r>
            <a:endParaRPr lang="en-KR" sz="2000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ABDE56-1692-1D40-865C-52E43722C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84" y="2512723"/>
            <a:ext cx="4192832" cy="252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55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B293-A699-A645-A4EF-747EF0B0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Machine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A44AE-3A2B-C746-8011-CDB91331B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기계 번역에서 </a:t>
            </a:r>
            <a:r>
              <a:rPr lang="en-US" altLang="ko-KR" dirty="0"/>
              <a:t>Language Model</a:t>
            </a:r>
            <a:r>
              <a:rPr lang="ko-KR" altLang="en-US" dirty="0"/>
              <a:t>의 역할</a:t>
            </a:r>
            <a:r>
              <a:rPr lang="en-KR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4D84A-716A-CA41-A9C2-349AA359B1A2}"/>
              </a:ext>
            </a:extLst>
          </p:cNvPr>
          <p:cNvSpPr txBox="1"/>
          <p:nvPr/>
        </p:nvSpPr>
        <p:spPr>
          <a:xfrm>
            <a:off x="838199" y="5169436"/>
            <a:ext cx="53755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기계 번역은 인코더에서 입력 문장을 받아 컨텍스트 벡터에 </a:t>
            </a:r>
            <a:r>
              <a:rPr lang="ko-KR" altLang="en-US" sz="2000" dirty="0" err="1"/>
              <a:t>넘긴뒤</a:t>
            </a:r>
            <a:r>
              <a:rPr lang="en-US" altLang="ko-KR" sz="2000" dirty="0"/>
              <a:t>,</a:t>
            </a:r>
            <a:r>
              <a:rPr lang="ko-KR" altLang="en-US" sz="2000" dirty="0"/>
              <a:t> 그걸 이용해 </a:t>
            </a:r>
            <a:r>
              <a:rPr lang="ko-KR" altLang="en-US" sz="2000" dirty="0" err="1"/>
              <a:t>디코더에서</a:t>
            </a:r>
            <a:r>
              <a:rPr lang="ko-KR" altLang="en-US" sz="2000" dirty="0"/>
              <a:t> 문장을 출력하는데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이 때 사용되는 언어모델이 </a:t>
            </a:r>
            <a:r>
              <a:rPr lang="en-US" altLang="ko-KR" sz="2000" dirty="0"/>
              <a:t>RNNLM</a:t>
            </a:r>
            <a:endParaRPr lang="en-KR" altLang="ko-KR" sz="2000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ABDE56-1692-1D40-865C-52E43722C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484" y="2512723"/>
            <a:ext cx="4192832" cy="2521776"/>
          </a:xfrm>
          <a:prstGeom prst="rect">
            <a:avLst/>
          </a:prstGeom>
        </p:spPr>
      </p:pic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58E52A02-D2F9-D54F-A34D-C3B0575FA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467" y="1825625"/>
            <a:ext cx="3852333" cy="30527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33C59E-AC5D-CE49-81B8-FFA1B9FE1E01}"/>
              </a:ext>
            </a:extLst>
          </p:cNvPr>
          <p:cNvSpPr txBox="1"/>
          <p:nvPr/>
        </p:nvSpPr>
        <p:spPr>
          <a:xfrm>
            <a:off x="7196667" y="5169436"/>
            <a:ext cx="3894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기계 번역의 </a:t>
            </a:r>
            <a:r>
              <a:rPr lang="en-US" altLang="ko-KR" dirty="0"/>
              <a:t>RNNLM</a:t>
            </a:r>
            <a:r>
              <a:rPr lang="ko-KR" altLang="en-US" dirty="0"/>
              <a:t>이 초기값으로 컨텍스트 벡터를 </a:t>
            </a:r>
            <a:r>
              <a:rPr lang="ko-KR" altLang="en-US" dirty="0" err="1"/>
              <a:t>받는다는게</a:t>
            </a:r>
            <a:r>
              <a:rPr lang="ko-KR" altLang="en-US" dirty="0"/>
              <a:t> 기본 </a:t>
            </a:r>
            <a:r>
              <a:rPr lang="en-US" altLang="ko-KR" dirty="0"/>
              <a:t>RNNLM</a:t>
            </a:r>
            <a:r>
              <a:rPr lang="ko-KR" altLang="en-US" dirty="0"/>
              <a:t>과의 차이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C2CAA7-5584-A544-8E98-3C7D34D9C7F1}"/>
              </a:ext>
            </a:extLst>
          </p:cNvPr>
          <p:cNvSpPr txBox="1"/>
          <p:nvPr/>
        </p:nvSpPr>
        <p:spPr>
          <a:xfrm>
            <a:off x="6374257" y="3084389"/>
            <a:ext cx="67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???</a:t>
            </a:r>
            <a:endParaRPr lang="en-KR" sz="28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F001CD-C923-9C4B-83EE-0C5A3F7FCA45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7052504" y="3345999"/>
            <a:ext cx="448963" cy="6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509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E196-4C5F-3A42-886B-EB259DC1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LSTM-LM – teacher forcing</a:t>
            </a:r>
            <a:endParaRPr lang="en-K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74EA98-8F42-C746-AC9D-005685725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KR" sz="2400" dirty="0"/>
              <a:t>RNNLM</a:t>
            </a:r>
            <a:r>
              <a:rPr lang="ko-KR" altLang="en-US" sz="2400" dirty="0"/>
              <a:t>이나 </a:t>
            </a:r>
            <a:r>
              <a:rPr lang="en-US" altLang="ko-KR" sz="2400" dirty="0"/>
              <a:t>LSTM-LM</a:t>
            </a:r>
            <a:r>
              <a:rPr lang="ko-KR" altLang="en-US" sz="2400" dirty="0"/>
              <a:t> 같은 시퀀스 언어 모델은 기존의 </a:t>
            </a:r>
            <a:r>
              <a:rPr lang="en-US" altLang="ko-KR" sz="2400" dirty="0"/>
              <a:t>NNLM</a:t>
            </a:r>
            <a:r>
              <a:rPr lang="ko-KR" altLang="en-US" sz="2400" dirty="0"/>
              <a:t>과는 다르게 교사 강요</a:t>
            </a:r>
            <a:r>
              <a:rPr lang="en-US" altLang="ko-KR" sz="2400" dirty="0"/>
              <a:t>(teacher forcing)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통해 학습</a:t>
            </a:r>
            <a:br>
              <a:rPr lang="en-US" altLang="ko-KR" sz="2400" dirty="0"/>
            </a:br>
            <a:endParaRPr lang="en-US" altLang="ko-KR" sz="2400" dirty="0"/>
          </a:p>
          <a:p>
            <a:r>
              <a:rPr lang="en-US" altLang="ko-KR" sz="2400" dirty="0"/>
              <a:t>‘</a:t>
            </a:r>
            <a:r>
              <a:rPr lang="ko-KR" altLang="en-US" sz="2400" dirty="0"/>
              <a:t>교사 강요</a:t>
            </a:r>
            <a:r>
              <a:rPr lang="en-US" altLang="ko-KR" sz="2400" dirty="0"/>
              <a:t>’</a:t>
            </a:r>
            <a:r>
              <a:rPr lang="ko-KR" altLang="en-US" sz="2400" dirty="0"/>
              <a:t>란 테스트 과정에서 </a:t>
            </a:r>
            <a:r>
              <a:rPr lang="en-US" altLang="ko-KR" sz="2400" dirty="0"/>
              <a:t>t </a:t>
            </a:r>
            <a:r>
              <a:rPr lang="ko-KR" altLang="en-US" sz="2400" dirty="0"/>
              <a:t>시점의 출력이 </a:t>
            </a:r>
            <a:r>
              <a:rPr lang="en-US" altLang="ko-KR" sz="2400" dirty="0"/>
              <a:t>t+1</a:t>
            </a:r>
            <a:r>
              <a:rPr lang="ko-KR" altLang="en-US" sz="2400" dirty="0"/>
              <a:t> 시점의 입력으로 사용되는 </a:t>
            </a:r>
            <a:r>
              <a:rPr lang="en-US" altLang="ko-KR" sz="2400" dirty="0"/>
              <a:t>RNN</a:t>
            </a:r>
            <a:r>
              <a:rPr lang="ko-KR" altLang="en-US" sz="2400" dirty="0"/>
              <a:t> 모델을 훈련시킬 때 사용하는 훈련 기법</a:t>
            </a:r>
            <a:br>
              <a:rPr lang="en-US" altLang="ko-KR" sz="2400" dirty="0"/>
            </a:br>
            <a:br>
              <a:rPr lang="en-US" altLang="ko-KR" sz="2400" dirty="0"/>
            </a:br>
            <a:endParaRPr lang="en-US" altLang="ko-KR" sz="2400" dirty="0"/>
          </a:p>
          <a:p>
            <a:r>
              <a:rPr lang="en-US" altLang="ko-KR" sz="2400" dirty="0"/>
              <a:t>But </a:t>
            </a:r>
            <a:r>
              <a:rPr lang="ko-KR" altLang="en-US" sz="2400" dirty="0"/>
              <a:t>개념만으로는 무슨 뜻인지 모르겠다</a:t>
            </a:r>
            <a:r>
              <a:rPr lang="en-US" altLang="ko-KR" sz="2400" dirty="0"/>
              <a:t>!!</a:t>
            </a:r>
            <a:endParaRPr lang="en-KR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3220F6-938B-4F6D-A11E-B02B154386F2}"/>
              </a:ext>
            </a:extLst>
          </p:cNvPr>
          <p:cNvSpPr/>
          <p:nvPr/>
        </p:nvSpPr>
        <p:spPr>
          <a:xfrm>
            <a:off x="4665518" y="1825625"/>
            <a:ext cx="2286000" cy="335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31EF227-34E6-4C76-AF90-7393DC153074}"/>
              </a:ext>
            </a:extLst>
          </p:cNvPr>
          <p:cNvCxnSpPr>
            <a:stCxn id="3" idx="0"/>
          </p:cNvCxnSpPr>
          <p:nvPr/>
        </p:nvCxnSpPr>
        <p:spPr>
          <a:xfrm rot="5400000" flipH="1" flipV="1">
            <a:off x="6298478" y="1006331"/>
            <a:ext cx="329334" cy="1309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28EAA99-D487-4326-8D7B-423405D27C90}"/>
              </a:ext>
            </a:extLst>
          </p:cNvPr>
          <p:cNvSpPr txBox="1"/>
          <p:nvPr/>
        </p:nvSpPr>
        <p:spPr>
          <a:xfrm>
            <a:off x="7117773" y="1319645"/>
            <a:ext cx="4561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NNLM</a:t>
            </a:r>
            <a:r>
              <a:rPr lang="ko-KR" altLang="en-US" sz="1400" dirty="0"/>
              <a:t>의 </a:t>
            </a:r>
            <a:r>
              <a:rPr lang="en-US" altLang="ko-KR" sz="1400" dirty="0"/>
              <a:t>window</a:t>
            </a:r>
            <a:r>
              <a:rPr lang="ko-KR" altLang="en-US" sz="1400" dirty="0"/>
              <a:t> </a:t>
            </a:r>
            <a:r>
              <a:rPr lang="en-US" altLang="ko-KR" sz="1400" dirty="0"/>
              <a:t>size</a:t>
            </a:r>
            <a:r>
              <a:rPr lang="ko-KR" altLang="en-US" sz="1400" dirty="0"/>
              <a:t> 개념 대신 </a:t>
            </a:r>
            <a:r>
              <a:rPr lang="en-US" altLang="ko-KR" sz="1400" dirty="0"/>
              <a:t>timestep</a:t>
            </a:r>
            <a:r>
              <a:rPr lang="ko-KR" altLang="en-US" sz="1400" dirty="0"/>
              <a:t> 개념</a:t>
            </a:r>
          </a:p>
        </p:txBody>
      </p:sp>
    </p:spTree>
    <p:extLst>
      <p:ext uri="{BB962C8B-B14F-4D97-AF65-F5344CB8AC3E}">
        <p14:creationId xmlns:p14="http://schemas.microsoft.com/office/powerpoint/2010/main" val="2554749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45C5-CCD0-2B4F-8AE1-FF81E3DC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LSTM-LM – teacher forcing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F5975-9099-2B4D-B806-6328FD73686D}"/>
              </a:ext>
            </a:extLst>
          </p:cNvPr>
          <p:cNvSpPr txBox="1"/>
          <p:nvPr/>
        </p:nvSpPr>
        <p:spPr>
          <a:xfrm>
            <a:off x="6368522" y="1937147"/>
            <a:ext cx="452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정확한 예측이 선행됐다면 상관없지만 </a:t>
            </a:r>
            <a:endParaRPr lang="en-K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14EFFE-7886-7D4F-AF3D-BCFF3E4D1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28" y="1531937"/>
            <a:ext cx="5252908" cy="320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65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45C5-CCD0-2B4F-8AE1-FF81E3DC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LSTM-LM – teacher forcing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F5975-9099-2B4D-B806-6328FD73686D}"/>
              </a:ext>
            </a:extLst>
          </p:cNvPr>
          <p:cNvSpPr txBox="1"/>
          <p:nvPr/>
        </p:nvSpPr>
        <p:spPr>
          <a:xfrm>
            <a:off x="6368522" y="1937147"/>
            <a:ext cx="452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정확한 예측이 선행됐다면 상관없지만 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63CD74-118B-8649-B685-4EDE17FE175F}"/>
              </a:ext>
            </a:extLst>
          </p:cNvPr>
          <p:cNvSpPr txBox="1"/>
          <p:nvPr/>
        </p:nvSpPr>
        <p:spPr>
          <a:xfrm>
            <a:off x="1165521" y="5297269"/>
            <a:ext cx="4584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잘못된 예측이 이루어지면 그 후의 값들이 전부 잘못된 예측으로 이어짐</a:t>
            </a:r>
            <a:endParaRPr lang="en-K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14EFFE-7886-7D4F-AF3D-BCFF3E4D1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28" y="1531937"/>
            <a:ext cx="5252908" cy="3207467"/>
          </a:xfrm>
          <a:prstGeom prst="rect">
            <a:avLst/>
          </a:prstGeom>
        </p:spPr>
      </p:pic>
      <p:pic>
        <p:nvPicPr>
          <p:cNvPr id="12" name="Picture 11" descr="A close up of a keyboard&#10;&#10;Description automatically generated">
            <a:extLst>
              <a:ext uri="{FF2B5EF4-FFF2-40B4-BE49-F238E27FC236}">
                <a16:creationId xmlns:a16="http://schemas.microsoft.com/office/drawing/2014/main" id="{334F9284-142C-DD45-A9B4-12BCD1309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793" y="2867878"/>
            <a:ext cx="5344790" cy="336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77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CCA0-70AF-1E44-B509-C5373B1E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LSTM-LM – teacher forcing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ACE41-2F37-C34D-9074-CB809DFEE7AA}"/>
              </a:ext>
            </a:extLst>
          </p:cNvPr>
          <p:cNvSpPr txBox="1"/>
          <p:nvPr/>
        </p:nvSpPr>
        <p:spPr>
          <a:xfrm>
            <a:off x="7836061" y="2939097"/>
            <a:ext cx="4033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때문에 입력으로 알고 있는 정답을 넣어주는 것</a:t>
            </a:r>
            <a:r>
              <a:rPr lang="en-US" altLang="ko-KR" sz="16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Mother, how have you been?</a:t>
            </a:r>
            <a:r>
              <a:rPr lang="ko-KR" altLang="en-US" sz="1600" dirty="0"/>
              <a:t>에 대한 입력은 무조건 </a:t>
            </a:r>
            <a:r>
              <a:rPr lang="en-US" altLang="ko-KR" sz="1600" dirty="0"/>
              <a:t>‘</a:t>
            </a:r>
            <a:r>
              <a:rPr lang="ko-KR" altLang="en-US" sz="1600" dirty="0"/>
              <a:t>어머니</a:t>
            </a:r>
            <a:r>
              <a:rPr lang="en-US" altLang="ko-KR" sz="1600" dirty="0"/>
              <a:t> </a:t>
            </a:r>
            <a:r>
              <a:rPr lang="ko-KR" altLang="en-US" sz="1600" dirty="0"/>
              <a:t>그동안 잘 지내셨어요</a:t>
            </a:r>
            <a:r>
              <a:rPr lang="en-US" altLang="ko-KR" sz="1600" dirty="0"/>
              <a:t>?’ </a:t>
            </a:r>
            <a:r>
              <a:rPr lang="ko-KR" altLang="en-US" sz="1600" dirty="0"/>
              <a:t>이다</a:t>
            </a:r>
            <a:endParaRPr lang="en-KR" sz="1600" dirty="0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DD74AE-8D17-C447-A57A-783097760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2793" y="1690688"/>
            <a:ext cx="6295939" cy="4552950"/>
          </a:xfr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A71F3F7-8209-406E-BF28-14DC03F1C1DF}"/>
              </a:ext>
            </a:extLst>
          </p:cNvPr>
          <p:cNvSpPr/>
          <p:nvPr/>
        </p:nvSpPr>
        <p:spPr>
          <a:xfrm>
            <a:off x="3221182" y="1690688"/>
            <a:ext cx="540327" cy="262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31D0AF19-3751-4324-99FC-AD71D8BE2510}"/>
              </a:ext>
            </a:extLst>
          </p:cNvPr>
          <p:cNvCxnSpPr>
            <a:stCxn id="3" idx="0"/>
          </p:cNvCxnSpPr>
          <p:nvPr/>
        </p:nvCxnSpPr>
        <p:spPr>
          <a:xfrm rot="5400000" flipH="1" flipV="1">
            <a:off x="3659116" y="1235004"/>
            <a:ext cx="287915" cy="6234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25572D-598A-4B6D-9CB3-09F070FCA0AF}"/>
              </a:ext>
            </a:extLst>
          </p:cNvPr>
          <p:cNvSpPr txBox="1"/>
          <p:nvPr/>
        </p:nvSpPr>
        <p:spPr>
          <a:xfrm>
            <a:off x="4114801" y="1273997"/>
            <a:ext cx="5441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원하던 결과와 다른 단어가 오더라도 무시</a:t>
            </a:r>
          </a:p>
        </p:txBody>
      </p:sp>
    </p:spTree>
    <p:extLst>
      <p:ext uri="{BB962C8B-B14F-4D97-AF65-F5344CB8AC3E}">
        <p14:creationId xmlns:p14="http://schemas.microsoft.com/office/powerpoint/2010/main" val="2321120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0C37-4B6F-2149-BE29-1006CCAD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Machine Translation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LSTM-LM</a:t>
            </a:r>
            <a:endParaRPr lang="en-KR" dirty="0"/>
          </a:p>
        </p:txBody>
      </p:sp>
      <p:pic>
        <p:nvPicPr>
          <p:cNvPr id="13" name="Content Placeholder 12" descr="A close up of a keyboard&#10;&#10;Description automatically generated">
            <a:extLst>
              <a:ext uri="{FF2B5EF4-FFF2-40B4-BE49-F238E27FC236}">
                <a16:creationId xmlns:a16="http://schemas.microsoft.com/office/drawing/2014/main" id="{5938F569-5B23-4A41-A4BB-E41AD5342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6134" y="1505611"/>
            <a:ext cx="6939731" cy="4237456"/>
          </a:xfr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4ADE3510-DE41-A345-9A51-50BFB7135C36}"/>
              </a:ext>
            </a:extLst>
          </p:cNvPr>
          <p:cNvSpPr/>
          <p:nvPr/>
        </p:nvSpPr>
        <p:spPr>
          <a:xfrm>
            <a:off x="3773488" y="5352389"/>
            <a:ext cx="641350" cy="29525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C80D1D-01FB-8E48-9951-E427A7985E70}"/>
              </a:ext>
            </a:extLst>
          </p:cNvPr>
          <p:cNvSpPr txBox="1"/>
          <p:nvPr/>
        </p:nvSpPr>
        <p:spPr>
          <a:xfrm>
            <a:off x="3332691" y="6033029"/>
            <a:ext cx="4859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디코더의</a:t>
            </a:r>
            <a:r>
              <a:rPr lang="ko-KR" altLang="en-US" sz="1600" dirty="0"/>
              <a:t> 초기값인 </a:t>
            </a:r>
            <a:r>
              <a:rPr lang="en-US" altLang="ko-KR" sz="1600" dirty="0"/>
              <a:t>&lt;s&gt;</a:t>
            </a:r>
            <a:r>
              <a:rPr lang="ko-KR" altLang="en-US" sz="1600" dirty="0"/>
              <a:t>가 입력되면</a:t>
            </a:r>
            <a:r>
              <a:rPr lang="en-US" altLang="ko-KR" sz="1600" dirty="0"/>
              <a:t>,</a:t>
            </a:r>
            <a:r>
              <a:rPr lang="ko-KR" altLang="en-US" sz="1600" dirty="0"/>
              <a:t> 다음에 등장할 확률이 가장 높은 단어를 예측</a:t>
            </a:r>
            <a:endParaRPr lang="en-KR" sz="1600" dirty="0"/>
          </a:p>
        </p:txBody>
      </p:sp>
    </p:spTree>
    <p:extLst>
      <p:ext uri="{BB962C8B-B14F-4D97-AF65-F5344CB8AC3E}">
        <p14:creationId xmlns:p14="http://schemas.microsoft.com/office/powerpoint/2010/main" val="341115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C492-20AC-BA41-9B02-7E9DFF28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언어 모델의 종류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67F5F-F162-5543-858F-009DDACC8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400" dirty="0"/>
              <a:t>통계적 언어 모델 </a:t>
            </a:r>
            <a:r>
              <a:rPr lang="en-US" altLang="ko-KR" sz="2400" dirty="0"/>
              <a:t>(Statistical Language Model, SLM)</a:t>
            </a:r>
          </a:p>
          <a:p>
            <a:pPr lvl="1"/>
            <a:r>
              <a:rPr lang="ko-KR" altLang="en-US" sz="2000" dirty="0"/>
              <a:t>조건부 확률을 통해 다음 단어를 예측</a:t>
            </a:r>
            <a:endParaRPr lang="en-US" altLang="ko-KR" sz="2000" dirty="0"/>
          </a:p>
          <a:p>
            <a:pPr lvl="1"/>
            <a:r>
              <a:rPr lang="en-US" sz="2000" dirty="0"/>
              <a:t>n-gram </a:t>
            </a:r>
            <a:r>
              <a:rPr lang="ko-KR" altLang="en-US" sz="2000" dirty="0"/>
              <a:t>언어 모델 등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err="1"/>
              <a:t>피드</a:t>
            </a:r>
            <a:r>
              <a:rPr lang="ko-KR" altLang="en-US" sz="2400" dirty="0"/>
              <a:t> 포워드 신경망 언어 모델 </a:t>
            </a:r>
            <a:r>
              <a:rPr lang="en-US" altLang="ko-KR" sz="2400" dirty="0"/>
              <a:t>(Neural Network Language Model, NNLM)</a:t>
            </a:r>
          </a:p>
          <a:p>
            <a:pPr lvl="1"/>
            <a:r>
              <a:rPr lang="ko-KR" altLang="en-US" sz="2000" dirty="0" err="1"/>
              <a:t>뉴럴</a:t>
            </a:r>
            <a:r>
              <a:rPr lang="ko-KR" altLang="en-US" sz="2000" dirty="0"/>
              <a:t> 네트워크를 통해 다음 단어를 예측</a:t>
            </a:r>
            <a:endParaRPr lang="en-US" altLang="ko-KR" sz="2000" dirty="0"/>
          </a:p>
          <a:p>
            <a:pPr lvl="1"/>
            <a:r>
              <a:rPr lang="en-US" altLang="ko-KR" sz="2000" dirty="0"/>
              <a:t>RNNLM, LSTM-LM </a:t>
            </a:r>
            <a:r>
              <a:rPr lang="ko-KR" altLang="en-US" sz="2000" dirty="0"/>
              <a:t>등</a:t>
            </a:r>
            <a:endParaRPr lang="en-KR" sz="20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17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0C37-4B6F-2149-BE29-1006CCAD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Machine Translation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LSTM-LM</a:t>
            </a:r>
            <a:endParaRPr lang="en-KR" dirty="0"/>
          </a:p>
        </p:txBody>
      </p:sp>
      <p:pic>
        <p:nvPicPr>
          <p:cNvPr id="13" name="Content Placeholder 12" descr="A close up of a keyboard&#10;&#10;Description automatically generated">
            <a:extLst>
              <a:ext uri="{FF2B5EF4-FFF2-40B4-BE49-F238E27FC236}">
                <a16:creationId xmlns:a16="http://schemas.microsoft.com/office/drawing/2014/main" id="{5938F569-5B23-4A41-A4BB-E41AD5342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134" y="1505611"/>
            <a:ext cx="6939731" cy="4237456"/>
          </a:xfr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4ADE3510-DE41-A345-9A51-50BFB7135C36}"/>
              </a:ext>
            </a:extLst>
          </p:cNvPr>
          <p:cNvSpPr/>
          <p:nvPr/>
        </p:nvSpPr>
        <p:spPr>
          <a:xfrm>
            <a:off x="3773488" y="5352389"/>
            <a:ext cx="641350" cy="29525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C80D1D-01FB-8E48-9951-E427A7985E70}"/>
              </a:ext>
            </a:extLst>
          </p:cNvPr>
          <p:cNvSpPr txBox="1"/>
          <p:nvPr/>
        </p:nvSpPr>
        <p:spPr>
          <a:xfrm>
            <a:off x="3332691" y="6033029"/>
            <a:ext cx="4859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디코더의</a:t>
            </a:r>
            <a:r>
              <a:rPr lang="ko-KR" altLang="en-US" sz="1600" dirty="0"/>
              <a:t> 초기값인 </a:t>
            </a:r>
            <a:r>
              <a:rPr lang="en-US" altLang="ko-KR" sz="1600" dirty="0"/>
              <a:t>&lt;s&gt;</a:t>
            </a:r>
            <a:r>
              <a:rPr lang="ko-KR" altLang="en-US" sz="1600" dirty="0"/>
              <a:t>가 입력되면</a:t>
            </a:r>
            <a:r>
              <a:rPr lang="en-US" altLang="ko-KR" sz="1600" dirty="0"/>
              <a:t>,</a:t>
            </a:r>
            <a:r>
              <a:rPr lang="ko-KR" altLang="en-US" sz="1600" dirty="0"/>
              <a:t> 다음에 등장할 확률이 가장 높은 단어를 예측</a:t>
            </a:r>
            <a:endParaRPr lang="en-KR" sz="1600" dirty="0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435EF6A2-F5B1-1841-96E8-2ABF3EFCAF03}"/>
              </a:ext>
            </a:extLst>
          </p:cNvPr>
          <p:cNvSpPr/>
          <p:nvPr/>
        </p:nvSpPr>
        <p:spPr>
          <a:xfrm>
            <a:off x="3805238" y="1412336"/>
            <a:ext cx="609600" cy="42333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9ED3CD-2033-2B4D-ADBE-107FD43B147C}"/>
              </a:ext>
            </a:extLst>
          </p:cNvPr>
          <p:cNvSpPr/>
          <p:nvPr/>
        </p:nvSpPr>
        <p:spPr>
          <a:xfrm>
            <a:off x="100013" y="1505611"/>
            <a:ext cx="32326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첫번째 시점의 </a:t>
            </a:r>
            <a:r>
              <a:rPr lang="ko-KR" altLang="en-US" sz="1600" dirty="0" err="1"/>
              <a:t>디코더</a:t>
            </a:r>
            <a:r>
              <a:rPr lang="ko-KR" altLang="en-US" sz="1600" dirty="0"/>
              <a:t> </a:t>
            </a:r>
            <a:r>
              <a:rPr lang="en-US" altLang="ko-KR" sz="1600" dirty="0"/>
              <a:t>LSTM</a:t>
            </a:r>
            <a:r>
              <a:rPr lang="ko-KR" altLang="en-US" sz="1600" dirty="0"/>
              <a:t> 셀은 다음에 등장할 단어로 </a:t>
            </a:r>
            <a:r>
              <a:rPr lang="en-US" altLang="ko-KR" sz="1600" dirty="0"/>
              <a:t>‘</a:t>
            </a:r>
            <a:r>
              <a:rPr lang="ko-KR" altLang="en-US" sz="1600" dirty="0"/>
              <a:t>어머니</a:t>
            </a:r>
            <a:r>
              <a:rPr lang="en-US" altLang="ko-KR" sz="1600" dirty="0"/>
              <a:t>’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예측하고 이를 다음 시점의 </a:t>
            </a:r>
            <a:r>
              <a:rPr lang="en-US" altLang="ko-KR" sz="1600" dirty="0"/>
              <a:t>LSTM</a:t>
            </a:r>
            <a:r>
              <a:rPr lang="ko-KR" altLang="en-US" sz="1600" dirty="0"/>
              <a:t> 셀로 입력</a:t>
            </a:r>
            <a:endParaRPr lang="en-KR" sz="1600" dirty="0"/>
          </a:p>
        </p:txBody>
      </p:sp>
    </p:spTree>
    <p:extLst>
      <p:ext uri="{BB962C8B-B14F-4D97-AF65-F5344CB8AC3E}">
        <p14:creationId xmlns:p14="http://schemas.microsoft.com/office/powerpoint/2010/main" val="3027698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0C37-4B6F-2149-BE29-1006CCAD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Machine Translation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LSTM-LM</a:t>
            </a:r>
            <a:endParaRPr lang="en-KR" dirty="0"/>
          </a:p>
        </p:txBody>
      </p:sp>
      <p:pic>
        <p:nvPicPr>
          <p:cNvPr id="13" name="Content Placeholder 12" descr="A close up of a keyboard&#10;&#10;Description automatically generated">
            <a:extLst>
              <a:ext uri="{FF2B5EF4-FFF2-40B4-BE49-F238E27FC236}">
                <a16:creationId xmlns:a16="http://schemas.microsoft.com/office/drawing/2014/main" id="{5938F569-5B23-4A41-A4BB-E41AD5342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134" y="1505611"/>
            <a:ext cx="6939731" cy="4237456"/>
          </a:xfr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4ADE3510-DE41-A345-9A51-50BFB7135C36}"/>
              </a:ext>
            </a:extLst>
          </p:cNvPr>
          <p:cNvSpPr/>
          <p:nvPr/>
        </p:nvSpPr>
        <p:spPr>
          <a:xfrm>
            <a:off x="3773488" y="5352389"/>
            <a:ext cx="641350" cy="29525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C80D1D-01FB-8E48-9951-E427A7985E70}"/>
              </a:ext>
            </a:extLst>
          </p:cNvPr>
          <p:cNvSpPr txBox="1"/>
          <p:nvPr/>
        </p:nvSpPr>
        <p:spPr>
          <a:xfrm>
            <a:off x="3332691" y="6033029"/>
            <a:ext cx="4859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디코더의</a:t>
            </a:r>
            <a:r>
              <a:rPr lang="ko-KR" altLang="en-US" sz="1600" dirty="0"/>
              <a:t> 초기값인 </a:t>
            </a:r>
            <a:r>
              <a:rPr lang="en-US" altLang="ko-KR" sz="1600" dirty="0"/>
              <a:t>&lt;s&gt;</a:t>
            </a:r>
            <a:r>
              <a:rPr lang="ko-KR" altLang="en-US" sz="1600" dirty="0"/>
              <a:t>가 입력되면</a:t>
            </a:r>
            <a:r>
              <a:rPr lang="en-US" altLang="ko-KR" sz="1600" dirty="0"/>
              <a:t>,</a:t>
            </a:r>
            <a:r>
              <a:rPr lang="ko-KR" altLang="en-US" sz="1600" dirty="0"/>
              <a:t> 다음에 등장할 확률이 가장 높은 단어를 예측</a:t>
            </a:r>
            <a:endParaRPr lang="en-KR" sz="1600" dirty="0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435EF6A2-F5B1-1841-96E8-2ABF3EFCAF03}"/>
              </a:ext>
            </a:extLst>
          </p:cNvPr>
          <p:cNvSpPr/>
          <p:nvPr/>
        </p:nvSpPr>
        <p:spPr>
          <a:xfrm>
            <a:off x="3805238" y="1412336"/>
            <a:ext cx="609600" cy="42333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9ED3CD-2033-2B4D-ADBE-107FD43B147C}"/>
              </a:ext>
            </a:extLst>
          </p:cNvPr>
          <p:cNvSpPr/>
          <p:nvPr/>
        </p:nvSpPr>
        <p:spPr>
          <a:xfrm>
            <a:off x="100013" y="1505611"/>
            <a:ext cx="32326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첫번째 시점의 </a:t>
            </a:r>
            <a:r>
              <a:rPr lang="ko-KR" altLang="en-US" sz="1600" dirty="0" err="1"/>
              <a:t>디코더</a:t>
            </a:r>
            <a:r>
              <a:rPr lang="ko-KR" altLang="en-US" sz="1600" dirty="0"/>
              <a:t> </a:t>
            </a:r>
            <a:r>
              <a:rPr lang="en-US" altLang="ko-KR" sz="1600" dirty="0"/>
              <a:t>LSTM</a:t>
            </a:r>
            <a:r>
              <a:rPr lang="ko-KR" altLang="en-US" sz="1600" dirty="0"/>
              <a:t> 셀은 다음에 등장할 단어로 </a:t>
            </a:r>
            <a:r>
              <a:rPr lang="en-US" altLang="ko-KR" sz="1600" dirty="0"/>
              <a:t>‘</a:t>
            </a:r>
            <a:r>
              <a:rPr lang="ko-KR" altLang="en-US" sz="1600" dirty="0"/>
              <a:t>어머니</a:t>
            </a:r>
            <a:r>
              <a:rPr lang="en-US" altLang="ko-KR" sz="1600" dirty="0"/>
              <a:t>’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예측하고 이를 다음 시점의 </a:t>
            </a:r>
            <a:r>
              <a:rPr lang="en-US" altLang="ko-KR" sz="1600" dirty="0"/>
              <a:t>LSTM</a:t>
            </a:r>
            <a:r>
              <a:rPr lang="ko-KR" altLang="en-US" sz="1600" dirty="0"/>
              <a:t> 셀로 입력</a:t>
            </a:r>
            <a:endParaRPr lang="en-KR" sz="1600" dirty="0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243F6D12-1E51-FA4C-8CC3-5AC8E50E9487}"/>
              </a:ext>
            </a:extLst>
          </p:cNvPr>
          <p:cNvSpPr/>
          <p:nvPr/>
        </p:nvSpPr>
        <p:spPr>
          <a:xfrm>
            <a:off x="8650286" y="1412336"/>
            <a:ext cx="728133" cy="42333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4CF0F7-FAB7-974F-AA29-24AE242376A5}"/>
              </a:ext>
            </a:extLst>
          </p:cNvPr>
          <p:cNvSpPr/>
          <p:nvPr/>
        </p:nvSpPr>
        <p:spPr>
          <a:xfrm>
            <a:off x="9338971" y="720310"/>
            <a:ext cx="28119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예측한 단어를 다음 시점의 </a:t>
            </a:r>
            <a:r>
              <a:rPr lang="en-US" altLang="ko-KR" sz="1600" dirty="0"/>
              <a:t>RNN</a:t>
            </a:r>
            <a:r>
              <a:rPr lang="ko-KR" altLang="en-US" sz="1600" dirty="0"/>
              <a:t> 셀의 입력으로 넣는 행위를 반복하며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&lt;/s&gt;</a:t>
            </a:r>
            <a:r>
              <a:rPr lang="ko-KR" altLang="en-US" sz="1600" dirty="0"/>
              <a:t>가 나올 때까지 반복</a:t>
            </a:r>
            <a:endParaRPr lang="en-KR" sz="1600" dirty="0"/>
          </a:p>
        </p:txBody>
      </p:sp>
    </p:spTree>
    <p:extLst>
      <p:ext uri="{BB962C8B-B14F-4D97-AF65-F5344CB8AC3E}">
        <p14:creationId xmlns:p14="http://schemas.microsoft.com/office/powerpoint/2010/main" val="4173239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0C37-4B6F-2149-BE29-1006CCAD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Machine Translation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LSTM-LM</a:t>
            </a:r>
            <a:endParaRPr lang="en-KR" dirty="0"/>
          </a:p>
        </p:txBody>
      </p:sp>
      <p:pic>
        <p:nvPicPr>
          <p:cNvPr id="13" name="Content Placeholder 12" descr="A close up of a keyboard&#10;&#10;Description automatically generated">
            <a:extLst>
              <a:ext uri="{FF2B5EF4-FFF2-40B4-BE49-F238E27FC236}">
                <a16:creationId xmlns:a16="http://schemas.microsoft.com/office/drawing/2014/main" id="{5938F569-5B23-4A41-A4BB-E41AD5342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134" y="1505611"/>
            <a:ext cx="6939731" cy="4237456"/>
          </a:xfr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4ADE3510-DE41-A345-9A51-50BFB7135C36}"/>
              </a:ext>
            </a:extLst>
          </p:cNvPr>
          <p:cNvSpPr/>
          <p:nvPr/>
        </p:nvSpPr>
        <p:spPr>
          <a:xfrm>
            <a:off x="3773488" y="5352389"/>
            <a:ext cx="641350" cy="29525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C80D1D-01FB-8E48-9951-E427A7985E70}"/>
              </a:ext>
            </a:extLst>
          </p:cNvPr>
          <p:cNvSpPr txBox="1"/>
          <p:nvPr/>
        </p:nvSpPr>
        <p:spPr>
          <a:xfrm>
            <a:off x="3332691" y="6033029"/>
            <a:ext cx="4859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디코더의</a:t>
            </a:r>
            <a:r>
              <a:rPr lang="ko-KR" altLang="en-US" sz="1600" dirty="0"/>
              <a:t> 초기값인 </a:t>
            </a:r>
            <a:r>
              <a:rPr lang="en-US" altLang="ko-KR" sz="1600" dirty="0"/>
              <a:t>&lt;s&gt;</a:t>
            </a:r>
            <a:r>
              <a:rPr lang="ko-KR" altLang="en-US" sz="1600" dirty="0"/>
              <a:t>가 입력되면</a:t>
            </a:r>
            <a:r>
              <a:rPr lang="en-US" altLang="ko-KR" sz="1600" dirty="0"/>
              <a:t>,</a:t>
            </a:r>
            <a:r>
              <a:rPr lang="ko-KR" altLang="en-US" sz="1600" dirty="0"/>
              <a:t> 다음에 등장할 확률이 가장 높은 단어를 예측</a:t>
            </a:r>
            <a:endParaRPr lang="en-KR" sz="1600" dirty="0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435EF6A2-F5B1-1841-96E8-2ABF3EFCAF03}"/>
              </a:ext>
            </a:extLst>
          </p:cNvPr>
          <p:cNvSpPr/>
          <p:nvPr/>
        </p:nvSpPr>
        <p:spPr>
          <a:xfrm>
            <a:off x="3805238" y="1412336"/>
            <a:ext cx="609600" cy="42333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9ED3CD-2033-2B4D-ADBE-107FD43B147C}"/>
              </a:ext>
            </a:extLst>
          </p:cNvPr>
          <p:cNvSpPr/>
          <p:nvPr/>
        </p:nvSpPr>
        <p:spPr>
          <a:xfrm>
            <a:off x="100013" y="1505611"/>
            <a:ext cx="32326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첫번째 시점의 </a:t>
            </a:r>
            <a:r>
              <a:rPr lang="ko-KR" altLang="en-US" sz="1600" dirty="0" err="1"/>
              <a:t>디코더</a:t>
            </a:r>
            <a:r>
              <a:rPr lang="ko-KR" altLang="en-US" sz="1600" dirty="0"/>
              <a:t> </a:t>
            </a:r>
            <a:r>
              <a:rPr lang="en-US" altLang="ko-KR" sz="1600" dirty="0"/>
              <a:t>LSTM</a:t>
            </a:r>
            <a:r>
              <a:rPr lang="ko-KR" altLang="en-US" sz="1600" dirty="0"/>
              <a:t> 셀은 다음에 등장할 단어로 </a:t>
            </a:r>
            <a:r>
              <a:rPr lang="en-US" altLang="ko-KR" sz="1600" dirty="0"/>
              <a:t>‘</a:t>
            </a:r>
            <a:r>
              <a:rPr lang="ko-KR" altLang="en-US" sz="1600" dirty="0"/>
              <a:t>어머니</a:t>
            </a:r>
            <a:r>
              <a:rPr lang="en-US" altLang="ko-KR" sz="1600" dirty="0"/>
              <a:t>’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예측하고 이를 다음 시점의 </a:t>
            </a:r>
            <a:r>
              <a:rPr lang="en-US" altLang="ko-KR" sz="1600" dirty="0"/>
              <a:t>LSTM</a:t>
            </a:r>
            <a:r>
              <a:rPr lang="ko-KR" altLang="en-US" sz="1600" dirty="0"/>
              <a:t> 셀로 입력</a:t>
            </a:r>
            <a:endParaRPr lang="en-KR" sz="1600" dirty="0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243F6D12-1E51-FA4C-8CC3-5AC8E50E9487}"/>
              </a:ext>
            </a:extLst>
          </p:cNvPr>
          <p:cNvSpPr/>
          <p:nvPr/>
        </p:nvSpPr>
        <p:spPr>
          <a:xfrm>
            <a:off x="8650286" y="1412336"/>
            <a:ext cx="728133" cy="42333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4CF0F7-FAB7-974F-AA29-24AE242376A5}"/>
              </a:ext>
            </a:extLst>
          </p:cNvPr>
          <p:cNvSpPr/>
          <p:nvPr/>
        </p:nvSpPr>
        <p:spPr>
          <a:xfrm>
            <a:off x="9338971" y="720310"/>
            <a:ext cx="28119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예측한 단어를 다음 시점의 </a:t>
            </a:r>
            <a:r>
              <a:rPr lang="en-US" altLang="ko-KR" sz="1600" dirty="0"/>
              <a:t>RNN</a:t>
            </a:r>
            <a:r>
              <a:rPr lang="ko-KR" altLang="en-US" sz="1600" dirty="0"/>
              <a:t> 셀의 입력으로 넣는 행위를 반복하며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&lt;/s&gt;</a:t>
            </a:r>
            <a:r>
              <a:rPr lang="ko-KR" altLang="en-US" sz="1600" dirty="0"/>
              <a:t>가 나올 때까지 반복</a:t>
            </a:r>
            <a:endParaRPr lang="en-KR" sz="1600" dirty="0"/>
          </a:p>
        </p:txBody>
      </p:sp>
      <p:sp>
        <p:nvSpPr>
          <p:cNvPr id="11" name="Frame 13">
            <a:extLst>
              <a:ext uri="{FF2B5EF4-FFF2-40B4-BE49-F238E27FC236}">
                <a16:creationId xmlns:a16="http://schemas.microsoft.com/office/drawing/2014/main" id="{38DBD7A7-5322-48DF-8B94-B108FC6D62E4}"/>
              </a:ext>
            </a:extLst>
          </p:cNvPr>
          <p:cNvSpPr/>
          <p:nvPr/>
        </p:nvSpPr>
        <p:spPr>
          <a:xfrm>
            <a:off x="2795709" y="4035149"/>
            <a:ext cx="352737" cy="116030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D1B9F-6B31-495D-8AA5-35D124485E43}"/>
              </a:ext>
            </a:extLst>
          </p:cNvPr>
          <p:cNvSpPr txBox="1"/>
          <p:nvPr/>
        </p:nvSpPr>
        <p:spPr>
          <a:xfrm>
            <a:off x="100013" y="4292136"/>
            <a:ext cx="2526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하지만 컨텍스트 벡터는 크기가 한정되어 있기 때문에 정확도에는 한계가 있음 </a:t>
            </a:r>
            <a:r>
              <a:rPr lang="en-US" altLang="ko-KR" sz="1400" dirty="0"/>
              <a:t>-&gt; </a:t>
            </a:r>
            <a:r>
              <a:rPr lang="ko-KR" altLang="en-US" sz="1400" dirty="0" err="1">
                <a:solidFill>
                  <a:srgbClr val="FF0000"/>
                </a:solidFill>
              </a:rPr>
              <a:t>어텐션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040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9CE5-4B0B-4144-B1A8-D24FFCF23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</a:t>
            </a:r>
            <a:endParaRPr lang="en-KR" sz="5400" dirty="0"/>
          </a:p>
        </p:txBody>
      </p:sp>
    </p:spTree>
    <p:extLst>
      <p:ext uri="{BB962C8B-B14F-4D97-AF65-F5344CB8AC3E}">
        <p14:creationId xmlns:p14="http://schemas.microsoft.com/office/powerpoint/2010/main" val="250278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FCF4-4CA2-A245-A37C-B58EA55E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SLM </a:t>
            </a:r>
            <a:r>
              <a:rPr lang="en-US" dirty="0"/>
              <a:t>vs NNLM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92CF6-A404-654C-821B-F3CF89AC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통계적 언어모델은 각 단어에 대한 예측 확률을 곱함</a:t>
            </a:r>
            <a:endParaRPr lang="en-US" altLang="ko-KR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KR" sz="2400" dirty="0"/>
          </a:p>
        </p:txBody>
      </p:sp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id="{EB6D7A39-60ED-4250-B2F9-51E267804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096" y="2540955"/>
            <a:ext cx="5745396" cy="7783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9600DAE-79E6-4517-86E0-F988DE76E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47380"/>
            <a:ext cx="5745396" cy="52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7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FCF4-4CA2-A245-A37C-B58EA55E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SLM </a:t>
            </a:r>
            <a:r>
              <a:rPr lang="en-US" dirty="0"/>
              <a:t>vs NNLM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92CF6-A404-654C-821B-F3CF89AC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통계적 언어모델은 각 단어에 대한 예측 확률을 곱함</a:t>
            </a:r>
            <a:endParaRPr lang="en-US" altLang="ko-KR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KR" sz="2400" dirty="0"/>
          </a:p>
        </p:txBody>
      </p:sp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id="{EB6D7A39-60ED-4250-B2F9-51E267804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096" y="2540955"/>
            <a:ext cx="5745396" cy="7783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21C1D6-6885-411F-BE08-5CE048BD4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650" y="3790842"/>
            <a:ext cx="4832350" cy="17467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9E9C53-4E4A-4DA0-8503-73D43CC49910}"/>
              </a:ext>
            </a:extLst>
          </p:cNvPr>
          <p:cNvSpPr txBox="1"/>
          <p:nvPr/>
        </p:nvSpPr>
        <p:spPr>
          <a:xfrm>
            <a:off x="6521450" y="4344585"/>
            <a:ext cx="515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직관적임</a:t>
            </a:r>
            <a:r>
              <a:rPr lang="en-US" altLang="ko-KR" dirty="0"/>
              <a:t>. </a:t>
            </a:r>
            <a:r>
              <a:rPr lang="ko-KR" altLang="en-US" dirty="0"/>
              <a:t>구현이 단순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의미적 유사도 파악 불가</a:t>
            </a:r>
            <a:r>
              <a:rPr lang="en-US" altLang="ko-KR" dirty="0"/>
              <a:t>. </a:t>
            </a:r>
            <a:r>
              <a:rPr lang="ko-KR" altLang="en-US" dirty="0"/>
              <a:t>희소문제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4B5E39D-08F8-42FE-BBFF-BBE424485CBC}"/>
              </a:ext>
            </a:extLst>
          </p:cNvPr>
          <p:cNvCxnSpPr/>
          <p:nvPr/>
        </p:nvCxnSpPr>
        <p:spPr>
          <a:xfrm flipH="1">
            <a:off x="3231573" y="4572000"/>
            <a:ext cx="6026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D4FA31-7F80-4E32-955C-4102FAEF766C}"/>
              </a:ext>
            </a:extLst>
          </p:cNvPr>
          <p:cNvSpPr txBox="1"/>
          <p:nvPr/>
        </p:nvSpPr>
        <p:spPr>
          <a:xfrm>
            <a:off x="1575096" y="4436918"/>
            <a:ext cx="165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4-gram</a:t>
            </a:r>
            <a:r>
              <a:rPr lang="ko-KR" altLang="en-US" dirty="0"/>
              <a:t>을 의미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F833AA-33D1-4A61-871C-C5B0B5B1EF5B}"/>
              </a:ext>
            </a:extLst>
          </p:cNvPr>
          <p:cNvSpPr/>
          <p:nvPr/>
        </p:nvSpPr>
        <p:spPr>
          <a:xfrm>
            <a:off x="10068791" y="4806250"/>
            <a:ext cx="95596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D765801-7965-49A6-969E-1F2DAA5FB91A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10315941" y="5498746"/>
            <a:ext cx="46166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4705D4E-DEDC-43CA-8ED1-1C884BD348C0}"/>
              </a:ext>
            </a:extLst>
          </p:cNvPr>
          <p:cNvSpPr txBox="1"/>
          <p:nvPr/>
        </p:nvSpPr>
        <p:spPr>
          <a:xfrm>
            <a:off x="8804563" y="5801752"/>
            <a:ext cx="338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해당 단어가 훈련 데이터 안에 </a:t>
            </a:r>
            <a:r>
              <a:rPr lang="ko-KR" altLang="en-US" sz="1200" dirty="0" err="1"/>
              <a:t>없을시</a:t>
            </a:r>
            <a:r>
              <a:rPr lang="ko-KR" altLang="en-US" sz="1200" dirty="0"/>
              <a:t> 고려되지 않는 현상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E423753-F940-4DD6-BA30-D712D8DE4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347380"/>
            <a:ext cx="5745396" cy="52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0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94CCA-63BD-4987-AE6A-7E48228E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altLang="ko-KR" dirty="0"/>
              <a:t>SLM </a:t>
            </a:r>
            <a:r>
              <a:rPr lang="en-US" altLang="ko-KR" dirty="0"/>
              <a:t>vs NNLM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2783C11-B133-4ACC-9864-5D75D061DA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969654"/>
              </p:ext>
            </p:extLst>
          </p:nvPr>
        </p:nvGraphicFramePr>
        <p:xfrm>
          <a:off x="6511359" y="574807"/>
          <a:ext cx="369223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674">
                  <a:extLst>
                    <a:ext uri="{9D8B030D-6E8A-4147-A177-3AD203B41FA5}">
                      <a16:colId xmlns:a16="http://schemas.microsoft.com/office/drawing/2014/main" val="1479556128"/>
                    </a:ext>
                  </a:extLst>
                </a:gridCol>
                <a:gridCol w="2327563">
                  <a:extLst>
                    <a:ext uri="{9D8B030D-6E8A-4147-A177-3AD203B41FA5}">
                      <a16:colId xmlns:a16="http://schemas.microsoft.com/office/drawing/2014/main" val="2668228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원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핫 벡터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3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what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[1, 0, 0, 0, 0, 0, 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58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will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[0, 1, 0, 0, 0, 0, 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526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the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[0, 0, 1, 0, 0, 0, 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4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[0, 0, 0, 1, 0, 0, 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07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[0, 0, 0, 0, 1, 0, 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7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[0, 0, 0, 0, 0, 1, 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2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[0, 0, 0, 0, 0, 0, 1]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367090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75BB2942-D1A7-4BB8-8BE1-EEB01F196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945" y="1945640"/>
            <a:ext cx="4235129" cy="18163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9AB7E8-0B35-442F-BEEC-EA5FA035ED24}"/>
              </a:ext>
            </a:extLst>
          </p:cNvPr>
          <p:cNvSpPr txBox="1"/>
          <p:nvPr/>
        </p:nvSpPr>
        <p:spPr>
          <a:xfrm>
            <a:off x="324418" y="4214890"/>
            <a:ext cx="53633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window</a:t>
            </a:r>
            <a:r>
              <a:rPr lang="ko-KR" altLang="en-US" sz="1600" dirty="0"/>
              <a:t> </a:t>
            </a:r>
            <a:r>
              <a:rPr lang="en-US" altLang="ko-KR" sz="1600" dirty="0"/>
              <a:t>size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다음의 단어를 예측하기 위해 사용되는 앞의 </a:t>
            </a:r>
            <a:r>
              <a:rPr lang="en-US" altLang="ko-KR" sz="1600" dirty="0"/>
              <a:t>n</a:t>
            </a:r>
            <a:r>
              <a:rPr lang="ko-KR" altLang="en-US" sz="1600" dirty="0"/>
              <a:t>개의 단어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입력은 원</a:t>
            </a:r>
            <a:r>
              <a:rPr lang="en-US" altLang="ko-KR" sz="1600" dirty="0"/>
              <a:t>-</a:t>
            </a:r>
            <a:r>
              <a:rPr lang="ko-KR" altLang="en-US" sz="1600" dirty="0"/>
              <a:t>핫 벡터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lookup</a:t>
            </a:r>
            <a:r>
              <a:rPr lang="ko-KR" altLang="en-US" sz="1600" dirty="0"/>
              <a:t> </a:t>
            </a:r>
            <a:r>
              <a:rPr lang="en-US" altLang="ko-KR" sz="1600" dirty="0"/>
              <a:t>table : Projection layer</a:t>
            </a:r>
            <a:r>
              <a:rPr lang="ko-KR" altLang="en-US" sz="1600" dirty="0"/>
              <a:t>를 생성하기 위해 사용되는 테이블</a:t>
            </a:r>
            <a:r>
              <a:rPr lang="en-US" altLang="ko-KR" sz="1600" dirty="0"/>
              <a:t>. projection layer</a:t>
            </a:r>
            <a:r>
              <a:rPr lang="ko-KR" altLang="en-US" sz="1600" dirty="0"/>
              <a:t>의 크기가 </a:t>
            </a:r>
            <a:r>
              <a:rPr lang="en-US" altLang="ko-KR" sz="1600" dirty="0"/>
              <a:t>m</a:t>
            </a:r>
            <a:r>
              <a:rPr lang="ko-KR" altLang="en-US" sz="1600" dirty="0"/>
              <a:t>이고</a:t>
            </a:r>
            <a:r>
              <a:rPr lang="en-US" altLang="ko-KR" sz="1600" dirty="0"/>
              <a:t>, </a:t>
            </a:r>
            <a:r>
              <a:rPr lang="ko-KR" altLang="en-US" sz="1600" dirty="0"/>
              <a:t>원</a:t>
            </a:r>
            <a:r>
              <a:rPr lang="en-US" altLang="ko-KR" sz="1600" dirty="0"/>
              <a:t>-</a:t>
            </a:r>
            <a:r>
              <a:rPr lang="ko-KR" altLang="en-US" sz="1600" dirty="0"/>
              <a:t>핫 벡터의 차원이 </a:t>
            </a:r>
            <a:r>
              <a:rPr lang="en-US" altLang="ko-KR" sz="1600" dirty="0"/>
              <a:t>7</a:t>
            </a:r>
            <a:r>
              <a:rPr lang="ko-KR" altLang="en-US" sz="1600" dirty="0"/>
              <a:t>이면 가중치 행렬 </a:t>
            </a:r>
            <a:r>
              <a:rPr lang="en-US" altLang="ko-KR" sz="1600" dirty="0"/>
              <a:t>W</a:t>
            </a:r>
            <a:r>
              <a:rPr lang="ko-KR" altLang="en-US" sz="1600" dirty="0"/>
              <a:t>는 </a:t>
            </a:r>
            <a:r>
              <a:rPr lang="en-US" altLang="ko-KR" sz="1600" dirty="0"/>
              <a:t>7 X m</a:t>
            </a:r>
            <a:r>
              <a:rPr lang="ko-KR" altLang="en-US" sz="1600" dirty="0"/>
              <a:t>이 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A422894-6C2F-4051-A7BC-16CD5DDE4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477" y="3909705"/>
            <a:ext cx="5363323" cy="156231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A78BA66-ABF0-4064-B8C7-FECBA7764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521" y="5760544"/>
            <a:ext cx="5992061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1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EA006-B642-403E-8865-CFE60312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altLang="ko-KR" dirty="0"/>
              <a:t>SLM </a:t>
            </a:r>
            <a:r>
              <a:rPr lang="en-US" altLang="ko-KR" dirty="0"/>
              <a:t>vs NNLM</a:t>
            </a:r>
            <a:endParaRPr lang="ko-KR" altLang="en-US" dirty="0"/>
          </a:p>
        </p:txBody>
      </p:sp>
      <p:pic>
        <p:nvPicPr>
          <p:cNvPr id="9" name="내용 개체 틀 8" descr="시계이(가) 표시된 사진&#10;&#10;자동 생성된 설명">
            <a:extLst>
              <a:ext uri="{FF2B5EF4-FFF2-40B4-BE49-F238E27FC236}">
                <a16:creationId xmlns:a16="http://schemas.microsoft.com/office/drawing/2014/main" id="{77905008-577B-45E1-B531-C61F2D817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31" y="2037226"/>
            <a:ext cx="7193090" cy="2473814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DD36994-A1F0-43E9-A2AA-2EC75EC80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031" y="5022301"/>
            <a:ext cx="3443016" cy="50447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6F531B6-F2E1-4027-806F-821A128D0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679" y="1475452"/>
            <a:ext cx="3346158" cy="3885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8544E5-CC75-4182-8077-ADF455CCC3B1}"/>
              </a:ext>
            </a:extLst>
          </p:cNvPr>
          <p:cNvSpPr txBox="1"/>
          <p:nvPr/>
        </p:nvSpPr>
        <p:spPr>
          <a:xfrm>
            <a:off x="5922819" y="5029256"/>
            <a:ext cx="56520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장점 </a:t>
            </a:r>
            <a:r>
              <a:rPr lang="en-US" altLang="ko-KR" sz="1600" dirty="0"/>
              <a:t>: </a:t>
            </a:r>
            <a:r>
              <a:rPr lang="ko-KR" altLang="en-US" sz="1600" dirty="0"/>
              <a:t>밀집 벡터를 이용하여 단어의 유사도를 표현할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모든 </a:t>
            </a:r>
            <a:r>
              <a:rPr lang="en-US" altLang="ko-KR" sz="1600" dirty="0"/>
              <a:t>n-gram</a:t>
            </a:r>
            <a:r>
              <a:rPr lang="ko-KR" altLang="en-US" sz="1600" dirty="0"/>
              <a:t>을 저장하지 않아도 되기 때문에 저장 공간의 이점을 가짐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단점 </a:t>
            </a:r>
            <a:r>
              <a:rPr lang="en-US" altLang="ko-KR" sz="1600" dirty="0"/>
              <a:t>: </a:t>
            </a:r>
            <a:r>
              <a:rPr lang="ko-KR" altLang="en-US" sz="1600" dirty="0"/>
              <a:t>여전히 정해진 </a:t>
            </a:r>
            <a:r>
              <a:rPr lang="en-US" altLang="ko-KR" sz="1600" dirty="0"/>
              <a:t>n</a:t>
            </a:r>
            <a:r>
              <a:rPr lang="ko-KR" altLang="en-US" sz="1600" dirty="0"/>
              <a:t>개의 단어만을 참조</a:t>
            </a:r>
          </a:p>
        </p:txBody>
      </p:sp>
    </p:spTree>
    <p:extLst>
      <p:ext uri="{BB962C8B-B14F-4D97-AF65-F5344CB8AC3E}">
        <p14:creationId xmlns:p14="http://schemas.microsoft.com/office/powerpoint/2010/main" val="305792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E9E9-786D-2943-B5FA-A1E21BD9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Correction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DA51-41BF-1F42-AE21-77C353482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단어가 아닌 스펠링 에러를 탐지하고 보정하거나</a:t>
            </a:r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acr</a:t>
            </a:r>
            <a:r>
              <a:rPr lang="en-US" altLang="ko-KR" dirty="0" err="1">
                <a:solidFill>
                  <a:srgbClr val="FF0000"/>
                </a:solidFill>
              </a:rPr>
              <a:t>e</a:t>
            </a:r>
            <a:r>
              <a:rPr lang="en-US" altLang="ko-KR" dirty="0" err="1"/>
              <a:t>ss</a:t>
            </a:r>
            <a:r>
              <a:rPr lang="en-US" altLang="ko-KR" dirty="0"/>
              <a:t> the river -&gt; acr</a:t>
            </a:r>
            <a:r>
              <a:rPr lang="en-US" altLang="ko-KR" dirty="0">
                <a:solidFill>
                  <a:srgbClr val="FF0000"/>
                </a:solidFill>
              </a:rPr>
              <a:t>o</a:t>
            </a:r>
            <a:r>
              <a:rPr lang="en-US" altLang="ko-KR" dirty="0"/>
              <a:t>ss the river</a:t>
            </a:r>
          </a:p>
          <a:p>
            <a:pPr lvl="1"/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문맥에 맞지 않는 실제 단어를 탐지하고 보정하는 것</a:t>
            </a:r>
            <a:endParaRPr lang="en-US" altLang="ko-KR" dirty="0"/>
          </a:p>
          <a:p>
            <a:pPr lvl="1"/>
            <a:r>
              <a:rPr lang="en-US" dirty="0"/>
              <a:t>ex) a </a:t>
            </a:r>
            <a:r>
              <a:rPr lang="en-US" dirty="0">
                <a:solidFill>
                  <a:srgbClr val="FF0000"/>
                </a:solidFill>
              </a:rPr>
              <a:t>peace</a:t>
            </a:r>
            <a:r>
              <a:rPr lang="en-US" dirty="0"/>
              <a:t> of cake -&gt; a </a:t>
            </a:r>
            <a:r>
              <a:rPr lang="en-US" dirty="0">
                <a:solidFill>
                  <a:srgbClr val="FF0000"/>
                </a:solidFill>
              </a:rPr>
              <a:t>piece</a:t>
            </a:r>
            <a:r>
              <a:rPr lang="en-US" dirty="0"/>
              <a:t> of cake</a:t>
            </a:r>
          </a:p>
          <a:p>
            <a:pPr lvl="1"/>
            <a:endParaRPr lang="en-US" dirty="0"/>
          </a:p>
          <a:p>
            <a:r>
              <a:rPr lang="en-US" dirty="0"/>
              <a:t>Spelling Correction</a:t>
            </a:r>
            <a:r>
              <a:rPr lang="ko-KR" altLang="en-US" dirty="0"/>
              <a:t>에서는 </a:t>
            </a:r>
            <a:r>
              <a:rPr lang="en-US" altLang="ko-KR" dirty="0"/>
              <a:t>Noisy Channel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을 사용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99484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17703-939A-DB40-A019-5FA7A6E2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Correction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Noisy Channel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0A283-D182-B74E-9CC7-1C913B90F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altLang="ko-KR" dirty="0"/>
              <a:t>Noisy Channel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en-KR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sz="2000" dirty="0"/>
              <a:t>Bayesian inference</a:t>
            </a:r>
            <a:r>
              <a:rPr lang="ko-KR" altLang="en-US" sz="2000" dirty="0"/>
              <a:t>의 일종으로 잘못 </a:t>
            </a:r>
            <a:r>
              <a:rPr lang="ko-KR" altLang="en-US" sz="2000" dirty="0" err="1"/>
              <a:t>스펠링된</a:t>
            </a:r>
            <a:r>
              <a:rPr lang="ko-KR" altLang="en-US" sz="2000" dirty="0"/>
              <a:t> 단어인 관찰 </a:t>
            </a:r>
            <a:r>
              <a:rPr lang="en-US" altLang="ko-KR" sz="2000" dirty="0"/>
              <a:t>x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보고</a:t>
            </a:r>
            <a:r>
              <a:rPr lang="en-US" altLang="ko-KR" sz="2000" dirty="0"/>
              <a:t>,</a:t>
            </a:r>
            <a:r>
              <a:rPr lang="ko-KR" altLang="en-US" sz="2000" dirty="0"/>
              <a:t> 원래의 단어 </a:t>
            </a:r>
            <a:r>
              <a:rPr lang="en-US" altLang="ko-KR" sz="2000" dirty="0"/>
              <a:t>w</a:t>
            </a:r>
            <a:r>
              <a:rPr lang="ko-KR" altLang="en-US" sz="2000" dirty="0"/>
              <a:t>를 찾는 것</a:t>
            </a:r>
            <a:endParaRPr lang="en-US" altLang="ko-KR" sz="2000" dirty="0"/>
          </a:p>
          <a:p>
            <a:r>
              <a:rPr lang="ko-KR" altLang="en-US" sz="2000" dirty="0"/>
              <a:t>사전에서 나타나는 모든 </a:t>
            </a:r>
            <a:r>
              <a:rPr lang="ko-KR" altLang="en-US" sz="2000" dirty="0" err="1"/>
              <a:t>단어들에서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우변식</a:t>
            </a:r>
            <a:r>
              <a:rPr lang="ko-KR" altLang="en-US" sz="2000" dirty="0"/>
              <a:t> </a:t>
            </a:r>
            <a:r>
              <a:rPr lang="en-US" altLang="ko-KR" sz="2000" dirty="0"/>
              <a:t>P(</a:t>
            </a:r>
            <a:r>
              <a:rPr lang="en-US" altLang="ko-KR" sz="2000" dirty="0" err="1"/>
              <a:t>w|x</a:t>
            </a:r>
            <a:r>
              <a:rPr lang="en-US" altLang="ko-KR" sz="2000" dirty="0"/>
              <a:t>)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최대화시키는 특정 단어를 찾는 것이 </a:t>
            </a:r>
            <a:r>
              <a:rPr lang="en-US" altLang="ko-KR" sz="2000" dirty="0"/>
              <a:t>Noisy Channel</a:t>
            </a:r>
            <a:r>
              <a:rPr lang="ko-KR" altLang="en-US" sz="2000" dirty="0"/>
              <a:t>의 목적</a:t>
            </a:r>
            <a:endParaRPr lang="en-US" altLang="ko-KR" sz="2000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9C27087-204C-B149-8FA0-F83BF0620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166" y="2686843"/>
            <a:ext cx="5539668" cy="148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5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1679</Words>
  <Application>Microsoft Office PowerPoint</Application>
  <PresentationFormat>와이드스크린</PresentationFormat>
  <Paragraphs>207</Paragraphs>
  <Slides>33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맑은 고딕</vt:lpstr>
      <vt:lpstr>Arial</vt:lpstr>
      <vt:lpstr>Calibri</vt:lpstr>
      <vt:lpstr>Calibri Light</vt:lpstr>
      <vt:lpstr>Office Theme</vt:lpstr>
      <vt:lpstr>Language Model (spelling correction, speech recognition, machine translation)</vt:lpstr>
      <vt:lpstr>언어 모델이란?</vt:lpstr>
      <vt:lpstr>언어 모델의 종류</vt:lpstr>
      <vt:lpstr>SLM vs NNLM</vt:lpstr>
      <vt:lpstr>SLM vs NNLM</vt:lpstr>
      <vt:lpstr>SLM vs NNLM</vt:lpstr>
      <vt:lpstr>SLM vs NNLM</vt:lpstr>
      <vt:lpstr>Spelling Correction이란?</vt:lpstr>
      <vt:lpstr>Spelling Correction – Noisy Channel</vt:lpstr>
      <vt:lpstr>Spelling Correction – Noisy Channel</vt:lpstr>
      <vt:lpstr>Spelling Correction – Noisy Channel</vt:lpstr>
      <vt:lpstr>Spelling Correction – Noisy Channel</vt:lpstr>
      <vt:lpstr>Channel Model을 찾는 방법</vt:lpstr>
      <vt:lpstr>Confusion matrix</vt:lpstr>
      <vt:lpstr>Spelling Correction – Noisy Channel</vt:lpstr>
      <vt:lpstr>Speech recognition</vt:lpstr>
      <vt:lpstr>Acoustic Model</vt:lpstr>
      <vt:lpstr>Acoustic Model</vt:lpstr>
      <vt:lpstr>Speech analysis</vt:lpstr>
      <vt:lpstr>Acoustic Model – DNN-HMM</vt:lpstr>
      <vt:lpstr>Speech recognition – Decoding</vt:lpstr>
      <vt:lpstr>Machine Translation의 종류</vt:lpstr>
      <vt:lpstr>Machine Translation</vt:lpstr>
      <vt:lpstr>Machine Translation</vt:lpstr>
      <vt:lpstr>LSTM-LM – teacher forcing</vt:lpstr>
      <vt:lpstr>LSTM-LM – teacher forcing</vt:lpstr>
      <vt:lpstr>LSTM-LM – teacher forcing</vt:lpstr>
      <vt:lpstr>LSTM-LM – teacher forcing</vt:lpstr>
      <vt:lpstr>Machine Translation – LSTM-LM</vt:lpstr>
      <vt:lpstr>Machine Translation – LSTM-LM</vt:lpstr>
      <vt:lpstr>Machine Translation – LSTM-LM</vt:lpstr>
      <vt:lpstr>Machine Translation – LSTM-LM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 (spelling correction, speech recognition, machine translation)</dc:title>
  <dc:creator>김웅희</dc:creator>
  <cp:lastModifiedBy>김웅희</cp:lastModifiedBy>
  <cp:revision>65</cp:revision>
  <dcterms:created xsi:type="dcterms:W3CDTF">2020-04-12T09:15:56Z</dcterms:created>
  <dcterms:modified xsi:type="dcterms:W3CDTF">2020-04-13T08:00:15Z</dcterms:modified>
</cp:coreProperties>
</file>