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Lst>
  <p:sldSz cx="6858000" cy="10080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p:scale>
          <a:sx n="100" d="100"/>
          <a:sy n="100" d="100"/>
        </p:scale>
        <p:origin x="20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49770"/>
            <a:ext cx="5829300" cy="3509551"/>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94662"/>
            <a:ext cx="5143500" cy="243381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31871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402523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36700"/>
            <a:ext cx="1478756"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36700"/>
            <a:ext cx="4350544" cy="8542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78248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E89F4-C31D-45E3-BFAA-D8E8790DFB8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359050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513159"/>
            <a:ext cx="5915025" cy="419325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746088"/>
            <a:ext cx="5915025" cy="2205136"/>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E89F4-C31D-45E3-BFAA-D8E8790DFB86}"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765025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83500"/>
            <a:ext cx="2914650" cy="639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E89F4-C31D-45E3-BFAA-D8E8790DFB86}"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33338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36702"/>
            <a:ext cx="5915025"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71154"/>
            <a:ext cx="2901255"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82228"/>
            <a:ext cx="2901255"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71154"/>
            <a:ext cx="2915543" cy="121107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82228"/>
            <a:ext cx="2915543" cy="54160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E89F4-C31D-45E3-BFAA-D8E8790DFB86}"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53565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E89F4-C31D-45E3-BFAA-D8E8790DFB86}" type="datetimeFigureOut">
              <a:rPr lang="en-US" smtClean="0"/>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650088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EE89F4-C31D-45E3-BFAA-D8E8790DFB86}" type="datetimeFigureOut">
              <a:rPr lang="en-US" smtClean="0"/>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21844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51426"/>
            <a:ext cx="3471863" cy="71637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42121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72042"/>
            <a:ext cx="2211884" cy="235214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51426"/>
            <a:ext cx="3471863" cy="71637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024188"/>
            <a:ext cx="2211884" cy="560268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EE89F4-C31D-45E3-BFAA-D8E8790DFB86}"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EA510-ADDF-4DBA-8516-F528B7CFC467}" type="slidenum">
              <a:rPr lang="en-US" smtClean="0"/>
              <a:t>‹#›</a:t>
            </a:fld>
            <a:endParaRPr lang="en-US"/>
          </a:p>
        </p:txBody>
      </p:sp>
    </p:spTree>
    <p:extLst>
      <p:ext uri="{BB962C8B-B14F-4D97-AF65-F5344CB8AC3E}">
        <p14:creationId xmlns:p14="http://schemas.microsoft.com/office/powerpoint/2010/main" val="113826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36702"/>
            <a:ext cx="5915025"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83500"/>
            <a:ext cx="5915025" cy="63960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343248"/>
            <a:ext cx="1543050" cy="536700"/>
          </a:xfrm>
          <a:prstGeom prst="rect">
            <a:avLst/>
          </a:prstGeom>
        </p:spPr>
        <p:txBody>
          <a:bodyPr vert="horz" lIns="91440" tIns="45720" rIns="91440" bIns="45720" rtlCol="0" anchor="ctr"/>
          <a:lstStyle>
            <a:lvl1pPr algn="l">
              <a:defRPr sz="900">
                <a:solidFill>
                  <a:schemeClr val="tx1">
                    <a:tint val="75000"/>
                  </a:schemeClr>
                </a:solidFill>
              </a:defRPr>
            </a:lvl1pPr>
          </a:lstStyle>
          <a:p>
            <a:fld id="{73EE89F4-C31D-45E3-BFAA-D8E8790DFB86}" type="datetimeFigureOut">
              <a:rPr lang="en-US" smtClean="0"/>
              <a:t>5/5/2021</a:t>
            </a:fld>
            <a:endParaRPr lang="en-US"/>
          </a:p>
        </p:txBody>
      </p:sp>
      <p:sp>
        <p:nvSpPr>
          <p:cNvPr id="5" name="Footer Placeholder 4"/>
          <p:cNvSpPr>
            <a:spLocks noGrp="1"/>
          </p:cNvSpPr>
          <p:nvPr>
            <p:ph type="ftr" sz="quarter" idx="3"/>
          </p:nvPr>
        </p:nvSpPr>
        <p:spPr>
          <a:xfrm>
            <a:off x="2271713" y="9343248"/>
            <a:ext cx="2314575" cy="53670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343248"/>
            <a:ext cx="1543050" cy="536700"/>
          </a:xfrm>
          <a:prstGeom prst="rect">
            <a:avLst/>
          </a:prstGeom>
        </p:spPr>
        <p:txBody>
          <a:bodyPr vert="horz" lIns="91440" tIns="45720" rIns="91440" bIns="45720" rtlCol="0" anchor="ctr"/>
          <a:lstStyle>
            <a:lvl1pPr algn="r">
              <a:defRPr sz="900">
                <a:solidFill>
                  <a:schemeClr val="tx1">
                    <a:tint val="75000"/>
                  </a:schemeClr>
                </a:solidFill>
              </a:defRPr>
            </a:lvl1pPr>
          </a:lstStyle>
          <a:p>
            <a:fld id="{2FAEA510-ADDF-4DBA-8516-F528B7CFC467}" type="slidenum">
              <a:rPr lang="en-US" smtClean="0"/>
              <a:t>‹#›</a:t>
            </a:fld>
            <a:endParaRPr lang="en-US"/>
          </a:p>
        </p:txBody>
      </p:sp>
    </p:spTree>
    <p:extLst>
      <p:ext uri="{BB962C8B-B14F-4D97-AF65-F5344CB8AC3E}">
        <p14:creationId xmlns:p14="http://schemas.microsoft.com/office/powerpoint/2010/main" val="26197370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p:cNvSpPr>
            <a:spLocks noGrp="1"/>
          </p:cNvSpPr>
          <p:nvPr>
            <p:ph type="subTitle" idx="1"/>
          </p:nvPr>
        </p:nvSpPr>
        <p:spPr>
          <a:xfrm>
            <a:off x="1" y="-1"/>
            <a:ext cx="6857999" cy="1686560"/>
          </a:xfrm>
          <a:noFill/>
          <a:ln>
            <a:noFill/>
          </a:ln>
        </p:spPr>
        <p:style>
          <a:lnRef idx="2">
            <a:schemeClr val="accent4"/>
          </a:lnRef>
          <a:fillRef idx="1">
            <a:schemeClr val="lt1"/>
          </a:fillRef>
          <a:effectRef idx="0">
            <a:schemeClr val="accent4"/>
          </a:effectRef>
          <a:fontRef idx="minor">
            <a:schemeClr val="dk1"/>
          </a:fontRef>
        </p:style>
        <p:txBody>
          <a:bodyPr>
            <a:normAutofit fontScale="47500" lnSpcReduction="20000"/>
          </a:bodyPr>
          <a:lstStyle/>
          <a:p>
            <a:pPr defTabSz="951583"/>
            <a:r>
              <a:rPr lang="en-US" sz="2100" b="1" dirty="0">
                <a:solidFill>
                  <a:srgbClr val="FF0000"/>
                </a:solidFill>
                <a:latin typeface="Calibri"/>
                <a:cs typeface="Arial"/>
              </a:rPr>
              <a:t> </a:t>
            </a:r>
            <a:br>
              <a:rPr lang="en-US" sz="2100" b="1" dirty="0">
                <a:solidFill>
                  <a:schemeClr val="tx1"/>
                </a:solidFill>
                <a:latin typeface="Calibri"/>
                <a:cs typeface="Arial"/>
              </a:rPr>
            </a:br>
            <a:r>
              <a:rPr lang="en-US" sz="2900" b="1" dirty="0">
                <a:solidFill>
                  <a:schemeClr val="tx1"/>
                </a:solidFill>
                <a:latin typeface="Calibri"/>
                <a:cs typeface="Arial"/>
              </a:rPr>
              <a:t>Kepler Vision</a:t>
            </a:r>
          </a:p>
          <a:p>
            <a:pPr defTabSz="951583"/>
            <a:br>
              <a:rPr lang="en-US" sz="1307" b="1" dirty="0">
                <a:solidFill>
                  <a:schemeClr val="tx1"/>
                </a:solidFill>
                <a:latin typeface="Calibri"/>
                <a:cs typeface="Arial"/>
              </a:rPr>
            </a:br>
            <a:br>
              <a:rPr lang="en-US" sz="2600" b="1" dirty="0">
                <a:solidFill>
                  <a:schemeClr val="tx1"/>
                </a:solidFill>
                <a:latin typeface="Calibri"/>
                <a:cs typeface="Arial"/>
              </a:rPr>
            </a:br>
            <a:r>
              <a:rPr lang="en-US" sz="2600" b="1" dirty="0">
                <a:solidFill>
                  <a:schemeClr val="tx1"/>
                </a:solidFill>
                <a:latin typeface="Calibri"/>
                <a:cs typeface="Arial"/>
              </a:rPr>
              <a:t>Arad </a:t>
            </a:r>
            <a:r>
              <a:rPr lang="en-US" sz="2600" b="1" dirty="0" err="1">
                <a:solidFill>
                  <a:schemeClr val="tx1"/>
                </a:solidFill>
                <a:latin typeface="Calibri"/>
                <a:cs typeface="Arial"/>
              </a:rPr>
              <a:t>Zekler</a:t>
            </a:r>
            <a:r>
              <a:rPr lang="he-IL" sz="2600" b="1" dirty="0">
                <a:solidFill>
                  <a:schemeClr val="tx1"/>
                </a:solidFill>
                <a:latin typeface="Calibri"/>
                <a:cs typeface="Arial"/>
              </a:rPr>
              <a:t> </a:t>
            </a:r>
            <a:r>
              <a:rPr lang="en-US" sz="2600" b="1" dirty="0">
                <a:solidFill>
                  <a:schemeClr val="tx1"/>
                </a:solidFill>
                <a:latin typeface="Calibri"/>
                <a:cs typeface="Arial"/>
              </a:rPr>
              <a:t> 305600579</a:t>
            </a:r>
          </a:p>
          <a:p>
            <a:pPr defTabSz="951583"/>
            <a:r>
              <a:rPr lang="en-US" sz="2600" b="1" dirty="0">
                <a:solidFill>
                  <a:schemeClr val="tx1"/>
                </a:solidFill>
                <a:latin typeface="Calibri"/>
                <a:cs typeface="Arial"/>
              </a:rPr>
              <a:t>Dolev </a:t>
            </a:r>
            <a:r>
              <a:rPr lang="en-US" sz="2600" b="1" dirty="0" err="1">
                <a:solidFill>
                  <a:schemeClr val="tx1"/>
                </a:solidFill>
                <a:latin typeface="Calibri"/>
                <a:cs typeface="Arial"/>
              </a:rPr>
              <a:t>Hindy</a:t>
            </a:r>
            <a:r>
              <a:rPr lang="en-US" sz="2600" b="1" dirty="0">
                <a:solidFill>
                  <a:schemeClr val="tx1"/>
                </a:solidFill>
                <a:latin typeface="Calibri"/>
                <a:cs typeface="Arial"/>
              </a:rPr>
              <a:t> 312126642</a:t>
            </a:r>
          </a:p>
          <a:p>
            <a:pPr defTabSz="951583"/>
            <a:r>
              <a:rPr lang="en-US" sz="2600" b="1" dirty="0" err="1">
                <a:solidFill>
                  <a:schemeClr val="tx1"/>
                </a:solidFill>
                <a:latin typeface="Calibri"/>
                <a:cs typeface="Arial"/>
              </a:rPr>
              <a:t>Naor</a:t>
            </a:r>
            <a:r>
              <a:rPr lang="en-US" sz="2600" b="1" dirty="0">
                <a:solidFill>
                  <a:schemeClr val="tx1"/>
                </a:solidFill>
                <a:latin typeface="Calibri"/>
                <a:cs typeface="Arial"/>
              </a:rPr>
              <a:t> </a:t>
            </a:r>
            <a:r>
              <a:rPr lang="en-US" sz="2600" b="1" dirty="0" err="1">
                <a:solidFill>
                  <a:schemeClr val="tx1"/>
                </a:solidFill>
                <a:latin typeface="Calibri"/>
                <a:cs typeface="Arial"/>
              </a:rPr>
              <a:t>Dahan</a:t>
            </a:r>
            <a:r>
              <a:rPr lang="en-US" sz="2600" b="1" dirty="0">
                <a:solidFill>
                  <a:schemeClr val="tx1"/>
                </a:solidFill>
                <a:latin typeface="Calibri"/>
                <a:cs typeface="Arial"/>
              </a:rPr>
              <a:t> 308399393</a:t>
            </a:r>
          </a:p>
          <a:p>
            <a:pPr defTabSz="951583"/>
            <a:endParaRPr lang="en-US" sz="1307" b="1" dirty="0">
              <a:solidFill>
                <a:schemeClr val="tx1"/>
              </a:solidFill>
              <a:latin typeface="Calibri"/>
              <a:cs typeface="Arial"/>
            </a:endParaRPr>
          </a:p>
          <a:p>
            <a:pPr defTabSz="951583"/>
            <a:br>
              <a:rPr lang="en-US" sz="1307" b="1" dirty="0">
                <a:solidFill>
                  <a:srgbClr val="FF0000"/>
                </a:solidFill>
                <a:latin typeface="Calibri"/>
                <a:cs typeface="Arial"/>
              </a:rPr>
            </a:br>
            <a:endParaRPr lang="he-IL" sz="1307" b="1" dirty="0">
              <a:solidFill>
                <a:srgbClr val="FF0000"/>
              </a:solidFill>
              <a:latin typeface="Calibri"/>
              <a:cs typeface="Arial"/>
            </a:endParaRPr>
          </a:p>
        </p:txBody>
      </p:sp>
      <p:sp>
        <p:nvSpPr>
          <p:cNvPr id="8" name="TextBox 7"/>
          <p:cNvSpPr txBox="1"/>
          <p:nvPr/>
        </p:nvSpPr>
        <p:spPr>
          <a:xfrm>
            <a:off x="-244880" y="5002000"/>
            <a:ext cx="184730" cy="173766"/>
          </a:xfrm>
          <a:prstGeom prst="rect">
            <a:avLst/>
          </a:prstGeom>
          <a:noFill/>
        </p:spPr>
        <p:txBody>
          <a:bodyPr wrap="none" rtlCol="1">
            <a:spAutoFit/>
          </a:bodyPr>
          <a:lstStyle/>
          <a:p>
            <a:pPr algn="r" rtl="1"/>
            <a:endParaRPr lang="he-IL" sz="490" dirty="0"/>
          </a:p>
        </p:txBody>
      </p:sp>
      <p:sp>
        <p:nvSpPr>
          <p:cNvPr id="12" name="Rounded Rectangle 6"/>
          <p:cNvSpPr/>
          <p:nvPr/>
        </p:nvSpPr>
        <p:spPr>
          <a:xfrm>
            <a:off x="3539366" y="1643063"/>
            <a:ext cx="3152036" cy="2897222"/>
          </a:xfrm>
          <a:prstGeom prst="roundRect">
            <a:avLst/>
          </a:prstGeom>
          <a:ln w="38100">
            <a:solidFill>
              <a:schemeClr val="tx1"/>
            </a:solidFill>
          </a:ln>
        </p:spPr>
        <p:style>
          <a:lnRef idx="2">
            <a:schemeClr val="accent5"/>
          </a:lnRef>
          <a:fillRef idx="1">
            <a:schemeClr val="lt1"/>
          </a:fillRef>
          <a:effectRef idx="0">
            <a:schemeClr val="accent5"/>
          </a:effectRef>
          <a:fontRef idx="minor">
            <a:schemeClr val="dk1"/>
          </a:fontRef>
        </p:style>
        <p:txBody>
          <a:bodyPr rtlCol="1" anchor="t"/>
          <a:lstStyle/>
          <a:p>
            <a:pPr>
              <a:defRPr/>
            </a:pPr>
            <a:r>
              <a:rPr lang="en-US" sz="1200" dirty="0">
                <a:solidFill>
                  <a:prstClr val="black"/>
                </a:solidFill>
                <a:latin typeface="Arial" pitchFamily="34" charset="0"/>
                <a:ea typeface="Tahoma" pitchFamily="34" charset="0"/>
                <a:cs typeface="Arial" pitchFamily="34" charset="0"/>
              </a:rPr>
              <a:t>2 (Introduction). With the current rise of information and artificial intelligence technologies, scientists can utilize large amounts of data in order to help them solve problems that were only solvable through deep investigation on mathematical and physical observations.</a:t>
            </a:r>
          </a:p>
          <a:p>
            <a:pPr>
              <a:defRPr/>
            </a:pPr>
            <a:r>
              <a:rPr lang="en-US" sz="1200" dirty="0">
                <a:solidFill>
                  <a:prstClr val="black"/>
                </a:solidFill>
                <a:latin typeface="Arial" pitchFamily="34" charset="0"/>
                <a:ea typeface="Tahoma" pitchFamily="34" charset="0"/>
                <a:cs typeface="Arial" pitchFamily="34" charset="0"/>
              </a:rPr>
              <a:t> </a:t>
            </a:r>
          </a:p>
          <a:p>
            <a:pPr>
              <a:defRPr/>
            </a:pPr>
            <a:r>
              <a:rPr lang="en-US" sz="1200" dirty="0">
                <a:solidFill>
                  <a:prstClr val="black"/>
                </a:solidFill>
                <a:latin typeface="Arial" pitchFamily="34" charset="0"/>
                <a:ea typeface="Tahoma" pitchFamily="34" charset="0"/>
                <a:cs typeface="Arial" pitchFamily="34" charset="0"/>
              </a:rPr>
              <a:t>We want to help Astronomers by minimizing the time spent on making those predictions ‘by hand’ and letting artificial models a go on predicting complicated values.</a:t>
            </a:r>
            <a:endParaRPr lang="he-IL" sz="1200" dirty="0">
              <a:solidFill>
                <a:prstClr val="black"/>
              </a:solidFill>
              <a:latin typeface="Arial" pitchFamily="34" charset="0"/>
              <a:ea typeface="Tahoma" pitchFamily="34" charset="0"/>
              <a:cs typeface="Arial" pitchFamily="34" charset="0"/>
            </a:endParaRPr>
          </a:p>
        </p:txBody>
      </p:sp>
      <p:sp>
        <p:nvSpPr>
          <p:cNvPr id="17" name="Rounded Rectangle 6"/>
          <p:cNvSpPr/>
          <p:nvPr/>
        </p:nvSpPr>
        <p:spPr>
          <a:xfrm>
            <a:off x="166596" y="3209436"/>
            <a:ext cx="2944178" cy="2237116"/>
          </a:xfrm>
          <a:prstGeom prst="roundRect">
            <a:avLst/>
          </a:prstGeom>
          <a:noFill/>
          <a:ln w="38100">
            <a:solidFill>
              <a:schemeClr val="tx1"/>
            </a:solidFill>
          </a:ln>
        </p:spPr>
        <p:style>
          <a:lnRef idx="2">
            <a:schemeClr val="accent1"/>
          </a:lnRef>
          <a:fillRef idx="1">
            <a:schemeClr val="lt1"/>
          </a:fillRef>
          <a:effectRef idx="0">
            <a:schemeClr val="accent1"/>
          </a:effectRef>
          <a:fontRef idx="minor">
            <a:schemeClr val="dk1"/>
          </a:fontRef>
        </p:style>
        <p:txBody>
          <a:bodyPr rtlCol="1" anchor="t"/>
          <a:lstStyle/>
          <a:p>
            <a:pPr>
              <a:defRPr/>
            </a:pPr>
            <a:r>
              <a:rPr lang="he-IL" sz="1200" b="1" dirty="0">
                <a:latin typeface="Arial" pitchFamily="34" charset="0"/>
                <a:ea typeface="Tahoma" pitchFamily="34" charset="0"/>
                <a:cs typeface="Arial" pitchFamily="34" charset="0"/>
              </a:rPr>
              <a:t>3</a:t>
            </a:r>
            <a:r>
              <a:rPr lang="en-US" sz="1200" b="1" dirty="0">
                <a:latin typeface="Arial" pitchFamily="34" charset="0"/>
                <a:ea typeface="Tahoma" pitchFamily="34" charset="0"/>
                <a:cs typeface="Arial" pitchFamily="34" charset="0"/>
              </a:rPr>
              <a:t>. </a:t>
            </a:r>
            <a:r>
              <a:rPr lang="en-US" sz="1200" dirty="0"/>
              <a:t>With our goal in mind, we use distributed deep artificial networks to achieve an accurate prediction of star classifications. With that we wanted to create a light and easy configurable system for easy and fast use.</a:t>
            </a:r>
            <a:br>
              <a:rPr lang="en-US" sz="1200" b="1" dirty="0">
                <a:latin typeface="Arial" pitchFamily="34" charset="0"/>
                <a:ea typeface="Tahoma" pitchFamily="34" charset="0"/>
                <a:cs typeface="Arial" pitchFamily="34" charset="0"/>
              </a:rPr>
            </a:br>
            <a:r>
              <a:rPr lang="he-IL" sz="1200" b="1" dirty="0">
                <a:latin typeface="Arial" pitchFamily="34" charset="0"/>
                <a:ea typeface="Tahoma" pitchFamily="34" charset="0"/>
                <a:cs typeface="Arial" pitchFamily="34" charset="0"/>
              </a:rPr>
              <a:t> </a:t>
            </a:r>
            <a:endParaRPr lang="en-US" sz="1200" b="1" dirty="0">
              <a:latin typeface="Arial" pitchFamily="34" charset="0"/>
              <a:ea typeface="Tahoma" pitchFamily="34" charset="0"/>
              <a:cs typeface="Arial" pitchFamily="34" charset="0"/>
            </a:endParaRPr>
          </a:p>
        </p:txBody>
      </p:sp>
      <p:sp>
        <p:nvSpPr>
          <p:cNvPr id="29" name="Rounded Rectangle 6"/>
          <p:cNvSpPr/>
          <p:nvPr/>
        </p:nvSpPr>
        <p:spPr>
          <a:xfrm>
            <a:off x="3575954" y="4662200"/>
            <a:ext cx="3078860" cy="870475"/>
          </a:xfrm>
          <a:prstGeom prst="roundRect">
            <a:avLst/>
          </a:prstGeom>
          <a:ln w="38100">
            <a:solidFill>
              <a:schemeClr val="tx1"/>
            </a:solidFill>
          </a:ln>
        </p:spPr>
        <p:style>
          <a:lnRef idx="2">
            <a:schemeClr val="accent2"/>
          </a:lnRef>
          <a:fillRef idx="1">
            <a:schemeClr val="lt1"/>
          </a:fillRef>
          <a:effectRef idx="0">
            <a:schemeClr val="accent2"/>
          </a:effectRef>
          <a:fontRef idx="minor">
            <a:schemeClr val="dk1"/>
          </a:fontRef>
        </p:style>
        <p:txBody>
          <a:bodyPr rtlCol="1" anchor="t"/>
          <a:lstStyle/>
          <a:p>
            <a:pPr algn="l">
              <a:defRPr/>
            </a:pPr>
            <a:r>
              <a:rPr lang="en-US" sz="1200" dirty="0">
                <a:solidFill>
                  <a:prstClr val="black"/>
                </a:solidFill>
                <a:latin typeface="Arial" pitchFamily="34" charset="0"/>
                <a:ea typeface="Tahoma" pitchFamily="34" charset="0"/>
                <a:cs typeface="Arial" pitchFamily="34" charset="0"/>
              </a:rPr>
              <a:t>4. Selected Approach</a:t>
            </a:r>
            <a:endParaRPr lang="he-IL" sz="1200" dirty="0">
              <a:solidFill>
                <a:prstClr val="black"/>
              </a:solidFill>
              <a:latin typeface="Arial" pitchFamily="34" charset="0"/>
              <a:ea typeface="Tahoma" pitchFamily="34" charset="0"/>
              <a:cs typeface="Arial" pitchFamily="34" charset="0"/>
            </a:endParaRPr>
          </a:p>
        </p:txBody>
      </p:sp>
      <p:sp>
        <p:nvSpPr>
          <p:cNvPr id="13" name="TextBox 12"/>
          <p:cNvSpPr txBox="1"/>
          <p:nvPr/>
        </p:nvSpPr>
        <p:spPr>
          <a:xfrm>
            <a:off x="5556292" y="9124806"/>
            <a:ext cx="750659" cy="209609"/>
          </a:xfrm>
          <a:prstGeom prst="rect">
            <a:avLst/>
          </a:prstGeom>
          <a:solidFill>
            <a:srgbClr val="FFFFFF">
              <a:alpha val="50196"/>
            </a:srgbClr>
          </a:solidFill>
        </p:spPr>
        <p:txBody>
          <a:bodyPr wrap="square" rtlCol="1">
            <a:spAutoFit/>
          </a:bodyPr>
          <a:lstStyle/>
          <a:p>
            <a:pPr algn="ctr"/>
            <a:r>
              <a:rPr lang="en-US" sz="762" dirty="0">
                <a:latin typeface="Arial" pitchFamily="34" charset="0"/>
                <a:cs typeface="Arial" pitchFamily="34" charset="0"/>
              </a:rPr>
              <a:t>Visit Us</a:t>
            </a:r>
            <a:endParaRPr lang="he-IL" sz="762" dirty="0">
              <a:latin typeface="Arial" pitchFamily="34" charset="0"/>
              <a:cs typeface="Arial" pitchFamily="34" charset="0"/>
            </a:endParaRPr>
          </a:p>
        </p:txBody>
      </p:sp>
      <p:sp>
        <p:nvSpPr>
          <p:cNvPr id="5" name="Rectangle 4">
            <a:extLst>
              <a:ext uri="{FF2B5EF4-FFF2-40B4-BE49-F238E27FC236}">
                <a16:creationId xmlns:a16="http://schemas.microsoft.com/office/drawing/2014/main" id="{01EE06C4-1B62-4427-98E9-3F44949EBC0B}"/>
              </a:ext>
            </a:extLst>
          </p:cNvPr>
          <p:cNvSpPr/>
          <p:nvPr/>
        </p:nvSpPr>
        <p:spPr>
          <a:xfrm>
            <a:off x="196848" y="210867"/>
            <a:ext cx="930543" cy="86201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ctr"/>
            <a:r>
              <a:rPr lang="en-US" sz="2800" dirty="0"/>
              <a:t>Logo</a:t>
            </a:r>
          </a:p>
        </p:txBody>
      </p:sp>
      <p:sp>
        <p:nvSpPr>
          <p:cNvPr id="14" name="Arrow: Left 13">
            <a:extLst>
              <a:ext uri="{FF2B5EF4-FFF2-40B4-BE49-F238E27FC236}">
                <a16:creationId xmlns:a16="http://schemas.microsoft.com/office/drawing/2014/main" id="{74739229-DA93-498A-93F3-E36AC736CA39}"/>
              </a:ext>
            </a:extLst>
          </p:cNvPr>
          <p:cNvSpPr/>
          <p:nvPr/>
        </p:nvSpPr>
        <p:spPr>
          <a:xfrm rot="10800000">
            <a:off x="3060190" y="2194843"/>
            <a:ext cx="397983" cy="241730"/>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5" name="Arrow: Right 14">
            <a:extLst>
              <a:ext uri="{FF2B5EF4-FFF2-40B4-BE49-F238E27FC236}">
                <a16:creationId xmlns:a16="http://schemas.microsoft.com/office/drawing/2014/main" id="{B5ACDA5A-2EDD-4539-A5A7-1A7E2E4C029F}"/>
              </a:ext>
            </a:extLst>
          </p:cNvPr>
          <p:cNvSpPr/>
          <p:nvPr/>
        </p:nvSpPr>
        <p:spPr>
          <a:xfrm rot="10800000">
            <a:off x="3110774" y="3779894"/>
            <a:ext cx="397984" cy="24172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dirty="0"/>
          </a:p>
        </p:txBody>
      </p:sp>
      <p:sp>
        <p:nvSpPr>
          <p:cNvPr id="52" name="Arrow: Left 51">
            <a:extLst>
              <a:ext uri="{FF2B5EF4-FFF2-40B4-BE49-F238E27FC236}">
                <a16:creationId xmlns:a16="http://schemas.microsoft.com/office/drawing/2014/main" id="{B42B5E19-1352-4CD7-BA33-5F59FA87A388}"/>
              </a:ext>
            </a:extLst>
          </p:cNvPr>
          <p:cNvSpPr/>
          <p:nvPr/>
        </p:nvSpPr>
        <p:spPr>
          <a:xfrm rot="10800000">
            <a:off x="3141380" y="4903923"/>
            <a:ext cx="397985" cy="241728"/>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a:p>
        </p:txBody>
      </p:sp>
      <p:sp>
        <p:nvSpPr>
          <p:cNvPr id="18" name="Rounded Rectangle 6">
            <a:extLst>
              <a:ext uri="{FF2B5EF4-FFF2-40B4-BE49-F238E27FC236}">
                <a16:creationId xmlns:a16="http://schemas.microsoft.com/office/drawing/2014/main" id="{833CA314-16B2-48AE-972C-270F5704890A}"/>
              </a:ext>
            </a:extLst>
          </p:cNvPr>
          <p:cNvSpPr/>
          <p:nvPr/>
        </p:nvSpPr>
        <p:spPr>
          <a:xfrm>
            <a:off x="116011" y="1661756"/>
            <a:ext cx="2944177" cy="1477429"/>
          </a:xfrm>
          <a:prstGeom prst="roundRect">
            <a:avLst/>
          </a:prstGeom>
          <a:noFill/>
          <a:ln w="38100">
            <a:solidFill>
              <a:schemeClr val="tx1"/>
            </a:solidFill>
          </a:ln>
        </p:spPr>
        <p:style>
          <a:lnRef idx="2">
            <a:schemeClr val="accent5"/>
          </a:lnRef>
          <a:fillRef idx="1">
            <a:schemeClr val="lt1"/>
          </a:fillRef>
          <a:effectRef idx="0">
            <a:schemeClr val="accent5"/>
          </a:effectRef>
          <a:fontRef idx="minor">
            <a:schemeClr val="dk1"/>
          </a:fontRef>
        </p:style>
        <p:txBody>
          <a:bodyPr rtlCol="1" anchor="t"/>
          <a:lstStyle/>
          <a:p>
            <a:pPr>
              <a:buFontTx/>
              <a:buAutoNum type="arabicPeriod"/>
              <a:defRPr/>
            </a:pPr>
            <a:r>
              <a:rPr lang="en-US" sz="1200" dirty="0"/>
              <a:t>(Goals) Our project puts its focus on the ability to use modern data technologies and artificial networks to give a quick and accurate classification of exoplanets in our Milky Way galaxy. In addition, analysis of information from space</a:t>
            </a:r>
            <a:endParaRPr lang="he-IL" sz="1200" dirty="0">
              <a:solidFill>
                <a:prstClr val="black"/>
              </a:solidFill>
              <a:latin typeface="Arial" pitchFamily="34" charset="0"/>
              <a:ea typeface="Tahoma" pitchFamily="34" charset="0"/>
            </a:endParaRPr>
          </a:p>
        </p:txBody>
      </p:sp>
      <p:cxnSp>
        <p:nvCxnSpPr>
          <p:cNvPr id="7" name="Straight Arrow Connector 6">
            <a:extLst>
              <a:ext uri="{FF2B5EF4-FFF2-40B4-BE49-F238E27FC236}">
                <a16:creationId xmlns:a16="http://schemas.microsoft.com/office/drawing/2014/main" id="{9C49D1D0-6211-48F5-B887-977D5BA10AE3}"/>
              </a:ext>
            </a:extLst>
          </p:cNvPr>
          <p:cNvCxnSpPr>
            <a:cxnSpLocks/>
          </p:cNvCxnSpPr>
          <p:nvPr/>
        </p:nvCxnSpPr>
        <p:spPr>
          <a:xfrm>
            <a:off x="5219312" y="9513911"/>
            <a:ext cx="4372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F3F334E-0FC7-49AB-A5E6-5E33276B81C9}"/>
              </a:ext>
            </a:extLst>
          </p:cNvPr>
          <p:cNvSpPr txBox="1"/>
          <p:nvPr/>
        </p:nvSpPr>
        <p:spPr>
          <a:xfrm>
            <a:off x="3132516" y="9383106"/>
            <a:ext cx="2063385" cy="261610"/>
          </a:xfrm>
          <a:prstGeom prst="rect">
            <a:avLst/>
          </a:prstGeom>
          <a:noFill/>
        </p:spPr>
        <p:txBody>
          <a:bodyPr wrap="none" rtlCol="0">
            <a:spAutoFit/>
          </a:bodyPr>
          <a:lstStyle/>
          <a:p>
            <a:pPr algn="r" rtl="1"/>
            <a:r>
              <a:rPr lang="en-US" sz="1100" dirty="0"/>
              <a:t>Scan </a:t>
            </a:r>
            <a:r>
              <a:rPr lang="en-US" sz="1100" dirty="0" err="1"/>
              <a:t>QRCode</a:t>
            </a:r>
            <a:r>
              <a:rPr lang="en-US" sz="1100" dirty="0"/>
              <a:t> for full Instructions</a:t>
            </a:r>
          </a:p>
        </p:txBody>
      </p:sp>
      <p:pic>
        <p:nvPicPr>
          <p:cNvPr id="11" name="Picture 10">
            <a:extLst>
              <a:ext uri="{FF2B5EF4-FFF2-40B4-BE49-F238E27FC236}">
                <a16:creationId xmlns:a16="http://schemas.microsoft.com/office/drawing/2014/main" id="{D64C4E1C-6FAC-4FBD-8F18-F52604BE0CA8}"/>
              </a:ext>
            </a:extLst>
          </p:cNvPr>
          <p:cNvPicPr>
            <a:picLocks noChangeAspect="1"/>
          </p:cNvPicPr>
          <p:nvPr/>
        </p:nvPicPr>
        <p:blipFill>
          <a:blip r:embed="rId2"/>
          <a:stretch>
            <a:fillRect/>
          </a:stretch>
        </p:blipFill>
        <p:spPr>
          <a:xfrm>
            <a:off x="5703396" y="9279979"/>
            <a:ext cx="456453" cy="467864"/>
          </a:xfrm>
          <a:prstGeom prst="rect">
            <a:avLst/>
          </a:prstGeom>
        </p:spPr>
      </p:pic>
      <p:pic>
        <p:nvPicPr>
          <p:cNvPr id="4" name="Picture 3" descr="Logo&#10;&#10;Description automatically generated">
            <a:extLst>
              <a:ext uri="{FF2B5EF4-FFF2-40B4-BE49-F238E27FC236}">
                <a16:creationId xmlns:a16="http://schemas.microsoft.com/office/drawing/2014/main" id="{80B54001-53FA-4CC2-8656-3D5CF6C1E9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1" y="13854"/>
            <a:ext cx="1583399" cy="1583399"/>
          </a:xfrm>
          <a:prstGeom prst="rect">
            <a:avLst/>
          </a:prstGeom>
        </p:spPr>
      </p:pic>
      <p:pic>
        <p:nvPicPr>
          <p:cNvPr id="6" name="Picture 5" descr="A picture containing outdoor object, star, night, night sky&#10;&#10;Description automatically generated">
            <a:extLst>
              <a:ext uri="{FF2B5EF4-FFF2-40B4-BE49-F238E27FC236}">
                <a16:creationId xmlns:a16="http://schemas.microsoft.com/office/drawing/2014/main" id="{7CF2FC39-47F1-4D7D-AD47-2F35A7C1CF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420107"/>
            <a:ext cx="6869693" cy="3660518"/>
          </a:xfrm>
          <a:prstGeom prst="rect">
            <a:avLst/>
          </a:prstGeom>
        </p:spPr>
      </p:pic>
      <p:sp>
        <p:nvSpPr>
          <p:cNvPr id="36" name="Rounded Rectangle 6"/>
          <p:cNvSpPr/>
          <p:nvPr/>
        </p:nvSpPr>
        <p:spPr>
          <a:xfrm>
            <a:off x="160461" y="6514559"/>
            <a:ext cx="6524805" cy="3046182"/>
          </a:xfrm>
          <a:prstGeom prst="roundRect">
            <a:avLst/>
          </a:prstGeom>
          <a:noFill/>
          <a:ln w="38100"/>
        </p:spPr>
        <p:style>
          <a:lnRef idx="2">
            <a:schemeClr val="accent3"/>
          </a:lnRef>
          <a:fillRef idx="1">
            <a:schemeClr val="lt1"/>
          </a:fillRef>
          <a:effectRef idx="0">
            <a:schemeClr val="accent3"/>
          </a:effectRef>
          <a:fontRef idx="minor">
            <a:schemeClr val="dk1"/>
          </a:fontRef>
        </p:style>
        <p:txBody>
          <a:bodyPr rtlCol="1" anchor="t"/>
          <a:lstStyle/>
          <a:p>
            <a:pPr rtl="1">
              <a:defRPr/>
            </a:pPr>
            <a:r>
              <a:rPr lang="en-US" sz="1200" dirty="0">
                <a:solidFill>
                  <a:schemeClr val="bg1"/>
                </a:solidFill>
                <a:latin typeface="Arial" pitchFamily="34" charset="0"/>
                <a:ea typeface="Tahoma" pitchFamily="34" charset="0"/>
                <a:cs typeface="Arial" pitchFamily="34" charset="0"/>
              </a:rPr>
              <a:t>5. Solution Description (Algorithms, Modulation, Patterns, Infrastructure, UI,   </a:t>
            </a:r>
            <a:br>
              <a:rPr lang="en-US" sz="1200" dirty="0">
                <a:solidFill>
                  <a:schemeClr val="bg1"/>
                </a:solidFill>
                <a:latin typeface="Arial" pitchFamily="34" charset="0"/>
                <a:ea typeface="Tahoma" pitchFamily="34" charset="0"/>
                <a:cs typeface="Arial" pitchFamily="34" charset="0"/>
              </a:rPr>
            </a:br>
            <a:r>
              <a:rPr lang="en-US" sz="1200" dirty="0">
                <a:solidFill>
                  <a:schemeClr val="bg1"/>
                </a:solidFill>
                <a:latin typeface="Arial" pitchFamily="34" charset="0"/>
                <a:ea typeface="Tahoma" pitchFamily="34" charset="0"/>
                <a:cs typeface="Arial" pitchFamily="34" charset="0"/>
              </a:rPr>
              <a:t>     Functionality)</a:t>
            </a:r>
            <a:endParaRPr lang="he-IL" sz="1200" dirty="0">
              <a:solidFill>
                <a:schemeClr val="bg1"/>
              </a:solidFill>
              <a:latin typeface="Arial" pitchFamily="34" charset="0"/>
              <a:ea typeface="Tahoma" pitchFamily="34" charset="0"/>
              <a:cs typeface="Arial" pitchFamily="34" charset="0"/>
            </a:endParaRPr>
          </a:p>
        </p:txBody>
      </p:sp>
      <p:sp>
        <p:nvSpPr>
          <p:cNvPr id="16" name="Arrow: Down 15">
            <a:extLst>
              <a:ext uri="{FF2B5EF4-FFF2-40B4-BE49-F238E27FC236}">
                <a16:creationId xmlns:a16="http://schemas.microsoft.com/office/drawing/2014/main" id="{934A1CC8-3731-4427-9E37-E524BEB70E91}"/>
              </a:ext>
            </a:extLst>
          </p:cNvPr>
          <p:cNvSpPr/>
          <p:nvPr/>
        </p:nvSpPr>
        <p:spPr>
          <a:xfrm>
            <a:off x="1437578" y="5464987"/>
            <a:ext cx="299843" cy="86899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882" tIns="12440" rIns="24882" bIns="12440" numCol="1" spcCol="0" rtlCol="0" fromWordArt="0" anchor="ctr" anchorCtr="0" forceAA="0" compatLnSpc="1">
            <a:prstTxWarp prst="textNoShape">
              <a:avLst/>
            </a:prstTxWarp>
            <a:noAutofit/>
          </a:bodyPr>
          <a:lstStyle/>
          <a:p>
            <a:pPr algn="r" rtl="1"/>
            <a:endParaRPr lang="en-US" sz="490" dirty="0"/>
          </a:p>
        </p:txBody>
      </p:sp>
    </p:spTree>
    <p:extLst>
      <p:ext uri="{BB962C8B-B14F-4D97-AF65-F5344CB8AC3E}">
        <p14:creationId xmlns:p14="http://schemas.microsoft.com/office/powerpoint/2010/main" val="13216844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TotalTime>
  <Words>204</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zor</dc:creator>
  <cp:lastModifiedBy>דולב</cp:lastModifiedBy>
  <cp:revision>22</cp:revision>
  <dcterms:created xsi:type="dcterms:W3CDTF">2020-05-21T09:41:20Z</dcterms:created>
  <dcterms:modified xsi:type="dcterms:W3CDTF">2021-05-05T14:13:13Z</dcterms:modified>
</cp:coreProperties>
</file>