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273" r:id="rId3"/>
    <p:sldId id="284" r:id="rId4"/>
    <p:sldId id="258" r:id="rId5"/>
    <p:sldId id="257" r:id="rId6"/>
    <p:sldId id="355" r:id="rId7"/>
    <p:sldId id="354" r:id="rId8"/>
    <p:sldId id="346" r:id="rId9"/>
    <p:sldId id="349" r:id="rId10"/>
    <p:sldId id="347" r:id="rId11"/>
    <p:sldId id="348" r:id="rId12"/>
    <p:sldId id="350" r:id="rId13"/>
    <p:sldId id="351" r:id="rId14"/>
    <p:sldId id="353" r:id="rId15"/>
    <p:sldId id="352" r:id="rId16"/>
    <p:sldId id="295" r:id="rId17"/>
    <p:sldId id="296" r:id="rId18"/>
    <p:sldId id="333" r:id="rId19"/>
    <p:sldId id="298" r:id="rId20"/>
    <p:sldId id="299" r:id="rId21"/>
    <p:sldId id="302" r:id="rId22"/>
    <p:sldId id="303" r:id="rId23"/>
    <p:sldId id="282" r:id="rId24"/>
    <p:sldId id="294" r:id="rId25"/>
    <p:sldId id="304" r:id="rId26"/>
    <p:sldId id="305" r:id="rId27"/>
    <p:sldId id="308" r:id="rId28"/>
    <p:sldId id="309" r:id="rId29"/>
    <p:sldId id="310" r:id="rId30"/>
    <p:sldId id="317" r:id="rId31"/>
    <p:sldId id="311" r:id="rId32"/>
    <p:sldId id="300" r:id="rId33"/>
    <p:sldId id="312" r:id="rId34"/>
    <p:sldId id="313" r:id="rId35"/>
    <p:sldId id="314" r:id="rId36"/>
    <p:sldId id="315" r:id="rId37"/>
    <p:sldId id="316" r:id="rId38"/>
    <p:sldId id="318" r:id="rId39"/>
    <p:sldId id="320" r:id="rId40"/>
    <p:sldId id="321" r:id="rId41"/>
    <p:sldId id="323" r:id="rId42"/>
    <p:sldId id="324" r:id="rId43"/>
    <p:sldId id="283" r:id="rId44"/>
    <p:sldId id="272" r:id="rId45"/>
    <p:sldId id="322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345" r:id="rId66"/>
    <p:sldId id="259" r:id="rId67"/>
    <p:sldId id="285" r:id="rId68"/>
    <p:sldId id="286" r:id="rId69"/>
    <p:sldId id="287" r:id="rId70"/>
    <p:sldId id="288" r:id="rId71"/>
    <p:sldId id="289" r:id="rId72"/>
    <p:sldId id="290" r:id="rId73"/>
    <p:sldId id="291" r:id="rId74"/>
    <p:sldId id="292" r:id="rId75"/>
    <p:sldId id="266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96395" autoAdjust="0"/>
  </p:normalViewPr>
  <p:slideViewPr>
    <p:cSldViewPr snapToGrid="0">
      <p:cViewPr>
        <p:scale>
          <a:sx n="75" d="100"/>
          <a:sy n="75" d="100"/>
        </p:scale>
        <p:origin x="1998" y="786"/>
      </p:cViewPr>
      <p:guideLst>
        <p:guide orient="horz" pos="426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50876-3A6C-4BCA-B979-EDD70535985F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1BFB9-4471-40BD-A92D-D38F294AF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1BFB9-4471-40BD-A92D-D38F294AF8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33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r>
              <a:rPr lang="en-US" baseline="0" dirty="0" smtClean="0"/>
              <a:t> – </a:t>
            </a:r>
            <a:r>
              <a:rPr lang="ru-RU" baseline="0" dirty="0" smtClean="0"/>
              <a:t>ключевое слово, связывает идентификатор со значением или функцией. Ключевое слово </a:t>
            </a:r>
            <a:r>
              <a:rPr lang="ru-RU" baseline="0" dirty="0" err="1" smtClean="0"/>
              <a:t>let</a:t>
            </a:r>
            <a:r>
              <a:rPr lang="ru-RU" baseline="0" dirty="0" smtClean="0"/>
              <a:t> используется для привязки имени к значению или функции.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1BFB9-4471-40BD-A92D-D38F294AF8B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59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Иммутабельность</a:t>
            </a:r>
            <a:r>
              <a:rPr lang="ru-RU" dirty="0" smtClean="0"/>
              <a:t> – невозможность изменения состояния объекта</a:t>
            </a:r>
            <a:r>
              <a:rPr lang="ru-RU" baseline="0" dirty="0" smtClean="0"/>
              <a:t> с момента его создания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1BFB9-4471-40BD-A92D-D38F294AF8B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10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Иммутабельность</a:t>
            </a:r>
            <a:r>
              <a:rPr lang="ru-RU" dirty="0" smtClean="0"/>
              <a:t> – невозможность изменения состояния объекта</a:t>
            </a:r>
            <a:r>
              <a:rPr lang="ru-RU" baseline="0" dirty="0" smtClean="0"/>
              <a:t> с момента его создания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1BFB9-4471-40BD-A92D-D38F294AF8B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27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Иммутабельность</a:t>
            </a:r>
            <a:r>
              <a:rPr lang="ru-RU" dirty="0" smtClean="0"/>
              <a:t> – невозможность изменения состояния объекта</a:t>
            </a:r>
            <a:r>
              <a:rPr lang="ru-RU" baseline="0" dirty="0" smtClean="0"/>
              <a:t> с момента его создания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1BFB9-4471-40BD-A92D-D38F294AF8B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4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Функция</a:t>
            </a:r>
            <a:r>
              <a:rPr lang="ru-RU" baseline="0" dirty="0" smtClean="0"/>
              <a:t> – подпрограмма, которая может принимать параметры, и должна возвращать значение.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1BFB9-4471-40BD-A92D-D38F294AF8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81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Функция</a:t>
            </a:r>
            <a:r>
              <a:rPr lang="ru-RU" baseline="0" dirty="0" smtClean="0"/>
              <a:t> – подпрограмма, которая может принимать параметры, и должна возвращать значение.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1BFB9-4471-40BD-A92D-D38F294AF8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71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Функция</a:t>
            </a:r>
            <a:r>
              <a:rPr lang="ru-RU" baseline="0" dirty="0" smtClean="0"/>
              <a:t> – подпрограмма, которая может принимать параметры, и должна возвращать значение.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1BFB9-4471-40BD-A92D-D38F294AF8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Функция</a:t>
            </a:r>
            <a:r>
              <a:rPr lang="ru-RU" baseline="0" dirty="0" smtClean="0"/>
              <a:t> – подпрограмма, которая может принимать параметры, и должна возвращать значение.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1BFB9-4471-40BD-A92D-D38F294AF8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88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1BFB9-4471-40BD-A92D-D38F294AF8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99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1BFB9-4471-40BD-A92D-D38F294AF8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00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1BFB9-4471-40BD-A92D-D38F294AF8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11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Чистыми (</a:t>
            </a:r>
            <a:r>
              <a:rPr lang="ru-RU" dirty="0" err="1" smtClean="0"/>
              <a:t>pure</a:t>
            </a:r>
            <a:r>
              <a:rPr lang="ru-RU" dirty="0" smtClean="0"/>
              <a:t>) называются функции, не производящие побочных эффектов: печати, изменения состояния, сетевых запросов. Как правило, чистота фиксируется на уровне соглашений, но бывает и </a:t>
            </a:r>
            <a:r>
              <a:rPr lang="ru-RU" dirty="0" err="1" smtClean="0"/>
              <a:t>Хаскель</a:t>
            </a:r>
            <a:r>
              <a:rPr lang="ru-RU" dirty="0" smtClean="0"/>
              <a:t>. Такие функции безопасно вызывать как угодно, откуда угодно и сколько угодно раз.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1BFB9-4471-40BD-A92D-D38F294AF8B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AB0-06D5-4361-97E0-5486A3B725F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A13A0-2722-4E3B-9120-FA5D70CC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5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AB0-06D5-4361-97E0-5486A3B725F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A13A0-2722-4E3B-9120-FA5D70CC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5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AB0-06D5-4361-97E0-5486A3B725F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A13A0-2722-4E3B-9120-FA5D70CC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6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AB0-06D5-4361-97E0-5486A3B725F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A13A0-2722-4E3B-9120-FA5D70CC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0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AB0-06D5-4361-97E0-5486A3B725F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A13A0-2722-4E3B-9120-FA5D70CC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9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AB0-06D5-4361-97E0-5486A3B725F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A13A0-2722-4E3B-9120-FA5D70CC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2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AB0-06D5-4361-97E0-5486A3B725F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A13A0-2722-4E3B-9120-FA5D70CC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AB0-06D5-4361-97E0-5486A3B725F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A13A0-2722-4E3B-9120-FA5D70CC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0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AB0-06D5-4361-97E0-5486A3B725F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A13A0-2722-4E3B-9120-FA5D70CC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6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AB0-06D5-4361-97E0-5486A3B725F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A13A0-2722-4E3B-9120-FA5D70CC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6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AB0-06D5-4361-97E0-5486A3B725F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A13A0-2722-4E3B-9120-FA5D70CC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9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72AB0-06D5-4361-97E0-5486A3B725F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A13A0-2722-4E3B-9120-FA5D70CC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6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lfik1/ItMeetupCats" TargetMode="External"/><Relationship Id="rId2" Type="http://schemas.openxmlformats.org/officeDocument/2006/relationships/hyperlink" Target="https://github.com/Dolfik1/Funogra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46440" y="1361666"/>
            <a:ext cx="94991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Введение в F# на примере разработки </a:t>
            </a:r>
            <a:r>
              <a:rPr lang="ru-RU" sz="5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телеграм</a:t>
            </a:r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бота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2041" y="5436687"/>
            <a:ext cx="36060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Николай Матюшин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6021462"/>
            <a:ext cx="4864100" cy="64854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804" y="5063880"/>
            <a:ext cx="2226406" cy="74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206199" y="530163"/>
            <a:ext cx="37796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Telegram Bots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105" y="1751685"/>
            <a:ext cx="3427811" cy="442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6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206199" y="530163"/>
            <a:ext cx="37796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Telegram Bots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2367800"/>
            <a:ext cx="3362325" cy="255536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48" y="2354351"/>
            <a:ext cx="3362325" cy="258226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223" y="2336419"/>
            <a:ext cx="3362325" cy="260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1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809456" y="530163"/>
            <a:ext cx="45731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Telegram Bot API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2481" y="2333625"/>
            <a:ext cx="2466975" cy="1552575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605187" y="2755969"/>
            <a:ext cx="19415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 App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865227" y="1613579"/>
            <a:ext cx="14214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Server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60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809456" y="530163"/>
            <a:ext cx="45731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Telegram Bot API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2481" y="2333625"/>
            <a:ext cx="2466975" cy="1552575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605187" y="2755969"/>
            <a:ext cx="19415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 App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865227" y="1613579"/>
            <a:ext cx="14214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Server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382567" y="2333625"/>
            <a:ext cx="2466975" cy="1552575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8554159" y="2755969"/>
            <a:ext cx="21237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Telegram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905313" y="1613579"/>
            <a:ext cx="14214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Server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3841750" y="2755969"/>
            <a:ext cx="451167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4570582" y="2072015"/>
            <a:ext cx="3050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GET/POST Request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29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809456" y="530163"/>
            <a:ext cx="45731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Telegram Bot API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2481" y="2333625"/>
            <a:ext cx="2466975" cy="1552575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605187" y="2755969"/>
            <a:ext cx="19415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 App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865227" y="1613579"/>
            <a:ext cx="14214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Server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382567" y="2333625"/>
            <a:ext cx="2466975" cy="1552575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8554159" y="2755969"/>
            <a:ext cx="21237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Telegram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905313" y="1613579"/>
            <a:ext cx="14214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Server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382567" y="4772025"/>
            <a:ext cx="2466975" cy="1552575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9043621" y="5194369"/>
            <a:ext cx="11448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User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3841750" y="2755969"/>
            <a:ext cx="451167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4570582" y="2072015"/>
            <a:ext cx="3050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GET/POST Request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10188486" y="3886200"/>
            <a:ext cx="0" cy="885825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9274086" y="3886201"/>
            <a:ext cx="0" cy="885824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34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809456" y="530163"/>
            <a:ext cx="45731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Telegram Bot API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2481" y="2333625"/>
            <a:ext cx="2466975" cy="1552575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605187" y="2755969"/>
            <a:ext cx="19415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 App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865227" y="1613579"/>
            <a:ext cx="14214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Server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382567" y="2333625"/>
            <a:ext cx="2466975" cy="1552575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8554159" y="2755969"/>
            <a:ext cx="21237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Telegram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905313" y="1613579"/>
            <a:ext cx="14214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Server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382567" y="4772025"/>
            <a:ext cx="2466975" cy="1552575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9043621" y="5194369"/>
            <a:ext cx="11448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User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3841750" y="2755969"/>
            <a:ext cx="451167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3841750" y="3463855"/>
            <a:ext cx="451167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4570582" y="2072015"/>
            <a:ext cx="3050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GET/POST Request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286323" y="3542227"/>
            <a:ext cx="1619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Response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10188486" y="3886200"/>
            <a:ext cx="0" cy="885825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9274086" y="3886201"/>
            <a:ext cx="0" cy="885824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21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686804" y="530163"/>
            <a:ext cx="28184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714754" y="2758470"/>
            <a:ext cx="47624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add(</a:t>
            </a:r>
            <a:r>
              <a:rPr lang="en-US" sz="2400" dirty="0" err="1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y)</a:t>
            </a:r>
          </a:p>
          <a:p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x + y;</a:t>
            </a:r>
          </a:p>
          <a:p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29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686804" y="530163"/>
            <a:ext cx="28184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714754" y="2758470"/>
            <a:ext cx="47624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add(</a:t>
            </a:r>
            <a:r>
              <a:rPr lang="en-US" sz="2400" dirty="0" err="1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y)</a:t>
            </a:r>
          </a:p>
          <a:p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x + y;</a:t>
            </a:r>
          </a:p>
          <a:p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5262563" y="3177540"/>
            <a:ext cx="9477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0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686804" y="530163"/>
            <a:ext cx="28184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714754" y="2758470"/>
            <a:ext cx="47624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add(</a:t>
            </a:r>
            <a:r>
              <a:rPr lang="en-US" sz="2400" dirty="0" err="1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y)</a:t>
            </a:r>
          </a:p>
          <a:p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x + y;</a:t>
            </a:r>
          </a:p>
          <a:p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5262563" y="3177540"/>
            <a:ext cx="9477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6557467" y="3177540"/>
            <a:ext cx="9477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2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714754" y="2758470"/>
            <a:ext cx="47624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add(</a:t>
            </a:r>
            <a:r>
              <a:rPr lang="en-US" sz="2400" dirty="0" err="1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y)</a:t>
            </a:r>
          </a:p>
          <a:p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x + y;</a:t>
            </a:r>
          </a:p>
          <a:p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686804" y="530163"/>
            <a:ext cx="28184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557713" y="3932872"/>
            <a:ext cx="23002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89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928253" y="530163"/>
            <a:ext cx="23355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Зачем</a:t>
            </a:r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3"/>
          <a:stretch/>
        </p:blipFill>
        <p:spPr>
          <a:xfrm>
            <a:off x="4861253" y="2115671"/>
            <a:ext cx="2761776" cy="392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454258" y="530163"/>
            <a:ext cx="5283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Чистота функции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90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454258" y="530163"/>
            <a:ext cx="5283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Чистота функции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70656" y="1657062"/>
            <a:ext cx="92642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3850" indent="-323850">
              <a:buFont typeface="Arial" panose="020B0604020202020204" pitchFamily="34" charset="0"/>
              <a:buChar char="•"/>
              <a:tabLst>
                <a:tab pos="361950" algn="l"/>
              </a:tabLst>
            </a:pPr>
            <a:r>
              <a:rPr lang="ru-RU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Чистые</a:t>
            </a:r>
          </a:p>
        </p:txBody>
      </p:sp>
    </p:spTree>
    <p:extLst>
      <p:ext uri="{BB962C8B-B14F-4D97-AF65-F5344CB8AC3E}">
        <p14:creationId xmlns:p14="http://schemas.microsoft.com/office/powerpoint/2010/main" val="31727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454258" y="530163"/>
            <a:ext cx="5283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Чистота функции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70656" y="1657062"/>
            <a:ext cx="92642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3850" indent="-323850">
              <a:buFont typeface="Arial" panose="020B0604020202020204" pitchFamily="34" charset="0"/>
              <a:buChar char="•"/>
              <a:tabLst>
                <a:tab pos="361950" algn="l"/>
              </a:tabLst>
            </a:pPr>
            <a:r>
              <a:rPr lang="ru-RU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Чистые</a:t>
            </a:r>
          </a:p>
          <a:p>
            <a:pPr marL="323850" indent="-323850">
              <a:buFont typeface="Arial" panose="020B0604020202020204" pitchFamily="34" charset="0"/>
              <a:buChar char="•"/>
              <a:tabLst>
                <a:tab pos="361950" algn="l"/>
              </a:tabLst>
            </a:pPr>
            <a:r>
              <a:rPr lang="ru-RU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 с побочными эффектами</a:t>
            </a:r>
          </a:p>
          <a:p>
            <a:pPr>
              <a:tabLst>
                <a:tab pos="361950" algn="l"/>
              </a:tabLst>
            </a:pPr>
            <a:r>
              <a:rPr lang="ru-RU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(не чистые)</a:t>
            </a:r>
          </a:p>
        </p:txBody>
      </p:sp>
    </p:spTree>
    <p:extLst>
      <p:ext uri="{BB962C8B-B14F-4D97-AF65-F5344CB8AC3E}">
        <p14:creationId xmlns:p14="http://schemas.microsoft.com/office/powerpoint/2010/main" val="124366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525436" y="530163"/>
            <a:ext cx="51411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Чистые функции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280" y="2162424"/>
            <a:ext cx="3789440" cy="374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3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505393" y="530163"/>
            <a:ext cx="51812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Чистые функции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880625" y="2485134"/>
            <a:ext cx="64307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add(</a:t>
            </a:r>
            <a:r>
              <a:rPr lang="en-US" sz="3600" dirty="0" err="1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x, </a:t>
            </a:r>
            <a:r>
              <a:rPr lang="en-US" sz="3600" dirty="0" err="1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y)</a:t>
            </a:r>
          </a:p>
          <a:p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r>
              <a:rPr lang="en-US" sz="36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return</a:t>
            </a:r>
            <a:r>
              <a:rPr lang="en-US" sz="36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x + y;</a:t>
            </a:r>
          </a:p>
          <a:p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  <a:endParaRPr lang="en-US" sz="3600" b="0" dirty="0">
              <a:solidFill>
                <a:srgbClr val="000000"/>
              </a:solidFill>
              <a:effectLst/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31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410269" y="530163"/>
            <a:ext cx="93714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 с побочными эффектами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20396" y="1925658"/>
            <a:ext cx="59512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counter = </a:t>
            </a:r>
            <a:r>
              <a:rPr lang="en-US" sz="32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...</a:t>
            </a:r>
          </a:p>
          <a:p>
            <a:r>
              <a:rPr lang="en-US" sz="3200" dirty="0" err="1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add(</a:t>
            </a:r>
            <a:r>
              <a:rPr lang="en-US" sz="3200" dirty="0" err="1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x, </a:t>
            </a:r>
            <a:r>
              <a:rPr lang="en-US" sz="3200" dirty="0" err="1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y)</a:t>
            </a:r>
          </a:p>
          <a:p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counter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++;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return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x + y;</a:t>
            </a:r>
          </a:p>
          <a:p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  <a:endParaRPr lang="en-US" sz="3200" b="0" dirty="0">
              <a:solidFill>
                <a:srgbClr val="000000"/>
              </a:solidFill>
              <a:effectLst/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40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410269" y="530163"/>
            <a:ext cx="93714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 с побочными эффектами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106279" y="1821164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3106279" y="1996839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Поток 1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410269" y="530163"/>
            <a:ext cx="93714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 с побочными эффектами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106279" y="1821164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3106279" y="1996839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Поток 1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943157" y="1821164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943157" y="1996839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Поток 2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02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410269" y="530163"/>
            <a:ext cx="93714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 с побочными эффектами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106279" y="1821164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3106279" y="1996839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Поток 1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943157" y="1821164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943157" y="1996839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Поток 2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106279" y="3573357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3106279" y="3749032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add(1, 2)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943157" y="3573357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943157" y="3749032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add(1, 2)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4195491" y="2818847"/>
            <a:ext cx="0" cy="754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7" idx="2"/>
            <a:endCxn id="12" idx="0"/>
          </p:cNvCxnSpPr>
          <p:nvPr/>
        </p:nvCxnSpPr>
        <p:spPr>
          <a:xfrm>
            <a:off x="8014439" y="2818847"/>
            <a:ext cx="0" cy="754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7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410269" y="530163"/>
            <a:ext cx="93714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 с побочными эффектами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106279" y="1821164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3106279" y="1996839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Поток 1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943157" y="1821164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943157" y="1996839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Поток 2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106279" y="3573357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3106279" y="3749032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add(1, 2)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943157" y="3573357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943157" y="3749032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add(1, 2)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4195491" y="2818847"/>
            <a:ext cx="0" cy="754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Скругленный прямоугольник 19"/>
          <p:cNvSpPr/>
          <p:nvPr/>
        </p:nvSpPr>
        <p:spPr>
          <a:xfrm>
            <a:off x="3106279" y="5337920"/>
            <a:ext cx="5979442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5024718" y="5504935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counter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9" name="Прямая со стрелкой 28"/>
          <p:cNvCxnSpPr>
            <a:stCxn id="7" idx="2"/>
            <a:endCxn id="12" idx="0"/>
          </p:cNvCxnSpPr>
          <p:nvPr/>
        </p:nvCxnSpPr>
        <p:spPr>
          <a:xfrm>
            <a:off x="8014439" y="2818847"/>
            <a:ext cx="0" cy="754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79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706" y="4788043"/>
            <a:ext cx="1245483" cy="124548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412145" y="530163"/>
            <a:ext cx="73677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Функциональные языки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70" y="2398616"/>
            <a:ext cx="1471977" cy="103038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68" y="3599771"/>
            <a:ext cx="692780" cy="9052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78" y="4788043"/>
            <a:ext cx="1206351" cy="120635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290" y="2063300"/>
            <a:ext cx="1842655" cy="184265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07" y="3599771"/>
            <a:ext cx="919020" cy="91902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949" y="2603628"/>
            <a:ext cx="895350" cy="762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753" y="3707837"/>
            <a:ext cx="1631894" cy="68295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303" y="2719342"/>
            <a:ext cx="1876970" cy="53057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896" y="2603628"/>
            <a:ext cx="1092479" cy="77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2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410269" y="530163"/>
            <a:ext cx="93714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 с побочными эффектами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106279" y="1821164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3106279" y="1996839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Поток 1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943157" y="1821164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943157" y="1996839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Поток 2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106279" y="3573357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3106279" y="3749032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add(1, 2)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943157" y="3573357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943157" y="3749032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add(1, 2)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4195491" y="2818847"/>
            <a:ext cx="0" cy="754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Скругленный прямоугольник 19"/>
          <p:cNvSpPr/>
          <p:nvPr/>
        </p:nvSpPr>
        <p:spPr>
          <a:xfrm>
            <a:off x="3106279" y="5337920"/>
            <a:ext cx="5979442" cy="99768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5024718" y="5504935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counter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5" name="Прямая со стрелкой 24"/>
          <p:cNvCxnSpPr>
            <a:stCxn id="10" idx="2"/>
          </p:cNvCxnSpPr>
          <p:nvPr/>
        </p:nvCxnSpPr>
        <p:spPr>
          <a:xfrm>
            <a:off x="4177561" y="4571040"/>
            <a:ext cx="0" cy="754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7" idx="2"/>
            <a:endCxn id="12" idx="0"/>
          </p:cNvCxnSpPr>
          <p:nvPr/>
        </p:nvCxnSpPr>
        <p:spPr>
          <a:xfrm>
            <a:off x="8014439" y="2818847"/>
            <a:ext cx="0" cy="754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5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410269" y="530163"/>
            <a:ext cx="93714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 с побочными эффектами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106279" y="1821164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3106279" y="1996839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Поток 1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943157" y="1821164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943157" y="1996839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Поток 2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85721" y="4517136"/>
            <a:ext cx="2340864" cy="2340864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3106279" y="3573357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3106279" y="3749032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add(1, 2)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943157" y="3573357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943157" y="3749032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add(1, 2)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4195491" y="2818847"/>
            <a:ext cx="0" cy="754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Скругленный прямоугольник 19"/>
          <p:cNvSpPr/>
          <p:nvPr/>
        </p:nvSpPr>
        <p:spPr>
          <a:xfrm>
            <a:off x="3106279" y="5337920"/>
            <a:ext cx="5979442" cy="99768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5024718" y="5504935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counter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5" name="Прямая со стрелкой 24"/>
          <p:cNvCxnSpPr>
            <a:stCxn id="10" idx="2"/>
          </p:cNvCxnSpPr>
          <p:nvPr/>
        </p:nvCxnSpPr>
        <p:spPr>
          <a:xfrm>
            <a:off x="4177561" y="4571040"/>
            <a:ext cx="0" cy="754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7" idx="2"/>
            <a:endCxn id="12" idx="0"/>
          </p:cNvCxnSpPr>
          <p:nvPr/>
        </p:nvCxnSpPr>
        <p:spPr>
          <a:xfrm>
            <a:off x="8014439" y="2818847"/>
            <a:ext cx="0" cy="754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39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61449" y="530163"/>
            <a:ext cx="42691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 в </a:t>
            </a:r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" y="3078940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let</a:t>
            </a:r>
            <a:r>
              <a:rPr lang="es-ES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add x y </a:t>
            </a:r>
            <a:r>
              <a:rPr lang="es-E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s-ES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x </a:t>
            </a:r>
            <a:r>
              <a:rPr lang="es-E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+</a:t>
            </a:r>
            <a:r>
              <a:rPr lang="es-ES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y</a:t>
            </a:r>
            <a:endParaRPr lang="es-ES" sz="4400" b="0" dirty="0">
              <a:solidFill>
                <a:srgbClr val="000000"/>
              </a:solidFill>
              <a:effectLst/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61449" y="530163"/>
            <a:ext cx="42691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 в </a:t>
            </a:r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" y="3077670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let</a:t>
            </a:r>
            <a:r>
              <a:rPr lang="es-ES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add x y </a:t>
            </a:r>
            <a:r>
              <a:rPr lang="es-E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s-ES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x </a:t>
            </a:r>
            <a:r>
              <a:rPr lang="es-E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+</a:t>
            </a:r>
            <a:r>
              <a:rPr lang="es-ES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y</a:t>
            </a:r>
            <a:endParaRPr lang="es-ES" sz="4400" b="0" dirty="0">
              <a:solidFill>
                <a:srgbClr val="000000"/>
              </a:solidFill>
              <a:effectLst/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982913" y="3834411"/>
            <a:ext cx="89058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0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61449" y="530163"/>
            <a:ext cx="42691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 в </a:t>
            </a:r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078940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let</a:t>
            </a:r>
            <a:r>
              <a:rPr lang="es-ES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add x y </a:t>
            </a:r>
            <a:r>
              <a:rPr lang="es-E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s-ES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x </a:t>
            </a:r>
            <a:r>
              <a:rPr lang="es-E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+</a:t>
            </a:r>
            <a:r>
              <a:rPr lang="es-ES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y</a:t>
            </a:r>
            <a:endParaRPr lang="es-ES" sz="4400" b="0" dirty="0">
              <a:solidFill>
                <a:srgbClr val="000000"/>
              </a:solidFill>
              <a:effectLst/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4291013" y="3841323"/>
            <a:ext cx="93630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3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61449" y="530163"/>
            <a:ext cx="42691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 в </a:t>
            </a:r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078940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let</a:t>
            </a:r>
            <a:r>
              <a:rPr lang="es-ES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add x y </a:t>
            </a:r>
            <a:r>
              <a:rPr lang="es-E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s-ES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x </a:t>
            </a:r>
            <a:r>
              <a:rPr lang="es-E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+</a:t>
            </a:r>
            <a:r>
              <a:rPr lang="es-ES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y</a:t>
            </a:r>
            <a:endParaRPr lang="es-ES" sz="4400" b="0" dirty="0">
              <a:solidFill>
                <a:srgbClr val="000000"/>
              </a:solidFill>
              <a:effectLst/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5585143" y="3848381"/>
            <a:ext cx="33813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2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61449" y="530163"/>
            <a:ext cx="42691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 в </a:t>
            </a:r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07894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let</a:t>
            </a:r>
            <a:r>
              <a:rPr lang="es-ES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add x y </a:t>
            </a:r>
            <a:r>
              <a:rPr lang="es-E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s-ES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x </a:t>
            </a:r>
            <a:r>
              <a:rPr lang="es-E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+</a:t>
            </a:r>
            <a:r>
              <a:rPr lang="es-ES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y</a:t>
            </a:r>
            <a:endParaRPr lang="es-ES" sz="4400" b="0" dirty="0">
              <a:solidFill>
                <a:srgbClr val="000000"/>
              </a:solidFill>
              <a:effectLst/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234113" y="3848662"/>
            <a:ext cx="33813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1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61449" y="530163"/>
            <a:ext cx="42691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 в </a:t>
            </a:r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07894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let</a:t>
            </a:r>
            <a:r>
              <a:rPr lang="es-ES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add x y </a:t>
            </a:r>
            <a:r>
              <a:rPr lang="es-E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s-ES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x </a:t>
            </a:r>
            <a:r>
              <a:rPr lang="es-E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+</a:t>
            </a:r>
            <a:r>
              <a:rPr lang="es-ES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y</a:t>
            </a:r>
            <a:endParaRPr lang="es-ES" sz="4400" b="0" dirty="0">
              <a:solidFill>
                <a:srgbClr val="000000"/>
              </a:solidFill>
              <a:effectLst/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7613333" y="3848381"/>
            <a:ext cx="157638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29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61449" y="530163"/>
            <a:ext cx="42691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 в </a:t>
            </a:r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59747" y="3078940"/>
            <a:ext cx="64725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let</a:t>
            </a:r>
            <a:r>
              <a:rPr lang="es-ES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add </a:t>
            </a:r>
            <a:r>
              <a:rPr lang="es-ES" sz="44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s-ES" sz="44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ru-RU" sz="44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s-ES" sz="44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+</a:t>
            </a:r>
            <a:r>
              <a:rPr lang="ru-RU" sz="44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endParaRPr lang="es-ES" sz="4400" b="0" dirty="0">
              <a:solidFill>
                <a:srgbClr val="000000"/>
              </a:solidFill>
              <a:effectLst/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76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61449" y="530163"/>
            <a:ext cx="42691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 в </a:t>
            </a:r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30252" y="2042343"/>
            <a:ext cx="93315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let</a:t>
            </a:r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a </a:t>
            </a:r>
            <a:r>
              <a:rPr lang="en-US" sz="36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6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</a:t>
            </a:r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600" dirty="0" smtClean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</a:t>
            </a:r>
            <a:endParaRPr lang="en-US" sz="36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6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let</a:t>
            </a:r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(-)</a:t>
            </a:r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(+)</a:t>
            </a:r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600" dirty="0">
                <a:solidFill>
                  <a:srgbClr val="008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happy debugging</a:t>
            </a:r>
            <a:endParaRPr lang="en-US" sz="36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6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let</a:t>
            </a:r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b </a:t>
            </a:r>
            <a:r>
              <a:rPr lang="en-US" sz="36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6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</a:t>
            </a:r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6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</a:t>
            </a:r>
            <a:endParaRPr lang="en-US" sz="36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 </a:t>
            </a:r>
            <a:r>
              <a:rPr lang="en-US" sz="3600" dirty="0">
                <a:solidFill>
                  <a:srgbClr val="008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1</a:t>
            </a:r>
            <a:endParaRPr lang="en-US" sz="36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 </a:t>
            </a:r>
            <a:r>
              <a:rPr lang="en-US" sz="3600" dirty="0">
                <a:solidFill>
                  <a:srgbClr val="008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3</a:t>
            </a:r>
            <a:endParaRPr lang="en-US" sz="3600" b="0" dirty="0">
              <a:solidFill>
                <a:srgbClr val="000000"/>
              </a:solidFill>
              <a:effectLst/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49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307" y="2693401"/>
            <a:ext cx="2439386" cy="243938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229142" y="530163"/>
            <a:ext cx="37337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Почему </a:t>
            </a:r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F#?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92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731949" y="530163"/>
            <a:ext cx="67281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Композиция функций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5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61794" y="530163"/>
            <a:ext cx="48684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Мутабельность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14" y="2248741"/>
            <a:ext cx="5507972" cy="330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5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61794" y="530163"/>
            <a:ext cx="48684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Мутабельность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463352"/>
              </p:ext>
            </p:extLst>
          </p:nvPr>
        </p:nvGraphicFramePr>
        <p:xfrm>
          <a:off x="3172214" y="1948330"/>
          <a:ext cx="5847571" cy="3804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4" imgW="7415640" imgH="4825080" progId="">
                  <p:embed/>
                </p:oleObj>
              </mc:Choice>
              <mc:Fallback>
                <p:oleObj r:id="rId4" imgW="7415640" imgH="4825080" progId="">
                  <p:embed/>
                  <p:pic>
                    <p:nvPicPr>
                      <p:cNvPr id="2" name="Объект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2214" y="1948330"/>
                        <a:ext cx="5847571" cy="3804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60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466929" y="530163"/>
            <a:ext cx="525817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Неизменяемость</a:t>
            </a:r>
          </a:p>
          <a:p>
            <a:pPr algn="ctr"/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ru-RU" sz="3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иммутабельность</a:t>
            </a:r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63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730876" y="530163"/>
            <a:ext cx="87302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Функциональное мышление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67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366118" y="216398"/>
            <a:ext cx="54597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Вывод типов в </a:t>
            </a:r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587" y="1301675"/>
            <a:ext cx="6664826" cy="51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366118" y="216398"/>
            <a:ext cx="54597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Вывод типов в </a:t>
            </a:r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587" y="1301675"/>
            <a:ext cx="6664826" cy="51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6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4171" y="685801"/>
            <a:ext cx="118636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[&lt;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EntryPoint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&gt;]</a:t>
            </a:r>
          </a:p>
          <a:p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main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match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argv.Length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with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|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printf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"Please specify bot </a:t>
            </a:r>
            <a:r>
              <a:rPr lang="en-US" sz="3200" dirty="0" smtClean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token."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|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_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</a:t>
            </a:r>
            <a:r>
              <a:rPr lang="en-US" sz="3200" dirty="0" err="1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startBot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    </a:t>
            </a:r>
            <a:r>
              <a:rPr lang="en-US" sz="3200" dirty="0" err="1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defaultConfig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with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Token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sz="32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}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update None</a:t>
            </a:r>
          </a:p>
          <a:p>
            <a:r>
              <a:rPr lang="en-US" sz="32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endParaRPr lang="en-US" sz="3200" b="0" dirty="0">
              <a:solidFill>
                <a:srgbClr val="000000"/>
              </a:solidFill>
              <a:effectLst/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07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4171" y="685801"/>
            <a:ext cx="118636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[&lt;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EntryPoint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&gt;]</a:t>
            </a:r>
          </a:p>
          <a:p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main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match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argv.Length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with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|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printf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"Please specify bot </a:t>
            </a:r>
            <a:r>
              <a:rPr lang="en-US" sz="3200" dirty="0" smtClean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token."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|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_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</a:t>
            </a:r>
            <a:r>
              <a:rPr lang="en-US" sz="3200" dirty="0" err="1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startBot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    </a:t>
            </a:r>
            <a:r>
              <a:rPr lang="en-US" sz="3200" dirty="0" err="1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defaultConfig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with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Token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sz="32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}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update None</a:t>
            </a:r>
          </a:p>
          <a:p>
            <a:r>
              <a:rPr lang="en-US" sz="32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endParaRPr lang="en-US" sz="3200" b="0" dirty="0">
              <a:solidFill>
                <a:srgbClr val="000000"/>
              </a:solidFill>
              <a:effectLst/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61938" y="1733831"/>
            <a:ext cx="338613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55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4171" y="685801"/>
            <a:ext cx="118636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[&lt;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EntryPoint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&gt;]</a:t>
            </a:r>
          </a:p>
          <a:p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main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match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argv.Length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with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|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printf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"Please specify bot </a:t>
            </a:r>
            <a:r>
              <a:rPr lang="en-US" sz="3200" dirty="0" smtClean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token."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|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_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</a:t>
            </a:r>
            <a:r>
              <a:rPr lang="en-US" sz="3200" dirty="0" err="1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startBot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    </a:t>
            </a:r>
            <a:r>
              <a:rPr lang="en-US" sz="3200" dirty="0" err="1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defaultConfig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with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Token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sz="32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}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update None</a:t>
            </a:r>
          </a:p>
          <a:p>
            <a:r>
              <a:rPr lang="en-US" sz="32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endParaRPr lang="en-US" sz="3200" b="0" dirty="0">
              <a:solidFill>
                <a:srgbClr val="000000"/>
              </a:solidFill>
              <a:effectLst/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90513" y="2222781"/>
            <a:ext cx="316706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3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425523" y="530163"/>
            <a:ext cx="33409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Почему </a:t>
            </a: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F#?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44" y="1904583"/>
            <a:ext cx="10829925" cy="48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4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4171" y="685801"/>
            <a:ext cx="118636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[&lt;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EntryPoint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&gt;]</a:t>
            </a:r>
          </a:p>
          <a:p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main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match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argv.Length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with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|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printf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"Please specify bot </a:t>
            </a:r>
            <a:r>
              <a:rPr lang="en-US" sz="3200" dirty="0" smtClean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token."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|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_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</a:t>
            </a:r>
            <a:r>
              <a:rPr lang="en-US" sz="3200" dirty="0" err="1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startBot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    </a:t>
            </a:r>
            <a:r>
              <a:rPr lang="en-US" sz="3200" dirty="0" err="1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defaultConfig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with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Token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sz="32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}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update None</a:t>
            </a:r>
          </a:p>
          <a:p>
            <a:r>
              <a:rPr lang="en-US" sz="32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endParaRPr lang="en-US" sz="3200" b="0" dirty="0">
              <a:solidFill>
                <a:srgbClr val="000000"/>
              </a:solidFill>
              <a:effectLst/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257300" y="2654581"/>
            <a:ext cx="117157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99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501445" y="216398"/>
            <a:ext cx="51891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Matching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76302" y="2788335"/>
            <a:ext cx="10439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match</a:t>
            </a:r>
            <a:r>
              <a:rPr lang="en-US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expression </a:t>
            </a:r>
            <a:r>
              <a:rPr lang="en-US" sz="44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with</a:t>
            </a:r>
            <a:endParaRPr lang="en-US" sz="4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73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501445" y="216398"/>
            <a:ext cx="51891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Matching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76302" y="2788335"/>
            <a:ext cx="10439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match</a:t>
            </a:r>
            <a:r>
              <a:rPr lang="en-US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expression </a:t>
            </a:r>
            <a:r>
              <a:rPr lang="en-U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with</a:t>
            </a:r>
            <a:endParaRPr lang="en-US" sz="4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|</a:t>
            </a:r>
            <a:r>
              <a:rPr lang="en-US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pattern</a:t>
            </a:r>
            <a:endParaRPr lang="en-US" sz="4400" b="0" dirty="0">
              <a:solidFill>
                <a:srgbClr val="000000"/>
              </a:solidFill>
              <a:effectLst/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55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501445" y="216398"/>
            <a:ext cx="51891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Matching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76302" y="2788335"/>
            <a:ext cx="10439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match</a:t>
            </a:r>
            <a:r>
              <a:rPr lang="en-US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expression </a:t>
            </a:r>
            <a:r>
              <a:rPr lang="en-U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with</a:t>
            </a:r>
            <a:endParaRPr lang="en-US" sz="4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|</a:t>
            </a:r>
            <a:r>
              <a:rPr lang="en-US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pattern </a:t>
            </a:r>
            <a:r>
              <a:rPr lang="en-U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r>
              <a:rPr lang="en-US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result</a:t>
            </a:r>
            <a:r>
              <a:rPr lang="en-U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</a:t>
            </a:r>
            <a:r>
              <a:rPr lang="en-US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expression</a:t>
            </a:r>
            <a:endParaRPr lang="en-US" sz="4400" b="0" dirty="0">
              <a:solidFill>
                <a:srgbClr val="000000"/>
              </a:solidFill>
              <a:effectLst/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96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501445" y="216398"/>
            <a:ext cx="51891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Matching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38274" y="2381161"/>
            <a:ext cx="931545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let rec</a:t>
            </a:r>
            <a:r>
              <a:rPr lang="pt-BR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factorial n </a:t>
            </a:r>
            <a:r>
              <a:rPr lang="pt-BR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endParaRPr lang="pt-BR" sz="4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pt-BR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match</a:t>
            </a:r>
            <a:r>
              <a:rPr lang="pt-BR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n </a:t>
            </a:r>
            <a:r>
              <a:rPr lang="pt-BR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with</a:t>
            </a:r>
            <a:endParaRPr lang="pt-BR" sz="4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pt-BR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|</a:t>
            </a:r>
            <a:r>
              <a:rPr lang="pt-BR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pt-BR" sz="44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r>
              <a:rPr lang="pt-BR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pt-BR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|</a:t>
            </a:r>
            <a:r>
              <a:rPr lang="pt-BR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pt-BR" sz="44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</a:t>
            </a:r>
            <a:r>
              <a:rPr lang="pt-BR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pt-BR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r>
              <a:rPr lang="pt-BR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pt-BR" sz="44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</a:t>
            </a:r>
            <a:endParaRPr lang="pt-BR" sz="4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pt-BR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|</a:t>
            </a:r>
            <a:r>
              <a:rPr lang="pt-BR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pt-BR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_</a:t>
            </a:r>
            <a:r>
              <a:rPr lang="pt-BR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pt-BR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r>
              <a:rPr lang="pt-BR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n </a:t>
            </a:r>
            <a:r>
              <a:rPr lang="pt-BR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*</a:t>
            </a:r>
            <a:r>
              <a:rPr lang="pt-BR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factorial</a:t>
            </a:r>
            <a:r>
              <a:rPr lang="pt-BR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pt-BR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 </a:t>
            </a:r>
            <a:r>
              <a:rPr lang="pt-BR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</a:t>
            </a:r>
            <a:r>
              <a:rPr lang="pt-BR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pt-BR" sz="44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</a:t>
            </a:r>
            <a:r>
              <a:rPr lang="pt-BR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endParaRPr lang="pt-BR" sz="4400" b="0" dirty="0">
              <a:solidFill>
                <a:srgbClr val="000000"/>
              </a:solidFill>
              <a:effectLst/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501445" y="216398"/>
            <a:ext cx="51891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Matching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9564" y="2304187"/>
            <a:ext cx="1157287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match</a:t>
            </a:r>
            <a:r>
              <a:rPr lang="en-US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object </a:t>
            </a:r>
            <a:r>
              <a:rPr lang="en-U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with</a:t>
            </a:r>
            <a:endParaRPr lang="en-US" sz="4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|</a:t>
            </a:r>
            <a:r>
              <a:rPr lang="en-US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</a:t>
            </a:r>
            <a:r>
              <a:rPr lang="en-US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? string </a:t>
            </a:r>
            <a:r>
              <a:rPr lang="en-US" sz="44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r>
              <a:rPr lang="en-US" sz="44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4400" dirty="0" smtClean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US" sz="4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object is </a:t>
            </a:r>
            <a:r>
              <a:rPr lang="en-US" sz="4400" dirty="0" smtClean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string"</a:t>
            </a:r>
            <a:endParaRPr lang="en-US" sz="4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|</a:t>
            </a:r>
            <a:r>
              <a:rPr lang="en-US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</a:t>
            </a:r>
            <a:r>
              <a:rPr lang="en-US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? </a:t>
            </a:r>
            <a:r>
              <a:rPr lang="en-US" sz="4400" dirty="0" err="1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44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r>
              <a:rPr lang="en-US" sz="44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4400" dirty="0" smtClean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"object </a:t>
            </a:r>
            <a:r>
              <a:rPr lang="en-US" sz="4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is </a:t>
            </a:r>
            <a:r>
              <a:rPr lang="en-US" sz="4400" dirty="0" smtClean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integer"</a:t>
            </a:r>
            <a:endParaRPr lang="en-US" sz="4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|</a:t>
            </a:r>
            <a:r>
              <a:rPr lang="en-US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_</a:t>
            </a:r>
            <a:r>
              <a:rPr lang="en-US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r>
              <a:rPr lang="en-US" sz="4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4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"What is it?"</a:t>
            </a:r>
            <a:endParaRPr lang="en-US" sz="4400" b="0" dirty="0">
              <a:solidFill>
                <a:srgbClr val="000000"/>
              </a:solidFill>
              <a:effectLst/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95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853468" y="216398"/>
            <a:ext cx="44850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Active Patterns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38357" y="1873153"/>
            <a:ext cx="81152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let</a:t>
            </a:r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(|</a:t>
            </a:r>
            <a:r>
              <a:rPr lang="en-US" sz="36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Odd</a:t>
            </a:r>
            <a:r>
              <a:rPr lang="en-US" sz="3600" dirty="0" err="1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|</a:t>
            </a:r>
            <a:r>
              <a:rPr lang="en-US" sz="36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Even</a:t>
            </a:r>
            <a:r>
              <a:rPr lang="en-US" sz="36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|)</a:t>
            </a:r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function</a:t>
            </a:r>
            <a:endParaRPr lang="en-US" sz="36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6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|</a:t>
            </a:r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x </a:t>
            </a:r>
            <a:r>
              <a:rPr lang="en-US" sz="36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when</a:t>
            </a:r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x % </a:t>
            </a:r>
            <a:r>
              <a:rPr lang="en-US" sz="36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6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Even</a:t>
            </a:r>
          </a:p>
          <a:p>
            <a:r>
              <a:rPr lang="en-US" sz="36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|</a:t>
            </a:r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_</a:t>
            </a:r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Odd</a:t>
            </a:r>
          </a:p>
          <a:p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6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match</a:t>
            </a:r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6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10</a:t>
            </a:r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with</a:t>
            </a:r>
            <a:endParaRPr lang="en-US" sz="36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6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|</a:t>
            </a:r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Odd </a:t>
            </a:r>
            <a:r>
              <a:rPr lang="en-US" sz="36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6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"odd"</a:t>
            </a:r>
            <a:endParaRPr lang="en-US" sz="36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6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|</a:t>
            </a:r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Even </a:t>
            </a:r>
            <a:r>
              <a:rPr lang="en-US" sz="36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r>
              <a:rPr lang="en-US" sz="36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6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"even"</a:t>
            </a:r>
            <a:endParaRPr lang="en-US" sz="3600" b="0" dirty="0">
              <a:solidFill>
                <a:srgbClr val="000000"/>
              </a:solidFill>
              <a:effectLst/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9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4171" y="685801"/>
            <a:ext cx="118636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[&lt;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EntryPoint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&gt;]</a:t>
            </a:r>
          </a:p>
          <a:p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main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match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argv.Length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with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|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printf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"Please specify bot </a:t>
            </a:r>
            <a:r>
              <a:rPr lang="en-US" sz="3200" dirty="0" smtClean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token."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|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_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</a:t>
            </a:r>
            <a:r>
              <a:rPr lang="en-US" sz="3200" dirty="0" err="1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startBot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    </a:t>
            </a:r>
            <a:r>
              <a:rPr lang="en-US" sz="3200" dirty="0" err="1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defaultConfig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with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Token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sz="32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}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update None</a:t>
            </a:r>
          </a:p>
          <a:p>
            <a:r>
              <a:rPr lang="en-US" sz="32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endParaRPr lang="en-US" sz="3200" b="0" dirty="0">
              <a:solidFill>
                <a:srgbClr val="000000"/>
              </a:solidFill>
              <a:effectLst/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751138" y="2702206"/>
            <a:ext cx="263048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35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4171" y="685801"/>
            <a:ext cx="118636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[&lt;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EntryPoint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&gt;]</a:t>
            </a:r>
          </a:p>
          <a:p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main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match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argv.Length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with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|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smtClean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printf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"Please specify bot </a:t>
            </a:r>
            <a:r>
              <a:rPr lang="en-US" sz="3200" dirty="0" smtClean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token."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|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_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</a:t>
            </a:r>
            <a:r>
              <a:rPr lang="en-US" sz="3200" dirty="0" err="1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startBot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    </a:t>
            </a:r>
            <a:r>
              <a:rPr lang="en-US" sz="3200" dirty="0" err="1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defaultConfig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with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Token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sz="32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}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update None</a:t>
            </a:r>
          </a:p>
          <a:p>
            <a:r>
              <a:rPr lang="en-US" sz="32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endParaRPr lang="en-US" sz="3200" b="0" dirty="0">
              <a:solidFill>
                <a:srgbClr val="000000"/>
              </a:solidFill>
              <a:effectLst/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617663" y="3187981"/>
            <a:ext cx="48736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0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4171" y="685801"/>
            <a:ext cx="118636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[&lt;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EntryPoint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&gt;]</a:t>
            </a:r>
          </a:p>
          <a:p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main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match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argv.Length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with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|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smtClean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printf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"Please specify bot </a:t>
            </a:r>
            <a:r>
              <a:rPr lang="en-US" sz="3200" dirty="0" smtClean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token."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|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_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</a:t>
            </a:r>
            <a:r>
              <a:rPr lang="en-US" sz="3200" dirty="0" err="1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startBot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    </a:t>
            </a:r>
            <a:r>
              <a:rPr lang="en-US" sz="3200" dirty="0" err="1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defaultConfig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with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Token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sz="32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}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update None</a:t>
            </a:r>
          </a:p>
          <a:p>
            <a:r>
              <a:rPr lang="en-US" sz="32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endParaRPr lang="en-US" sz="3200" b="0" dirty="0">
              <a:solidFill>
                <a:srgbClr val="000000"/>
              </a:solidFill>
              <a:effectLst/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894013" y="3226081"/>
            <a:ext cx="834548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05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425523" y="530163"/>
            <a:ext cx="33409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Почему </a:t>
            </a: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F#?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305" y="1671320"/>
            <a:ext cx="6253413" cy="484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4171" y="685801"/>
            <a:ext cx="118636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[&lt;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EntryPoint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&gt;]</a:t>
            </a:r>
          </a:p>
          <a:p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main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match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argv.Length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with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|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smtClean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printf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"Please specify bot </a:t>
            </a:r>
            <a:r>
              <a:rPr lang="en-US" sz="3200" dirty="0" smtClean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token."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|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_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</a:t>
            </a:r>
            <a:r>
              <a:rPr lang="en-US" sz="3200" dirty="0" err="1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startBot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    </a:t>
            </a:r>
            <a:r>
              <a:rPr lang="en-US" sz="3200" dirty="0" err="1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defaultConfig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with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Token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sz="32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}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update None</a:t>
            </a:r>
          </a:p>
          <a:p>
            <a:r>
              <a:rPr lang="en-US" sz="32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endParaRPr lang="en-US" sz="3200" b="0" dirty="0">
              <a:solidFill>
                <a:srgbClr val="000000"/>
              </a:solidFill>
              <a:effectLst/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219325" y="4140481"/>
            <a:ext cx="19812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79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4171" y="685801"/>
            <a:ext cx="118636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[&lt;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EntryPoint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&gt;]</a:t>
            </a:r>
          </a:p>
          <a:p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main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match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argv.Length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with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|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smtClean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printf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"Please specify bot </a:t>
            </a:r>
            <a:r>
              <a:rPr lang="en-US" sz="3200" dirty="0" smtClean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token."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|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_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</a:t>
            </a:r>
            <a:r>
              <a:rPr lang="en-US" sz="3200" dirty="0" err="1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startBot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    </a:t>
            </a:r>
            <a:r>
              <a:rPr lang="en-US" sz="3200" dirty="0" err="1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defaultConfig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with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Token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sz="32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}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update None</a:t>
            </a:r>
          </a:p>
          <a:p>
            <a:r>
              <a:rPr lang="en-US" sz="32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endParaRPr lang="en-US" sz="3200" b="0" dirty="0">
              <a:solidFill>
                <a:srgbClr val="000000"/>
              </a:solidFill>
              <a:effectLst/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200400" y="4635781"/>
            <a:ext cx="32385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63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4171" y="685801"/>
            <a:ext cx="118636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[&lt;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EntryPoint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&gt;]</a:t>
            </a:r>
          </a:p>
          <a:p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main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match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argv.Length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with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|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smtClean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printf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"Please specify bot </a:t>
            </a:r>
            <a:r>
              <a:rPr lang="en-US" sz="3200" dirty="0" smtClean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token."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|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_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</a:t>
            </a:r>
            <a:r>
              <a:rPr lang="en-US" sz="3200" dirty="0" err="1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startBot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    </a:t>
            </a:r>
            <a:r>
              <a:rPr lang="en-US" sz="3200" dirty="0" err="1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defaultConfig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with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Token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sz="32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}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update None</a:t>
            </a:r>
          </a:p>
          <a:p>
            <a:r>
              <a:rPr lang="en-US" sz="32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endParaRPr lang="en-US" sz="3200" b="0" dirty="0">
              <a:solidFill>
                <a:srgbClr val="000000"/>
              </a:solidFill>
              <a:effectLst/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638925" y="4635781"/>
            <a:ext cx="98107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86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4171" y="685801"/>
            <a:ext cx="118636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[&lt;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EntryPoint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&gt;]</a:t>
            </a:r>
          </a:p>
          <a:p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main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match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argv.Length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with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|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smtClean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printf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"Please specify bot </a:t>
            </a:r>
            <a:r>
              <a:rPr lang="en-US" sz="3200" dirty="0" smtClean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token."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|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_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</a:t>
            </a:r>
            <a:r>
              <a:rPr lang="en-US" sz="3200" dirty="0" err="1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startBot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    </a:t>
            </a:r>
            <a:r>
              <a:rPr lang="en-US" sz="3200" dirty="0" err="1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defaultConfig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with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Token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sz="32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}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update None</a:t>
            </a:r>
          </a:p>
          <a:p>
            <a:r>
              <a:rPr lang="en-US" sz="32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endParaRPr lang="en-US" sz="3200" b="0" dirty="0">
              <a:solidFill>
                <a:srgbClr val="000000"/>
              </a:solidFill>
              <a:effectLst/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924800" y="4635781"/>
            <a:ext cx="38290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76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4171" y="685801"/>
            <a:ext cx="118636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[&lt;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EntryPoint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&gt;]</a:t>
            </a:r>
          </a:p>
          <a:p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main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match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argv.Length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with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|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smtClean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printf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"Please specify bot </a:t>
            </a:r>
            <a:r>
              <a:rPr lang="en-US" sz="3200" dirty="0" smtClean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token."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|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_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</a:t>
            </a:r>
            <a:r>
              <a:rPr lang="en-US" sz="3200" dirty="0" err="1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startBot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    </a:t>
            </a:r>
            <a:r>
              <a:rPr lang="en-US" sz="3200" dirty="0" err="1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defaultConfig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with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Token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sz="32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}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update None</a:t>
            </a:r>
          </a:p>
          <a:p>
            <a:r>
              <a:rPr lang="en-US" sz="32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endParaRPr lang="en-US" sz="3200" b="0" dirty="0">
              <a:solidFill>
                <a:srgbClr val="000000"/>
              </a:solidFill>
              <a:effectLst/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752725" y="5140606"/>
            <a:ext cx="14097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8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4171" y="685801"/>
            <a:ext cx="118636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/>
            </a:r>
            <a:b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[&lt;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EntryPoint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&gt;]</a:t>
            </a:r>
          </a:p>
          <a:p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main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match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argv.Length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with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|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smtClean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printf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"Please specify bot </a:t>
            </a:r>
            <a:r>
              <a:rPr lang="en-US" sz="3200" dirty="0" smtClean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token."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|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_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-&gt;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</a:t>
            </a:r>
            <a:r>
              <a:rPr lang="en-US" sz="3200" dirty="0" err="1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startBot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    </a:t>
            </a:r>
            <a:r>
              <a:rPr lang="en-US" sz="3200" dirty="0" err="1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defaultConfig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with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Token 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argv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sz="32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r>
              <a:rPr lang="en-US" sz="32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  <a:endParaRPr lang="en-US" sz="32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}</a:t>
            </a:r>
            <a:r>
              <a:rPr lang="en-US" sz="3200" dirty="0" smtClean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update None</a:t>
            </a:r>
          </a:p>
          <a:p>
            <a:r>
              <a:rPr lang="en-US" sz="32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endParaRPr lang="en-US" sz="3200" b="0" dirty="0">
              <a:solidFill>
                <a:srgbClr val="000000"/>
              </a:solidFill>
              <a:effectLst/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410075" y="5140606"/>
            <a:ext cx="100012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33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41034" y="1110230"/>
            <a:ext cx="9252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13065" y="1110230"/>
            <a:ext cx="81658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add x y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|&gt;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2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41034" y="1110230"/>
            <a:ext cx="9252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13065" y="1110230"/>
            <a:ext cx="81658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add 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 y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95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41034" y="1110230"/>
            <a:ext cx="9252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13065" y="1110230"/>
            <a:ext cx="81658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add x y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79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41034" y="1110230"/>
            <a:ext cx="9252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13065" y="1110230"/>
            <a:ext cx="81658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add x y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18386" y="530163"/>
            <a:ext cx="29552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.Net</a:t>
            </a:r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Core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3" t="17464" r="15901"/>
          <a:stretch/>
        </p:blipFill>
        <p:spPr>
          <a:xfrm>
            <a:off x="3206750" y="2057399"/>
            <a:ext cx="5778500" cy="387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1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41034" y="1110230"/>
            <a:ext cx="9252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13065" y="1110230"/>
            <a:ext cx="81658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add x y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|&gt;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41034" y="1110230"/>
            <a:ext cx="9252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13065" y="1110230"/>
            <a:ext cx="81658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add x y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|&gt;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 rot="16200000">
            <a:off x="2572599" y="1468021"/>
            <a:ext cx="684803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dirty="0">
                <a:latin typeface="Segoe UI Light" panose="020B0502040204020203" pitchFamily="34" charset="0"/>
                <a:cs typeface="Segoe UI Light" panose="020B0502040204020203" pitchFamily="34" charset="0"/>
              </a:rPr>
              <a:t>{</a:t>
            </a:r>
          </a:p>
        </p:txBody>
      </p:sp>
      <p:sp>
        <p:nvSpPr>
          <p:cNvPr id="5" name="Прямоугольник 4"/>
          <p:cNvSpPr/>
          <p:nvPr/>
        </p:nvSpPr>
        <p:spPr>
          <a:xfrm rot="16200000">
            <a:off x="8490799" y="1468021"/>
            <a:ext cx="684803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dirty="0">
                <a:latin typeface="Segoe UI Light" panose="020B0502040204020203" pitchFamily="34" charset="0"/>
                <a:cs typeface="Segoe UI Light" panose="020B0502040204020203" pitchFamily="34" charset="0"/>
              </a:rPr>
              <a:t>{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3077255" y="2736284"/>
            <a:ext cx="5923416" cy="1344784"/>
          </a:xfrm>
          <a:custGeom>
            <a:avLst/>
            <a:gdLst>
              <a:gd name="connsiteX0" fmla="*/ 0 w 6131005"/>
              <a:gd name="connsiteY0" fmla="*/ 113965 h 1434771"/>
              <a:gd name="connsiteX1" fmla="*/ 3033486 w 6131005"/>
              <a:gd name="connsiteY1" fmla="*/ 1434765 h 1434771"/>
              <a:gd name="connsiteX2" fmla="*/ 5921828 w 6131005"/>
              <a:gd name="connsiteY2" fmla="*/ 99451 h 1434771"/>
              <a:gd name="connsiteX3" fmla="*/ 5907314 w 6131005"/>
              <a:gd name="connsiteY3" fmla="*/ 99451 h 1434771"/>
              <a:gd name="connsiteX0" fmla="*/ 0 w 6507389"/>
              <a:gd name="connsiteY0" fmla="*/ 103947 h 1424753"/>
              <a:gd name="connsiteX1" fmla="*/ 3033486 w 6507389"/>
              <a:gd name="connsiteY1" fmla="*/ 1424747 h 1424753"/>
              <a:gd name="connsiteX2" fmla="*/ 5921828 w 6507389"/>
              <a:gd name="connsiteY2" fmla="*/ 89433 h 1424753"/>
              <a:gd name="connsiteX3" fmla="*/ 6507389 w 6507389"/>
              <a:gd name="connsiteY3" fmla="*/ 121183 h 1424753"/>
              <a:gd name="connsiteX0" fmla="*/ 0 w 5921828"/>
              <a:gd name="connsiteY0" fmla="*/ 14514 h 1335320"/>
              <a:gd name="connsiteX1" fmla="*/ 3033486 w 5921828"/>
              <a:gd name="connsiteY1" fmla="*/ 1335314 h 1335320"/>
              <a:gd name="connsiteX2" fmla="*/ 5921828 w 5921828"/>
              <a:gd name="connsiteY2" fmla="*/ 0 h 1335320"/>
              <a:gd name="connsiteX0" fmla="*/ 0 w 5925003"/>
              <a:gd name="connsiteY0" fmla="*/ 24039 h 1344857"/>
              <a:gd name="connsiteX1" fmla="*/ 3033486 w 5925003"/>
              <a:gd name="connsiteY1" fmla="*/ 1344839 h 1344857"/>
              <a:gd name="connsiteX2" fmla="*/ 5925003 w 5925003"/>
              <a:gd name="connsiteY2" fmla="*/ 0 h 1344857"/>
              <a:gd name="connsiteX0" fmla="*/ 0 w 5925003"/>
              <a:gd name="connsiteY0" fmla="*/ 24039 h 1344857"/>
              <a:gd name="connsiteX1" fmla="*/ 3033486 w 5925003"/>
              <a:gd name="connsiteY1" fmla="*/ 1344839 h 1344857"/>
              <a:gd name="connsiteX2" fmla="*/ 5925003 w 5925003"/>
              <a:gd name="connsiteY2" fmla="*/ 0 h 1344857"/>
              <a:gd name="connsiteX0" fmla="*/ 0 w 5909128"/>
              <a:gd name="connsiteY0" fmla="*/ 14514 h 1335320"/>
              <a:gd name="connsiteX1" fmla="*/ 3033486 w 5909128"/>
              <a:gd name="connsiteY1" fmla="*/ 1335314 h 1335320"/>
              <a:gd name="connsiteX2" fmla="*/ 5909128 w 5909128"/>
              <a:gd name="connsiteY2" fmla="*/ 0 h 1335320"/>
              <a:gd name="connsiteX0" fmla="*/ 0 w 5909128"/>
              <a:gd name="connsiteY0" fmla="*/ 14514 h 1335320"/>
              <a:gd name="connsiteX1" fmla="*/ 3033486 w 5909128"/>
              <a:gd name="connsiteY1" fmla="*/ 1335314 h 1335320"/>
              <a:gd name="connsiteX2" fmla="*/ 5909128 w 5909128"/>
              <a:gd name="connsiteY2" fmla="*/ 0 h 1335320"/>
              <a:gd name="connsiteX0" fmla="*/ 0 w 5909128"/>
              <a:gd name="connsiteY0" fmla="*/ 14514 h 1335320"/>
              <a:gd name="connsiteX1" fmla="*/ 3001736 w 5909128"/>
              <a:gd name="connsiteY1" fmla="*/ 1335314 h 1335320"/>
              <a:gd name="connsiteX2" fmla="*/ 5909128 w 5909128"/>
              <a:gd name="connsiteY2" fmla="*/ 0 h 1335320"/>
              <a:gd name="connsiteX0" fmla="*/ 0 w 5909128"/>
              <a:gd name="connsiteY0" fmla="*/ 14514 h 1335314"/>
              <a:gd name="connsiteX1" fmla="*/ 3001736 w 5909128"/>
              <a:gd name="connsiteY1" fmla="*/ 1335314 h 1335314"/>
              <a:gd name="connsiteX2" fmla="*/ 5909128 w 5909128"/>
              <a:gd name="connsiteY2" fmla="*/ 0 h 1335314"/>
              <a:gd name="connsiteX0" fmla="*/ 0 w 5923416"/>
              <a:gd name="connsiteY0" fmla="*/ 0 h 1342231"/>
              <a:gd name="connsiteX1" fmla="*/ 3016024 w 5923416"/>
              <a:gd name="connsiteY1" fmla="*/ 1342231 h 1342231"/>
              <a:gd name="connsiteX2" fmla="*/ 5923416 w 5923416"/>
              <a:gd name="connsiteY2" fmla="*/ 6917 h 1342231"/>
              <a:gd name="connsiteX0" fmla="*/ 0 w 5923416"/>
              <a:gd name="connsiteY0" fmla="*/ 0 h 1342231"/>
              <a:gd name="connsiteX1" fmla="*/ 3016024 w 5923416"/>
              <a:gd name="connsiteY1" fmla="*/ 1342231 h 1342231"/>
              <a:gd name="connsiteX2" fmla="*/ 5923416 w 5923416"/>
              <a:gd name="connsiteY2" fmla="*/ 6917 h 1342231"/>
              <a:gd name="connsiteX0" fmla="*/ 0 w 5923416"/>
              <a:gd name="connsiteY0" fmla="*/ 0 h 1342231"/>
              <a:gd name="connsiteX1" fmla="*/ 3016024 w 5923416"/>
              <a:gd name="connsiteY1" fmla="*/ 1342231 h 1342231"/>
              <a:gd name="connsiteX2" fmla="*/ 5923416 w 5923416"/>
              <a:gd name="connsiteY2" fmla="*/ 6917 h 1342231"/>
              <a:gd name="connsiteX0" fmla="*/ 0 w 5923416"/>
              <a:gd name="connsiteY0" fmla="*/ 0 h 1342231"/>
              <a:gd name="connsiteX1" fmla="*/ 3016024 w 5923416"/>
              <a:gd name="connsiteY1" fmla="*/ 1342231 h 1342231"/>
              <a:gd name="connsiteX2" fmla="*/ 5923416 w 5923416"/>
              <a:gd name="connsiteY2" fmla="*/ 6917 h 1342231"/>
              <a:gd name="connsiteX0" fmla="*/ 0 w 5923416"/>
              <a:gd name="connsiteY0" fmla="*/ 0 h 1344093"/>
              <a:gd name="connsiteX1" fmla="*/ 3016024 w 5923416"/>
              <a:gd name="connsiteY1" fmla="*/ 1342231 h 1344093"/>
              <a:gd name="connsiteX2" fmla="*/ 5923416 w 5923416"/>
              <a:gd name="connsiteY2" fmla="*/ 6917 h 1344093"/>
              <a:gd name="connsiteX0" fmla="*/ 0 w 5923416"/>
              <a:gd name="connsiteY0" fmla="*/ 0 h 1344093"/>
              <a:gd name="connsiteX1" fmla="*/ 3016024 w 5923416"/>
              <a:gd name="connsiteY1" fmla="*/ 1342231 h 1344093"/>
              <a:gd name="connsiteX2" fmla="*/ 5923416 w 5923416"/>
              <a:gd name="connsiteY2" fmla="*/ 6917 h 1344093"/>
              <a:gd name="connsiteX0" fmla="*/ 0 w 5923416"/>
              <a:gd name="connsiteY0" fmla="*/ 0 h 1344452"/>
              <a:gd name="connsiteX1" fmla="*/ 3016024 w 5923416"/>
              <a:gd name="connsiteY1" fmla="*/ 1342231 h 1344452"/>
              <a:gd name="connsiteX2" fmla="*/ 5923416 w 5923416"/>
              <a:gd name="connsiteY2" fmla="*/ 6917 h 1344452"/>
              <a:gd name="connsiteX0" fmla="*/ 0 w 5923416"/>
              <a:gd name="connsiteY0" fmla="*/ 0 h 1344452"/>
              <a:gd name="connsiteX1" fmla="*/ 3016024 w 5923416"/>
              <a:gd name="connsiteY1" fmla="*/ 1342231 h 1344452"/>
              <a:gd name="connsiteX2" fmla="*/ 5923416 w 5923416"/>
              <a:gd name="connsiteY2" fmla="*/ 6917 h 1344452"/>
              <a:gd name="connsiteX0" fmla="*/ 0 w 5923416"/>
              <a:gd name="connsiteY0" fmla="*/ 0 h 1344784"/>
              <a:gd name="connsiteX1" fmla="*/ 3016024 w 5923416"/>
              <a:gd name="connsiteY1" fmla="*/ 1342231 h 1344784"/>
              <a:gd name="connsiteX2" fmla="*/ 5923416 w 5923416"/>
              <a:gd name="connsiteY2" fmla="*/ 6917 h 134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23416" h="1344784">
                <a:moveTo>
                  <a:pt x="0" y="0"/>
                </a:moveTo>
                <a:cubicBezTo>
                  <a:pt x="577170" y="645735"/>
                  <a:pt x="815938" y="1290278"/>
                  <a:pt x="3016024" y="1342231"/>
                </a:cubicBezTo>
                <a:cubicBezTo>
                  <a:pt x="5216110" y="1394184"/>
                  <a:pt x="5449207" y="643278"/>
                  <a:pt x="5923416" y="6917"/>
                </a:cubicBezTo>
              </a:path>
            </a:pathLst>
          </a:custGeom>
          <a:noFill/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1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41033" y="752783"/>
            <a:ext cx="9252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13064" y="752783"/>
            <a:ext cx="81658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add x y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|&gt;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41033" y="4192149"/>
            <a:ext cx="1032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13065" y="3068764"/>
            <a:ext cx="903039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4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4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x + y;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(Add(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41034" y="2767280"/>
            <a:ext cx="9252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13065" y="2767280"/>
            <a:ext cx="81658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add x y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|&gt;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51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41034" y="2767280"/>
            <a:ext cx="9252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13065" y="2767280"/>
            <a:ext cx="81658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add x y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|&gt;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91492" y="530163"/>
            <a:ext cx="40090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Вывод типов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22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5263" y="123763"/>
            <a:ext cx="41392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5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fsharp_chat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5263" y="4555066"/>
            <a:ext cx="879599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https://github.com/Dolfik1/Funogram</a:t>
            </a:r>
            <a:endParaRPr lang="en-US" sz="4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</a:t>
            </a:r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github.com/Dolfik1/ItMeetupCats</a:t>
            </a:r>
            <a:endParaRPr lang="en-US" sz="4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4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206198" y="530163"/>
            <a:ext cx="37796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Telegram Bots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810" y="2057399"/>
            <a:ext cx="3802380" cy="380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8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206199" y="530163"/>
            <a:ext cx="37796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Telegram Bots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483" y="1543049"/>
            <a:ext cx="2785056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3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15841</TotalTime>
  <Words>849</Words>
  <Application>Microsoft Office PowerPoint</Application>
  <PresentationFormat>Широкоэкранный</PresentationFormat>
  <Paragraphs>334</Paragraphs>
  <Slides>75</Slides>
  <Notes>13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75</vt:i4>
      </vt:variant>
    </vt:vector>
  </HeadingPairs>
  <TitlesOfParts>
    <vt:vector size="82" baseType="lpstr">
      <vt:lpstr>Arial</vt:lpstr>
      <vt:lpstr>Calibri</vt:lpstr>
      <vt:lpstr>Calibri Light</vt:lpstr>
      <vt:lpstr>Consolas</vt:lpstr>
      <vt:lpstr>Fira Code</vt:lpstr>
      <vt:lpstr>Segoe UI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Windows User</cp:lastModifiedBy>
  <cp:revision>65</cp:revision>
  <dcterms:created xsi:type="dcterms:W3CDTF">2018-08-30T17:50:37Z</dcterms:created>
  <dcterms:modified xsi:type="dcterms:W3CDTF">2018-09-11T20:25:21Z</dcterms:modified>
</cp:coreProperties>
</file>