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58" r:id="rId5"/>
    <p:sldId id="268" r:id="rId6"/>
    <p:sldId id="274" r:id="rId7"/>
    <p:sldId id="277" r:id="rId8"/>
    <p:sldId id="278" r:id="rId9"/>
    <p:sldId id="259" r:id="rId10"/>
    <p:sldId id="260" r:id="rId11"/>
    <p:sldId id="272" r:id="rId12"/>
    <p:sldId id="279" r:id="rId13"/>
    <p:sldId id="265" r:id="rId14"/>
    <p:sldId id="262" r:id="rId15"/>
    <p:sldId id="263" r:id="rId16"/>
    <p:sldId id="264" r:id="rId17"/>
    <p:sldId id="281" r:id="rId18"/>
    <p:sldId id="282" r:id="rId19"/>
    <p:sldId id="284" r:id="rId20"/>
    <p:sldId id="283" r:id="rId21"/>
    <p:sldId id="286" r:id="rId22"/>
    <p:sldId id="288" r:id="rId23"/>
    <p:sldId id="289" r:id="rId24"/>
    <p:sldId id="287" r:id="rId25"/>
    <p:sldId id="280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76C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6858CB-C5E0-42E6-82EE-DCFED34CC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F1AB32-1D47-4C1C-A32C-9C399293F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E5F62D-502F-4C97-BB7A-794274BF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A16B-2860-4773-AC14-79F19E0E0476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B5728E-442B-4C46-8035-8222B65BB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B39B91-CD51-4D10-85EE-E54B889A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C84A-CC5A-4015-AA0E-EAE20220B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9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91B28F-EF14-412D-A8F3-3C7D5461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E97C40-9242-43CE-A7EF-132CB6758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570D7C-BC13-4405-B2BB-B2505C6B3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A16B-2860-4773-AC14-79F19E0E0476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B0CD5F-B214-47C4-B120-A8CEA081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06F830-FD28-42A0-A62A-4C5DD978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C84A-CC5A-4015-AA0E-EAE20220B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52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D565A2-1592-4C9E-A7F6-AADD267D6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257EC1-EF9C-4362-B59B-58955B430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9A5458-D1BB-4ACC-8B2C-3876AD83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A16B-2860-4773-AC14-79F19E0E0476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BD8E6E-AEDC-4B8C-B567-4368CA23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7742A9-CDE0-4724-9B79-A6486881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C84A-CC5A-4015-AA0E-EAE20220B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92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C424B9-CBF9-44B6-922F-5F783724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E32C64-D1DA-4652-B551-2CBA5B48A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0E6F77-329D-4B28-AE88-2E352AE1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A16B-2860-4773-AC14-79F19E0E0476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03AFE7-5B44-4839-807F-5F18A6325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780335-4FCA-4C6D-932E-52C098F1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C84A-CC5A-4015-AA0E-EAE20220B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00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A6272-6C8D-4DAA-AB19-838CD7F5F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FB996A-FC48-40E3-941C-EB14CCC57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96D52A-3918-4F5B-BDB8-1B1CD18D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A16B-2860-4773-AC14-79F19E0E0476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71E93E-7B4F-44CD-89A6-13C303BF5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722CAB-FC9E-4100-8A70-CDFEB72E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C84A-CC5A-4015-AA0E-EAE20220B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A092C7-C5D2-462D-B2A2-472037E7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ADDD39-275F-43F9-8310-DF2227814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6ADFDE-E09B-42DD-9FCD-6E942D351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1FEE5C-6072-4CD8-ADB0-FF4CF137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A16B-2860-4773-AC14-79F19E0E0476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F6DF3B-FE2B-4095-8A8A-6CC358B4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AEFAA6-5D20-4106-A008-0CDC844C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C84A-CC5A-4015-AA0E-EAE20220B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90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A731AD-78C3-4DD3-9E7A-AF1768E8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15888C-9546-4E6B-BF4F-050DF7AF9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AA331A-CDC0-4908-A4F7-388886CB2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F385ADF-D2BA-43EF-9DFA-D14913E36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C0F412B-F629-4893-BA63-58BAA62CA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6AAC847-13E2-4B81-A8FF-35F7DE3E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A16B-2860-4773-AC14-79F19E0E0476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FAEE9DC-F817-498A-9B63-62429DEF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E4441E3-DD94-4044-BFBE-85DBE807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C84A-CC5A-4015-AA0E-EAE20220B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83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18DFE-8852-4D1F-8C29-D3A7C9FB2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C7CDF70-4A3A-425B-8829-74DB69D6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A16B-2860-4773-AC14-79F19E0E0476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806D13-43B7-455D-9BFA-330B1CEE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BD9C88-DA13-42A6-A390-97F9B0CFB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C84A-CC5A-4015-AA0E-EAE20220B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02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A850426-442E-48F9-B527-A6F69326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A16B-2860-4773-AC14-79F19E0E0476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253F08-F2A6-44C1-A09F-FF24E2D2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85B972-1038-423A-AC89-38FD7A8A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C84A-CC5A-4015-AA0E-EAE20220B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17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9E7D6-F7E8-4E7C-83CD-E65916A7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D6D181-3EF3-4A8F-ADEC-C6E9014AC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78DC46-1614-41A6-986B-A35E6A56B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55238B-7FD6-4F7F-BF58-F70E494BC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A16B-2860-4773-AC14-79F19E0E0476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79E729-E713-4271-9E80-A3A88959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0CEFF2-D2A0-4CF9-8D8B-99324E98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C84A-CC5A-4015-AA0E-EAE20220B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64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0A255C-B7D1-4EF9-A00D-F586E6EF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4E01B4-2B5C-4404-9B84-AFC3AB17F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A9E590-5ED4-4B82-8571-D0E6AF5A4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296DB8-BB66-443A-B2BC-44DCA446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A16B-2860-4773-AC14-79F19E0E0476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A2B010-82D8-47DE-B7EC-6C79373A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0C0C3E-E51E-4B8C-A2F7-04CBABA8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C84A-CC5A-4015-AA0E-EAE20220B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89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A7A5D2C-D3BA-460C-85F2-303D5C6C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898ABA-D890-4F8C-9DB1-FD152AE2C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117A96-8858-40CC-AFA5-9498AB74D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A16B-2860-4773-AC14-79F19E0E0476}" type="datetimeFigureOut">
              <a:rPr lang="fr-FR" smtClean="0"/>
              <a:t>04/12/2020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852BBC-18F3-41DD-B645-3FAC51CC1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006BA6-B25C-46C9-9203-46E93E5F4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9C84A-CC5A-4015-AA0E-EAE20220BC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38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4.sv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4.sv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697116-CA28-4668-A6A0-95C45BFBC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AMELIORATION DU REFERENCEMENT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59BF3B-EE18-442B-80BA-75C330001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6601"/>
            <a:ext cx="9144000" cy="1655762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LA CHOUETTE AGENCE</a:t>
            </a:r>
          </a:p>
        </p:txBody>
      </p:sp>
    </p:spTree>
    <p:extLst>
      <p:ext uri="{BB962C8B-B14F-4D97-AF65-F5344CB8AC3E}">
        <p14:creationId xmlns:p14="http://schemas.microsoft.com/office/powerpoint/2010/main" val="2273640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B1289B-57ED-43C4-A5BC-B918F5AD9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475" y="500062"/>
            <a:ext cx="4023049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HEAD AMELIORE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034B94-47C3-4311-95D2-D15486687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6409" y="2506662"/>
            <a:ext cx="10991461" cy="2942416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&lt;html 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lang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="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2200" dirty="0">
                <a:solidFill>
                  <a:prstClr val="black"/>
                </a:solidFill>
                <a:latin typeface="Calibri" panose="020F0502020204030204"/>
              </a:rPr>
              <a:t>……</a:t>
            </a:r>
            <a:endParaRPr kumimoji="0" lang="fr-F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meta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="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description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 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lang="fr-FR" sz="2200" dirty="0">
                <a:solidFill>
                  <a:srgbClr val="4472C4"/>
                </a:solidFill>
                <a:latin typeface="Calibri" panose="020F0502020204030204"/>
              </a:rPr>
              <a:t>A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gence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web design sur Lyon, la Chouette agence sera être un allié précieux pour ….."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meta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="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viewport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 content="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width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device-width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initial-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scale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=1.0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="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shortcut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icon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 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="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image/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ico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 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href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="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favicon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ico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&gt;La </a:t>
            </a:r>
            <a:r>
              <a:rPr lang="fr-FR" sz="2200" dirty="0">
                <a:solidFill>
                  <a:prstClr val="black"/>
                </a:solidFill>
                <a:latin typeface="Calibri" panose="020F0502020204030204"/>
              </a:rPr>
              <a:t>C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houette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agence, agence Webdesign sur Lyon&lt;/</a:t>
            </a:r>
            <a:r>
              <a:rPr kumimoji="0" lang="fr-F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title</a:t>
            </a:r>
            <a:r>
              <a:rPr kumimoji="0" lang="fr-F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4543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A00F81-6510-4BCF-AB16-06943BD8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279" y="500062"/>
            <a:ext cx="2679441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RESULTATS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4CEC60-FDDF-4331-8014-0BC80261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119" y="1825625"/>
            <a:ext cx="990911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		       AVANT					APRES</a:t>
            </a:r>
          </a:p>
        </p:txBody>
      </p:sp>
      <p:pic>
        <p:nvPicPr>
          <p:cNvPr id="11" name="Graphique 10" descr="Accueil">
            <a:extLst>
              <a:ext uri="{FF2B5EF4-FFF2-40B4-BE49-F238E27FC236}">
                <a16:creationId xmlns:a16="http://schemas.microsoft.com/office/drawing/2014/main" id="{F1B4B0D2-6A0F-4D21-B84F-4993BFF74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837" y="2671046"/>
            <a:ext cx="620486" cy="620486"/>
          </a:xfrm>
          <a:prstGeom prst="rect">
            <a:avLst/>
          </a:prstGeom>
        </p:spPr>
      </p:pic>
      <p:pic>
        <p:nvPicPr>
          <p:cNvPr id="13" name="Graphique 12" descr="Conversation">
            <a:extLst>
              <a:ext uri="{FF2B5EF4-FFF2-40B4-BE49-F238E27FC236}">
                <a16:creationId xmlns:a16="http://schemas.microsoft.com/office/drawing/2014/main" id="{1CE6E2FC-A88C-47E1-83F7-BF79BD6AD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860" y="5130595"/>
            <a:ext cx="697463" cy="69746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99FA8E7-3E2E-4F07-9A46-B428315FF4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30" y="4677631"/>
            <a:ext cx="4627351" cy="1150427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1233FE4F-836D-4B3E-9B3F-CE751C5EA61C}"/>
              </a:ext>
            </a:extLst>
          </p:cNvPr>
          <p:cNvSpPr txBox="1"/>
          <p:nvPr/>
        </p:nvSpPr>
        <p:spPr>
          <a:xfrm>
            <a:off x="3442532" y="6357938"/>
            <a:ext cx="449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: extension Google Chrome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Lighthouse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90C2436-C1AE-4C8C-884C-469847967E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4237" y="4677631"/>
            <a:ext cx="4960712" cy="115224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4817103-253E-4D0A-8A11-CC197ECFAC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582" y="2372219"/>
            <a:ext cx="4960712" cy="121814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37EB118-6173-4355-ACDA-DA8814622E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9" y="2372219"/>
            <a:ext cx="4627351" cy="117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85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9C5A2D-1921-4696-BD94-9A1D36236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55" y="290480"/>
            <a:ext cx="2903376" cy="1325563"/>
          </a:xfrm>
        </p:spPr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htaccess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006ABF-2818-4B8D-A3DA-D80D090D6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compresser le site et ses fichiers/dossiers,</a:t>
            </a:r>
          </a:p>
          <a:p>
            <a:r>
              <a:rPr lang="fr-FR" dirty="0"/>
              <a:t>Permet de mettre en cache les images, les bibliothèques, le CSS,</a:t>
            </a:r>
          </a:p>
          <a:p>
            <a:pPr marL="0" indent="0">
              <a:buNone/>
            </a:pPr>
            <a:r>
              <a:rPr lang="fr-FR" dirty="0"/>
              <a:t>l’html …</a:t>
            </a:r>
          </a:p>
        </p:txBody>
      </p:sp>
    </p:spTree>
    <p:extLst>
      <p:ext uri="{BB962C8B-B14F-4D97-AF65-F5344CB8AC3E}">
        <p14:creationId xmlns:p14="http://schemas.microsoft.com/office/powerpoint/2010/main" val="2562008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0D40F9-B6C9-49F8-A790-8A29F7E54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100" y="262488"/>
            <a:ext cx="3733800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LES MOTS-CLES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0A95EC-0344-45F2-80A5-C516A37F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FFFF00"/>
                </a:solidFill>
              </a:rPr>
              <a:t>ENTREPRISE			WEBDESIGN				LYON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sz="2000" dirty="0"/>
              <a:t>Ces mots clés doivent apparaître au bon endroit 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dirty="0"/>
              <a:t>Dans le titre de la page.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dirty="0"/>
              <a:t>Dans les différents titres (h1, h2, h3, …).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dirty="0"/>
              <a:t>Dans la balise de description (en premier).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dirty="0"/>
              <a:t>Dans le contenu des articles, plusieurs fois mais sans toutefois en abuser !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dirty="0"/>
              <a:t>Le nom d’un fichier image, de l’attribut alt ou du titre de l’image.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dirty="0"/>
              <a:t>Dans les liens (vers autres pages ou ancre d’une partie de la page courante).</a:t>
            </a:r>
          </a:p>
          <a:p>
            <a:r>
              <a:rPr lang="fr-FR" sz="2000" dirty="0"/>
              <a:t>Ne pas en abuser ou essayer de les cacher =&gt; </a:t>
            </a:r>
            <a:r>
              <a:rPr lang="fr-FR" sz="2000" b="0" i="0" dirty="0">
                <a:effectLst/>
              </a:rPr>
              <a:t>Keyword </a:t>
            </a:r>
            <a:r>
              <a:rPr lang="fr-FR" sz="2000" b="0" i="0" dirty="0" err="1">
                <a:effectLst/>
              </a:rPr>
              <a:t>Stuffing</a:t>
            </a:r>
            <a:r>
              <a:rPr lang="fr-FR" sz="2000" b="0" i="0" dirty="0">
                <a:effectLst/>
              </a:rPr>
              <a:t>, répréhensible et diminue le </a:t>
            </a:r>
          </a:p>
          <a:p>
            <a:pPr marL="0" indent="0">
              <a:buNone/>
            </a:pPr>
            <a:r>
              <a:rPr lang="fr-FR" sz="2000" dirty="0"/>
              <a:t>positionnement des pages (</a:t>
            </a:r>
            <a:r>
              <a:rPr lang="fr-FR" sz="2000" dirty="0" err="1"/>
              <a:t>Algorythme</a:t>
            </a:r>
            <a:r>
              <a:rPr lang="fr-FR" sz="2000" dirty="0"/>
              <a:t> Penguin de Google).</a:t>
            </a:r>
          </a:p>
        </p:txBody>
      </p:sp>
    </p:spTree>
    <p:extLst>
      <p:ext uri="{BB962C8B-B14F-4D97-AF65-F5344CB8AC3E}">
        <p14:creationId xmlns:p14="http://schemas.microsoft.com/office/powerpoint/2010/main" val="270537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45B431-A73F-4CD9-9318-BAF69671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439" y="430439"/>
            <a:ext cx="6057122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STRUCTURE SEMANTIQUE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E75CBD-8DA0-4033-B9E6-AE04F99E6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4752"/>
            <a:ext cx="10515600" cy="2821020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La sémantique HTML permet de structurer un document, ce qui aidera les robots et les lecteurs d’écran à comprendre l’organisation du document et à savoir où chercher certaines infos.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Existence d’un vocabulaire spécifique (main, article, </a:t>
            </a:r>
            <a:r>
              <a:rPr lang="fr-FR" dirty="0" err="1"/>
              <a:t>aside</a:t>
            </a:r>
            <a:r>
              <a:rPr lang="fr-FR" dirty="0"/>
              <a:t>,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Structure et organisation ( un h1 qui contient des h2 qui contiennent des h3 …)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5561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138A04-F3D9-402E-B402-07277AE9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922" y="262488"/>
            <a:ext cx="8473751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NOUVELLE STRUCTURE INDEX.HTML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40078D-4230-4D40-8730-19C8E992F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68486" cy="4351338"/>
          </a:xfrm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3300" dirty="0"/>
              <a:t>&lt;header&gt;</a:t>
            </a:r>
          </a:p>
          <a:p>
            <a:pPr marL="0" indent="0">
              <a:buNone/>
            </a:pPr>
            <a:r>
              <a:rPr lang="fr-FR" sz="2900" dirty="0"/>
              <a:t>     &lt;</a:t>
            </a:r>
            <a:r>
              <a:rPr lang="fr-FR" sz="2900" dirty="0" err="1"/>
              <a:t>nav</a:t>
            </a:r>
            <a:r>
              <a:rPr lang="fr-FR" sz="2900" dirty="0"/>
              <a:t>&gt;		</a:t>
            </a:r>
          </a:p>
          <a:p>
            <a:pPr marL="0" indent="0">
              <a:buNone/>
            </a:pPr>
            <a:r>
              <a:rPr lang="fr-FR" sz="3300" dirty="0"/>
              <a:t>&lt;/header&gt;</a:t>
            </a:r>
          </a:p>
          <a:p>
            <a:pPr marL="0" indent="0">
              <a:buNone/>
            </a:pPr>
            <a:r>
              <a:rPr lang="fr-FR" sz="3300" dirty="0"/>
              <a:t>&lt;main class=</a:t>
            </a:r>
            <a:r>
              <a:rPr kumimoji="0" lang="fr-FR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lang="fr-FR" sz="3300" dirty="0"/>
              <a:t>page-container</a:t>
            </a:r>
            <a:r>
              <a:rPr kumimoji="0" lang="fr-FR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lang="fr-FR" sz="3300" dirty="0"/>
              <a:t>&gt;</a:t>
            </a:r>
          </a:p>
          <a:p>
            <a:pPr marL="0" indent="0">
              <a:buNone/>
            </a:pPr>
            <a:r>
              <a:rPr lang="fr-FR" sz="2900" dirty="0"/>
              <a:t>       &lt;section id="bloc-1-hero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lang="fr-FR" sz="2900" dirty="0"/>
              <a:t>&gt;</a:t>
            </a:r>
          </a:p>
          <a:p>
            <a:pPr marL="0" indent="0">
              <a:buNone/>
            </a:pPr>
            <a:r>
              <a:rPr lang="fr-FR" sz="2900" dirty="0"/>
              <a:t>       &lt;section id="bloc-2-services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lang="fr-FR" sz="2900" dirty="0"/>
              <a:t>&gt;</a:t>
            </a:r>
          </a:p>
          <a:p>
            <a:pPr marL="0" indent="0">
              <a:buNone/>
            </a:pPr>
            <a:r>
              <a:rPr lang="fr-FR" sz="2900" dirty="0"/>
              <a:t>       &lt;section id="bloc-3-what-i-do</a:t>
            </a:r>
            <a:r>
              <a:rPr kumimoji="0" lang="fr-FR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</a:t>
            </a:r>
            <a:r>
              <a:rPr lang="fr-FR" sz="2900" dirty="0"/>
              <a:t>&gt;</a:t>
            </a:r>
          </a:p>
          <a:p>
            <a:pPr marL="0" indent="0">
              <a:buNone/>
            </a:pPr>
            <a:r>
              <a:rPr lang="fr-FR" sz="2900" dirty="0"/>
              <a:t>       &lt;section id="bloc-4-portfolio"&gt;</a:t>
            </a:r>
          </a:p>
          <a:p>
            <a:pPr marL="0" indent="0">
              <a:buNone/>
            </a:pPr>
            <a:r>
              <a:rPr lang="fr-FR" dirty="0"/>
              <a:t>               &lt;article&gt;</a:t>
            </a:r>
          </a:p>
          <a:p>
            <a:pPr marL="0" indent="0">
              <a:buNone/>
            </a:pPr>
            <a:r>
              <a:rPr lang="fr-FR" dirty="0"/>
              <a:t>               &lt;article&gt;</a:t>
            </a:r>
          </a:p>
          <a:p>
            <a:pPr marL="0" indent="0">
              <a:buNone/>
            </a:pPr>
            <a:r>
              <a:rPr lang="fr-FR" dirty="0"/>
              <a:t>               ….. </a:t>
            </a:r>
          </a:p>
          <a:p>
            <a:pPr marL="0" indent="0">
              <a:buNone/>
            </a:pPr>
            <a:r>
              <a:rPr lang="fr-FR" sz="2900" dirty="0"/>
              <a:t>       &lt;section id="bloc-5-cta"&gt;</a:t>
            </a:r>
          </a:p>
          <a:p>
            <a:pPr marL="0" indent="0">
              <a:buNone/>
            </a:pPr>
            <a:r>
              <a:rPr lang="fr-FR" sz="3300" dirty="0"/>
              <a:t>&lt;/main&gt;</a:t>
            </a:r>
          </a:p>
          <a:p>
            <a:pPr marL="0" indent="0">
              <a:buNone/>
            </a:pPr>
            <a:r>
              <a:rPr lang="fr-FR" sz="3300" dirty="0"/>
              <a:t>&lt;</a:t>
            </a:r>
            <a:r>
              <a:rPr lang="fr-FR" sz="3300" dirty="0" err="1"/>
              <a:t>footer</a:t>
            </a:r>
            <a:r>
              <a:rPr lang="fr-FR" sz="3300" dirty="0"/>
              <a:t> id="bloc-8"&gt;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C78217B-EDAF-4C56-BA84-DA84A78F969A}"/>
              </a:ext>
            </a:extLst>
          </p:cNvPr>
          <p:cNvSpPr txBox="1"/>
          <p:nvPr/>
        </p:nvSpPr>
        <p:spPr>
          <a:xfrm>
            <a:off x="5663682" y="2015412"/>
            <a:ext cx="5748879" cy="16619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&lt;section&gt;</a:t>
            </a:r>
          </a:p>
          <a:p>
            <a:r>
              <a:rPr lang="fr-FR" dirty="0"/>
              <a:t>      &lt;h2&gt;Nous travaillons avec beaucoup de client,</a:t>
            </a:r>
          </a:p>
          <a:p>
            <a:r>
              <a:rPr lang="fr-FR" dirty="0"/>
              <a:t>               voici nos réalisations &lt;/h2&gt;</a:t>
            </a:r>
          </a:p>
          <a:p>
            <a:r>
              <a:rPr lang="fr-FR" dirty="0"/>
              <a:t>          </a:t>
            </a:r>
            <a:r>
              <a:rPr lang="fr-FR" sz="1200" dirty="0"/>
              <a:t>&lt;h3&gt; </a:t>
            </a:r>
            <a:r>
              <a:rPr lang="fr-FR" sz="1200" b="0" i="0" dirty="0">
                <a:effectLst/>
                <a:latin typeface="Consolas" panose="020B0609020204030204" pitchFamily="49" charset="0"/>
              </a:rPr>
              <a:t>Refonte d'un site web pour un journal local &lt;/h3&gt; </a:t>
            </a:r>
            <a:endParaRPr lang="fr-FR" sz="1200" dirty="0"/>
          </a:p>
          <a:p>
            <a:r>
              <a:rPr lang="fr-FR" sz="1200" dirty="0"/>
              <a:t>               &lt;h3&gt; </a:t>
            </a:r>
            <a:r>
              <a:rPr lang="fr-FR" sz="1200" b="0" i="0" dirty="0">
                <a:effectLst/>
                <a:latin typeface="Consolas" panose="020B0609020204030204" pitchFamily="49" charset="0"/>
              </a:rPr>
              <a:t>Création d'un site web pour photographes &lt;/h3&gt;</a:t>
            </a:r>
            <a:endParaRPr lang="fr-FR" sz="1200" dirty="0"/>
          </a:p>
          <a:p>
            <a:r>
              <a:rPr lang="fr-FR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914778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51A20-8067-4E50-A489-B28C538D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953" y="131859"/>
            <a:ext cx="2726094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RESULTATS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4AF1814-26DA-405E-9669-70E163124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80" y="2409350"/>
            <a:ext cx="3323962" cy="87502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0C8C58A-364A-4E09-A536-816DCE25E438}"/>
              </a:ext>
            </a:extLst>
          </p:cNvPr>
          <p:cNvSpPr txBox="1"/>
          <p:nvPr/>
        </p:nvSpPr>
        <p:spPr>
          <a:xfrm>
            <a:off x="1987420" y="1623527"/>
            <a:ext cx="1179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AVANT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145AA90-7F37-40AC-9525-0D3913BC1AD6}"/>
              </a:ext>
            </a:extLst>
          </p:cNvPr>
          <p:cNvSpPr txBox="1"/>
          <p:nvPr/>
        </p:nvSpPr>
        <p:spPr>
          <a:xfrm>
            <a:off x="8322618" y="1623527"/>
            <a:ext cx="1179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APRES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981D7F4-1F00-4560-AF2E-0F96F55BF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165" y="2409350"/>
            <a:ext cx="3456968" cy="87502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2627282-E79C-4BB4-8A5D-3A22B9FA316D}"/>
              </a:ext>
            </a:extLst>
          </p:cNvPr>
          <p:cNvSpPr txBox="1"/>
          <p:nvPr/>
        </p:nvSpPr>
        <p:spPr>
          <a:xfrm>
            <a:off x="1427584" y="4142792"/>
            <a:ext cx="9925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résultats ne sont pas visibles directement par des tests en ce qui concerne le SEO mais cela améliore</a:t>
            </a:r>
          </a:p>
          <a:p>
            <a:r>
              <a:rPr lang="fr-FR" dirty="0"/>
              <a:t>l’accessibilité et cela aura aussi un impact sur le référencement naturel du site. </a:t>
            </a:r>
          </a:p>
          <a:p>
            <a:r>
              <a:rPr lang="fr-FR" dirty="0"/>
              <a:t>De plus, le passage des robots sur la page sera plus rapide.</a:t>
            </a:r>
          </a:p>
        </p:txBody>
      </p:sp>
    </p:spTree>
    <p:extLst>
      <p:ext uri="{BB962C8B-B14F-4D97-AF65-F5344CB8AC3E}">
        <p14:creationId xmlns:p14="http://schemas.microsoft.com/office/powerpoint/2010/main" val="854420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51A20-8067-4E50-A489-B28C538D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439" y="348110"/>
            <a:ext cx="5192925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RESULTATS APRES SEO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0C8C58A-364A-4E09-A536-816DCE25E438}"/>
              </a:ext>
            </a:extLst>
          </p:cNvPr>
          <p:cNvSpPr txBox="1"/>
          <p:nvPr/>
        </p:nvSpPr>
        <p:spPr>
          <a:xfrm>
            <a:off x="2926439" y="2075398"/>
            <a:ext cx="1179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AVANT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145AA90-7F37-40AC-9525-0D3913BC1AD6}"/>
              </a:ext>
            </a:extLst>
          </p:cNvPr>
          <p:cNvSpPr txBox="1"/>
          <p:nvPr/>
        </p:nvSpPr>
        <p:spPr>
          <a:xfrm>
            <a:off x="8451063" y="2055655"/>
            <a:ext cx="1179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APRES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4B4DBED-ACE5-41FC-A328-4C83548BA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928" y="3000344"/>
            <a:ext cx="4490019" cy="118198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2628AC7-509B-43CC-82ED-1AFCEED8E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493" y="3000344"/>
            <a:ext cx="4490019" cy="118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FB82D1-E4F0-4D2B-8276-44F6A676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491" y="163157"/>
            <a:ext cx="3535017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LES COULEURS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F0BA2189-BC4F-4245-8055-DD8EDC747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64" y="1502229"/>
            <a:ext cx="4100227" cy="4660241"/>
          </a:xfr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BA12404-DCB0-449C-9E9D-DC64711EF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467" y="1502229"/>
            <a:ext cx="3971901" cy="466024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5CD8BA8-F3E1-476C-BB80-93F7EA2AB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64" y="378377"/>
            <a:ext cx="3782328" cy="97123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5ACB5D6-1B94-402A-AE6F-867B44647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493" y="378377"/>
            <a:ext cx="3535017" cy="1037364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B68A73B-284A-4124-8018-70AFF9B2DE34}"/>
              </a:ext>
            </a:extLst>
          </p:cNvPr>
          <p:cNvSpPr txBox="1"/>
          <p:nvPr/>
        </p:nvSpPr>
        <p:spPr>
          <a:xfrm>
            <a:off x="821094" y="629816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2,5 : 1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F1A764-FEFE-4DD8-BCEE-3C9EC8F757E7}"/>
              </a:ext>
            </a:extLst>
          </p:cNvPr>
          <p:cNvSpPr txBox="1"/>
          <p:nvPr/>
        </p:nvSpPr>
        <p:spPr>
          <a:xfrm>
            <a:off x="8239493" y="628403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2,6:1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83EFAAF-F344-4196-8359-744A5B6BC0E3}"/>
              </a:ext>
            </a:extLst>
          </p:cNvPr>
          <p:cNvSpPr txBox="1"/>
          <p:nvPr/>
        </p:nvSpPr>
        <p:spPr>
          <a:xfrm>
            <a:off x="4504354" y="3161819"/>
            <a:ext cx="3249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La règle de niveau d’accessibilité AA impose un rapport de contraste minimal de 4,5:1 ;</a:t>
            </a:r>
          </a:p>
          <a:p>
            <a:r>
              <a:rPr lang="fr-FR" dirty="0">
                <a:solidFill>
                  <a:srgbClr val="FF0000"/>
                </a:solidFill>
              </a:rPr>
              <a:t>(https://www.tanaguru.com)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A05DCE9-D1FC-47FE-B500-1B1EA47AEE5E}"/>
              </a:ext>
            </a:extLst>
          </p:cNvPr>
          <p:cNvSpPr txBox="1"/>
          <p:nvPr/>
        </p:nvSpPr>
        <p:spPr>
          <a:xfrm>
            <a:off x="9888417" y="6162471"/>
            <a:ext cx="164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Texte en blanc :</a:t>
            </a:r>
          </a:p>
          <a:p>
            <a:r>
              <a:rPr lang="fr-FR" dirty="0">
                <a:solidFill>
                  <a:schemeClr val="bg1"/>
                </a:solidFill>
              </a:rPr>
              <a:t>5,8:1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F8A02E2-0F76-4830-84B7-E3D03C214D8B}"/>
              </a:ext>
            </a:extLst>
          </p:cNvPr>
          <p:cNvSpPr txBox="1"/>
          <p:nvPr/>
        </p:nvSpPr>
        <p:spPr>
          <a:xfrm>
            <a:off x="2686823" y="6145533"/>
            <a:ext cx="16416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Texte en noir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atin typeface="Calibri" panose="020F0502020204030204"/>
              </a:rPr>
              <a:t>4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,7:1</a:t>
            </a:r>
          </a:p>
        </p:txBody>
      </p:sp>
    </p:spTree>
    <p:extLst>
      <p:ext uri="{BB962C8B-B14F-4D97-AF65-F5344CB8AC3E}">
        <p14:creationId xmlns:p14="http://schemas.microsoft.com/office/powerpoint/2010/main" val="2168553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51A20-8067-4E50-A489-B28C538D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953" y="131859"/>
            <a:ext cx="2726094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RESULTATS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0C8C58A-364A-4E09-A536-816DCE25E438}"/>
              </a:ext>
            </a:extLst>
          </p:cNvPr>
          <p:cNvSpPr txBox="1"/>
          <p:nvPr/>
        </p:nvSpPr>
        <p:spPr>
          <a:xfrm>
            <a:off x="2597020" y="2166761"/>
            <a:ext cx="1179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AVANT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145AA90-7F37-40AC-9525-0D3913BC1AD6}"/>
              </a:ext>
            </a:extLst>
          </p:cNvPr>
          <p:cNvSpPr txBox="1"/>
          <p:nvPr/>
        </p:nvSpPr>
        <p:spPr>
          <a:xfrm>
            <a:off x="8416716" y="2166761"/>
            <a:ext cx="1179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APRES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32B9275-C618-4337-8A13-E3CBB45E1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49" y="3132866"/>
            <a:ext cx="4490019" cy="118198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160A354-807C-4467-8D81-7902C96DD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429" y="3132866"/>
            <a:ext cx="4096322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1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2EC4EF-D4BF-4516-A679-DB61D1CF4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792" y="-53263"/>
            <a:ext cx="6508880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 Avant amélioration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7CC8E53-28E4-423F-84F0-F107F65CE397}"/>
              </a:ext>
            </a:extLst>
          </p:cNvPr>
          <p:cNvSpPr txBox="1"/>
          <p:nvPr/>
        </p:nvSpPr>
        <p:spPr>
          <a:xfrm>
            <a:off x="7036380" y="6384365"/>
            <a:ext cx="3304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Source : https://www.uptrends.fr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41FA6CF-3C02-46DE-9EB4-568EAF942A07}"/>
              </a:ext>
            </a:extLst>
          </p:cNvPr>
          <p:cNvSpPr txBox="1"/>
          <p:nvPr/>
        </p:nvSpPr>
        <p:spPr>
          <a:xfrm>
            <a:off x="454623" y="6439294"/>
            <a:ext cx="481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: extension </a:t>
            </a:r>
            <a:r>
              <a:rPr lang="fr-FR" dirty="0" err="1"/>
              <a:t>Lighthouse</a:t>
            </a:r>
            <a:r>
              <a:rPr lang="fr-FR" dirty="0"/>
              <a:t> de Google Chrome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4B01DBD-06A5-4DB2-A6E0-62A946913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959" y="1165659"/>
            <a:ext cx="7953420" cy="432561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12F4DCB-4A59-44AD-87C5-B61D2EF76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26" y="1165659"/>
            <a:ext cx="2438740" cy="393437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42619D0-1A75-44BF-B853-3E687F852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" y="5604572"/>
            <a:ext cx="3545311" cy="77979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D0CE447-CD42-48CF-89F4-24B983D0E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758633"/>
            <a:ext cx="4952086" cy="62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11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86723-4769-4C7D-BC37-719196BC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7065" y="378378"/>
            <a:ext cx="4157870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LA TYPOGRAPHIE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453AB7-2440-42CD-B1CA-20182F410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8" y="2372139"/>
            <a:ext cx="10515600" cy="30877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Roboto"/>
              </a:rPr>
              <a:t>Font sizes less than 12px are too small to be legible and require mobile visitors to “pinch to zoom” in order to read.</a:t>
            </a:r>
          </a:p>
          <a:p>
            <a:pPr marL="0" indent="0">
              <a:buNone/>
            </a:pPr>
            <a:r>
              <a:rPr lang="en-US" dirty="0">
                <a:latin typeface="Roboto"/>
              </a:rPr>
              <a:t>			(Lighthouse Report View)</a:t>
            </a:r>
          </a:p>
          <a:p>
            <a:pPr marL="0" indent="0">
              <a:buNone/>
            </a:pPr>
            <a:endParaRPr lang="en-US" dirty="0">
              <a:latin typeface="Roboto"/>
            </a:endParaRPr>
          </a:p>
          <a:p>
            <a:pPr marL="0" indent="0">
              <a:buNone/>
            </a:pPr>
            <a:r>
              <a:rPr lang="en-US" dirty="0">
                <a:latin typeface="Roboto"/>
              </a:rPr>
              <a:t>p {</a:t>
            </a:r>
          </a:p>
          <a:p>
            <a:pPr marL="0" indent="0">
              <a:buNone/>
            </a:pPr>
            <a:r>
              <a:rPr lang="en-US" dirty="0">
                <a:latin typeface="Roboto"/>
              </a:rPr>
              <a:t>    font-size: 12px;</a:t>
            </a:r>
          </a:p>
          <a:p>
            <a:pPr marL="0" indent="0">
              <a:buNone/>
            </a:pPr>
            <a:r>
              <a:rPr lang="en-US" dirty="0">
                <a:latin typeface="Roboto"/>
              </a:rPr>
              <a:t>}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7534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51A20-8067-4E50-A489-B28C538D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953" y="131859"/>
            <a:ext cx="2726094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RESULTATS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0C8C58A-364A-4E09-A536-816DCE25E438}"/>
              </a:ext>
            </a:extLst>
          </p:cNvPr>
          <p:cNvSpPr txBox="1"/>
          <p:nvPr/>
        </p:nvSpPr>
        <p:spPr>
          <a:xfrm>
            <a:off x="2597020" y="2166761"/>
            <a:ext cx="1179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AVANT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145AA90-7F37-40AC-9525-0D3913BC1AD6}"/>
              </a:ext>
            </a:extLst>
          </p:cNvPr>
          <p:cNvSpPr txBox="1"/>
          <p:nvPr/>
        </p:nvSpPr>
        <p:spPr>
          <a:xfrm>
            <a:off x="8416716" y="2166761"/>
            <a:ext cx="1179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APRES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EA68818-8284-4093-AB83-F9F639A6A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32" y="3132866"/>
            <a:ext cx="4096322" cy="120031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98CA893-2FAC-4FE9-BE7F-D6686F1F2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48" y="3132866"/>
            <a:ext cx="4466758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00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86723-4769-4C7D-BC37-719196BC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5106" y="391630"/>
            <a:ext cx="2436744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LES LIENS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453AB7-2440-42CD-B1CA-20182F410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8" y="2053051"/>
            <a:ext cx="10515600" cy="3087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Mettre une description dans un lien qui n’a pas d’intitulé pour permettre aux lecteurs d’écran d’avoir les infos nécessaires.</a:t>
            </a:r>
          </a:p>
          <a:p>
            <a:pPr marL="0" indent="0">
              <a:buNone/>
            </a:pPr>
            <a:r>
              <a:rPr lang="fr-FR" dirty="0"/>
              <a:t>Page2 =&gt;nous contacter.</a:t>
            </a:r>
          </a:p>
          <a:p>
            <a:pPr marL="0" indent="0">
              <a:buNone/>
            </a:pPr>
            <a:r>
              <a:rPr lang="fr-FR" dirty="0"/>
              <a:t>Les liens partenaires.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62A45C4-A9A3-44DC-AFE4-D57498FA9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01" y="4613061"/>
            <a:ext cx="6302677" cy="169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89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86723-4769-4C7D-BC37-719196BC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5105" y="391630"/>
            <a:ext cx="3308325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FORMULAIRE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453AB7-2440-42CD-B1CA-20182F410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8" y="2372139"/>
            <a:ext cx="10515600" cy="3087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Associer le label à son input</a:t>
            </a:r>
          </a:p>
          <a:p>
            <a:pPr marL="0" indent="0">
              <a:buNone/>
            </a:pPr>
            <a:r>
              <a:rPr lang="fr-FR" dirty="0"/>
              <a:t>Suppression des attributs invalides</a:t>
            </a:r>
          </a:p>
          <a:p>
            <a:pPr marL="0" indent="0">
              <a:buNone/>
            </a:pPr>
            <a:r>
              <a:rPr lang="fr-FR" dirty="0"/>
              <a:t>Modification du fichier </a:t>
            </a:r>
            <a:r>
              <a:rPr lang="fr-FR" dirty="0" err="1"/>
              <a:t>php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591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A00F81-6510-4BCF-AB16-06943BD8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1618" y="500062"/>
            <a:ext cx="4627351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RESULTATS FINAUX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4CEC60-FDDF-4331-8014-0BC80261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119" y="1825625"/>
            <a:ext cx="990911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		       AVANT					APRES</a:t>
            </a:r>
          </a:p>
        </p:txBody>
      </p:sp>
      <p:pic>
        <p:nvPicPr>
          <p:cNvPr id="11" name="Graphique 10" descr="Accueil">
            <a:extLst>
              <a:ext uri="{FF2B5EF4-FFF2-40B4-BE49-F238E27FC236}">
                <a16:creationId xmlns:a16="http://schemas.microsoft.com/office/drawing/2014/main" id="{F1B4B0D2-6A0F-4D21-B84F-4993BFF74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837" y="2671046"/>
            <a:ext cx="620486" cy="620486"/>
          </a:xfrm>
          <a:prstGeom prst="rect">
            <a:avLst/>
          </a:prstGeom>
        </p:spPr>
      </p:pic>
      <p:pic>
        <p:nvPicPr>
          <p:cNvPr id="13" name="Graphique 12" descr="Conversation">
            <a:extLst>
              <a:ext uri="{FF2B5EF4-FFF2-40B4-BE49-F238E27FC236}">
                <a16:creationId xmlns:a16="http://schemas.microsoft.com/office/drawing/2014/main" id="{1CE6E2FC-A88C-47E1-83F7-BF79BD6AD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860" y="5130595"/>
            <a:ext cx="697463" cy="697463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1233FE4F-836D-4B3E-9B3F-CE751C5EA61C}"/>
              </a:ext>
            </a:extLst>
          </p:cNvPr>
          <p:cNvSpPr txBox="1"/>
          <p:nvPr/>
        </p:nvSpPr>
        <p:spPr>
          <a:xfrm>
            <a:off x="3442532" y="6357938"/>
            <a:ext cx="449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: extension Google Chrome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Lighthouse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4817103-253E-4D0A-8A11-CC197ECFAC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582" y="2372219"/>
            <a:ext cx="5095326" cy="121814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B8E39DB-5C11-4A5B-8F3B-B09807B9FA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42" y="4675814"/>
            <a:ext cx="4946166" cy="115224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9643E63-77D2-4A31-9630-D22790417B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9" y="4675814"/>
            <a:ext cx="4627351" cy="118126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4D2A6B8-32F8-44C5-85CC-7312B3D769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371" y="2372219"/>
            <a:ext cx="4547054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35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ED16C-16CE-4CBE-8BFB-8C730121F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622" y="421108"/>
            <a:ext cx="7316755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AUTRES AXES D’AMELIORATION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FE78CD-8D07-49F9-963F-C036E2EB0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Simplifier le code CSS et HTML.</a:t>
            </a:r>
          </a:p>
          <a:p>
            <a:r>
              <a:rPr lang="fr-FR" dirty="0"/>
              <a:t>Travailler les images avant de les intégrer au site (superposition d’images).</a:t>
            </a:r>
          </a:p>
          <a:p>
            <a:r>
              <a:rPr lang="fr-FR" dirty="0"/>
              <a:t>Mentions légales dans </a:t>
            </a:r>
            <a:r>
              <a:rPr lang="fr-FR" dirty="0" err="1"/>
              <a:t>footer</a:t>
            </a:r>
            <a:r>
              <a:rPr lang="fr-FR" dirty="0"/>
              <a:t>.</a:t>
            </a:r>
          </a:p>
          <a:p>
            <a:r>
              <a:rPr lang="fr-FR" dirty="0" err="1"/>
              <a:t>Scrolltotop</a:t>
            </a:r>
            <a:r>
              <a:rPr lang="fr-FR" dirty="0"/>
              <a:t> non fonctionnel.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459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2EC4EF-D4BF-4516-A679-DB61D1CF4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434" y="263346"/>
            <a:ext cx="5728762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 Avant amélioration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41FA6CF-3C02-46DE-9EB4-568EAF942A07}"/>
              </a:ext>
            </a:extLst>
          </p:cNvPr>
          <p:cNvSpPr txBox="1"/>
          <p:nvPr/>
        </p:nvSpPr>
        <p:spPr>
          <a:xfrm>
            <a:off x="4825287" y="4243831"/>
            <a:ext cx="481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: extension </a:t>
            </a:r>
            <a:r>
              <a:rPr lang="fr-FR" dirty="0" err="1"/>
              <a:t>Lighthouse</a:t>
            </a:r>
            <a:r>
              <a:rPr lang="fr-FR" dirty="0"/>
              <a:t> de Google Chrome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757B9B9-4F73-4D49-B694-7490D4F72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45" y="1588909"/>
            <a:ext cx="2467923" cy="435133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231C303-70D6-4F7C-8D5F-3B8EE51E4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944" y="2971232"/>
            <a:ext cx="5620624" cy="115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8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641418-0B18-4E7E-97D7-F48225E8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450" y="243827"/>
            <a:ext cx="6085099" cy="1325563"/>
          </a:xfrm>
          <a:solidFill>
            <a:srgbClr val="F3976C"/>
          </a:solidFill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10 AXES D’AMELIORATION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15DF86-8D44-463A-8FD0-172F26383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2910" y="1569390"/>
            <a:ext cx="1231608" cy="823912"/>
          </a:xfrm>
        </p:spPr>
        <p:txBody>
          <a:bodyPr>
            <a:normAutofit fontScale="92500"/>
          </a:bodyPr>
          <a:lstStyle/>
          <a:p>
            <a:r>
              <a:rPr lang="fr-FR" sz="4800" dirty="0"/>
              <a:t>SEO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007BFA-36E7-4129-97CA-04A902F11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51025" y="2689672"/>
            <a:ext cx="5157787" cy="2706105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Les images</a:t>
            </a:r>
          </a:p>
          <a:p>
            <a:r>
              <a:rPr lang="fr-FR" dirty="0"/>
              <a:t>Les CDN</a:t>
            </a:r>
          </a:p>
          <a:p>
            <a:r>
              <a:rPr lang="fr-FR" dirty="0"/>
              <a:t>Les balises dans le head</a:t>
            </a:r>
          </a:p>
          <a:p>
            <a:r>
              <a:rPr lang="fr-FR" dirty="0"/>
              <a:t>Le </a:t>
            </a:r>
            <a:r>
              <a:rPr lang="fr-FR" dirty="0" err="1"/>
              <a:t>htaccess</a:t>
            </a:r>
            <a:endParaRPr lang="fr-FR" dirty="0"/>
          </a:p>
          <a:p>
            <a:r>
              <a:rPr lang="fr-FR" dirty="0"/>
              <a:t>Les mots-clés</a:t>
            </a:r>
          </a:p>
          <a:p>
            <a:r>
              <a:rPr lang="fr-FR" dirty="0"/>
              <a:t>La sémantique</a:t>
            </a:r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183293-9297-4D40-ACAF-0328DC083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0758" y="1569390"/>
            <a:ext cx="3438331" cy="823912"/>
          </a:xfrm>
        </p:spPr>
        <p:txBody>
          <a:bodyPr>
            <a:normAutofit fontScale="92500"/>
          </a:bodyPr>
          <a:lstStyle/>
          <a:p>
            <a:r>
              <a:rPr lang="fr-FR" sz="4400" dirty="0"/>
              <a:t>ACCESSIBILITE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C4D9728-78B5-45EE-B114-D34CCE4D6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08812" y="2689672"/>
            <a:ext cx="3332163" cy="244775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Les couleurs</a:t>
            </a:r>
          </a:p>
          <a:p>
            <a:r>
              <a:rPr lang="fr-FR" dirty="0"/>
              <a:t>La typographie</a:t>
            </a:r>
          </a:p>
          <a:p>
            <a:r>
              <a:rPr lang="fr-FR" dirty="0"/>
              <a:t>Description des liens</a:t>
            </a:r>
          </a:p>
          <a:p>
            <a:r>
              <a:rPr lang="fr-FR" dirty="0"/>
              <a:t>Le formulaire</a:t>
            </a:r>
          </a:p>
        </p:txBody>
      </p:sp>
    </p:spTree>
    <p:extLst>
      <p:ext uri="{BB962C8B-B14F-4D97-AF65-F5344CB8AC3E}">
        <p14:creationId xmlns:p14="http://schemas.microsoft.com/office/powerpoint/2010/main" val="276896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00FAB1-C7A1-49E2-87EA-8DDB75F00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3833" y="299811"/>
            <a:ext cx="2651449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Les images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CDFE22-BBAD-4131-B3BC-D69EDCBD1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Utiliser un format adapté au web (jpg, formats du web) :</a:t>
            </a:r>
          </a:p>
          <a:p>
            <a:pPr marL="0" indent="0">
              <a:buNone/>
            </a:pPr>
            <a:r>
              <a:rPr lang="fr-FR" dirty="0"/>
              <a:t>	Une image bitmap à 5,93Mo =&gt; image jpg à 40Ko</a:t>
            </a:r>
          </a:p>
          <a:p>
            <a:pPr marL="0" indent="0">
              <a:buNone/>
            </a:pPr>
            <a:r>
              <a:rPr lang="fr-FR" dirty="0"/>
              <a:t>		(moins </a:t>
            </a:r>
            <a:r>
              <a:rPr lang="fr-FR"/>
              <a:t>de 1% </a:t>
            </a:r>
            <a:r>
              <a:rPr lang="fr-FR" dirty="0"/>
              <a:t>de la taille initiale)</a:t>
            </a:r>
          </a:p>
          <a:p>
            <a:r>
              <a:rPr lang="fr-FR" dirty="0"/>
              <a:t>Redimensionner les images selon le support</a:t>
            </a:r>
          </a:p>
          <a:p>
            <a:r>
              <a:rPr lang="fr-FR" dirty="0"/>
              <a:t>Supprimer les images textes (accessibilité)</a:t>
            </a:r>
          </a:p>
          <a:p>
            <a:r>
              <a:rPr lang="fr-FR" dirty="0"/>
              <a:t>Taille du dossier image initial : 7,64Mo</a:t>
            </a:r>
          </a:p>
          <a:p>
            <a:r>
              <a:rPr lang="fr-FR" dirty="0"/>
              <a:t>Taille du dossier après amélioration: 309Ko (4%)</a:t>
            </a:r>
          </a:p>
          <a:p>
            <a:r>
              <a:rPr lang="fr-FR" dirty="0"/>
              <a:t>Mettre un « alt » descriptif et adapté à son rôle</a:t>
            </a:r>
          </a:p>
        </p:txBody>
      </p:sp>
    </p:spTree>
    <p:extLst>
      <p:ext uri="{BB962C8B-B14F-4D97-AF65-F5344CB8AC3E}">
        <p14:creationId xmlns:p14="http://schemas.microsoft.com/office/powerpoint/2010/main" val="256653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2EC4EF-D4BF-4516-A679-DB61D1CF4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202" y="184608"/>
            <a:ext cx="6508880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 Après amélioration images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B836FC6-A110-4FE7-BBC9-0FA0DBFFE228}"/>
              </a:ext>
            </a:extLst>
          </p:cNvPr>
          <p:cNvSpPr txBox="1"/>
          <p:nvPr/>
        </p:nvSpPr>
        <p:spPr>
          <a:xfrm>
            <a:off x="5381889" y="1701589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879E250-235A-4482-8186-4EAE794AC6AE}"/>
              </a:ext>
            </a:extLst>
          </p:cNvPr>
          <p:cNvSpPr txBox="1"/>
          <p:nvPr/>
        </p:nvSpPr>
        <p:spPr>
          <a:xfrm>
            <a:off x="5601533" y="4159388"/>
            <a:ext cx="77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APRES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CD917D4-5EE7-42CD-9239-9EEA4077604B}"/>
              </a:ext>
            </a:extLst>
          </p:cNvPr>
          <p:cNvSpPr txBox="1"/>
          <p:nvPr/>
        </p:nvSpPr>
        <p:spPr>
          <a:xfrm>
            <a:off x="4629684" y="6156313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Source : https://www.uptrends.fr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87649E0-F72D-44EA-93CB-04A399617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02" y="4720138"/>
            <a:ext cx="6249798" cy="103079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A44A05B-7FF0-4E6A-A826-BF989137A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51" y="3282723"/>
            <a:ext cx="1085623" cy="10856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C3B0CA5-6C81-4C57-ADF2-D362FD5D8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126" y="2376711"/>
            <a:ext cx="6237874" cy="91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9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7052F7-32A7-455A-95BB-CFDDD797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487" y="421109"/>
            <a:ext cx="8679025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Les CDN (Content Delivery Network)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A7507C-10A7-4A21-9B49-A35F4F8DB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8461" y="2506662"/>
            <a:ext cx="7568682" cy="2604667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Avantages :</a:t>
            </a:r>
          </a:p>
          <a:p>
            <a:r>
              <a:rPr lang="fr-FR" dirty="0"/>
              <a:t>Des librairies toujours à jour</a:t>
            </a:r>
          </a:p>
          <a:p>
            <a:r>
              <a:rPr lang="fr-FR" dirty="0"/>
              <a:t>Chargement en parallèle des fichiers du site</a:t>
            </a:r>
          </a:p>
          <a:p>
            <a:r>
              <a:rPr lang="fr-FR" dirty="0"/>
              <a:t>Mise en cache du navigateur pour les librairies</a:t>
            </a:r>
          </a:p>
          <a:p>
            <a:r>
              <a:rPr lang="fr-FR" dirty="0">
                <a:solidFill>
                  <a:srgbClr val="222222"/>
                </a:solidFill>
                <a:latin typeface="brandon-grotesque"/>
              </a:rPr>
              <a:t>P</a:t>
            </a:r>
            <a:r>
              <a:rPr lang="fr-FR" b="0" i="0" dirty="0">
                <a:solidFill>
                  <a:srgbClr val="222222"/>
                </a:solidFill>
                <a:effectLst/>
                <a:latin typeface="brandon-grotesque"/>
              </a:rPr>
              <a:t>rotection renforcée contre les attaques DDoS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6398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3F717A-F20C-4E8C-A2A6-9F0E921F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7588" y="318472"/>
            <a:ext cx="6710265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Après mise en place des CDN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11F40AE-27CF-4FF9-8A51-B5C6D35AB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111" y="3318744"/>
            <a:ext cx="1085182" cy="108518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4004423-2614-47C9-B755-536527864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204" y="2404265"/>
            <a:ext cx="6236749" cy="91447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5612EEA-97B3-4458-AC59-9BAC7899FD35}"/>
              </a:ext>
            </a:extLst>
          </p:cNvPr>
          <p:cNvSpPr txBox="1"/>
          <p:nvPr/>
        </p:nvSpPr>
        <p:spPr>
          <a:xfrm>
            <a:off x="5169159" y="1959429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AVANT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280241C-D6AB-4574-A087-F22966FB4DEE}"/>
              </a:ext>
            </a:extLst>
          </p:cNvPr>
          <p:cNvSpPr txBox="1"/>
          <p:nvPr/>
        </p:nvSpPr>
        <p:spPr>
          <a:xfrm>
            <a:off x="5169159" y="3861335"/>
            <a:ext cx="77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APRES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4ED6BEC-3E7F-4CFC-A2C2-DF5C88436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203" y="4568826"/>
            <a:ext cx="6236750" cy="93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0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7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CB977E-1E5D-49FD-ABF3-12444EF9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998" y="355794"/>
            <a:ext cx="3948404" cy="1325563"/>
          </a:xfrm>
        </p:spPr>
        <p:txBody>
          <a:bodyPr/>
          <a:lstStyle/>
          <a:p>
            <a:r>
              <a:rPr lang="fr-FR" dirty="0">
                <a:highlight>
                  <a:srgbClr val="C0C0C0"/>
                </a:highlight>
              </a:rPr>
              <a:t>BALISE DU HEAD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7472CE-9617-4CE3-93F7-B05E785AA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0339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&lt;html </a:t>
            </a:r>
            <a:r>
              <a:rPr lang="fr-FR" dirty="0" err="1"/>
              <a:t>lang</a:t>
            </a:r>
            <a:r>
              <a:rPr lang="fr-FR" dirty="0"/>
              <a:t>="Default"&gt;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 err="1"/>
              <a:t>meta</a:t>
            </a:r>
            <a:r>
              <a:rPr lang="fr-FR" dirty="0"/>
              <a:t> </a:t>
            </a:r>
            <a:r>
              <a:rPr lang="fr-F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name</a:t>
            </a:r>
            <a:r>
              <a:rPr lang="fr-FR" dirty="0"/>
              <a:t>="</a:t>
            </a:r>
            <a:r>
              <a:rPr lang="fr-FR" dirty="0">
                <a:solidFill>
                  <a:schemeClr val="accent1"/>
                </a:solidFill>
              </a:rPr>
              <a:t>keywords</a:t>
            </a:r>
            <a:r>
              <a:rPr lang="fr-FR" dirty="0"/>
              <a:t>" 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content</a:t>
            </a:r>
            <a:r>
              <a:rPr lang="fr-FR" dirty="0"/>
              <a:t>="</a:t>
            </a:r>
            <a:r>
              <a:rPr lang="fr-FR" dirty="0" err="1">
                <a:solidFill>
                  <a:schemeClr val="accent1"/>
                </a:solidFill>
              </a:rPr>
              <a:t>seo</a:t>
            </a:r>
            <a:r>
              <a:rPr lang="fr-FR" dirty="0">
                <a:solidFill>
                  <a:schemeClr val="accent1"/>
                </a:solidFill>
              </a:rPr>
              <a:t>, google, site web, site internet, agence design paris, agence design, agence </a:t>
            </a:r>
            <a:r>
              <a:rPr lang="fr-FR" dirty="0" err="1">
                <a:solidFill>
                  <a:schemeClr val="accent1"/>
                </a:solidFill>
              </a:rPr>
              <a:t>design,agence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design,agence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design,agence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design,agence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design,agence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design,agence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design,agence</a:t>
            </a:r>
            <a:r>
              <a:rPr lang="fr-FR" dirty="0">
                <a:solidFill>
                  <a:schemeClr val="accent1"/>
                </a:solidFill>
              </a:rPr>
              <a:t> design</a:t>
            </a:r>
            <a:r>
              <a:rPr lang="fr-FR" dirty="0"/>
              <a:t>"&gt;</a:t>
            </a:r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 err="1"/>
              <a:t>meta</a:t>
            </a:r>
            <a:r>
              <a:rPr lang="fr-FR" dirty="0"/>
              <a:t> </a:t>
            </a:r>
            <a:r>
              <a:rPr lang="fr-F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name</a:t>
            </a:r>
            <a:r>
              <a:rPr lang="fr-FR" dirty="0"/>
              <a:t>="</a:t>
            </a:r>
            <a:r>
              <a:rPr lang="fr-FR" dirty="0">
                <a:solidFill>
                  <a:schemeClr val="accent1"/>
                </a:solidFill>
              </a:rPr>
              <a:t>description</a:t>
            </a:r>
            <a:r>
              <a:rPr lang="fr-FR" dirty="0"/>
              <a:t>" 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content</a:t>
            </a:r>
            <a:r>
              <a:rPr lang="fr-FR" dirty="0"/>
              <a:t>=</a:t>
            </a:r>
            <a:r>
              <a:rPr lang="fr-FR" dirty="0">
                <a:solidFill>
                  <a:schemeClr val="accent1"/>
                </a:solidFill>
              </a:rPr>
              <a:t>""</a:t>
            </a:r>
            <a:r>
              <a:rPr lang="fr-FR" dirty="0"/>
              <a:t>&gt;</a:t>
            </a:r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 err="1"/>
              <a:t>meta</a:t>
            </a:r>
            <a:r>
              <a:rPr lang="fr-FR" dirty="0"/>
              <a:t> </a:t>
            </a:r>
            <a:r>
              <a:rPr lang="fr-F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name</a:t>
            </a:r>
            <a:r>
              <a:rPr lang="fr-FR" dirty="0"/>
              <a:t>="</a:t>
            </a:r>
            <a:r>
              <a:rPr lang="fr-FR" dirty="0" err="1">
                <a:solidFill>
                  <a:schemeClr val="accent1"/>
                </a:solidFill>
              </a:rPr>
              <a:t>viewport</a:t>
            </a:r>
            <a:r>
              <a:rPr lang="fr-FR" dirty="0"/>
              <a:t>" content="</a:t>
            </a:r>
            <a:r>
              <a:rPr lang="fr-FR" dirty="0" err="1">
                <a:solidFill>
                  <a:schemeClr val="accent1"/>
                </a:solidFill>
              </a:rPr>
              <a:t>width</a:t>
            </a:r>
            <a:r>
              <a:rPr lang="fr-FR" dirty="0">
                <a:solidFill>
                  <a:schemeClr val="accent1"/>
                </a:solidFill>
              </a:rPr>
              <a:t>=</a:t>
            </a:r>
            <a:r>
              <a:rPr lang="fr-FR" dirty="0" err="1">
                <a:solidFill>
                  <a:schemeClr val="accent1"/>
                </a:solidFill>
              </a:rPr>
              <a:t>device-width</a:t>
            </a:r>
            <a:r>
              <a:rPr lang="fr-FR" dirty="0">
                <a:solidFill>
                  <a:schemeClr val="accent1"/>
                </a:solidFill>
              </a:rPr>
              <a:t>, initial-</a:t>
            </a:r>
            <a:r>
              <a:rPr lang="fr-FR" dirty="0" err="1">
                <a:solidFill>
                  <a:schemeClr val="accent1"/>
                </a:solidFill>
              </a:rPr>
              <a:t>scale</a:t>
            </a:r>
            <a:r>
              <a:rPr lang="fr-FR" dirty="0">
                <a:solidFill>
                  <a:schemeClr val="accent1"/>
                </a:solidFill>
              </a:rPr>
              <a:t>=1.0, </a:t>
            </a:r>
            <a:r>
              <a:rPr lang="fr-FR" dirty="0" err="1">
                <a:solidFill>
                  <a:schemeClr val="accent1"/>
                </a:solidFill>
              </a:rPr>
              <a:t>viewport</a:t>
            </a:r>
            <a:r>
              <a:rPr lang="fr-FR" dirty="0">
                <a:solidFill>
                  <a:schemeClr val="accent1"/>
                </a:solidFill>
              </a:rPr>
              <a:t>-fit=cover</a:t>
            </a:r>
            <a:r>
              <a:rPr lang="fr-FR" dirty="0"/>
              <a:t>"&gt;</a:t>
            </a:r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 err="1"/>
              <a:t>link</a:t>
            </a:r>
            <a:r>
              <a:rPr lang="fr-FR" dirty="0"/>
              <a:t> 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rel</a:t>
            </a:r>
            <a:r>
              <a:rPr lang="fr-FR" dirty="0"/>
              <a:t>="</a:t>
            </a:r>
            <a:r>
              <a:rPr lang="fr-FR" dirty="0" err="1">
                <a:solidFill>
                  <a:schemeClr val="accent1"/>
                </a:solidFill>
              </a:rPr>
              <a:t>shortcut</a:t>
            </a:r>
            <a:r>
              <a:rPr lang="fr-FR" dirty="0"/>
              <a:t> </a:t>
            </a:r>
            <a:r>
              <a:rPr lang="fr-FR" dirty="0" err="1">
                <a:solidFill>
                  <a:schemeClr val="accent1"/>
                </a:solidFill>
              </a:rPr>
              <a:t>icon</a:t>
            </a:r>
            <a:r>
              <a:rPr lang="fr-FR" dirty="0"/>
              <a:t>" 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type</a:t>
            </a:r>
            <a:r>
              <a:rPr lang="fr-FR" dirty="0"/>
              <a:t>="</a:t>
            </a:r>
            <a:r>
              <a:rPr lang="fr-FR" dirty="0">
                <a:solidFill>
                  <a:schemeClr val="accent1"/>
                </a:solidFill>
              </a:rPr>
              <a:t>image/png</a:t>
            </a:r>
            <a:r>
              <a:rPr lang="fr-FR" dirty="0"/>
              <a:t>" 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href</a:t>
            </a:r>
            <a:r>
              <a:rPr lang="fr-FR" dirty="0"/>
              <a:t>="</a:t>
            </a:r>
            <a:r>
              <a:rPr lang="fr-FR" dirty="0">
                <a:solidFill>
                  <a:schemeClr val="accent1"/>
                </a:solidFill>
              </a:rPr>
              <a:t>favicon</a:t>
            </a:r>
            <a:r>
              <a:rPr lang="fr-FR" dirty="0"/>
              <a:t>.</a:t>
            </a:r>
            <a:r>
              <a:rPr lang="fr-FR" dirty="0">
                <a:solidFill>
                  <a:schemeClr val="accent1"/>
                </a:solidFill>
              </a:rPr>
              <a:t>jpg</a:t>
            </a:r>
            <a:r>
              <a:rPr lang="fr-FR" dirty="0"/>
              <a:t>"&gt;</a:t>
            </a:r>
          </a:p>
          <a:p>
            <a:pPr marL="0" indent="0">
              <a:buNone/>
            </a:pPr>
            <a:r>
              <a:rPr lang="fr-FR" dirty="0"/>
              <a:t>&lt;</a:t>
            </a:r>
            <a:r>
              <a:rPr lang="fr-FR" dirty="0" err="1"/>
              <a:t>title</a:t>
            </a:r>
            <a:r>
              <a:rPr lang="fr-FR" dirty="0"/>
              <a:t>&gt;.&lt;/</a:t>
            </a:r>
            <a:r>
              <a:rPr lang="fr-FR" dirty="0" err="1"/>
              <a:t>title</a:t>
            </a:r>
            <a:r>
              <a:rPr lang="fr-FR" dirty="0"/>
              <a:t>&gt;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983ACC-983B-4566-8AE7-B91AFE06F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679436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La langue par défaut est inconnue. Google ne pourra donc pas orienter les visiteurs français vers ce site.</a:t>
            </a:r>
          </a:p>
          <a:p>
            <a:r>
              <a:rPr lang="fr-FR" dirty="0"/>
              <a:t>L’utilité de la balise </a:t>
            </a:r>
            <a:r>
              <a:rPr lang="fr-FR" dirty="0" err="1"/>
              <a:t>meta</a:t>
            </a:r>
            <a:r>
              <a:rPr lang="fr-FR" dirty="0"/>
              <a:t> keyword n’est pas avérée pour le référencement.</a:t>
            </a:r>
          </a:p>
          <a:p>
            <a:r>
              <a:rPr lang="fr-FR" dirty="0"/>
              <a:t>La balise description est importante car Google l’utilise pour afficher un résumé sur la page de résultats.</a:t>
            </a:r>
          </a:p>
          <a:p>
            <a:r>
              <a:rPr lang="fr-FR" dirty="0" err="1"/>
              <a:t>Viewport</a:t>
            </a:r>
            <a:r>
              <a:rPr lang="fr-FR" dirty="0"/>
              <a:t>-fit est une propriété expérimentale.</a:t>
            </a:r>
          </a:p>
          <a:p>
            <a:r>
              <a:rPr lang="fr-FR" dirty="0"/>
              <a:t>Le favicon est un jpg, mais son type est annoncé comme png.</a:t>
            </a:r>
          </a:p>
          <a:p>
            <a:r>
              <a:rPr lang="fr-FR" dirty="0"/>
              <a:t>Le titre est important pour le référencement, il doit donc être renseigné correctement, et servira de mot clé pour Google.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77226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3884</TotalTime>
  <Words>1085</Words>
  <Application>Microsoft Office PowerPoint</Application>
  <PresentationFormat>Grand écran</PresentationFormat>
  <Paragraphs>156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3" baseType="lpstr">
      <vt:lpstr>Arial</vt:lpstr>
      <vt:lpstr>brandon-grotesque</vt:lpstr>
      <vt:lpstr>Calibri</vt:lpstr>
      <vt:lpstr>Calibri Light</vt:lpstr>
      <vt:lpstr>Consolas</vt:lpstr>
      <vt:lpstr>Roboto</vt:lpstr>
      <vt:lpstr>Wingdings</vt:lpstr>
      <vt:lpstr>Thème Office</vt:lpstr>
      <vt:lpstr>AMELIORATION DU REFERENCEMENT</vt:lpstr>
      <vt:lpstr> Avant amélioration</vt:lpstr>
      <vt:lpstr> Avant amélioration</vt:lpstr>
      <vt:lpstr>10 AXES D’AMELIORATION</vt:lpstr>
      <vt:lpstr>Les images</vt:lpstr>
      <vt:lpstr> Après amélioration images </vt:lpstr>
      <vt:lpstr>Les CDN (Content Delivery Network)</vt:lpstr>
      <vt:lpstr>Après mise en place des CDN</vt:lpstr>
      <vt:lpstr>BALISE DU HEAD</vt:lpstr>
      <vt:lpstr>HEAD AMELIORE</vt:lpstr>
      <vt:lpstr>RESULTATS</vt:lpstr>
      <vt:lpstr>Le htaccess</vt:lpstr>
      <vt:lpstr>LES MOTS-CLES</vt:lpstr>
      <vt:lpstr>STRUCTURE SEMANTIQUE</vt:lpstr>
      <vt:lpstr>NOUVELLE STRUCTURE INDEX.HTML</vt:lpstr>
      <vt:lpstr>RESULTATS</vt:lpstr>
      <vt:lpstr>RESULTATS APRES SEO</vt:lpstr>
      <vt:lpstr>LES COULEURS</vt:lpstr>
      <vt:lpstr>RESULTATS</vt:lpstr>
      <vt:lpstr>LA TYPOGRAPHIE</vt:lpstr>
      <vt:lpstr>RESULTATS</vt:lpstr>
      <vt:lpstr>LES LIENS</vt:lpstr>
      <vt:lpstr>FORMULAIRE</vt:lpstr>
      <vt:lpstr>RESULTATS FINAUX</vt:lpstr>
      <vt:lpstr>AUTRES AXES D’AMELIORATION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AMELIORATION DU REFERENCEMENT</dc:title>
  <dc:creator>ludivine g</dc:creator>
  <cp:lastModifiedBy>ludivine g</cp:lastModifiedBy>
  <cp:revision>106</cp:revision>
  <dcterms:created xsi:type="dcterms:W3CDTF">2020-10-28T12:39:15Z</dcterms:created>
  <dcterms:modified xsi:type="dcterms:W3CDTF">2020-12-04T13:29:07Z</dcterms:modified>
</cp:coreProperties>
</file>