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8" r:id="rId6"/>
    <p:sldId id="274" r:id="rId7"/>
    <p:sldId id="277" r:id="rId8"/>
    <p:sldId id="278" r:id="rId9"/>
    <p:sldId id="259" r:id="rId10"/>
    <p:sldId id="260" r:id="rId11"/>
    <p:sldId id="272" r:id="rId12"/>
    <p:sldId id="279" r:id="rId13"/>
    <p:sldId id="265" r:id="rId14"/>
    <p:sldId id="262" r:id="rId15"/>
    <p:sldId id="263" r:id="rId16"/>
    <p:sldId id="264" r:id="rId17"/>
    <p:sldId id="281" r:id="rId18"/>
    <p:sldId id="282" r:id="rId19"/>
    <p:sldId id="284" r:id="rId20"/>
    <p:sldId id="283" r:id="rId21"/>
    <p:sldId id="286" r:id="rId22"/>
    <p:sldId id="288" r:id="rId23"/>
    <p:sldId id="289" r:id="rId24"/>
    <p:sldId id="287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76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858CB-C5E0-42E6-82EE-DCFED34C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F1AB32-1D47-4C1C-A32C-9C399293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5F62D-502F-4C97-BB7A-794274BF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5728E-442B-4C46-8035-8222B65B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39B91-CD51-4D10-85EE-E54B889A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9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1B28F-EF14-412D-A8F3-3C7D5461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97C40-9242-43CE-A7EF-132CB6758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570D7C-BC13-4405-B2BB-B2505C6B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B0CD5F-B214-47C4-B120-A8CEA08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6F830-FD28-42A0-A62A-4C5DD978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2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D565A2-1592-4C9E-A7F6-AADD267D6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257EC1-EF9C-4362-B59B-58955B43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A5458-D1BB-4ACC-8B2C-3876AD8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D8E6E-AEDC-4B8C-B567-4368CA23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7742A9-CDE0-4724-9B79-A6486881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2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424B9-CBF9-44B6-922F-5F78372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32C64-D1DA-4652-B551-2CBA5B48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E6F77-329D-4B28-AE88-2E352AE1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03AFE7-5B44-4839-807F-5F18A632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80335-4FCA-4C6D-932E-52C098F1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0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A6272-6C8D-4DAA-AB19-838CD7F5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FB996A-FC48-40E3-941C-EB14CCC5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6D52A-3918-4F5B-BDB8-1B1CD18D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1E93E-7B4F-44CD-89A6-13C303BF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22CAB-FC9E-4100-8A70-CDFEB72E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092C7-C5D2-462D-B2A2-472037E7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DDD39-275F-43F9-8310-DF2227814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6ADFDE-E09B-42DD-9FCD-6E942D35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1FEE5C-6072-4CD8-ADB0-FF4CF137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F6DF3B-FE2B-4095-8A8A-6CC358B4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EFAA6-5D20-4106-A008-0CDC844C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731AD-78C3-4DD3-9E7A-AF1768E8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15888C-9546-4E6B-BF4F-050DF7AF9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AA331A-CDC0-4908-A4F7-388886CB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385ADF-D2BA-43EF-9DFA-D14913E36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0F412B-F629-4893-BA63-58BAA62CA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AAC847-13E2-4B81-A8FF-35F7DE3E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AEE9DC-F817-498A-9B63-62429DEF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4441E3-DD94-4044-BFBE-85DBE807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83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18DFE-8852-4D1F-8C29-D3A7C9FB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7CDF70-4A3A-425B-8829-74DB69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06D13-43B7-455D-9BFA-330B1CEE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BD9C88-DA13-42A6-A390-97F9B0CF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850426-442E-48F9-B527-A6F69326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253F08-F2A6-44C1-A09F-FF24E2D2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5B972-1038-423A-AC89-38FD7A8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7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E7D6-F7E8-4E7C-83CD-E65916A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6D181-3EF3-4A8F-ADEC-C6E9014A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8DC46-1614-41A6-986B-A35E6A56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5238B-7FD6-4F7F-BF58-F70E494B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9E729-E713-4271-9E80-A3A88959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CEFF2-D2A0-4CF9-8D8B-99324E98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6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A255C-B7D1-4EF9-A00D-F586E6EF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4E01B4-2B5C-4404-9B84-AFC3AB17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9E590-5ED4-4B82-8571-D0E6AF5A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296DB8-BB66-443A-B2BC-44DCA446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A2B010-82D8-47DE-B7EC-6C79373A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0C0C3E-E51E-4B8C-A2F7-04CBABA8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8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7A5D2C-D3BA-460C-85F2-303D5C6C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898ABA-D890-4F8C-9DB1-FD152AE2C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117A96-8858-40CC-AFA5-9498AB74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52BBC-18F3-41DD-B645-3FAC51CC1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06BA6-B25C-46C9-9203-46E93E5F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sv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97116-CA28-4668-A6A0-95C45BFBC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AMELIORATION DU REFERENCEMENT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9BF3B-EE18-442B-80BA-75C330001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6601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CHOUETTE AGENCE</a:t>
            </a:r>
          </a:p>
        </p:txBody>
      </p:sp>
    </p:spTree>
    <p:extLst>
      <p:ext uri="{BB962C8B-B14F-4D97-AF65-F5344CB8AC3E}">
        <p14:creationId xmlns:p14="http://schemas.microsoft.com/office/powerpoint/2010/main" val="227364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1289B-57ED-43C4-A5BC-B918F5AD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475" y="500062"/>
            <a:ext cx="4023049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HEAD AMELIORE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34B94-47C3-4311-95D2-D15486687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6409" y="2506662"/>
            <a:ext cx="10991461" cy="294241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&lt;html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200" dirty="0">
                <a:solidFill>
                  <a:prstClr val="black"/>
                </a:solidFill>
                <a:latin typeface="Calibri" panose="020F0502020204030204"/>
              </a:rPr>
              <a:t>……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keywords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200" dirty="0">
                <a:solidFill>
                  <a:schemeClr val="accent1"/>
                </a:solidFill>
                <a:latin typeface="Calibri" panose="020F0502020204030204"/>
              </a:rPr>
              <a:t>la Chouette agence,</a:t>
            </a:r>
            <a:r>
              <a:rPr lang="fr-FR" sz="2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Calibri" panose="020F0502020204030204"/>
              </a:rPr>
              <a:t>entreprise webdesign Lyon,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web, stratégie web, agence web design Lyon, agence webdesign,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seo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référencement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200" dirty="0">
                <a:solidFill>
                  <a:srgbClr val="4472C4"/>
                </a:solidFill>
                <a:latin typeface="Calibri" panose="020F0502020204030204"/>
              </a:rPr>
              <a:t>A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gence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web design sur Lyon, la Chouette agence sera être un allié précieux pour ….."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viewport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content="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width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device-width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initial-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=1.0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shortcut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icon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image/jpg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href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favicon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jpg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&gt;La </a:t>
            </a:r>
            <a:r>
              <a:rPr lang="fr-FR" sz="22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houette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agence, agence Webdesign sur Lyon&lt;/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54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00F81-6510-4BCF-AB16-06943BD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279" y="500062"/>
            <a:ext cx="2679441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CEC60-FDDF-4331-8014-0BC80261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9" y="1825625"/>
            <a:ext cx="990911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	       AVANT					APRES</a:t>
            </a:r>
          </a:p>
        </p:txBody>
      </p:sp>
      <p:pic>
        <p:nvPicPr>
          <p:cNvPr id="11" name="Graphique 10" descr="Accueil">
            <a:extLst>
              <a:ext uri="{FF2B5EF4-FFF2-40B4-BE49-F238E27FC236}">
                <a16:creationId xmlns:a16="http://schemas.microsoft.com/office/drawing/2014/main" id="{F1B4B0D2-6A0F-4D21-B84F-4993BFF7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7" y="2671046"/>
            <a:ext cx="620486" cy="620486"/>
          </a:xfrm>
          <a:prstGeom prst="rect">
            <a:avLst/>
          </a:prstGeom>
        </p:spPr>
      </p:pic>
      <p:pic>
        <p:nvPicPr>
          <p:cNvPr id="13" name="Graphique 12" descr="Conversation">
            <a:extLst>
              <a:ext uri="{FF2B5EF4-FFF2-40B4-BE49-F238E27FC236}">
                <a16:creationId xmlns:a16="http://schemas.microsoft.com/office/drawing/2014/main" id="{1CE6E2FC-A88C-47E1-83F7-BF79BD6AD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860" y="5130595"/>
            <a:ext cx="697463" cy="6974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99FA8E7-3E2E-4F07-9A46-B428315F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30" y="4677631"/>
            <a:ext cx="4627351" cy="115042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233FE4F-836D-4B3E-9B3F-CE751C5EA61C}"/>
              </a:ext>
            </a:extLst>
          </p:cNvPr>
          <p:cNvSpPr txBox="1"/>
          <p:nvPr/>
        </p:nvSpPr>
        <p:spPr>
          <a:xfrm>
            <a:off x="3442532" y="6357938"/>
            <a:ext cx="449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extension Google Chrome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Lighthouse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0C2436-C1AE-4C8C-884C-469847967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237" y="4677631"/>
            <a:ext cx="4960712" cy="11522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817103-253E-4D0A-8A11-CC197ECFAC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2" y="2372219"/>
            <a:ext cx="4960712" cy="12181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37EB118-6173-4355-ACDA-DA8814622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9" y="2372219"/>
            <a:ext cx="4627351" cy="11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C5A2D-1921-4696-BD94-9A1D3623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55" y="290480"/>
            <a:ext cx="2903376" cy="1325563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htaccess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06ABF-2818-4B8D-A3DA-D80D090D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compresser le site et ses fichiers/dossiers,</a:t>
            </a:r>
          </a:p>
          <a:p>
            <a:r>
              <a:rPr lang="fr-FR" dirty="0"/>
              <a:t>Permet de mettre en cache les images, les bibliothèques, le CSS,</a:t>
            </a:r>
          </a:p>
          <a:p>
            <a:pPr marL="0" indent="0">
              <a:buNone/>
            </a:pPr>
            <a:r>
              <a:rPr lang="fr-FR" dirty="0"/>
              <a:t>l’html …</a:t>
            </a:r>
          </a:p>
        </p:txBody>
      </p:sp>
    </p:spTree>
    <p:extLst>
      <p:ext uri="{BB962C8B-B14F-4D97-AF65-F5344CB8AC3E}">
        <p14:creationId xmlns:p14="http://schemas.microsoft.com/office/powerpoint/2010/main" val="256200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D40F9-B6C9-49F8-A790-8A29F7E5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262488"/>
            <a:ext cx="373380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MOTS-CLES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A95EC-0344-45F2-80A5-C516A37F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</a:rPr>
              <a:t>ENTREPRISE			WEBDESIGN				LYON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2000" dirty="0"/>
              <a:t>Ces mots clés doivent apparaître au bon endroit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 titre de la page.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les différents titres (h1, h2, h3, …).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la balise de description (en premier).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 contenu des articles, plusieurs fois mais sans toutefois en abuser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Le nom d’un fichier image, de l’attribut alt ou du titre de l’image.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les liens (vers autres pages ou ancre d’une partie de la page courante).</a:t>
            </a:r>
          </a:p>
          <a:p>
            <a:r>
              <a:rPr lang="fr-FR" sz="2000" dirty="0"/>
              <a:t>Ne pas en abuser ou essayer de les cacher =&gt; </a:t>
            </a:r>
            <a:r>
              <a:rPr lang="fr-FR" sz="2000" b="0" i="0" dirty="0">
                <a:effectLst/>
              </a:rPr>
              <a:t>Keyword </a:t>
            </a:r>
            <a:r>
              <a:rPr lang="fr-FR" sz="2000" b="0" i="0" dirty="0" err="1">
                <a:effectLst/>
              </a:rPr>
              <a:t>Stuffing</a:t>
            </a:r>
            <a:r>
              <a:rPr lang="fr-FR" sz="2000" b="0" i="0" dirty="0">
                <a:effectLst/>
              </a:rPr>
              <a:t>, répréhensible et diminue le </a:t>
            </a:r>
          </a:p>
          <a:p>
            <a:pPr marL="0" indent="0">
              <a:buNone/>
            </a:pPr>
            <a:r>
              <a:rPr lang="fr-FR" sz="2000" dirty="0"/>
              <a:t>positionnement des pages (</a:t>
            </a:r>
            <a:r>
              <a:rPr lang="fr-FR" sz="2000" dirty="0" err="1"/>
              <a:t>Algorythme</a:t>
            </a:r>
            <a:r>
              <a:rPr lang="fr-FR" sz="2000" dirty="0"/>
              <a:t> Penguin de Google).</a:t>
            </a:r>
          </a:p>
        </p:txBody>
      </p:sp>
    </p:spTree>
    <p:extLst>
      <p:ext uri="{BB962C8B-B14F-4D97-AF65-F5344CB8AC3E}">
        <p14:creationId xmlns:p14="http://schemas.microsoft.com/office/powerpoint/2010/main" val="27053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5B431-A73F-4CD9-9318-BAF69671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439" y="430439"/>
            <a:ext cx="6057122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STRUCTURE SEMANTIQUE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75CBD-8DA0-4033-B9E6-AE04F99E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752"/>
            <a:ext cx="10515600" cy="28210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 sémantique HTML permet de structurer un document, ce qui aidera les robots et les lecteurs d’écran à comprendre l’organisation du document et à savoir où chercher certaines infos.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Existence d’un vocabulaire spécifique (main, article, </a:t>
            </a:r>
            <a:r>
              <a:rPr lang="fr-FR" dirty="0" err="1"/>
              <a:t>aside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Structure et organisation ( un h1 qui contient des h2 qui contiennent des h3 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56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38A04-F3D9-402E-B402-07277AE9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22" y="262488"/>
            <a:ext cx="8473751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NOUVELLE STRUCTURE INDEX.HTML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0078D-4230-4D40-8730-19C8E992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8486" cy="4351338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dirty="0"/>
              <a:t>&lt;header&gt;</a:t>
            </a:r>
          </a:p>
          <a:p>
            <a:pPr marL="0" indent="0">
              <a:buNone/>
            </a:pPr>
            <a:r>
              <a:rPr lang="fr-FR" sz="2900" dirty="0"/>
              <a:t>     &lt;</a:t>
            </a:r>
            <a:r>
              <a:rPr lang="fr-FR" sz="2900" dirty="0" err="1"/>
              <a:t>nav</a:t>
            </a:r>
            <a:r>
              <a:rPr lang="fr-FR" sz="2900" dirty="0"/>
              <a:t>&gt;		</a:t>
            </a:r>
          </a:p>
          <a:p>
            <a:pPr marL="0" indent="0">
              <a:buNone/>
            </a:pPr>
            <a:r>
              <a:rPr lang="fr-FR" sz="3300" dirty="0"/>
              <a:t>&lt;/header&gt;</a:t>
            </a:r>
          </a:p>
          <a:p>
            <a:pPr marL="0" indent="0">
              <a:buNone/>
            </a:pPr>
            <a:r>
              <a:rPr lang="fr-FR" sz="3300" dirty="0"/>
              <a:t>&lt;main class=</a:t>
            </a:r>
            <a:r>
              <a:rPr kumimoji="0" lang="fr-F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3300" dirty="0"/>
              <a:t>page-container</a:t>
            </a:r>
            <a:r>
              <a:rPr kumimoji="0" lang="fr-F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33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id="bloc-1-hero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9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id="bloc-2-services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9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id="bloc-3-what-i-do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9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id="bloc-4-portfolio"&gt;</a:t>
            </a:r>
          </a:p>
          <a:p>
            <a:pPr marL="0" indent="0">
              <a:buNone/>
            </a:pPr>
            <a:r>
              <a:rPr lang="fr-FR" dirty="0"/>
              <a:t>               &lt;article&gt;</a:t>
            </a:r>
          </a:p>
          <a:p>
            <a:pPr marL="0" indent="0">
              <a:buNone/>
            </a:pPr>
            <a:r>
              <a:rPr lang="fr-FR" dirty="0"/>
              <a:t>               &lt;article&gt;</a:t>
            </a:r>
          </a:p>
          <a:p>
            <a:pPr marL="0" indent="0">
              <a:buNone/>
            </a:pPr>
            <a:r>
              <a:rPr lang="fr-FR" dirty="0"/>
              <a:t>               ….. </a:t>
            </a:r>
          </a:p>
          <a:p>
            <a:pPr marL="0" indent="0">
              <a:buNone/>
            </a:pPr>
            <a:r>
              <a:rPr lang="fr-FR" sz="2900" dirty="0"/>
              <a:t>       &lt;section id="bloc-5-cta"&gt;</a:t>
            </a:r>
          </a:p>
          <a:p>
            <a:pPr marL="0" indent="0">
              <a:buNone/>
            </a:pPr>
            <a:r>
              <a:rPr lang="fr-FR" sz="3300" dirty="0"/>
              <a:t>&lt;/main&gt;</a:t>
            </a:r>
          </a:p>
          <a:p>
            <a:pPr marL="0" indent="0">
              <a:buNone/>
            </a:pPr>
            <a:r>
              <a:rPr lang="fr-FR" sz="3300" dirty="0"/>
              <a:t>&lt;</a:t>
            </a:r>
            <a:r>
              <a:rPr lang="fr-FR" sz="3300" dirty="0" err="1"/>
              <a:t>footer</a:t>
            </a:r>
            <a:r>
              <a:rPr lang="fr-FR" sz="3300" dirty="0"/>
              <a:t> id="bloc-8"&gt;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78217B-EDAF-4C56-BA84-DA84A78F969A}"/>
              </a:ext>
            </a:extLst>
          </p:cNvPr>
          <p:cNvSpPr txBox="1"/>
          <p:nvPr/>
        </p:nvSpPr>
        <p:spPr>
          <a:xfrm>
            <a:off x="5663682" y="2015412"/>
            <a:ext cx="5748879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&lt;section&gt;</a:t>
            </a:r>
          </a:p>
          <a:p>
            <a:r>
              <a:rPr lang="fr-FR" dirty="0"/>
              <a:t>      &lt;h2&gt;Nous travaillons avec beaucoup de client,</a:t>
            </a:r>
          </a:p>
          <a:p>
            <a:r>
              <a:rPr lang="fr-FR" dirty="0"/>
              <a:t>               voici nos réalisations &lt;/h2&gt;</a:t>
            </a:r>
          </a:p>
          <a:p>
            <a:r>
              <a:rPr lang="fr-FR" dirty="0"/>
              <a:t>          </a:t>
            </a:r>
            <a:r>
              <a:rPr lang="fr-FR" sz="1200" dirty="0"/>
              <a:t>&lt;h3&gt; </a:t>
            </a:r>
            <a:r>
              <a:rPr lang="fr-FR" sz="1200" b="0" i="0" dirty="0">
                <a:effectLst/>
                <a:latin typeface="Consolas" panose="020B0609020204030204" pitchFamily="49" charset="0"/>
              </a:rPr>
              <a:t>Refonte d'un site web pour un journal local &lt;/h3&gt; </a:t>
            </a:r>
            <a:endParaRPr lang="fr-FR" sz="1200" dirty="0"/>
          </a:p>
          <a:p>
            <a:r>
              <a:rPr lang="fr-FR" sz="1200" dirty="0"/>
              <a:t>               &lt;h3&gt; </a:t>
            </a:r>
            <a:r>
              <a:rPr lang="fr-FR" sz="1200" b="0" i="0" dirty="0">
                <a:effectLst/>
                <a:latin typeface="Consolas" panose="020B0609020204030204" pitchFamily="49" charset="0"/>
              </a:rPr>
              <a:t>Création d'un site web pour photographes &lt;/h3&gt;</a:t>
            </a:r>
            <a:endParaRPr lang="fr-FR" sz="1200" dirty="0"/>
          </a:p>
          <a:p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1477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131859"/>
            <a:ext cx="272609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AF1814-26DA-405E-9669-70E163124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0" y="2409350"/>
            <a:ext cx="3323962" cy="8750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1987420" y="1623527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322618" y="1623527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81D7F4-1F00-4560-AF2E-0F96F55BF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65" y="2409350"/>
            <a:ext cx="3456968" cy="87502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627282-E79C-4BB4-8A5D-3A22B9FA316D}"/>
              </a:ext>
            </a:extLst>
          </p:cNvPr>
          <p:cNvSpPr txBox="1"/>
          <p:nvPr/>
        </p:nvSpPr>
        <p:spPr>
          <a:xfrm>
            <a:off x="1427584" y="4142792"/>
            <a:ext cx="9925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résultats ne sont pas visibles directement par des tests en ce qui concerne le SEO mais cela améliore</a:t>
            </a:r>
          </a:p>
          <a:p>
            <a:r>
              <a:rPr lang="fr-FR" dirty="0"/>
              <a:t>l’accessibilité et cela aura aussi un impact sur le référencement naturel du site. </a:t>
            </a:r>
          </a:p>
          <a:p>
            <a:r>
              <a:rPr lang="fr-FR" dirty="0"/>
              <a:t>De plus, le passage des robots sur la page sera plus rapide.</a:t>
            </a:r>
          </a:p>
        </p:txBody>
      </p:sp>
    </p:spTree>
    <p:extLst>
      <p:ext uri="{BB962C8B-B14F-4D97-AF65-F5344CB8AC3E}">
        <p14:creationId xmlns:p14="http://schemas.microsoft.com/office/powerpoint/2010/main" val="85442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39" y="348110"/>
            <a:ext cx="519292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 APRES SEO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2926439" y="2075398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451063" y="2055655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B4DBED-ACE5-41FC-A328-4C83548B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28" y="3000344"/>
            <a:ext cx="4490019" cy="11819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628AC7-509B-43CC-82ED-1AFCEED8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93" y="3000344"/>
            <a:ext cx="4490019" cy="11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B82D1-E4F0-4D2B-8276-44F6A676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91" y="163157"/>
            <a:ext cx="3535017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COULEURS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0BA2189-BC4F-4245-8055-DD8EDC747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4" y="1502229"/>
            <a:ext cx="4100227" cy="4660241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A12404-DCB0-449C-9E9D-DC64711E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67" y="1502229"/>
            <a:ext cx="3971901" cy="46602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CD8BA8-F3E1-476C-BB80-93F7EA2A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4" y="378377"/>
            <a:ext cx="3782328" cy="97123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ACB5D6-1B94-402A-AE6F-867B44647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93" y="378377"/>
            <a:ext cx="3535017" cy="103736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68A73B-284A-4124-8018-70AFF9B2DE34}"/>
              </a:ext>
            </a:extLst>
          </p:cNvPr>
          <p:cNvSpPr txBox="1"/>
          <p:nvPr/>
        </p:nvSpPr>
        <p:spPr>
          <a:xfrm>
            <a:off x="821094" y="62981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2,5 : 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1A764-FEFE-4DD8-BCEE-3C9EC8F757E7}"/>
              </a:ext>
            </a:extLst>
          </p:cNvPr>
          <p:cNvSpPr txBox="1"/>
          <p:nvPr/>
        </p:nvSpPr>
        <p:spPr>
          <a:xfrm>
            <a:off x="8239493" y="62840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2,6:1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3EFAAF-F344-4196-8359-744A5B6BC0E3}"/>
              </a:ext>
            </a:extLst>
          </p:cNvPr>
          <p:cNvSpPr txBox="1"/>
          <p:nvPr/>
        </p:nvSpPr>
        <p:spPr>
          <a:xfrm>
            <a:off x="4504354" y="3161819"/>
            <a:ext cx="3249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 règle de niveau d’accessibilité AA impose un rapport de contraste minimal de 4,5:1 ;</a:t>
            </a:r>
          </a:p>
          <a:p>
            <a:r>
              <a:rPr lang="fr-FR" dirty="0">
                <a:solidFill>
                  <a:srgbClr val="FF0000"/>
                </a:solidFill>
              </a:rPr>
              <a:t>(https://www.tanaguru.com)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05DCE9-D1FC-47FE-B500-1B1EA47AEE5E}"/>
              </a:ext>
            </a:extLst>
          </p:cNvPr>
          <p:cNvSpPr txBox="1"/>
          <p:nvPr/>
        </p:nvSpPr>
        <p:spPr>
          <a:xfrm>
            <a:off x="9888417" y="6162471"/>
            <a:ext cx="164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Texte en blanc :</a:t>
            </a:r>
          </a:p>
          <a:p>
            <a:r>
              <a:rPr lang="fr-FR" dirty="0">
                <a:solidFill>
                  <a:schemeClr val="bg1"/>
                </a:solidFill>
              </a:rPr>
              <a:t>5,8:1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8A02E2-0F76-4830-84B7-E3D03C214D8B}"/>
              </a:ext>
            </a:extLst>
          </p:cNvPr>
          <p:cNvSpPr txBox="1"/>
          <p:nvPr/>
        </p:nvSpPr>
        <p:spPr>
          <a:xfrm>
            <a:off x="2686823" y="6145533"/>
            <a:ext cx="1641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Texte en noir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alibri" panose="020F0502020204030204"/>
              </a:rPr>
              <a:t>4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,7:1</a:t>
            </a:r>
          </a:p>
        </p:txBody>
      </p:sp>
    </p:spTree>
    <p:extLst>
      <p:ext uri="{BB962C8B-B14F-4D97-AF65-F5344CB8AC3E}">
        <p14:creationId xmlns:p14="http://schemas.microsoft.com/office/powerpoint/2010/main" val="2168553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131859"/>
            <a:ext cx="272609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2597020" y="2166761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416716" y="2166761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2B9275-C618-4337-8A13-E3CBB45E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9" y="3132866"/>
            <a:ext cx="4490019" cy="11819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60A354-807C-4467-8D81-7902C96DD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429" y="3132866"/>
            <a:ext cx="409632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C4EF-D4BF-4516-A679-DB61D1C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792" y="-53263"/>
            <a:ext cx="650888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 Avant amélioration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CC8E53-28E4-423F-84F0-F107F65CE397}"/>
              </a:ext>
            </a:extLst>
          </p:cNvPr>
          <p:cNvSpPr txBox="1"/>
          <p:nvPr/>
        </p:nvSpPr>
        <p:spPr>
          <a:xfrm>
            <a:off x="7036380" y="6384365"/>
            <a:ext cx="330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https://www.uptrends.fr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41FA6CF-3C02-46DE-9EB4-568EAF942A07}"/>
              </a:ext>
            </a:extLst>
          </p:cNvPr>
          <p:cNvSpPr txBox="1"/>
          <p:nvPr/>
        </p:nvSpPr>
        <p:spPr>
          <a:xfrm>
            <a:off x="454623" y="6439294"/>
            <a:ext cx="481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extension </a:t>
            </a:r>
            <a:r>
              <a:rPr lang="fr-FR" dirty="0" err="1"/>
              <a:t>Lighthouse</a:t>
            </a:r>
            <a:r>
              <a:rPr lang="fr-FR" dirty="0"/>
              <a:t> de Google Chrome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4B01DBD-06A5-4DB2-A6E0-62A94691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59" y="1165659"/>
            <a:ext cx="7953420" cy="43256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12F4DCB-4A59-44AD-87C5-B61D2EF76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6" y="1165659"/>
            <a:ext cx="2438740" cy="39343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2619D0-1A75-44BF-B853-3E687F852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" y="5604572"/>
            <a:ext cx="3545311" cy="77979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0CE447-CD42-48CF-89F4-24B983D0E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58633"/>
            <a:ext cx="4952086" cy="6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1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6723-4769-4C7D-BC37-719196B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065" y="378378"/>
            <a:ext cx="415787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LA TYPOGRAPHIE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53AB7-2440-42CD-B1CA-20182F4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372139"/>
            <a:ext cx="10515600" cy="3087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Font sizes less than 12px are too small to be legible and require mobile visitors to “pinch to zoom” in order to read.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			(Lighthouse Report View)</a:t>
            </a:r>
          </a:p>
          <a:p>
            <a:pPr marL="0" indent="0">
              <a:buNone/>
            </a:pP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>
                <a:latin typeface="Roboto"/>
              </a:rPr>
              <a:t>p {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    font-size: 12px;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53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131859"/>
            <a:ext cx="272609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2597020" y="2166761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416716" y="2166761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A68818-8284-4093-AB83-F9F639A6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32" y="3132866"/>
            <a:ext cx="4096322" cy="120031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98CA893-2FAC-4FE9-BE7F-D6686F1F2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8" y="3132866"/>
            <a:ext cx="446675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6723-4769-4C7D-BC37-719196B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06" y="391630"/>
            <a:ext cx="243674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53AB7-2440-42CD-B1CA-20182F4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053051"/>
            <a:ext cx="10515600" cy="3087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Mettre une description dans un lien qui n’a pas d’intitulé pour permettre aux lecteurs d’écran d’avoir les infos nécessaires.</a:t>
            </a:r>
          </a:p>
          <a:p>
            <a:pPr marL="0" indent="0">
              <a:buNone/>
            </a:pPr>
            <a:r>
              <a:rPr lang="fr-FR" dirty="0"/>
              <a:t>Page2 =&gt;nous contacter.</a:t>
            </a:r>
          </a:p>
          <a:p>
            <a:pPr marL="0" indent="0">
              <a:buNone/>
            </a:pPr>
            <a:r>
              <a:rPr lang="fr-FR" dirty="0"/>
              <a:t>Les liens partenaires.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2A45C4-A9A3-44DC-AFE4-D57498FA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1" y="4613061"/>
            <a:ext cx="6302677" cy="1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6723-4769-4C7D-BC37-719196B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05" y="391630"/>
            <a:ext cx="330832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53AB7-2440-42CD-B1CA-20182F4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372139"/>
            <a:ext cx="10515600" cy="3087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Associer le label à son input</a:t>
            </a:r>
          </a:p>
          <a:p>
            <a:pPr marL="0" indent="0">
              <a:buNone/>
            </a:pPr>
            <a:r>
              <a:rPr lang="fr-FR" dirty="0"/>
              <a:t>Utiliser les ARIA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1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00F81-6510-4BCF-AB16-06943BD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618" y="500062"/>
            <a:ext cx="4627351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 FINAUX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CEC60-FDDF-4331-8014-0BC80261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9" y="1825625"/>
            <a:ext cx="990911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	       AVANT					APRES</a:t>
            </a:r>
          </a:p>
        </p:txBody>
      </p:sp>
      <p:pic>
        <p:nvPicPr>
          <p:cNvPr id="11" name="Graphique 10" descr="Accueil">
            <a:extLst>
              <a:ext uri="{FF2B5EF4-FFF2-40B4-BE49-F238E27FC236}">
                <a16:creationId xmlns:a16="http://schemas.microsoft.com/office/drawing/2014/main" id="{F1B4B0D2-6A0F-4D21-B84F-4993BFF7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7" y="2671046"/>
            <a:ext cx="620486" cy="620486"/>
          </a:xfrm>
          <a:prstGeom prst="rect">
            <a:avLst/>
          </a:prstGeom>
        </p:spPr>
      </p:pic>
      <p:pic>
        <p:nvPicPr>
          <p:cNvPr id="13" name="Graphique 12" descr="Conversation">
            <a:extLst>
              <a:ext uri="{FF2B5EF4-FFF2-40B4-BE49-F238E27FC236}">
                <a16:creationId xmlns:a16="http://schemas.microsoft.com/office/drawing/2014/main" id="{1CE6E2FC-A88C-47E1-83F7-BF79BD6AD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860" y="5130595"/>
            <a:ext cx="697463" cy="69746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233FE4F-836D-4B3E-9B3F-CE751C5EA61C}"/>
              </a:ext>
            </a:extLst>
          </p:cNvPr>
          <p:cNvSpPr txBox="1"/>
          <p:nvPr/>
        </p:nvSpPr>
        <p:spPr>
          <a:xfrm>
            <a:off x="3442532" y="6357938"/>
            <a:ext cx="449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extension Google Chrome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Lighthouse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817103-253E-4D0A-8A11-CC197ECFAC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2" y="2372219"/>
            <a:ext cx="5095326" cy="12181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8E39DB-5C11-4A5B-8F3B-B09807B9F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42" y="4675814"/>
            <a:ext cx="4946166" cy="11522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643E63-77D2-4A31-9630-D22790417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9" y="4675814"/>
            <a:ext cx="4627351" cy="11812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4D2A6B8-32F8-44C5-85CC-7312B3D76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71" y="2372219"/>
            <a:ext cx="454705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ED16C-16CE-4CBE-8BFB-8C730121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22" y="421108"/>
            <a:ext cx="731675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AUTRES AXES D’AMELIORATION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FE78CD-8D07-49F9-963F-C036E2EB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Simplifier le code CSS et HTML.</a:t>
            </a:r>
          </a:p>
          <a:p>
            <a:r>
              <a:rPr lang="fr-FR" dirty="0"/>
              <a:t>Travailler les images avant de les intégrer au site (superposition d’images).</a:t>
            </a:r>
          </a:p>
          <a:p>
            <a:r>
              <a:rPr lang="fr-FR" dirty="0"/>
              <a:t>Mentions légales dans </a:t>
            </a: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C4EF-D4BF-4516-A679-DB61D1C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434" y="263346"/>
            <a:ext cx="5728762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 Avant amélioration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41FA6CF-3C02-46DE-9EB4-568EAF942A07}"/>
              </a:ext>
            </a:extLst>
          </p:cNvPr>
          <p:cNvSpPr txBox="1"/>
          <p:nvPr/>
        </p:nvSpPr>
        <p:spPr>
          <a:xfrm>
            <a:off x="4825287" y="4243831"/>
            <a:ext cx="481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extension </a:t>
            </a:r>
            <a:r>
              <a:rPr lang="fr-FR" dirty="0" err="1"/>
              <a:t>Lighthouse</a:t>
            </a:r>
            <a:r>
              <a:rPr lang="fr-FR" dirty="0"/>
              <a:t> de Google Chrome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57B9B9-4F73-4D49-B694-7490D4F72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5" y="1588909"/>
            <a:ext cx="2467923" cy="43513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31C303-70D6-4F7C-8D5F-3B8EE51E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4" y="2971232"/>
            <a:ext cx="5620624" cy="11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8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41418-0B18-4E7E-97D7-F48225E8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50" y="243827"/>
            <a:ext cx="6085099" cy="1325563"/>
          </a:xfrm>
          <a:solidFill>
            <a:srgbClr val="F3976C"/>
          </a:solidFill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10 AXES D’AMELIORATION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15DF86-8D44-463A-8FD0-172F2638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2910" y="1569390"/>
            <a:ext cx="1231608" cy="823912"/>
          </a:xfrm>
        </p:spPr>
        <p:txBody>
          <a:bodyPr>
            <a:normAutofit fontScale="92500"/>
          </a:bodyPr>
          <a:lstStyle/>
          <a:p>
            <a:r>
              <a:rPr lang="fr-FR" sz="4800" dirty="0"/>
              <a:t>SEO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007BFA-36E7-4129-97CA-04A902F11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025" y="2689672"/>
            <a:ext cx="5157787" cy="270610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images</a:t>
            </a:r>
          </a:p>
          <a:p>
            <a:r>
              <a:rPr lang="fr-FR" dirty="0"/>
              <a:t>Les CDN</a:t>
            </a:r>
          </a:p>
          <a:p>
            <a:r>
              <a:rPr lang="fr-FR" dirty="0"/>
              <a:t>Les balises dans le head</a:t>
            </a:r>
          </a:p>
          <a:p>
            <a:r>
              <a:rPr lang="fr-FR" dirty="0"/>
              <a:t>Le 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Les mots-clés</a:t>
            </a:r>
          </a:p>
          <a:p>
            <a:r>
              <a:rPr lang="fr-FR" dirty="0"/>
              <a:t>La sémantique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183293-9297-4D40-ACAF-0328DC083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758" y="1569390"/>
            <a:ext cx="3438331" cy="823912"/>
          </a:xfrm>
        </p:spPr>
        <p:txBody>
          <a:bodyPr>
            <a:normAutofit fontScale="92500"/>
          </a:bodyPr>
          <a:lstStyle/>
          <a:p>
            <a:r>
              <a:rPr lang="fr-FR" sz="4400" dirty="0"/>
              <a:t>ACCESSIBILITE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4D9728-78B5-45EE-B114-D34CCE4D6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2689672"/>
            <a:ext cx="3332163" cy="244775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couleurs</a:t>
            </a:r>
          </a:p>
          <a:p>
            <a:r>
              <a:rPr lang="fr-FR" dirty="0"/>
              <a:t>La typographie</a:t>
            </a:r>
          </a:p>
          <a:p>
            <a:r>
              <a:rPr lang="fr-FR" dirty="0"/>
              <a:t>Description des liens</a:t>
            </a:r>
          </a:p>
          <a:p>
            <a:r>
              <a:rPr lang="fr-FR" dirty="0"/>
              <a:t>Le formulaire</a:t>
            </a:r>
          </a:p>
        </p:txBody>
      </p:sp>
    </p:spTree>
    <p:extLst>
      <p:ext uri="{BB962C8B-B14F-4D97-AF65-F5344CB8AC3E}">
        <p14:creationId xmlns:p14="http://schemas.microsoft.com/office/powerpoint/2010/main" val="276896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0FAB1-C7A1-49E2-87EA-8DDB75F0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833" y="299811"/>
            <a:ext cx="2651449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DFE22-BBAD-4131-B3BC-D69EDCBD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un format adapté au web (jpg, formats du web) :</a:t>
            </a:r>
          </a:p>
          <a:p>
            <a:pPr marL="0" indent="0">
              <a:buNone/>
            </a:pPr>
            <a:r>
              <a:rPr lang="fr-FR" dirty="0"/>
              <a:t>	Une image bitmap à 5,93Mo =&gt; image jpg à 40Ko</a:t>
            </a:r>
          </a:p>
          <a:p>
            <a:pPr marL="0" indent="0">
              <a:buNone/>
            </a:pPr>
            <a:r>
              <a:rPr lang="fr-FR" dirty="0"/>
              <a:t>		(moins de 1% de la taille initiale)</a:t>
            </a:r>
          </a:p>
          <a:p>
            <a:r>
              <a:rPr lang="fr-FR" dirty="0"/>
              <a:t>Redimensionner les images selon le support</a:t>
            </a:r>
          </a:p>
          <a:p>
            <a:r>
              <a:rPr lang="fr-FR" dirty="0"/>
              <a:t>Supprimer les images textes (accessibilité)</a:t>
            </a:r>
          </a:p>
          <a:p>
            <a:r>
              <a:rPr lang="fr-FR" dirty="0"/>
              <a:t>Taille du dossier image initial : 7,64Mo</a:t>
            </a:r>
          </a:p>
          <a:p>
            <a:r>
              <a:rPr lang="fr-FR" dirty="0"/>
              <a:t>Taille du dossier après amélioration</a:t>
            </a:r>
            <a:r>
              <a:rPr lang="fr-FR"/>
              <a:t>: 309Ko (4%)</a:t>
            </a:r>
            <a:endParaRPr lang="fr-FR" dirty="0"/>
          </a:p>
          <a:p>
            <a:r>
              <a:rPr lang="fr-FR" dirty="0"/>
              <a:t>Mettre un « alt » descriptif et adapté à son rôle</a:t>
            </a:r>
          </a:p>
        </p:txBody>
      </p:sp>
    </p:spTree>
    <p:extLst>
      <p:ext uri="{BB962C8B-B14F-4D97-AF65-F5344CB8AC3E}">
        <p14:creationId xmlns:p14="http://schemas.microsoft.com/office/powerpoint/2010/main" val="256653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C4EF-D4BF-4516-A679-DB61D1C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202" y="184608"/>
            <a:ext cx="650888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 Après amélioration images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836FC6-A110-4FE7-BBC9-0FA0DBFFE228}"/>
              </a:ext>
            </a:extLst>
          </p:cNvPr>
          <p:cNvSpPr txBox="1"/>
          <p:nvPr/>
        </p:nvSpPr>
        <p:spPr>
          <a:xfrm>
            <a:off x="5381889" y="170158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79E250-235A-4482-8186-4EAE794AC6AE}"/>
              </a:ext>
            </a:extLst>
          </p:cNvPr>
          <p:cNvSpPr txBox="1"/>
          <p:nvPr/>
        </p:nvSpPr>
        <p:spPr>
          <a:xfrm>
            <a:off x="5601533" y="4159388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CD917D4-5EE7-42CD-9239-9EEA4077604B}"/>
              </a:ext>
            </a:extLst>
          </p:cNvPr>
          <p:cNvSpPr txBox="1"/>
          <p:nvPr/>
        </p:nvSpPr>
        <p:spPr>
          <a:xfrm>
            <a:off x="4629684" y="61563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Source : https://www.uptrends.fr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7649E0-F72D-44EA-93CB-04A39961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02" y="4720138"/>
            <a:ext cx="6249798" cy="10307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44A05B-7FF0-4E6A-A826-BF989137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1" y="3282723"/>
            <a:ext cx="1085623" cy="10856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3B0CA5-6C81-4C57-ADF2-D362FD5D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26" y="2376711"/>
            <a:ext cx="6237874" cy="9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052F7-32A7-455A-95BB-CFDDD79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87" y="421109"/>
            <a:ext cx="867902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CDN (Content Delivery Network)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7507C-10A7-4A21-9B49-A35F4F8D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461" y="2506662"/>
            <a:ext cx="7568682" cy="260466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Avantages :</a:t>
            </a:r>
          </a:p>
          <a:p>
            <a:r>
              <a:rPr lang="fr-FR" dirty="0"/>
              <a:t>Des librairies toujours à jour</a:t>
            </a:r>
          </a:p>
          <a:p>
            <a:r>
              <a:rPr lang="fr-FR" dirty="0"/>
              <a:t>Chargement en parallèle des fichiers du site</a:t>
            </a:r>
          </a:p>
          <a:p>
            <a:r>
              <a:rPr lang="fr-FR" dirty="0"/>
              <a:t>Mise en cache du navigateur pour les librairies</a:t>
            </a:r>
          </a:p>
          <a:p>
            <a:r>
              <a:rPr lang="fr-FR" dirty="0">
                <a:solidFill>
                  <a:srgbClr val="222222"/>
                </a:solidFill>
                <a:latin typeface="brandon-grotesque"/>
              </a:rPr>
              <a:t>P</a:t>
            </a:r>
            <a:r>
              <a:rPr lang="fr-FR" b="0" i="0" dirty="0">
                <a:solidFill>
                  <a:srgbClr val="222222"/>
                </a:solidFill>
                <a:effectLst/>
                <a:latin typeface="brandon-grotesque"/>
              </a:rPr>
              <a:t>rotection renforcée contre les attaques DDoS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39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F717A-F20C-4E8C-A2A6-9F0E921F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588" y="318472"/>
            <a:ext cx="671026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Après mise en place des CDN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1F40AE-27CF-4FF9-8A51-B5C6D35A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111" y="3318744"/>
            <a:ext cx="1085182" cy="108518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004423-2614-47C9-B755-53652786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04" y="2404265"/>
            <a:ext cx="6236749" cy="9144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612EEA-97B3-4458-AC59-9BAC7899FD35}"/>
              </a:ext>
            </a:extLst>
          </p:cNvPr>
          <p:cNvSpPr txBox="1"/>
          <p:nvPr/>
        </p:nvSpPr>
        <p:spPr>
          <a:xfrm>
            <a:off x="5169159" y="195942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80241C-D6AB-4574-A087-F22966FB4DEE}"/>
              </a:ext>
            </a:extLst>
          </p:cNvPr>
          <p:cNvSpPr txBox="1"/>
          <p:nvPr/>
        </p:nvSpPr>
        <p:spPr>
          <a:xfrm>
            <a:off x="5169159" y="3861335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4ED6BEC-3E7F-4CFC-A2C2-DF5C88436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3" y="4568826"/>
            <a:ext cx="6236750" cy="9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B977E-1E5D-49FD-ABF3-12444EF9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998" y="355794"/>
            <a:ext cx="394840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BALISE DU HEAD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472CE-9617-4CE3-93F7-B05E785AA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033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&lt;html </a:t>
            </a:r>
            <a:r>
              <a:rPr lang="fr-FR" dirty="0" err="1"/>
              <a:t>lang</a:t>
            </a:r>
            <a:r>
              <a:rPr lang="fr-FR" dirty="0"/>
              <a:t>="Default"&gt;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keywords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</a:t>
            </a:r>
            <a:r>
              <a:rPr lang="fr-FR" dirty="0"/>
              <a:t>="</a:t>
            </a:r>
            <a:r>
              <a:rPr lang="fr-FR" dirty="0" err="1">
                <a:solidFill>
                  <a:schemeClr val="accent1"/>
                </a:solidFill>
              </a:rPr>
              <a:t>seo</a:t>
            </a:r>
            <a:r>
              <a:rPr lang="fr-FR" dirty="0">
                <a:solidFill>
                  <a:schemeClr val="accent1"/>
                </a:solidFill>
              </a:rPr>
              <a:t>, google, site web, site internet, agence design paris, agence design, agence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design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description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</a:t>
            </a:r>
            <a:r>
              <a:rPr lang="fr-FR" dirty="0"/>
              <a:t>=</a:t>
            </a:r>
            <a:r>
              <a:rPr lang="fr-FR" dirty="0">
                <a:solidFill>
                  <a:schemeClr val="accent1"/>
                </a:solidFill>
              </a:rPr>
              <a:t>""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="</a:t>
            </a:r>
            <a:r>
              <a:rPr lang="fr-FR" dirty="0" err="1">
                <a:solidFill>
                  <a:schemeClr val="accent1"/>
                </a:solidFill>
              </a:rPr>
              <a:t>viewport</a:t>
            </a:r>
            <a:r>
              <a:rPr lang="fr-FR" dirty="0"/>
              <a:t>" content="</a:t>
            </a:r>
            <a:r>
              <a:rPr lang="fr-FR" dirty="0" err="1">
                <a:solidFill>
                  <a:schemeClr val="accent1"/>
                </a:solidFill>
              </a:rPr>
              <a:t>width</a:t>
            </a:r>
            <a:r>
              <a:rPr lang="fr-FR" dirty="0">
                <a:solidFill>
                  <a:schemeClr val="accent1"/>
                </a:solidFill>
              </a:rPr>
              <a:t>=</a:t>
            </a:r>
            <a:r>
              <a:rPr lang="fr-FR" dirty="0" err="1">
                <a:solidFill>
                  <a:schemeClr val="accent1"/>
                </a:solidFill>
              </a:rPr>
              <a:t>device-width</a:t>
            </a:r>
            <a:r>
              <a:rPr lang="fr-FR" dirty="0">
                <a:solidFill>
                  <a:schemeClr val="accent1"/>
                </a:solidFill>
              </a:rPr>
              <a:t>, initial-</a:t>
            </a:r>
            <a:r>
              <a:rPr lang="fr-FR" dirty="0" err="1">
                <a:solidFill>
                  <a:schemeClr val="accent1"/>
                </a:solidFill>
              </a:rPr>
              <a:t>scale</a:t>
            </a:r>
            <a:r>
              <a:rPr lang="fr-FR" dirty="0">
                <a:solidFill>
                  <a:schemeClr val="accent1"/>
                </a:solidFill>
              </a:rPr>
              <a:t>=1.0, </a:t>
            </a:r>
            <a:r>
              <a:rPr lang="fr-FR" dirty="0" err="1">
                <a:solidFill>
                  <a:schemeClr val="accent1"/>
                </a:solidFill>
              </a:rPr>
              <a:t>viewport</a:t>
            </a:r>
            <a:r>
              <a:rPr lang="fr-FR" dirty="0">
                <a:solidFill>
                  <a:schemeClr val="accent1"/>
                </a:solidFill>
              </a:rPr>
              <a:t>-fit=cover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</a:t>
            </a:r>
            <a:r>
              <a:rPr lang="fr-FR" dirty="0"/>
              <a:t>="</a:t>
            </a:r>
            <a:r>
              <a:rPr lang="fr-FR" dirty="0" err="1">
                <a:solidFill>
                  <a:schemeClr val="accent1"/>
                </a:solidFill>
              </a:rPr>
              <a:t>shortcut</a:t>
            </a:r>
            <a:r>
              <a:rPr lang="fr-FR" dirty="0"/>
              <a:t> </a:t>
            </a:r>
            <a:r>
              <a:rPr lang="fr-FR" dirty="0" err="1">
                <a:solidFill>
                  <a:schemeClr val="accent1"/>
                </a:solidFill>
              </a:rPr>
              <a:t>icon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image/png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href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favicon</a:t>
            </a:r>
            <a:r>
              <a:rPr lang="fr-FR" dirty="0"/>
              <a:t>.</a:t>
            </a:r>
            <a:r>
              <a:rPr lang="fr-FR" dirty="0">
                <a:solidFill>
                  <a:schemeClr val="accent1"/>
                </a:solidFill>
              </a:rPr>
              <a:t>jpg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title</a:t>
            </a:r>
            <a:r>
              <a:rPr lang="fr-FR" dirty="0"/>
              <a:t>&gt;.&lt;/</a:t>
            </a:r>
            <a:r>
              <a:rPr lang="fr-FR" dirty="0" err="1"/>
              <a:t>title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&lt;meta name="robots" content="index, follow"&gt;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983ACC-983B-4566-8AE7-B91AFE06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9436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La langue par défaut est inconnue. Google ne pourra donc pas orienter les visiteurs français vers ce site.</a:t>
            </a:r>
          </a:p>
          <a:p>
            <a:r>
              <a:rPr lang="fr-FR" dirty="0"/>
              <a:t>L’utilité de la balise </a:t>
            </a:r>
            <a:r>
              <a:rPr lang="fr-FR" dirty="0" err="1"/>
              <a:t>meta</a:t>
            </a:r>
            <a:r>
              <a:rPr lang="fr-FR" dirty="0"/>
              <a:t> keyword n’est pas avérée pour le référencement.</a:t>
            </a:r>
          </a:p>
          <a:p>
            <a:r>
              <a:rPr lang="fr-FR" dirty="0"/>
              <a:t>La balise description est importante car Google l’utilise pour afficher un résumé sur la page de résultats.</a:t>
            </a:r>
          </a:p>
          <a:p>
            <a:r>
              <a:rPr lang="fr-FR" dirty="0" err="1"/>
              <a:t>Viewport</a:t>
            </a:r>
            <a:r>
              <a:rPr lang="fr-FR" dirty="0"/>
              <a:t>-fit est une propriété expérimentale.</a:t>
            </a:r>
          </a:p>
          <a:p>
            <a:r>
              <a:rPr lang="fr-FR" dirty="0"/>
              <a:t>Le favicon est un jpg, mais son type est annoncé comme png.</a:t>
            </a:r>
          </a:p>
          <a:p>
            <a:r>
              <a:rPr lang="fr-FR" dirty="0"/>
              <a:t>Le titre est important pour le référencement, il doit donc être renseigné correctement, et servira de mot clé pour Google.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722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1122</Words>
  <Application>Microsoft Office PowerPoint</Application>
  <PresentationFormat>Grand écran</PresentationFormat>
  <Paragraphs>158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brandon-grotesque</vt:lpstr>
      <vt:lpstr>Calibri</vt:lpstr>
      <vt:lpstr>Calibri Light</vt:lpstr>
      <vt:lpstr>Consolas</vt:lpstr>
      <vt:lpstr>Roboto</vt:lpstr>
      <vt:lpstr>Wingdings</vt:lpstr>
      <vt:lpstr>Thème Office</vt:lpstr>
      <vt:lpstr>AMELIORATION DU REFERENCEMENT</vt:lpstr>
      <vt:lpstr> Avant amélioration</vt:lpstr>
      <vt:lpstr> Avant amélioration</vt:lpstr>
      <vt:lpstr>10 AXES D’AMELIORATION</vt:lpstr>
      <vt:lpstr>Les images</vt:lpstr>
      <vt:lpstr> Après amélioration images </vt:lpstr>
      <vt:lpstr>Les CDN (Content Delivery Network)</vt:lpstr>
      <vt:lpstr>Après mise en place des CDN</vt:lpstr>
      <vt:lpstr>BALISE DU HEAD</vt:lpstr>
      <vt:lpstr>HEAD AMELIORE</vt:lpstr>
      <vt:lpstr>RESULTATS</vt:lpstr>
      <vt:lpstr>Le htaccess</vt:lpstr>
      <vt:lpstr>LES MOTS-CLES</vt:lpstr>
      <vt:lpstr>STRUCTURE SEMANTIQUE</vt:lpstr>
      <vt:lpstr>NOUVELLE STRUCTURE INDEX.HTML</vt:lpstr>
      <vt:lpstr>RESULTATS</vt:lpstr>
      <vt:lpstr>RESULTATS APRES SEO</vt:lpstr>
      <vt:lpstr>LES COULEURS</vt:lpstr>
      <vt:lpstr>RESULTATS</vt:lpstr>
      <vt:lpstr>LA TYPOGRAPHIE</vt:lpstr>
      <vt:lpstr>RESULTATS</vt:lpstr>
      <vt:lpstr>LES LIENS</vt:lpstr>
      <vt:lpstr>FORMULAIRE</vt:lpstr>
      <vt:lpstr>RESULTATS FINAUX</vt:lpstr>
      <vt:lpstr>AUTRES AXES D’AMELIORATION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AMELIORATION DU REFERENCEMENT</dc:title>
  <dc:creator>ludivine g</dc:creator>
  <cp:lastModifiedBy>ludivine g</cp:lastModifiedBy>
  <cp:revision>99</cp:revision>
  <dcterms:created xsi:type="dcterms:W3CDTF">2020-10-28T12:39:15Z</dcterms:created>
  <dcterms:modified xsi:type="dcterms:W3CDTF">2020-12-04T10:14:32Z</dcterms:modified>
</cp:coreProperties>
</file>