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210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COGS</c:v>
                </c:pt>
              </c:strCache>
            </c:strRef>
          </c:tx>
          <c:spPr>
            <a:solidFill>
              <a:schemeClr val="accent1"/>
            </a:solidFill>
            <a:ln>
              <a:noFill/>
            </a:ln>
            <a:effectLst/>
            <a:sp3d/>
          </c:spPr>
          <c:invertIfNegative val="0"/>
          <c:cat>
            <c:strRef>
              <c:f>Sheet1!$A$2:$A$5</c:f>
              <c:strCache>
                <c:ptCount val="4"/>
                <c:pt idx="0">
                  <c:v>chicken </c:v>
                </c:pt>
                <c:pt idx="1">
                  <c:v>caesar salad</c:v>
                </c:pt>
                <c:pt idx="2">
                  <c:v>chocolate cake</c:v>
                </c:pt>
                <c:pt idx="3">
                  <c:v>fride rice</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83D-4931-A53B-22F3CA55FC35}"/>
            </c:ext>
          </c:extLst>
        </c:ser>
        <c:ser>
          <c:idx val="1"/>
          <c:order val="1"/>
          <c:tx>
            <c:strRef>
              <c:f>Sheet1!$C$1</c:f>
              <c:strCache>
                <c:ptCount val="1"/>
                <c:pt idx="0">
                  <c:v>SALES REVENUE</c:v>
                </c:pt>
              </c:strCache>
            </c:strRef>
          </c:tx>
          <c:spPr>
            <a:solidFill>
              <a:schemeClr val="accent2"/>
            </a:solidFill>
            <a:ln>
              <a:noFill/>
            </a:ln>
            <a:effectLst/>
            <a:sp3d/>
          </c:spPr>
          <c:invertIfNegative val="0"/>
          <c:cat>
            <c:strRef>
              <c:f>Sheet1!$A$2:$A$5</c:f>
              <c:strCache>
                <c:ptCount val="4"/>
                <c:pt idx="0">
                  <c:v>chicken </c:v>
                </c:pt>
                <c:pt idx="1">
                  <c:v>caesar salad</c:v>
                </c:pt>
                <c:pt idx="2">
                  <c:v>chocolate cake</c:v>
                </c:pt>
                <c:pt idx="3">
                  <c:v>fride rice</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83D-4931-A53B-22F3CA55FC35}"/>
            </c:ext>
          </c:extLst>
        </c:ser>
        <c:ser>
          <c:idx val="2"/>
          <c:order val="2"/>
          <c:tx>
            <c:strRef>
              <c:f>Sheet1!$D$1</c:f>
              <c:strCache>
                <c:ptCount val="1"/>
                <c:pt idx="0">
                  <c:v>FOOD COST</c:v>
                </c:pt>
              </c:strCache>
            </c:strRef>
          </c:tx>
          <c:spPr>
            <a:solidFill>
              <a:schemeClr val="accent3"/>
            </a:solidFill>
            <a:ln>
              <a:noFill/>
            </a:ln>
            <a:effectLst/>
            <a:sp3d/>
          </c:spPr>
          <c:invertIfNegative val="0"/>
          <c:cat>
            <c:strRef>
              <c:f>Sheet1!$A$2:$A$5</c:f>
              <c:strCache>
                <c:ptCount val="4"/>
                <c:pt idx="0">
                  <c:v>chicken </c:v>
                </c:pt>
                <c:pt idx="1">
                  <c:v>caesar salad</c:v>
                </c:pt>
                <c:pt idx="2">
                  <c:v>chocolate cake</c:v>
                </c:pt>
                <c:pt idx="3">
                  <c:v>fride rice</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83D-4931-A53B-22F3CA55FC35}"/>
            </c:ext>
          </c:extLst>
        </c:ser>
        <c:dLbls>
          <c:showLegendKey val="0"/>
          <c:showVal val="0"/>
          <c:showCatName val="0"/>
          <c:showSerName val="0"/>
          <c:showPercent val="0"/>
          <c:showBubbleSize val="0"/>
        </c:dLbls>
        <c:gapWidth val="150"/>
        <c:shape val="box"/>
        <c:axId val="271906784"/>
        <c:axId val="271900120"/>
        <c:axId val="0"/>
      </c:bar3DChart>
      <c:catAx>
        <c:axId val="2719067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1900120"/>
        <c:crosses val="autoZero"/>
        <c:auto val="1"/>
        <c:lblAlgn val="ctr"/>
        <c:lblOffset val="100"/>
        <c:noMultiLvlLbl val="0"/>
      </c:catAx>
      <c:valAx>
        <c:axId val="271900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1906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
          <c:y val="0.16323377224905711"/>
          <c:w val="0.68153345583990499"/>
          <c:h val="0.77803639250975976"/>
        </c:manualLayout>
      </c:layout>
      <c:pieChart>
        <c:varyColors val="1"/>
        <c:ser>
          <c:idx val="0"/>
          <c:order val="0"/>
          <c:tx>
            <c:strRef>
              <c:f>Sheet1!$B$1</c:f>
              <c:strCache>
                <c:ptCount val="1"/>
                <c:pt idx="0">
                  <c:v>TOTAL SALE</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3606-4F3C-9988-E877F222BA6C}"/>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3606-4F3C-9988-E877F222BA6C}"/>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3606-4F3C-9988-E877F222BA6C}"/>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3606-4F3C-9988-E877F222BA6C}"/>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3606-4F3C-9988-E877F222BA6C}"/>
              </c:ext>
            </c:extLst>
          </c:dPt>
          <c:cat>
            <c:strRef>
              <c:f>Sheet1!$A$2:$A$6</c:f>
              <c:strCache>
                <c:ptCount val="5"/>
                <c:pt idx="0">
                  <c:v>Entrees</c:v>
                </c:pt>
                <c:pt idx="1">
                  <c:v>izer</c:v>
                </c:pt>
                <c:pt idx="2">
                  <c:v>sides</c:v>
                </c:pt>
                <c:pt idx="3">
                  <c:v>Desserts</c:v>
                </c:pt>
                <c:pt idx="4">
                  <c:v>Beverages</c:v>
                </c:pt>
              </c:strCache>
            </c:strRef>
          </c:cat>
          <c:val>
            <c:numRef>
              <c:f>Sheet1!$B$2:$B$6</c:f>
              <c:numCache>
                <c:formatCode>General</c:formatCode>
                <c:ptCount val="5"/>
                <c:pt idx="0">
                  <c:v>8.1999999999999993</c:v>
                </c:pt>
                <c:pt idx="1">
                  <c:v>3.2</c:v>
                </c:pt>
                <c:pt idx="2">
                  <c:v>1.4</c:v>
                </c:pt>
                <c:pt idx="3">
                  <c:v>1.2</c:v>
                </c:pt>
                <c:pt idx="4">
                  <c:v>1.5</c:v>
                </c:pt>
              </c:numCache>
            </c:numRef>
          </c:val>
          <c:extLst>
            <c:ext xmlns:c16="http://schemas.microsoft.com/office/drawing/2014/chart" uri="{C3380CC4-5D6E-409C-BE32-E72D297353CC}">
              <c16:uniqueId val="{0000000A-3606-4F3C-9988-E877F222BA6C}"/>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60F46C-180A-4E1D-9B8B-D59C483417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Food service company</a:t>
            </a:r>
          </a:p>
        </p:txBody>
      </p:sp>
      <p:sp>
        <p:nvSpPr>
          <p:cNvPr id="3" name="Date Placeholder 2">
            <a:extLst>
              <a:ext uri="{FF2B5EF4-FFF2-40B4-BE49-F238E27FC236}">
                <a16:creationId xmlns:a16="http://schemas.microsoft.com/office/drawing/2014/main" id="{1CF852C9-E480-4958-B44C-1DB261230E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1DEE88-D7F9-4296-A297-B74572A1F750}" type="datetimeFigureOut">
              <a:rPr lang="en-US" smtClean="0"/>
              <a:t>10/6/2024</a:t>
            </a:fld>
            <a:endParaRPr lang="en-US"/>
          </a:p>
        </p:txBody>
      </p:sp>
      <p:sp>
        <p:nvSpPr>
          <p:cNvPr id="4" name="Footer Placeholder 3">
            <a:extLst>
              <a:ext uri="{FF2B5EF4-FFF2-40B4-BE49-F238E27FC236}">
                <a16:creationId xmlns:a16="http://schemas.microsoft.com/office/drawing/2014/main" id="{D3F9154A-A3FD-4722-9675-827D478500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2A23301-A773-4C0B-BD28-AABF60A250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B6847C-1A18-4BCE-973D-98B4FDFD4C52}" type="slidenum">
              <a:rPr lang="en-US" smtClean="0"/>
              <a:t>‹#›</a:t>
            </a:fld>
            <a:endParaRPr lang="en-US"/>
          </a:p>
        </p:txBody>
      </p:sp>
    </p:spTree>
    <p:extLst>
      <p:ext uri="{BB962C8B-B14F-4D97-AF65-F5344CB8AC3E}">
        <p14:creationId xmlns:p14="http://schemas.microsoft.com/office/powerpoint/2010/main" val="287508869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Food service company</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F3E3B-4A27-4152-A7A8-065C39C9CC91}" type="datetimeFigureOut">
              <a:rPr lang="en-US" smtClean="0"/>
              <a:t>10/6/2024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98642-E8DF-40AA-98EE-1B4DC921878D}" type="slidenum">
              <a:rPr lang="en-US" smtClean="0"/>
              <a:t>‹#›</a:t>
            </a:fld>
            <a:endParaRPr lang="en-US"/>
          </a:p>
        </p:txBody>
      </p:sp>
    </p:spTree>
    <p:extLst>
      <p:ext uri="{BB962C8B-B14F-4D97-AF65-F5344CB8AC3E}">
        <p14:creationId xmlns:p14="http://schemas.microsoft.com/office/powerpoint/2010/main" val="387598778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798642-E8DF-40AA-98EE-1B4DC921878D}" type="slidenum">
              <a:rPr lang="en-US" smtClean="0"/>
              <a:t>2</a:t>
            </a:fld>
            <a:endParaRPr lang="en-US"/>
          </a:p>
        </p:txBody>
      </p:sp>
      <p:sp>
        <p:nvSpPr>
          <p:cNvPr id="5" name="Header Placeholder 4">
            <a:extLst>
              <a:ext uri="{FF2B5EF4-FFF2-40B4-BE49-F238E27FC236}">
                <a16:creationId xmlns:a16="http://schemas.microsoft.com/office/drawing/2014/main" id="{E935659B-3DAC-49FB-8F41-A3BCE31C1173}"/>
              </a:ext>
            </a:extLst>
          </p:cNvPr>
          <p:cNvSpPr>
            <a:spLocks noGrp="1"/>
          </p:cNvSpPr>
          <p:nvPr>
            <p:ph type="hdr" sz="quarter"/>
          </p:nvPr>
        </p:nvSpPr>
        <p:spPr/>
        <p:txBody>
          <a:bodyPr/>
          <a:lstStyle/>
          <a:p>
            <a:r>
              <a:rPr lang="en-US"/>
              <a:t>Food service company</a:t>
            </a:r>
          </a:p>
        </p:txBody>
      </p:sp>
    </p:spTree>
    <p:extLst>
      <p:ext uri="{BB962C8B-B14F-4D97-AF65-F5344CB8AC3E}">
        <p14:creationId xmlns:p14="http://schemas.microsoft.com/office/powerpoint/2010/main" val="112441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06/10/24</a:t>
            </a:r>
            <a:endParaRPr lang="en-US" dirty="0"/>
          </a:p>
        </p:txBody>
      </p:sp>
      <p:sp>
        <p:nvSpPr>
          <p:cNvPr id="5" name="Footer Placeholder 4"/>
          <p:cNvSpPr>
            <a:spLocks noGrp="1"/>
          </p:cNvSpPr>
          <p:nvPr>
            <p:ph type="ftr" sz="quarter" idx="11"/>
          </p:nvPr>
        </p:nvSpPr>
        <p:spPr/>
        <p:txBody>
          <a:bodyPr/>
          <a:lstStyle/>
          <a:p>
            <a:r>
              <a:rPr lang="en-US"/>
              <a:t>food service company</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781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06/10/24</a:t>
            </a:r>
            <a:endParaRPr lang="en-US" dirty="0"/>
          </a:p>
        </p:txBody>
      </p:sp>
      <p:sp>
        <p:nvSpPr>
          <p:cNvPr id="5" name="Footer Placeholder 4"/>
          <p:cNvSpPr>
            <a:spLocks noGrp="1"/>
          </p:cNvSpPr>
          <p:nvPr>
            <p:ph type="ftr" sz="quarter" idx="11"/>
          </p:nvPr>
        </p:nvSpPr>
        <p:spPr/>
        <p:txBody>
          <a:bodyPr/>
          <a:lstStyle/>
          <a:p>
            <a:r>
              <a:rPr lang="en-US"/>
              <a:t>food service company</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96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06/10/24</a:t>
            </a:r>
            <a:endParaRPr lang="en-US" dirty="0"/>
          </a:p>
        </p:txBody>
      </p:sp>
      <p:sp>
        <p:nvSpPr>
          <p:cNvPr id="5" name="Footer Placeholder 4"/>
          <p:cNvSpPr>
            <a:spLocks noGrp="1"/>
          </p:cNvSpPr>
          <p:nvPr>
            <p:ph type="ftr" sz="quarter" idx="11"/>
          </p:nvPr>
        </p:nvSpPr>
        <p:spPr/>
        <p:txBody>
          <a:bodyPr/>
          <a:lstStyle/>
          <a:p>
            <a:r>
              <a:rPr lang="en-US"/>
              <a:t>food service company</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764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06/10/24</a:t>
            </a:r>
            <a:endParaRPr lang="en-US" dirty="0"/>
          </a:p>
        </p:txBody>
      </p:sp>
      <p:sp>
        <p:nvSpPr>
          <p:cNvPr id="6" name="Footer Placeholder 5"/>
          <p:cNvSpPr>
            <a:spLocks noGrp="1"/>
          </p:cNvSpPr>
          <p:nvPr>
            <p:ph type="ftr" sz="quarter" idx="11"/>
          </p:nvPr>
        </p:nvSpPr>
        <p:spPr/>
        <p:txBody>
          <a:bodyPr/>
          <a:lstStyle/>
          <a:p>
            <a:r>
              <a:rPr lang="en-US"/>
              <a:t>food service company</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867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06/10/24</a:t>
            </a:r>
            <a:endParaRPr lang="en-US" dirty="0"/>
          </a:p>
        </p:txBody>
      </p:sp>
      <p:sp>
        <p:nvSpPr>
          <p:cNvPr id="6" name="Footer Placeholder 5"/>
          <p:cNvSpPr>
            <a:spLocks noGrp="1"/>
          </p:cNvSpPr>
          <p:nvPr>
            <p:ph type="ftr" sz="quarter" idx="11"/>
          </p:nvPr>
        </p:nvSpPr>
        <p:spPr/>
        <p:txBody>
          <a:bodyPr/>
          <a:lstStyle/>
          <a:p>
            <a:r>
              <a:rPr lang="en-US"/>
              <a:t>food service company</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2567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06/10/24</a:t>
            </a:r>
            <a:endParaRPr lang="en-US" dirty="0"/>
          </a:p>
        </p:txBody>
      </p:sp>
      <p:sp>
        <p:nvSpPr>
          <p:cNvPr id="6" name="Footer Placeholder 5"/>
          <p:cNvSpPr>
            <a:spLocks noGrp="1"/>
          </p:cNvSpPr>
          <p:nvPr>
            <p:ph type="ftr" sz="quarter" idx="11"/>
          </p:nvPr>
        </p:nvSpPr>
        <p:spPr/>
        <p:txBody>
          <a:bodyPr/>
          <a:lstStyle/>
          <a:p>
            <a:r>
              <a:rPr lang="en-US"/>
              <a:t>food service company</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3238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06/10/24</a:t>
            </a:r>
            <a:endParaRPr lang="en-US" dirty="0"/>
          </a:p>
        </p:txBody>
      </p:sp>
      <p:sp>
        <p:nvSpPr>
          <p:cNvPr id="5" name="Footer Placeholder 4"/>
          <p:cNvSpPr>
            <a:spLocks noGrp="1"/>
          </p:cNvSpPr>
          <p:nvPr>
            <p:ph type="ftr" sz="quarter" idx="11"/>
          </p:nvPr>
        </p:nvSpPr>
        <p:spPr/>
        <p:txBody>
          <a:bodyPr/>
          <a:lstStyle/>
          <a:p>
            <a:r>
              <a:rPr lang="en-US"/>
              <a:t>food service company</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4423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06/10/24</a:t>
            </a:r>
            <a:endParaRPr lang="en-US" dirty="0"/>
          </a:p>
        </p:txBody>
      </p:sp>
      <p:sp>
        <p:nvSpPr>
          <p:cNvPr id="5" name="Footer Placeholder 4"/>
          <p:cNvSpPr>
            <a:spLocks noGrp="1"/>
          </p:cNvSpPr>
          <p:nvPr>
            <p:ph type="ftr" sz="quarter" idx="11"/>
          </p:nvPr>
        </p:nvSpPr>
        <p:spPr/>
        <p:txBody>
          <a:bodyPr/>
          <a:lstStyle/>
          <a:p>
            <a:r>
              <a:rPr lang="en-US"/>
              <a:t>food service company</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87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06/10/24</a:t>
            </a:r>
            <a:endParaRPr lang="en-US" dirty="0"/>
          </a:p>
        </p:txBody>
      </p:sp>
      <p:sp>
        <p:nvSpPr>
          <p:cNvPr id="5" name="Footer Placeholder 4"/>
          <p:cNvSpPr>
            <a:spLocks noGrp="1"/>
          </p:cNvSpPr>
          <p:nvPr>
            <p:ph type="ftr" sz="quarter" idx="11"/>
          </p:nvPr>
        </p:nvSpPr>
        <p:spPr/>
        <p:txBody>
          <a:bodyPr/>
          <a:lstStyle/>
          <a:p>
            <a:r>
              <a:rPr lang="en-US"/>
              <a:t>food service company</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5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06/10/24</a:t>
            </a:r>
            <a:endParaRPr lang="en-US" dirty="0"/>
          </a:p>
        </p:txBody>
      </p:sp>
      <p:sp>
        <p:nvSpPr>
          <p:cNvPr id="5" name="Footer Placeholder 4"/>
          <p:cNvSpPr>
            <a:spLocks noGrp="1"/>
          </p:cNvSpPr>
          <p:nvPr>
            <p:ph type="ftr" sz="quarter" idx="11"/>
          </p:nvPr>
        </p:nvSpPr>
        <p:spPr/>
        <p:txBody>
          <a:bodyPr/>
          <a:lstStyle/>
          <a:p>
            <a:r>
              <a:rPr lang="en-US"/>
              <a:t>food service company</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6608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06/10/24</a:t>
            </a:r>
            <a:endParaRPr lang="en-US" dirty="0"/>
          </a:p>
        </p:txBody>
      </p:sp>
      <p:sp>
        <p:nvSpPr>
          <p:cNvPr id="6" name="Footer Placeholder 5"/>
          <p:cNvSpPr>
            <a:spLocks noGrp="1"/>
          </p:cNvSpPr>
          <p:nvPr>
            <p:ph type="ftr" sz="quarter" idx="11"/>
          </p:nvPr>
        </p:nvSpPr>
        <p:spPr/>
        <p:txBody>
          <a:bodyPr/>
          <a:lstStyle/>
          <a:p>
            <a:r>
              <a:rPr lang="en-US"/>
              <a:t>food service company</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1737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06/10/24</a:t>
            </a:r>
            <a:endParaRPr lang="en-US" dirty="0"/>
          </a:p>
        </p:txBody>
      </p:sp>
      <p:sp>
        <p:nvSpPr>
          <p:cNvPr id="8" name="Footer Placeholder 7"/>
          <p:cNvSpPr>
            <a:spLocks noGrp="1"/>
          </p:cNvSpPr>
          <p:nvPr>
            <p:ph type="ftr" sz="quarter" idx="11"/>
          </p:nvPr>
        </p:nvSpPr>
        <p:spPr/>
        <p:txBody>
          <a:bodyPr/>
          <a:lstStyle/>
          <a:p>
            <a:r>
              <a:rPr lang="en-US"/>
              <a:t>food service company</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0637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06/10/24</a:t>
            </a:r>
            <a:endParaRPr lang="en-US" dirty="0"/>
          </a:p>
        </p:txBody>
      </p:sp>
      <p:sp>
        <p:nvSpPr>
          <p:cNvPr id="4" name="Footer Placeholder 3"/>
          <p:cNvSpPr>
            <a:spLocks noGrp="1"/>
          </p:cNvSpPr>
          <p:nvPr>
            <p:ph type="ftr" sz="quarter" idx="11"/>
          </p:nvPr>
        </p:nvSpPr>
        <p:spPr/>
        <p:txBody>
          <a:bodyPr/>
          <a:lstStyle/>
          <a:p>
            <a:r>
              <a:rPr lang="en-US"/>
              <a:t>food service company</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9779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06/10/24</a:t>
            </a:r>
            <a:endParaRPr lang="en-US" dirty="0"/>
          </a:p>
        </p:txBody>
      </p:sp>
      <p:sp>
        <p:nvSpPr>
          <p:cNvPr id="3" name="Footer Placeholder 2"/>
          <p:cNvSpPr>
            <a:spLocks noGrp="1"/>
          </p:cNvSpPr>
          <p:nvPr>
            <p:ph type="ftr" sz="quarter" idx="11"/>
          </p:nvPr>
        </p:nvSpPr>
        <p:spPr/>
        <p:txBody>
          <a:bodyPr/>
          <a:lstStyle/>
          <a:p>
            <a:r>
              <a:rPr lang="en-US"/>
              <a:t>food service company</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5783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06/10/24</a:t>
            </a:r>
            <a:endParaRPr lang="en-US" dirty="0"/>
          </a:p>
        </p:txBody>
      </p:sp>
      <p:sp>
        <p:nvSpPr>
          <p:cNvPr id="6" name="Footer Placeholder 5"/>
          <p:cNvSpPr>
            <a:spLocks noGrp="1"/>
          </p:cNvSpPr>
          <p:nvPr>
            <p:ph type="ftr" sz="quarter" idx="11"/>
          </p:nvPr>
        </p:nvSpPr>
        <p:spPr/>
        <p:txBody>
          <a:bodyPr/>
          <a:lstStyle/>
          <a:p>
            <a:r>
              <a:rPr lang="en-US"/>
              <a:t>food service company</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0579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06/10/24</a:t>
            </a:r>
            <a:endParaRPr lang="en-US" dirty="0"/>
          </a:p>
        </p:txBody>
      </p:sp>
      <p:sp>
        <p:nvSpPr>
          <p:cNvPr id="6" name="Footer Placeholder 5"/>
          <p:cNvSpPr>
            <a:spLocks noGrp="1"/>
          </p:cNvSpPr>
          <p:nvPr>
            <p:ph type="ftr" sz="quarter" idx="11"/>
          </p:nvPr>
        </p:nvSpPr>
        <p:spPr/>
        <p:txBody>
          <a:bodyPr/>
          <a:lstStyle/>
          <a:p>
            <a:r>
              <a:rPr lang="en-US"/>
              <a:t>food service company</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483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06/10/24</a:t>
            </a:r>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food service company</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543685"/>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pxhere.com/en/photo/59753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pxhere.com/en/photo/497780"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4.xml"/><Relationship Id="rId1" Type="http://schemas.openxmlformats.org/officeDocument/2006/relationships/video" Target="https://www.youtube.com/embed/lcU3pruVyUw?feature=oemb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39887" y="636989"/>
            <a:ext cx="8911687" cy="1280890"/>
          </a:xfrm>
        </p:spPr>
        <p:txBody>
          <a:bodyPr/>
          <a:lstStyle/>
          <a:p>
            <a:r>
              <a:rPr lang="en-US" dirty="0"/>
              <a:t>Food service company</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47613" y="1476777"/>
            <a:ext cx="1638021" cy="1638021"/>
          </a:xfrm>
        </p:spPr>
      </p:pic>
      <p:pic>
        <p:nvPicPr>
          <p:cNvPr id="14" name="Content Placeholder 13">
            <a:extLst>
              <a:ext uri="{FF2B5EF4-FFF2-40B4-BE49-F238E27FC236}">
                <a16:creationId xmlns:a16="http://schemas.microsoft.com/office/drawing/2014/main" id="{9C90E006-3893-405F-8938-E3041DCAB6F1}"/>
              </a:ext>
            </a:extLst>
          </p:cNvPr>
          <p:cNvPicPr>
            <a:picLocks noGrp="1" noChangeAspect="1"/>
          </p:cNvPicPr>
          <p:nvPr>
            <p:ph sz="half" idx="2"/>
          </p:nvPr>
        </p:nvPicPr>
        <p:blipFill>
          <a:blip r:embed="rId3">
            <a:extLst>
              <a:ext uri="{837473B0-CC2E-450A-ABE3-18F120FF3D39}">
                <a1611:picAttrSrcUrl xmlns:a1611="http://schemas.microsoft.com/office/drawing/2016/11/main" r:id="rId4"/>
              </a:ext>
            </a:extLst>
          </a:blip>
          <a:stretch>
            <a:fillRect/>
          </a:stretch>
        </p:blipFill>
        <p:spPr>
          <a:xfrm>
            <a:off x="8088577" y="2125663"/>
            <a:ext cx="2518833" cy="3778250"/>
          </a:xfrm>
        </p:spPr>
      </p:pic>
      <p:sp>
        <p:nvSpPr>
          <p:cNvPr id="2" name="Date Placeholder 1"/>
          <p:cNvSpPr>
            <a:spLocks noGrp="1"/>
          </p:cNvSpPr>
          <p:nvPr>
            <p:ph type="dt" sz="half" idx="10"/>
          </p:nvPr>
        </p:nvSpPr>
        <p:spPr/>
        <p:txBody>
          <a:bodyPr/>
          <a:lstStyle/>
          <a:p>
            <a:r>
              <a:rPr lang="en-US"/>
              <a:t>06/10/24</a:t>
            </a:r>
            <a:endParaRPr lang="en-US" dirty="0"/>
          </a:p>
        </p:txBody>
      </p:sp>
      <p:sp>
        <p:nvSpPr>
          <p:cNvPr id="3" name="Footer Placeholder 2"/>
          <p:cNvSpPr>
            <a:spLocks noGrp="1"/>
          </p:cNvSpPr>
          <p:nvPr>
            <p:ph type="ftr" sz="quarter" idx="11"/>
          </p:nvPr>
        </p:nvSpPr>
        <p:spPr/>
        <p:txBody>
          <a:bodyPr/>
          <a:lstStyle/>
          <a:p>
            <a:r>
              <a:rPr lang="en-US"/>
              <a:t>food service company</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
        <p:nvSpPr>
          <p:cNvPr id="10" name="TextBox 9"/>
          <p:cNvSpPr txBox="1"/>
          <p:nvPr/>
        </p:nvSpPr>
        <p:spPr>
          <a:xfrm>
            <a:off x="2073145" y="3743203"/>
            <a:ext cx="4022585" cy="1569660"/>
          </a:xfrm>
          <a:prstGeom prst="rect">
            <a:avLst/>
          </a:prstGeom>
          <a:noFill/>
        </p:spPr>
        <p:txBody>
          <a:bodyPr wrap="square" rtlCol="0">
            <a:spAutoFit/>
          </a:bodyPr>
          <a:lstStyle/>
          <a:p>
            <a:pPr algn="ctr"/>
            <a:r>
              <a:rPr lang="en-US" sz="2400" b="1" dirty="0">
                <a:solidFill>
                  <a:schemeClr val="accent3">
                    <a:lumMod val="60000"/>
                    <a:lumOff val="40000"/>
                  </a:schemeClr>
                </a:solidFill>
              </a:rPr>
              <a:t>Name: Dolly Khatun</a:t>
            </a:r>
            <a:endParaRPr lang="en-US" sz="2400" dirty="0">
              <a:solidFill>
                <a:schemeClr val="accent3">
                  <a:lumMod val="60000"/>
                  <a:lumOff val="40000"/>
                </a:schemeClr>
              </a:solidFill>
            </a:endParaRPr>
          </a:p>
          <a:p>
            <a:pPr algn="ctr"/>
            <a:r>
              <a:rPr lang="en-US" sz="2400" b="1" dirty="0">
                <a:solidFill>
                  <a:schemeClr val="accent3">
                    <a:lumMod val="60000"/>
                    <a:lumOff val="40000"/>
                  </a:schemeClr>
                </a:solidFill>
              </a:rPr>
              <a:t>Batch:22</a:t>
            </a:r>
          </a:p>
          <a:p>
            <a:pPr algn="ctr"/>
            <a:r>
              <a:rPr lang="en-US" sz="2400" b="1" dirty="0">
                <a:solidFill>
                  <a:schemeClr val="accent3">
                    <a:lumMod val="60000"/>
                    <a:lumOff val="40000"/>
                  </a:schemeClr>
                </a:solidFill>
              </a:rPr>
              <a:t>Roll: 01-022-18</a:t>
            </a:r>
            <a:endParaRPr lang="en-US" b="1" dirty="0">
              <a:solidFill>
                <a:schemeClr val="accent3">
                  <a:lumMod val="60000"/>
                  <a:lumOff val="40000"/>
                </a:schemeClr>
              </a:solidFill>
            </a:endParaRPr>
          </a:p>
          <a:p>
            <a:endParaRPr lang="en-US" sz="2400" b="1" dirty="0">
              <a:solidFill>
                <a:schemeClr val="accent3">
                  <a:lumMod val="60000"/>
                  <a:lumOff val="40000"/>
                </a:schemeClr>
              </a:solidFill>
            </a:endParaRPr>
          </a:p>
        </p:txBody>
      </p:sp>
    </p:spTree>
    <p:extLst>
      <p:ext uri="{BB962C8B-B14F-4D97-AF65-F5344CB8AC3E}">
        <p14:creationId xmlns:p14="http://schemas.microsoft.com/office/powerpoint/2010/main" val="81841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60000"/>
                    <a:lumOff val="40000"/>
                  </a:schemeClr>
                </a:solidFill>
              </a:rPr>
              <a:t>Brief introduction to the company</a:t>
            </a:r>
          </a:p>
        </p:txBody>
      </p:sp>
      <p:sp>
        <p:nvSpPr>
          <p:cNvPr id="3" name="Content Placeholder 2"/>
          <p:cNvSpPr>
            <a:spLocks noGrp="1"/>
          </p:cNvSpPr>
          <p:nvPr>
            <p:ph sz="half" idx="1"/>
          </p:nvPr>
        </p:nvSpPr>
        <p:spPr>
          <a:xfrm>
            <a:off x="2150773" y="1519707"/>
            <a:ext cx="4855334" cy="5048517"/>
          </a:xfrm>
        </p:spPr>
        <p:txBody>
          <a:bodyPr>
            <a:normAutofit/>
          </a:bodyPr>
          <a:lstStyle/>
          <a:p>
            <a:r>
              <a:rPr lang="en-US" dirty="0"/>
              <a:t>The University of Massachusetts Extension office serves the commonwealth by providing </a:t>
            </a:r>
          </a:p>
          <a:p>
            <a:r>
              <a:rPr lang="en-US" dirty="0"/>
              <a:t>• Short course trainings related to food science</a:t>
            </a:r>
          </a:p>
          <a:p>
            <a:r>
              <a:rPr lang="en-US" dirty="0"/>
              <a:t> • Food Science research support </a:t>
            </a:r>
          </a:p>
          <a:p>
            <a:r>
              <a:rPr lang="en-US" dirty="0"/>
              <a:t>• Access to the Pilot Plant for research and development The Pilot Plant at the flagship campus in Amherst, Massachusetts holds a number of specialized industrial equipment pieces to conduct research that may assist businesses in their product or process development. There are many elements to starting a food business. </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397324"/>
            <a:ext cx="4313238" cy="3234928"/>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r>
              <a:rPr lang="en-US"/>
              <a:t>06/10/24</a:t>
            </a:r>
            <a:endParaRPr lang="en-US" dirty="0"/>
          </a:p>
        </p:txBody>
      </p:sp>
      <p:sp>
        <p:nvSpPr>
          <p:cNvPr id="5" name="Footer Placeholder 4"/>
          <p:cNvSpPr>
            <a:spLocks noGrp="1"/>
          </p:cNvSpPr>
          <p:nvPr>
            <p:ph type="ftr" sz="quarter" idx="11"/>
          </p:nvPr>
        </p:nvSpPr>
        <p:spPr/>
        <p:txBody>
          <a:bodyPr/>
          <a:lstStyle/>
          <a:p>
            <a:r>
              <a:rPr lang="en-US"/>
              <a:t>food service company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23513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products and services</a:t>
            </a:r>
          </a:p>
        </p:txBody>
      </p:sp>
      <p:pic>
        <p:nvPicPr>
          <p:cNvPr id="11" name="Content Placeholder 10">
            <a:extLst>
              <a:ext uri="{FF2B5EF4-FFF2-40B4-BE49-F238E27FC236}">
                <a16:creationId xmlns:a16="http://schemas.microsoft.com/office/drawing/2014/main" id="{31EDBB5F-A023-44FB-A869-B99259138DD2}"/>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tretch>
            <a:fillRect/>
          </a:stretch>
        </p:blipFill>
        <p:spPr>
          <a:xfrm>
            <a:off x="2434975" y="2250041"/>
            <a:ext cx="4467475" cy="3210430"/>
          </a:xfrm>
        </p:spPr>
      </p:pic>
      <p:sp>
        <p:nvSpPr>
          <p:cNvPr id="4" name="Content Placeholder 3"/>
          <p:cNvSpPr>
            <a:spLocks noGrp="1"/>
          </p:cNvSpPr>
          <p:nvPr>
            <p:ph sz="half" idx="2"/>
          </p:nvPr>
        </p:nvSpPr>
        <p:spPr>
          <a:xfrm>
            <a:off x="7190747" y="1738648"/>
            <a:ext cx="4313864" cy="4546242"/>
          </a:xfrm>
        </p:spPr>
        <p:txBody>
          <a:bodyPr>
            <a:normAutofit fontScale="85000" lnSpcReduction="20000"/>
          </a:bodyPr>
          <a:lstStyle/>
          <a:p>
            <a:r>
              <a:rPr lang="en-US" dirty="0"/>
              <a:t>Whether you have decided to bring a product to market on your own or you’ve chosen to work with an established co-manufacturer, selecting the right ingredients for your new product is the next step towards a winning creation. You might be asking yourself why ingredient choices are included in the five key elements for developing your food products as you already know what ingredients make your fluffy biscuits so popular with your family and friends. What you might not realize is ingredient sourcing will: </a:t>
            </a:r>
          </a:p>
          <a:p>
            <a:r>
              <a:rPr lang="en-US" dirty="0"/>
              <a:t>Dictate the quality of your product </a:t>
            </a:r>
          </a:p>
          <a:p>
            <a:r>
              <a:rPr lang="en-US" dirty="0"/>
              <a:t>Define potential ingredient substitutions – critical to taste and function</a:t>
            </a:r>
          </a:p>
          <a:p>
            <a:r>
              <a:rPr lang="en-US" dirty="0"/>
              <a:t>Adjust your formula as you scale to larger production runs</a:t>
            </a:r>
          </a:p>
          <a:p>
            <a:r>
              <a:rPr lang="en-US" dirty="0"/>
              <a:t>Directly affect the overall development time </a:t>
            </a:r>
          </a:p>
          <a:p>
            <a:endParaRPr lang="en-US" dirty="0"/>
          </a:p>
        </p:txBody>
      </p:sp>
      <p:sp>
        <p:nvSpPr>
          <p:cNvPr id="3" name="Date Placeholder 2"/>
          <p:cNvSpPr>
            <a:spLocks noGrp="1"/>
          </p:cNvSpPr>
          <p:nvPr>
            <p:ph type="dt" sz="half" idx="10"/>
          </p:nvPr>
        </p:nvSpPr>
        <p:spPr/>
        <p:txBody>
          <a:bodyPr/>
          <a:lstStyle/>
          <a:p>
            <a:r>
              <a:rPr lang="en-US"/>
              <a:t>06/10/24</a:t>
            </a:r>
            <a:endParaRPr lang="en-US" dirty="0"/>
          </a:p>
        </p:txBody>
      </p:sp>
      <p:sp>
        <p:nvSpPr>
          <p:cNvPr id="6" name="Footer Placeholder 5"/>
          <p:cNvSpPr>
            <a:spLocks noGrp="1"/>
          </p:cNvSpPr>
          <p:nvPr>
            <p:ph type="ftr" sz="quarter" idx="11"/>
          </p:nvPr>
        </p:nvSpPr>
        <p:spPr/>
        <p:txBody>
          <a:bodyPr/>
          <a:lstStyle/>
          <a:p>
            <a:r>
              <a:rPr lang="en-US"/>
              <a:t>food service company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24926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the company’s statistical data</a:t>
            </a:r>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884007776"/>
              </p:ext>
            </p:extLst>
          </p:nvPr>
        </p:nvGraphicFramePr>
        <p:xfrm>
          <a:off x="2048300" y="1451020"/>
          <a:ext cx="4313237" cy="3778250"/>
        </p:xfrm>
        <a:graphic>
          <a:graphicData uri="http://schemas.openxmlformats.org/drawingml/2006/chart">
            <c:chart xmlns:c="http://schemas.openxmlformats.org/drawingml/2006/chart" xmlns:r="http://schemas.openxmlformats.org/officeDocument/2006/relationships" r:id="rId2"/>
          </a:graphicData>
        </a:graphic>
      </p:graphicFrame>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577042"/>
            <a:ext cx="4313238" cy="287549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3" name="Date Placeholder 2"/>
          <p:cNvSpPr>
            <a:spLocks noGrp="1"/>
          </p:cNvSpPr>
          <p:nvPr>
            <p:ph type="dt" sz="half" idx="10"/>
          </p:nvPr>
        </p:nvSpPr>
        <p:spPr/>
        <p:txBody>
          <a:bodyPr/>
          <a:lstStyle/>
          <a:p>
            <a:r>
              <a:rPr lang="en-US"/>
              <a:t>06/10/24</a:t>
            </a:r>
            <a:endParaRPr lang="en-US" dirty="0"/>
          </a:p>
        </p:txBody>
      </p:sp>
      <p:sp>
        <p:nvSpPr>
          <p:cNvPr id="4" name="Footer Placeholder 3"/>
          <p:cNvSpPr>
            <a:spLocks noGrp="1"/>
          </p:cNvSpPr>
          <p:nvPr>
            <p:ph type="ftr" sz="quarter" idx="11"/>
          </p:nvPr>
        </p:nvSpPr>
        <p:spPr/>
        <p:txBody>
          <a:bodyPr/>
          <a:lstStyle/>
          <a:p>
            <a:r>
              <a:rPr lang="en-US"/>
              <a:t>food service company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45568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half" idx="1"/>
            <p:extLst>
              <p:ext uri="{D42A27DB-BD31-4B8C-83A1-F6EECF244321}">
                <p14:modId xmlns:p14="http://schemas.microsoft.com/office/powerpoint/2010/main" val="3122210717"/>
              </p:ext>
            </p:extLst>
          </p:nvPr>
        </p:nvGraphicFramePr>
        <p:xfrm>
          <a:off x="4112070" y="1725211"/>
          <a:ext cx="4979161" cy="450867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p:cNvSpPr>
            <a:spLocks noGrp="1"/>
          </p:cNvSpPr>
          <p:nvPr>
            <p:ph type="dt" sz="half" idx="10"/>
          </p:nvPr>
        </p:nvSpPr>
        <p:spPr/>
        <p:txBody>
          <a:bodyPr/>
          <a:lstStyle/>
          <a:p>
            <a:r>
              <a:rPr lang="en-US"/>
              <a:t>06/10/24</a:t>
            </a:r>
            <a:endParaRPr lang="en-US" dirty="0"/>
          </a:p>
        </p:txBody>
      </p:sp>
      <p:sp>
        <p:nvSpPr>
          <p:cNvPr id="4" name="Footer Placeholder 3"/>
          <p:cNvSpPr>
            <a:spLocks noGrp="1"/>
          </p:cNvSpPr>
          <p:nvPr>
            <p:ph type="ftr" sz="quarter" idx="11"/>
          </p:nvPr>
        </p:nvSpPr>
        <p:spPr/>
        <p:txBody>
          <a:bodyPr/>
          <a:lstStyle/>
          <a:p>
            <a:r>
              <a:rPr lang="en-US"/>
              <a:t>food service company</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Rectangle 5">
            <a:extLst>
              <a:ext uri="{FF2B5EF4-FFF2-40B4-BE49-F238E27FC236}">
                <a16:creationId xmlns:a16="http://schemas.microsoft.com/office/drawing/2014/main" id="{1B8C32E3-D696-4E7F-B2CB-CCB46CE44311}"/>
              </a:ext>
            </a:extLst>
          </p:cNvPr>
          <p:cNvSpPr/>
          <p:nvPr/>
        </p:nvSpPr>
        <p:spPr>
          <a:xfrm>
            <a:off x="3957677" y="540742"/>
            <a:ext cx="488306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COMPARISON</a:t>
            </a:r>
          </a:p>
        </p:txBody>
      </p:sp>
    </p:spTree>
    <p:extLst>
      <p:ext uri="{BB962C8B-B14F-4D97-AF65-F5344CB8AC3E}">
        <p14:creationId xmlns:p14="http://schemas.microsoft.com/office/powerpoint/2010/main" val="301851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nline Media 4" title="Restaurant food cinematic video advertisement">
            <a:hlinkClick r:id="" action="ppaction://media"/>
            <a:extLst>
              <a:ext uri="{FF2B5EF4-FFF2-40B4-BE49-F238E27FC236}">
                <a16:creationId xmlns:a16="http://schemas.microsoft.com/office/drawing/2014/main" id="{1544B2E3-F96E-4967-8EF7-2244F16EBB76}"/>
              </a:ext>
            </a:extLst>
          </p:cNvPr>
          <p:cNvPicPr>
            <a:picLocks noGrp="1" noRot="1" noChangeAspect="1"/>
          </p:cNvPicPr>
          <p:nvPr>
            <p:ph sz="half" idx="1"/>
            <a:videoFile r:link="rId1"/>
          </p:nvPr>
        </p:nvPicPr>
        <p:blipFill>
          <a:blip r:embed="rId3"/>
          <a:stretch>
            <a:fillRect/>
          </a:stretch>
        </p:blipFill>
        <p:spPr>
          <a:xfrm>
            <a:off x="3793331" y="3484562"/>
            <a:ext cx="1905000" cy="1076325"/>
          </a:xfrm>
          <a:prstGeom prst="rect">
            <a:avLst/>
          </a:prstGeom>
        </p:spPr>
      </p:pic>
      <p:sp>
        <p:nvSpPr>
          <p:cNvPr id="10" name="Date Placeholder 9"/>
          <p:cNvSpPr>
            <a:spLocks noGrp="1"/>
          </p:cNvSpPr>
          <p:nvPr>
            <p:ph type="dt" sz="half" idx="10"/>
          </p:nvPr>
        </p:nvSpPr>
        <p:spPr/>
        <p:txBody>
          <a:bodyPr/>
          <a:lstStyle/>
          <a:p>
            <a:r>
              <a:rPr lang="en-US"/>
              <a:t>06/10/24</a:t>
            </a:r>
            <a:endParaRPr lang="en-US" dirty="0"/>
          </a:p>
        </p:txBody>
      </p:sp>
      <p:sp>
        <p:nvSpPr>
          <p:cNvPr id="11" name="Footer Placeholder 10"/>
          <p:cNvSpPr>
            <a:spLocks noGrp="1"/>
          </p:cNvSpPr>
          <p:nvPr>
            <p:ph type="ftr" sz="quarter" idx="11"/>
          </p:nvPr>
        </p:nvSpPr>
        <p:spPr/>
        <p:txBody>
          <a:bodyPr/>
          <a:lstStyle/>
          <a:p>
            <a:r>
              <a:rPr lang="en-US"/>
              <a:t>food service company</a:t>
            </a:r>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Flowchart: Connector 7"/>
          <p:cNvSpPr/>
          <p:nvPr/>
        </p:nvSpPr>
        <p:spPr>
          <a:xfrm>
            <a:off x="7546461" y="3296991"/>
            <a:ext cx="180863" cy="16742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5102AE2-33E3-4ED0-A055-2A0307F844BF}"/>
              </a:ext>
            </a:extLst>
          </p:cNvPr>
          <p:cNvSpPr/>
          <p:nvPr/>
        </p:nvSpPr>
        <p:spPr>
          <a:xfrm>
            <a:off x="3385159" y="508679"/>
            <a:ext cx="5421677"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ADVERTISEMENT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78902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225" y="2133600"/>
            <a:ext cx="8911687" cy="2206580"/>
          </a:xfrm>
        </p:spPr>
        <p:txBody>
          <a:bodyPr>
            <a:normAutofit/>
          </a:bodyPr>
          <a:lstStyle/>
          <a:p>
            <a:pPr algn="ctr"/>
            <a:r>
              <a:rPr lang="en-US" sz="8800" dirty="0"/>
              <a:t>THANK YOU </a:t>
            </a:r>
          </a:p>
        </p:txBody>
      </p:sp>
      <p:sp>
        <p:nvSpPr>
          <p:cNvPr id="3" name="Content Placeholder 2"/>
          <p:cNvSpPr>
            <a:spLocks noGrp="1"/>
          </p:cNvSpPr>
          <p:nvPr>
            <p:ph sz="half" idx="1"/>
          </p:nvPr>
        </p:nvSpPr>
        <p:spPr/>
        <p:txBody>
          <a:bodyPr/>
          <a:lstStyle/>
          <a:p>
            <a:pPr marL="3657600" lvl="8" indent="0">
              <a:buNone/>
            </a:pPr>
            <a:endParaRPr lang="en-US" dirty="0"/>
          </a:p>
          <a:p>
            <a:endParaRPr lang="en-US" dirty="0"/>
          </a:p>
        </p:txBody>
      </p:sp>
      <p:sp>
        <p:nvSpPr>
          <p:cNvPr id="5" name="Date Placeholder 4"/>
          <p:cNvSpPr>
            <a:spLocks noGrp="1"/>
          </p:cNvSpPr>
          <p:nvPr>
            <p:ph type="dt" sz="half" idx="10"/>
          </p:nvPr>
        </p:nvSpPr>
        <p:spPr/>
        <p:txBody>
          <a:bodyPr/>
          <a:lstStyle/>
          <a:p>
            <a:r>
              <a:rPr lang="en-US"/>
              <a:t>06/10/24</a:t>
            </a:r>
            <a:endParaRPr lang="en-US" dirty="0"/>
          </a:p>
        </p:txBody>
      </p:sp>
      <p:sp>
        <p:nvSpPr>
          <p:cNvPr id="6" name="Footer Placeholder 5"/>
          <p:cNvSpPr>
            <a:spLocks noGrp="1"/>
          </p:cNvSpPr>
          <p:nvPr>
            <p:ph type="ftr" sz="quarter" idx="11"/>
          </p:nvPr>
        </p:nvSpPr>
        <p:spPr/>
        <p:txBody>
          <a:bodyPr/>
          <a:lstStyle/>
          <a:p>
            <a:r>
              <a:rPr lang="en-US"/>
              <a:t>food service company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0202546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216</TotalTime>
  <Words>272</Words>
  <Application>Microsoft Office PowerPoint</Application>
  <PresentationFormat>Widescreen</PresentationFormat>
  <Paragraphs>44</Paragraphs>
  <Slides>7</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Wisp</vt:lpstr>
      <vt:lpstr>Food service company</vt:lpstr>
      <vt:lpstr>Brief introduction to the company</vt:lpstr>
      <vt:lpstr>Key products and services</vt:lpstr>
      <vt:lpstr>Analyze the company’s statistical data</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service company</dc:title>
  <dc:creator>USER</dc:creator>
  <cp:lastModifiedBy>Doly Akter</cp:lastModifiedBy>
  <cp:revision>12</cp:revision>
  <dcterms:created xsi:type="dcterms:W3CDTF">2024-06-03T17:04:03Z</dcterms:created>
  <dcterms:modified xsi:type="dcterms:W3CDTF">2024-10-06T14:11:23Z</dcterms:modified>
</cp:coreProperties>
</file>