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media/image1.png" ContentType="image/png"/>
  <Override PartName="/ppt/media/image2.jpeg" ContentType="image/jpeg"/>
  <Override PartName="/ppt/media/image3.png" ContentType="image/png"/>
  <Override PartName="/ppt/media/image4.png" ContentType="image/png"/>
  <Override PartName="/ppt/media/image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729360" y="2079000"/>
            <a:ext cx="7688160" cy="107820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729360" y="3260160"/>
            <a:ext cx="76881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31" name="PlaceHolder 2"/>
          <p:cNvSpPr>
            <a:spLocks noGrp="1"/>
          </p:cNvSpPr>
          <p:nvPr>
            <p:ph type="body"/>
          </p:nvPr>
        </p:nvSpPr>
        <p:spPr>
          <a:xfrm>
            <a:off x="729360" y="2079000"/>
            <a:ext cx="3751560" cy="107820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4668840" y="2079000"/>
            <a:ext cx="3751560" cy="107820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729360" y="3260160"/>
            <a:ext cx="3751560" cy="107820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4668840" y="3260160"/>
            <a:ext cx="37515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36" name="PlaceHolder 2"/>
          <p:cNvSpPr>
            <a:spLocks noGrp="1"/>
          </p:cNvSpPr>
          <p:nvPr>
            <p:ph type="body"/>
          </p:nvPr>
        </p:nvSpPr>
        <p:spPr>
          <a:xfrm>
            <a:off x="729360" y="2079000"/>
            <a:ext cx="2475360" cy="107820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3328920" y="2079000"/>
            <a:ext cx="2475360" cy="107820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5928480" y="2079000"/>
            <a:ext cx="2475360" cy="107820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729360" y="3260160"/>
            <a:ext cx="2475360" cy="107820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3328920" y="3260160"/>
            <a:ext cx="2475360" cy="107820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5928480" y="3260160"/>
            <a:ext cx="24753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subTitle"/>
          </p:nvPr>
        </p:nvSpPr>
        <p:spPr>
          <a:xfrm>
            <a:off x="729360" y="2079000"/>
            <a:ext cx="7688160" cy="2260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body"/>
          </p:nvPr>
        </p:nvSpPr>
        <p:spPr>
          <a:xfrm>
            <a:off x="729360" y="2079000"/>
            <a:ext cx="7688160" cy="2260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53" name="PlaceHolder 2"/>
          <p:cNvSpPr>
            <a:spLocks noGrp="1"/>
          </p:cNvSpPr>
          <p:nvPr>
            <p:ph type="body"/>
          </p:nvPr>
        </p:nvSpPr>
        <p:spPr>
          <a:xfrm>
            <a:off x="729360" y="2079000"/>
            <a:ext cx="3751560" cy="226044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4668840" y="2079000"/>
            <a:ext cx="3751560" cy="2260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729360" y="1318680"/>
            <a:ext cx="7688160" cy="2479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729360" y="2079000"/>
            <a:ext cx="3751560" cy="107820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68840" y="2079000"/>
            <a:ext cx="3751560" cy="22604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729360" y="3260160"/>
            <a:ext cx="37515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subTitle"/>
          </p:nvPr>
        </p:nvSpPr>
        <p:spPr>
          <a:xfrm>
            <a:off x="729360" y="2079000"/>
            <a:ext cx="7688160" cy="2260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729360" y="2079000"/>
            <a:ext cx="3751560" cy="22604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668840" y="2079000"/>
            <a:ext cx="3751560" cy="107820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4668840" y="3260160"/>
            <a:ext cx="37515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729360" y="2079000"/>
            <a:ext cx="3751560" cy="107820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4668840" y="2079000"/>
            <a:ext cx="3751560" cy="107820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729360" y="3260160"/>
            <a:ext cx="76881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729360" y="2079000"/>
            <a:ext cx="7688160" cy="107820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729360" y="3260160"/>
            <a:ext cx="76881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73" name="PlaceHolder 2"/>
          <p:cNvSpPr>
            <a:spLocks noGrp="1"/>
          </p:cNvSpPr>
          <p:nvPr>
            <p:ph type="body"/>
          </p:nvPr>
        </p:nvSpPr>
        <p:spPr>
          <a:xfrm>
            <a:off x="729360" y="2079000"/>
            <a:ext cx="3751560" cy="107820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4668840" y="2079000"/>
            <a:ext cx="3751560" cy="107820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729360" y="3260160"/>
            <a:ext cx="3751560" cy="107820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4668840" y="3260160"/>
            <a:ext cx="37515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78" name="PlaceHolder 2"/>
          <p:cNvSpPr>
            <a:spLocks noGrp="1"/>
          </p:cNvSpPr>
          <p:nvPr>
            <p:ph type="body"/>
          </p:nvPr>
        </p:nvSpPr>
        <p:spPr>
          <a:xfrm>
            <a:off x="729360" y="2079000"/>
            <a:ext cx="2475360" cy="107820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3328920" y="2079000"/>
            <a:ext cx="2475360" cy="1078200"/>
          </a:xfrm>
          <a:prstGeom prst="rect">
            <a:avLst/>
          </a:prstGeom>
        </p:spPr>
        <p:txBody>
          <a:bodyPr lIns="0" rIns="0" tIns="0" bIns="0">
            <a:normAutofit/>
          </a:bodyPr>
          <a:p>
            <a:endParaRPr b="0" lang="en-US" sz="3200" spc="-1" strike="noStrike">
              <a:latin typeface="Arial"/>
            </a:endParaRPr>
          </a:p>
        </p:txBody>
      </p:sp>
      <p:sp>
        <p:nvSpPr>
          <p:cNvPr id="80" name="PlaceHolder 4"/>
          <p:cNvSpPr>
            <a:spLocks noGrp="1"/>
          </p:cNvSpPr>
          <p:nvPr>
            <p:ph type="body"/>
          </p:nvPr>
        </p:nvSpPr>
        <p:spPr>
          <a:xfrm>
            <a:off x="5928480" y="2079000"/>
            <a:ext cx="2475360" cy="1078200"/>
          </a:xfrm>
          <a:prstGeom prst="rect">
            <a:avLst/>
          </a:prstGeom>
        </p:spPr>
        <p:txBody>
          <a:bodyPr lIns="0" rIns="0" tIns="0" bIns="0">
            <a:normAutofit/>
          </a:bodyPr>
          <a:p>
            <a:endParaRPr b="0" lang="en-US" sz="3200" spc="-1" strike="noStrike">
              <a:latin typeface="Arial"/>
            </a:endParaRPr>
          </a:p>
        </p:txBody>
      </p:sp>
      <p:sp>
        <p:nvSpPr>
          <p:cNvPr id="81" name="PlaceHolder 5"/>
          <p:cNvSpPr>
            <a:spLocks noGrp="1"/>
          </p:cNvSpPr>
          <p:nvPr>
            <p:ph type="body"/>
          </p:nvPr>
        </p:nvSpPr>
        <p:spPr>
          <a:xfrm>
            <a:off x="729360" y="3260160"/>
            <a:ext cx="2475360" cy="1078200"/>
          </a:xfrm>
          <a:prstGeom prst="rect">
            <a:avLst/>
          </a:prstGeom>
        </p:spPr>
        <p:txBody>
          <a:bodyPr lIns="0" rIns="0" tIns="0" bIns="0">
            <a:normAutofit/>
          </a:bodyPr>
          <a:p>
            <a:endParaRPr b="0" lang="en-US" sz="3200" spc="-1" strike="noStrike">
              <a:latin typeface="Arial"/>
            </a:endParaRPr>
          </a:p>
        </p:txBody>
      </p:sp>
      <p:sp>
        <p:nvSpPr>
          <p:cNvPr id="82" name="PlaceHolder 6"/>
          <p:cNvSpPr>
            <a:spLocks noGrp="1"/>
          </p:cNvSpPr>
          <p:nvPr>
            <p:ph type="body"/>
          </p:nvPr>
        </p:nvSpPr>
        <p:spPr>
          <a:xfrm>
            <a:off x="3328920" y="3260160"/>
            <a:ext cx="2475360" cy="1078200"/>
          </a:xfrm>
          <a:prstGeom prst="rect">
            <a:avLst/>
          </a:prstGeom>
        </p:spPr>
        <p:txBody>
          <a:bodyPr lIns="0" rIns="0" tIns="0" bIns="0">
            <a:normAutofit/>
          </a:bodyPr>
          <a:p>
            <a:endParaRPr b="0" lang="en-US" sz="3200" spc="-1" strike="noStrike">
              <a:latin typeface="Arial"/>
            </a:endParaRPr>
          </a:p>
        </p:txBody>
      </p:sp>
      <p:sp>
        <p:nvSpPr>
          <p:cNvPr id="83" name="PlaceHolder 7"/>
          <p:cNvSpPr>
            <a:spLocks noGrp="1"/>
          </p:cNvSpPr>
          <p:nvPr>
            <p:ph type="body"/>
          </p:nvPr>
        </p:nvSpPr>
        <p:spPr>
          <a:xfrm>
            <a:off x="5928480" y="3260160"/>
            <a:ext cx="24753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729360" y="2079000"/>
            <a:ext cx="7688160" cy="2260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729360" y="2079000"/>
            <a:ext cx="3751560" cy="226044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4668840" y="2079000"/>
            <a:ext cx="3751560" cy="2260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29360" y="1318680"/>
            <a:ext cx="7688160" cy="2479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729360" y="2079000"/>
            <a:ext cx="3751560" cy="10782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68840" y="2079000"/>
            <a:ext cx="3751560" cy="22604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729360" y="3260160"/>
            <a:ext cx="37515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729360" y="2079000"/>
            <a:ext cx="3751560" cy="22604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68840" y="2079000"/>
            <a:ext cx="3751560" cy="107820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668840" y="3260160"/>
            <a:ext cx="3751560" cy="1078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729360" y="2079000"/>
            <a:ext cx="3751560" cy="107820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668840" y="2079000"/>
            <a:ext cx="3751560" cy="107820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729360" y="3260160"/>
            <a:ext cx="7688160" cy="10782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0" name="CustomShape 1"/>
          <p:cNvSpPr/>
          <p:nvPr/>
        </p:nvSpPr>
        <p:spPr>
          <a:xfrm>
            <a:off x="0" y="0"/>
            <a:ext cx="9143280" cy="487080"/>
          </a:xfrm>
          <a:prstGeom prst="rect">
            <a:avLst/>
          </a:prstGeom>
          <a:solidFill>
            <a:schemeClr val="lt1"/>
          </a:solidFill>
          <a:ln>
            <a:noFill/>
          </a:ln>
        </p:spPr>
        <p:style>
          <a:lnRef idx="0"/>
          <a:fillRef idx="0"/>
          <a:effectRef idx="0"/>
          <a:fontRef idx="minor"/>
        </p:style>
      </p:sp>
      <p:grpSp>
        <p:nvGrpSpPr>
          <p:cNvPr id="1" name="Group 2"/>
          <p:cNvGrpSpPr/>
          <p:nvPr/>
        </p:nvGrpSpPr>
        <p:grpSpPr>
          <a:xfrm>
            <a:off x="830520" y="1191600"/>
            <a:ext cx="744840" cy="45000"/>
            <a:chOff x="830520" y="1191600"/>
            <a:chExt cx="744840" cy="45000"/>
          </a:xfrm>
        </p:grpSpPr>
        <p:sp>
          <p:nvSpPr>
            <p:cNvPr id="2" name="CustomShape 3"/>
            <p:cNvSpPr/>
            <p:nvPr/>
          </p:nvSpPr>
          <p:spPr>
            <a:xfrm rot="16200000">
              <a:off x="1366560" y="1027800"/>
              <a:ext cx="45000" cy="372240"/>
            </a:xfrm>
            <a:prstGeom prst="rect">
              <a:avLst/>
            </a:prstGeom>
            <a:solidFill>
              <a:schemeClr val="accent3"/>
            </a:solidFill>
            <a:ln>
              <a:noFill/>
            </a:ln>
          </p:spPr>
          <p:style>
            <a:lnRef idx="0"/>
            <a:fillRef idx="0"/>
            <a:effectRef idx="0"/>
            <a:fontRef idx="minor"/>
          </p:style>
        </p:sp>
        <p:sp>
          <p:nvSpPr>
            <p:cNvPr id="3" name="CustomShape 4"/>
            <p:cNvSpPr/>
            <p:nvPr/>
          </p:nvSpPr>
          <p:spPr>
            <a:xfrm rot="16200000">
              <a:off x="995400" y="1026360"/>
              <a:ext cx="45000" cy="375120"/>
            </a:xfrm>
            <a:prstGeom prst="rect">
              <a:avLst/>
            </a:prstGeom>
            <a:solidFill>
              <a:schemeClr val="dk1"/>
            </a:solidFill>
            <a:ln>
              <a:noFill/>
            </a:ln>
          </p:spPr>
          <p:style>
            <a:lnRef idx="0"/>
            <a:fillRef idx="0"/>
            <a:effectRef idx="0"/>
            <a:fontRef idx="minor"/>
          </p:style>
        </p:sp>
      </p:grpSp>
      <p:sp>
        <p:nvSpPr>
          <p:cNvPr id="4" name="PlaceHolder 5"/>
          <p:cNvSpPr>
            <a:spLocks noGrp="1"/>
          </p:cNvSpPr>
          <p:nvPr>
            <p:ph type="title"/>
          </p:nvPr>
        </p:nvSpPr>
        <p:spPr>
          <a:xfrm>
            <a:off x="729360" y="1318680"/>
            <a:ext cx="7688160" cy="53460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5"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0" y="0"/>
            <a:ext cx="9143280" cy="487080"/>
          </a:xfrm>
          <a:prstGeom prst="rect">
            <a:avLst/>
          </a:prstGeom>
          <a:solidFill>
            <a:schemeClr val="lt2"/>
          </a:solidFill>
          <a:ln>
            <a:noFill/>
          </a:ln>
        </p:spPr>
        <p:style>
          <a:lnRef idx="0"/>
          <a:fillRef idx="0"/>
          <a:effectRef idx="0"/>
          <a:fontRef idx="minor"/>
        </p:style>
      </p:sp>
      <p:grpSp>
        <p:nvGrpSpPr>
          <p:cNvPr id="43" name="Group 2"/>
          <p:cNvGrpSpPr/>
          <p:nvPr/>
        </p:nvGrpSpPr>
        <p:grpSpPr>
          <a:xfrm>
            <a:off x="830520" y="1191600"/>
            <a:ext cx="744840" cy="45000"/>
            <a:chOff x="830520" y="1191600"/>
            <a:chExt cx="744840" cy="45000"/>
          </a:xfrm>
        </p:grpSpPr>
        <p:sp>
          <p:nvSpPr>
            <p:cNvPr id="44" name="CustomShape 3"/>
            <p:cNvSpPr/>
            <p:nvPr/>
          </p:nvSpPr>
          <p:spPr>
            <a:xfrm rot="16200000">
              <a:off x="1366560" y="1027800"/>
              <a:ext cx="45000" cy="372240"/>
            </a:xfrm>
            <a:prstGeom prst="rect">
              <a:avLst/>
            </a:prstGeom>
            <a:solidFill>
              <a:schemeClr val="accent3"/>
            </a:solidFill>
            <a:ln>
              <a:noFill/>
            </a:ln>
          </p:spPr>
          <p:style>
            <a:lnRef idx="0"/>
            <a:fillRef idx="0"/>
            <a:effectRef idx="0"/>
            <a:fontRef idx="minor"/>
          </p:style>
        </p:sp>
        <p:sp>
          <p:nvSpPr>
            <p:cNvPr id="45" name="CustomShape 4"/>
            <p:cNvSpPr/>
            <p:nvPr/>
          </p:nvSpPr>
          <p:spPr>
            <a:xfrm rot="16200000">
              <a:off x="995400" y="1026360"/>
              <a:ext cx="45000" cy="375120"/>
            </a:xfrm>
            <a:prstGeom prst="rect">
              <a:avLst/>
            </a:prstGeom>
            <a:solidFill>
              <a:schemeClr val="dk1"/>
            </a:solidFill>
            <a:ln>
              <a:noFill/>
            </a:ln>
          </p:spPr>
          <p:style>
            <a:lnRef idx="0"/>
            <a:fillRef idx="0"/>
            <a:effectRef idx="0"/>
            <a:fontRef idx="minor"/>
          </p:style>
        </p:sp>
      </p:grpSp>
      <p:sp>
        <p:nvSpPr>
          <p:cNvPr id="46" name="PlaceHolder 5"/>
          <p:cNvSpPr>
            <a:spLocks noGrp="1"/>
          </p:cNvSpPr>
          <p:nvPr>
            <p:ph type="title"/>
          </p:nvPr>
        </p:nvSpPr>
        <p:spPr>
          <a:xfrm>
            <a:off x="729360" y="1318680"/>
            <a:ext cx="7688160" cy="53460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7" name="PlaceHolder 6"/>
          <p:cNvSpPr>
            <a:spLocks noGrp="1"/>
          </p:cNvSpPr>
          <p:nvPr>
            <p:ph type="body"/>
          </p:nvPr>
        </p:nvSpPr>
        <p:spPr>
          <a:xfrm>
            <a:off x="729360" y="2079000"/>
            <a:ext cx="7688160" cy="2260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728280" y="1993320"/>
            <a:ext cx="7687440" cy="166392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4200" spc="-1" strike="noStrike">
                <a:solidFill>
                  <a:srgbClr val="1a1a1a"/>
                </a:solidFill>
                <a:latin typeface="Raleway"/>
                <a:ea typeface="Raleway"/>
              </a:rPr>
              <a:t>Claim Management Portal</a:t>
            </a:r>
            <a:endParaRPr b="0" lang="en-US" sz="4200" spc="-1" strike="noStrike">
              <a:latin typeface="Arial"/>
            </a:endParaRPr>
          </a:p>
        </p:txBody>
      </p:sp>
      <p:sp>
        <p:nvSpPr>
          <p:cNvPr id="85" name="CustomShape 2"/>
          <p:cNvSpPr/>
          <p:nvPr/>
        </p:nvSpPr>
        <p:spPr>
          <a:xfrm>
            <a:off x="729720" y="3173040"/>
            <a:ext cx="7687440" cy="5403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300" spc="-1" strike="noStrike">
                <a:solidFill>
                  <a:srgbClr val="808080"/>
                </a:solidFill>
                <a:latin typeface="Times New Roman"/>
                <a:ea typeface="Lato"/>
              </a:rPr>
              <a:t>Presented By:</a:t>
            </a:r>
            <a:endParaRPr b="0" lang="en-US" sz="1300" spc="-1" strike="noStrike">
              <a:latin typeface="Arial"/>
            </a:endParaRPr>
          </a:p>
          <a:p>
            <a:pPr>
              <a:lnSpc>
                <a:spcPct val="100000"/>
              </a:lnSpc>
            </a:pPr>
            <a:r>
              <a:rPr b="1" lang="en-US" sz="1300" spc="-1" strike="noStrike">
                <a:solidFill>
                  <a:srgbClr val="000000"/>
                </a:solidFill>
                <a:latin typeface="Times New Roman"/>
                <a:ea typeface="Lato"/>
              </a:rPr>
              <a:t>Dolly Mishra[IU1641050010]</a:t>
            </a:r>
            <a:endParaRPr b="0" lang="en-US" sz="1300" spc="-1" strike="noStrike">
              <a:latin typeface="Arial"/>
            </a:endParaRPr>
          </a:p>
          <a:p>
            <a:pPr>
              <a:lnSpc>
                <a:spcPct val="100000"/>
              </a:lnSpc>
            </a:pPr>
            <a:r>
              <a:rPr b="0" lang="en-US" sz="1300" spc="-1" strike="noStrike">
                <a:solidFill>
                  <a:srgbClr val="808080"/>
                </a:solidFill>
                <a:latin typeface="Times New Roman"/>
                <a:ea typeface="Lato"/>
              </a:rPr>
              <a:t>B.TECH-Computer Engineerin</a:t>
            </a:r>
            <a:r>
              <a:rPr b="0" lang="en-US" sz="1300" spc="-1" strike="noStrike">
                <a:solidFill>
                  <a:srgbClr val="999999"/>
                </a:solidFill>
                <a:latin typeface="Times New Roman"/>
                <a:ea typeface="Lato"/>
              </a:rPr>
              <a:t>g</a:t>
            </a:r>
            <a:endParaRPr b="0" lang="en-US" sz="1300" spc="-1" strike="noStrike">
              <a:latin typeface="Arial"/>
            </a:endParaRPr>
          </a:p>
          <a:p>
            <a:pPr>
              <a:lnSpc>
                <a:spcPct val="100000"/>
              </a:lnSpc>
            </a:pPr>
            <a:r>
              <a:rPr b="1" lang="en-US" sz="1300" spc="-1" strike="noStrike">
                <a:solidFill>
                  <a:srgbClr val="000000"/>
                </a:solidFill>
                <a:latin typeface="Times New Roman"/>
                <a:ea typeface="Lato"/>
              </a:rPr>
              <a:t>INDUS UNIVERSITY</a:t>
            </a:r>
            <a:endParaRPr b="0" lang="en-US" sz="1300" spc="-1" strike="noStrike">
              <a:latin typeface="Arial"/>
            </a:endParaRPr>
          </a:p>
        </p:txBody>
      </p:sp>
      <p:sp>
        <p:nvSpPr>
          <p:cNvPr id="86" name="CustomShape 3"/>
          <p:cNvSpPr/>
          <p:nvPr/>
        </p:nvSpPr>
        <p:spPr>
          <a:xfrm>
            <a:off x="16560" y="36000"/>
            <a:ext cx="9127080" cy="914040"/>
          </a:xfrm>
          <a:prstGeom prst="rect">
            <a:avLst/>
          </a:prstGeom>
          <a:solidFill>
            <a:srgbClr val="ffffff"/>
          </a:solidFill>
          <a:ln>
            <a:solidFill>
              <a:srgbClr val="ffffff"/>
            </a:solidFill>
          </a:ln>
        </p:spPr>
        <p:style>
          <a:lnRef idx="0"/>
          <a:fillRef idx="0"/>
          <a:effectRef idx="0"/>
          <a:fontRef idx="minor"/>
        </p:style>
      </p:sp>
      <p:pic>
        <p:nvPicPr>
          <p:cNvPr id="87" name="" descr=""/>
          <p:cNvPicPr/>
          <p:nvPr/>
        </p:nvPicPr>
        <p:blipFill>
          <a:blip r:embed="rId1"/>
          <a:stretch/>
        </p:blipFill>
        <p:spPr>
          <a:xfrm>
            <a:off x="284040" y="182880"/>
            <a:ext cx="2180160" cy="639720"/>
          </a:xfrm>
          <a:prstGeom prst="rect">
            <a:avLst/>
          </a:prstGeom>
          <a:ln>
            <a:noFill/>
          </a:ln>
        </p:spPr>
      </p:pic>
      <p:sp>
        <p:nvSpPr>
          <p:cNvPr id="88" name="CustomShape 4"/>
          <p:cNvSpPr/>
          <p:nvPr/>
        </p:nvSpPr>
        <p:spPr>
          <a:xfrm>
            <a:off x="2954520" y="1554480"/>
            <a:ext cx="3427920" cy="361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Rubik"/>
              </a:rPr>
              <a:t>B.Tech-Computer Engineering</a:t>
            </a:r>
            <a:endParaRPr b="0" lang="en-US" sz="1800" spc="-1" strike="noStrike">
              <a:latin typeface="Arial"/>
            </a:endParaRPr>
          </a:p>
        </p:txBody>
      </p:sp>
      <p:pic>
        <p:nvPicPr>
          <p:cNvPr id="89" name="" descr=""/>
          <p:cNvPicPr/>
          <p:nvPr/>
        </p:nvPicPr>
        <p:blipFill>
          <a:blip r:embed="rId2"/>
          <a:stretch/>
        </p:blipFill>
        <p:spPr>
          <a:xfrm>
            <a:off x="8046720" y="16560"/>
            <a:ext cx="988920" cy="933480"/>
          </a:xfrm>
          <a:prstGeom prst="rect">
            <a:avLst/>
          </a:prstGeom>
          <a:ln>
            <a:noFill/>
          </a:ln>
        </p:spPr>
      </p:pic>
      <p:sp>
        <p:nvSpPr>
          <p:cNvPr id="90" name="CustomShape 5"/>
          <p:cNvSpPr/>
          <p:nvPr/>
        </p:nvSpPr>
        <p:spPr>
          <a:xfrm>
            <a:off x="3650760" y="3177720"/>
            <a:ext cx="7687440" cy="5403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300" spc="-1" strike="noStrike">
                <a:solidFill>
                  <a:srgbClr val="808080"/>
                </a:solidFill>
                <a:latin typeface="Times New Roman"/>
                <a:ea typeface="Lato"/>
              </a:rPr>
              <a:t>External Guide:</a:t>
            </a:r>
            <a:endParaRPr b="0" lang="en-US" sz="1300" spc="-1" strike="noStrike">
              <a:latin typeface="Arial"/>
            </a:endParaRPr>
          </a:p>
          <a:p>
            <a:pPr>
              <a:lnSpc>
                <a:spcPct val="100000"/>
              </a:lnSpc>
            </a:pPr>
            <a:r>
              <a:rPr b="1" lang="en-US" sz="1300" spc="-1" strike="noStrike">
                <a:solidFill>
                  <a:srgbClr val="000000"/>
                </a:solidFill>
                <a:latin typeface="Times New Roman"/>
                <a:ea typeface="Lato"/>
              </a:rPr>
              <a:t>Ms. Mradima Chauhan</a:t>
            </a:r>
            <a:endParaRPr b="0" lang="en-US" sz="1300" spc="-1" strike="noStrike">
              <a:latin typeface="Arial"/>
            </a:endParaRPr>
          </a:p>
          <a:p>
            <a:pPr>
              <a:lnSpc>
                <a:spcPct val="100000"/>
              </a:lnSpc>
            </a:pPr>
            <a:r>
              <a:rPr b="0" lang="en-US" sz="1300" spc="-1" strike="noStrike">
                <a:solidFill>
                  <a:srgbClr val="808080"/>
                </a:solidFill>
                <a:latin typeface="Times New Roman"/>
                <a:ea typeface="Lato"/>
              </a:rPr>
              <a:t>Software Engineer</a:t>
            </a:r>
            <a:endParaRPr b="0" lang="en-US" sz="1300" spc="-1" strike="noStrike">
              <a:latin typeface="Arial"/>
            </a:endParaRPr>
          </a:p>
          <a:p>
            <a:pPr>
              <a:lnSpc>
                <a:spcPct val="100000"/>
              </a:lnSpc>
            </a:pPr>
            <a:r>
              <a:rPr b="1" lang="en-US" sz="1300" spc="-1" strike="noStrike">
                <a:solidFill>
                  <a:srgbClr val="000000"/>
                </a:solidFill>
                <a:latin typeface="Times New Roman"/>
                <a:ea typeface="Lato"/>
              </a:rPr>
              <a:t>GATEWAY GROUP</a:t>
            </a:r>
            <a:endParaRPr b="0" lang="en-US" sz="1300" spc="-1" strike="noStrike">
              <a:latin typeface="Arial"/>
            </a:endParaRPr>
          </a:p>
        </p:txBody>
      </p:sp>
      <p:sp>
        <p:nvSpPr>
          <p:cNvPr id="91" name="CustomShape 6"/>
          <p:cNvSpPr/>
          <p:nvPr/>
        </p:nvSpPr>
        <p:spPr>
          <a:xfrm>
            <a:off x="6366600" y="3177720"/>
            <a:ext cx="7687440" cy="5403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300" spc="-1" strike="noStrike">
                <a:solidFill>
                  <a:srgbClr val="808080"/>
                </a:solidFill>
                <a:latin typeface="Times New Roman"/>
                <a:ea typeface="Lato"/>
              </a:rPr>
              <a:t>Internal Guide:</a:t>
            </a:r>
            <a:endParaRPr b="0" lang="en-US" sz="1300" spc="-1" strike="noStrike">
              <a:latin typeface="Arial"/>
            </a:endParaRPr>
          </a:p>
          <a:p>
            <a:pPr>
              <a:lnSpc>
                <a:spcPct val="100000"/>
              </a:lnSpc>
            </a:pPr>
            <a:r>
              <a:rPr b="1" lang="en-US" sz="1300" spc="-1" strike="noStrike">
                <a:solidFill>
                  <a:srgbClr val="000000"/>
                </a:solidFill>
                <a:latin typeface="Times New Roman"/>
                <a:ea typeface="Lato"/>
              </a:rPr>
              <a:t>Pruthvi Patel</a:t>
            </a:r>
            <a:endParaRPr b="0" lang="en-US" sz="1300" spc="-1" strike="noStrike">
              <a:latin typeface="Arial"/>
            </a:endParaRPr>
          </a:p>
          <a:p>
            <a:pPr>
              <a:lnSpc>
                <a:spcPct val="100000"/>
              </a:lnSpc>
            </a:pPr>
            <a:r>
              <a:rPr b="0" lang="en-US" sz="1300" spc="-1" strike="noStrike">
                <a:solidFill>
                  <a:srgbClr val="808080"/>
                </a:solidFill>
                <a:latin typeface="Times New Roman"/>
                <a:ea typeface="Lato"/>
              </a:rPr>
              <a:t>Lecturer</a:t>
            </a:r>
            <a:endParaRPr b="0" lang="en-US" sz="1300" spc="-1" strike="noStrike">
              <a:latin typeface="Arial"/>
            </a:endParaRPr>
          </a:p>
          <a:p>
            <a:pPr>
              <a:lnSpc>
                <a:spcPct val="100000"/>
              </a:lnSpc>
            </a:pPr>
            <a:r>
              <a:rPr b="1" lang="en-US" sz="1300" spc="-1" strike="noStrike">
                <a:solidFill>
                  <a:srgbClr val="000000"/>
                </a:solidFill>
                <a:latin typeface="Times New Roman"/>
                <a:ea typeface="Lato"/>
              </a:rPr>
              <a:t>INDUS UNIVERSITY</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2600" spc="-1" strike="noStrike">
                <a:solidFill>
                  <a:srgbClr val="1a1a1a"/>
                </a:solidFill>
                <a:latin typeface="Raleway"/>
                <a:ea typeface="Raleway"/>
              </a:rPr>
              <a:t>Technology Stack</a:t>
            </a:r>
            <a:endParaRPr b="0" lang="en-US" sz="2600" spc="-1" strike="noStrike">
              <a:latin typeface="Arial"/>
            </a:endParaRPr>
          </a:p>
        </p:txBody>
      </p:sp>
      <p:sp>
        <p:nvSpPr>
          <p:cNvPr id="108"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noAutofit/>
          </a:bodyPr>
          <a:p>
            <a:pPr marL="457200" indent="-310320">
              <a:lnSpc>
                <a:spcPct val="115000"/>
              </a:lnSpc>
              <a:buClr>
                <a:srgbClr val="595959"/>
              </a:buClr>
              <a:buFont typeface="Lato"/>
              <a:buAutoNum type="arabicPeriod"/>
            </a:pPr>
            <a:r>
              <a:rPr b="0" lang="en-US" sz="1300" spc="-1" strike="noStrike">
                <a:solidFill>
                  <a:srgbClr val="595959"/>
                </a:solidFill>
                <a:latin typeface="Lato"/>
                <a:ea typeface="Lato"/>
              </a:rPr>
              <a:t>.NET</a:t>
            </a:r>
            <a:endParaRPr b="0" lang="en-US" sz="1300" spc="-1" strike="noStrike">
              <a:latin typeface="Arial"/>
            </a:endParaRPr>
          </a:p>
          <a:p>
            <a:pPr marL="457200" indent="-310320">
              <a:lnSpc>
                <a:spcPct val="115000"/>
              </a:lnSpc>
              <a:buClr>
                <a:srgbClr val="595959"/>
              </a:buClr>
              <a:buFont typeface="Lato"/>
              <a:buAutoNum type="arabicPeriod"/>
            </a:pPr>
            <a:r>
              <a:rPr b="0" lang="en-US" sz="1300" spc="-1" strike="noStrike">
                <a:solidFill>
                  <a:srgbClr val="595959"/>
                </a:solidFill>
                <a:latin typeface="Lato"/>
                <a:ea typeface="Lato"/>
              </a:rPr>
              <a:t>Web API</a:t>
            </a:r>
            <a:endParaRPr b="0" lang="en-US" sz="1300" spc="-1" strike="noStrike">
              <a:latin typeface="Arial"/>
            </a:endParaRPr>
          </a:p>
          <a:p>
            <a:pPr marL="457200" indent="-310320">
              <a:lnSpc>
                <a:spcPct val="115000"/>
              </a:lnSpc>
              <a:buClr>
                <a:srgbClr val="595959"/>
              </a:buClr>
              <a:buFont typeface="Lato"/>
              <a:buAutoNum type="arabicPeriod"/>
            </a:pPr>
            <a:r>
              <a:rPr b="0" lang="en-US" sz="1300" spc="-1" strike="noStrike">
                <a:solidFill>
                  <a:srgbClr val="595959"/>
                </a:solidFill>
                <a:latin typeface="Lato"/>
                <a:ea typeface="Lato"/>
              </a:rPr>
              <a:t>SQL</a:t>
            </a:r>
            <a:endParaRPr b="0" lang="en-US" sz="1300" spc="-1" strike="noStrike">
              <a:latin typeface="Arial"/>
            </a:endParaRPr>
          </a:p>
          <a:p>
            <a:pPr marL="457200" indent="-310320">
              <a:lnSpc>
                <a:spcPct val="115000"/>
              </a:lnSpc>
              <a:buClr>
                <a:srgbClr val="595959"/>
              </a:buClr>
              <a:buFont typeface="Lato"/>
              <a:buAutoNum type="arabicPeriod"/>
            </a:pPr>
            <a:r>
              <a:rPr b="0" lang="en-US" sz="1300" spc="-1" strike="noStrike">
                <a:solidFill>
                  <a:srgbClr val="595959"/>
                </a:solidFill>
                <a:latin typeface="Lato"/>
                <a:ea typeface="Lato"/>
              </a:rPr>
              <a:t>C#</a:t>
            </a:r>
            <a:endParaRPr b="0" lang="en-US" sz="1300" spc="-1" strike="noStrike">
              <a:latin typeface="Arial"/>
            </a:endParaRPr>
          </a:p>
          <a:p>
            <a:pPr marL="457200" indent="-310320">
              <a:lnSpc>
                <a:spcPct val="115000"/>
              </a:lnSpc>
              <a:buClr>
                <a:srgbClr val="595959"/>
              </a:buClr>
              <a:buFont typeface="Lato"/>
              <a:buAutoNum type="arabicPeriod"/>
            </a:pPr>
            <a:r>
              <a:rPr b="0" lang="en-US" sz="1300" spc="-1" strike="noStrike">
                <a:solidFill>
                  <a:srgbClr val="595959"/>
                </a:solidFill>
                <a:latin typeface="Lato"/>
                <a:ea typeface="Lato"/>
              </a:rPr>
              <a:t>HTML</a:t>
            </a:r>
            <a:endParaRPr b="0" lang="en-US" sz="1300" spc="-1" strike="noStrike">
              <a:latin typeface="Arial"/>
            </a:endParaRPr>
          </a:p>
          <a:p>
            <a:pPr marL="457200" indent="-310320">
              <a:lnSpc>
                <a:spcPct val="115000"/>
              </a:lnSpc>
              <a:buClr>
                <a:srgbClr val="595959"/>
              </a:buClr>
              <a:buFont typeface="Lato"/>
              <a:buAutoNum type="arabicPeriod"/>
            </a:pPr>
            <a:r>
              <a:rPr b="0" lang="en-US" sz="1300" spc="-1" strike="noStrike">
                <a:solidFill>
                  <a:srgbClr val="595959"/>
                </a:solidFill>
                <a:latin typeface="Lato"/>
                <a:ea typeface="Lato"/>
              </a:rPr>
              <a:t>Linq</a:t>
            </a:r>
            <a:endParaRPr b="0" lang="en-US" sz="1300" spc="-1" strike="noStrike">
              <a:latin typeface="Arial"/>
            </a:endParaRPr>
          </a:p>
          <a:p>
            <a:pPr marL="457200" indent="-310320">
              <a:lnSpc>
                <a:spcPct val="115000"/>
              </a:lnSpc>
              <a:buClr>
                <a:srgbClr val="595959"/>
              </a:buClr>
              <a:buFont typeface="Lato"/>
              <a:buAutoNum type="arabicPeriod"/>
            </a:pPr>
            <a:r>
              <a:rPr b="0" lang="en-US" sz="1300" spc="-1" strike="noStrike">
                <a:solidFill>
                  <a:srgbClr val="595959"/>
                </a:solidFill>
                <a:latin typeface="Lato"/>
                <a:ea typeface="Lato"/>
              </a:rPr>
              <a:t>KendoUI</a:t>
            </a:r>
            <a:endParaRPr b="0" lang="en-US" sz="1300" spc="-1" strike="noStrike">
              <a:latin typeface="Arial"/>
            </a:endParaRPr>
          </a:p>
          <a:p>
            <a:pPr marL="457200">
              <a:lnSpc>
                <a:spcPct val="115000"/>
              </a:lnSpc>
              <a:spcBef>
                <a:spcPts val="1599"/>
              </a:spcBef>
              <a:spcAft>
                <a:spcPts val="1599"/>
              </a:spcAft>
            </a:pPr>
            <a:r>
              <a:rPr b="0" lang="en-US" sz="1300" spc="-1" strike="noStrike">
                <a:solidFill>
                  <a:srgbClr val="595959"/>
                </a:solidFill>
                <a:latin typeface="Lato"/>
                <a:ea typeface="Lato"/>
              </a:rPr>
              <a:t>Specialization: Wireframe, webform</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729360" y="1318680"/>
            <a:ext cx="7688160" cy="5346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600" spc="-1" strike="noStrike">
                <a:solidFill>
                  <a:srgbClr val="000000"/>
                </a:solidFill>
                <a:latin typeface="Arial"/>
              </a:rPr>
              <a:t>Hardware Requirement(Developer)</a:t>
            </a:r>
            <a:endParaRPr b="0" lang="en-US" sz="2600" spc="-1" strike="noStrike">
              <a:latin typeface="Arial"/>
            </a:endParaRPr>
          </a:p>
        </p:txBody>
      </p:sp>
      <p:sp>
        <p:nvSpPr>
          <p:cNvPr id="110" name="CustomShape 2"/>
          <p:cNvSpPr/>
          <p:nvPr/>
        </p:nvSpPr>
        <p:spPr>
          <a:xfrm>
            <a:off x="729360" y="2079000"/>
            <a:ext cx="7688160" cy="2260440"/>
          </a:xfrm>
          <a:prstGeom prst="rect">
            <a:avLst/>
          </a:prstGeom>
          <a:noFill/>
          <a:ln>
            <a:noFill/>
          </a:ln>
        </p:spPr>
        <p:style>
          <a:lnRef idx="0"/>
          <a:fillRef idx="0"/>
          <a:effectRef idx="0"/>
          <a:fontRef idx="minor"/>
        </p:style>
        <p:txBody>
          <a:bodyPr lIns="0" rIns="0" tIns="0" bIns="0">
            <a:normAutofit fontScale="68000"/>
          </a:bodyPr>
          <a:p>
            <a:pPr marL="432000" indent="-323640">
              <a:lnSpc>
                <a:spcPct val="100000"/>
              </a:lnSpc>
              <a:spcBef>
                <a:spcPts val="1417"/>
              </a:spcBef>
              <a:buClr>
                <a:srgbClr val="000000"/>
              </a:buClr>
              <a:buSzPct val="45000"/>
              <a:buFont typeface="Wingdings" charset="2"/>
              <a:buChar char=""/>
            </a:pPr>
            <a:r>
              <a:rPr b="0" lang="en-US" sz="1400" spc="-1" strike="noStrike">
                <a:solidFill>
                  <a:srgbClr val="000000"/>
                </a:solidFill>
                <a:latin typeface="Arial"/>
              </a:rPr>
              <a:t>1.8 GHz or faster processer, Quad-core or better recommended</a:t>
            </a:r>
            <a:endParaRPr b="0" lang="en-US"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400" spc="-1" strike="noStrike">
                <a:solidFill>
                  <a:srgbClr val="000000"/>
                </a:solidFill>
                <a:latin typeface="Arial"/>
              </a:rPr>
              <a:t>2GB of RAM, 8 GB of RAM recommended(2.5 GB minimum if running on a virtual machine)</a:t>
            </a:r>
            <a:endParaRPr b="0" lang="en-US"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400" spc="-1" strike="noStrike">
                <a:solidFill>
                  <a:srgbClr val="000000"/>
                </a:solidFill>
                <a:latin typeface="Arial"/>
              </a:rPr>
              <a:t>Hard disk space: minimum of 800MB up to 210GB of available space, depending upon features installed, typical installation requires 20-50GB of free space.</a:t>
            </a:r>
            <a:endParaRPr b="0" lang="en-US"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400" spc="-1" strike="noStrike">
                <a:solidFill>
                  <a:srgbClr val="000000"/>
                </a:solidFill>
                <a:latin typeface="Arial"/>
              </a:rPr>
              <a:t>Hard disk speed: to improve performance install Windows and Visual Studio on a solid state drive(SSD)</a:t>
            </a:r>
            <a:endParaRPr b="0" lang="en-US"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400" spc="-1" strike="noStrike">
                <a:solidFill>
                  <a:srgbClr val="000000"/>
                </a:solidFill>
                <a:latin typeface="Arial"/>
              </a:rPr>
              <a:t>Video card that supports a minimum display resolution of 720p(1280 by 720), Visual Studio will work best at a resolution of WXGA(1366 by 768) or higher</a:t>
            </a:r>
            <a:endParaRPr b="0" lang="en-US"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400" spc="-1" strike="noStrike">
                <a:solidFill>
                  <a:srgbClr val="000000"/>
                </a:solidFill>
                <a:latin typeface="Arial"/>
              </a:rPr>
              <a:t>References: https://docs.microsoft.com/en-us/visualstudio/releases/2019/system-requirements</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729360" y="1318680"/>
            <a:ext cx="7688160" cy="5346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600" spc="-1" strike="noStrike">
                <a:solidFill>
                  <a:srgbClr val="000000"/>
                </a:solidFill>
                <a:latin typeface="Arial"/>
              </a:rPr>
              <a:t>Software Requirements(User)</a:t>
            </a:r>
            <a:endParaRPr b="0" lang="en-US" sz="2600" spc="-1" strike="noStrike">
              <a:latin typeface="Arial"/>
            </a:endParaRPr>
          </a:p>
        </p:txBody>
      </p:sp>
      <p:sp>
        <p:nvSpPr>
          <p:cNvPr id="112" name="CustomShape 2"/>
          <p:cNvSpPr/>
          <p:nvPr/>
        </p:nvSpPr>
        <p:spPr>
          <a:xfrm>
            <a:off x="729360" y="2079000"/>
            <a:ext cx="7688160" cy="226044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1400" spc="-1" strike="noStrike">
                <a:solidFill>
                  <a:srgbClr val="000000"/>
                </a:solidFill>
                <a:latin typeface="Arial"/>
              </a:rPr>
              <a:t>Browser</a:t>
            </a:r>
            <a:endParaRPr b="0" lang="en-US"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400" spc="-1" strike="noStrike">
                <a:solidFill>
                  <a:srgbClr val="000000"/>
                </a:solidFill>
                <a:latin typeface="Arial"/>
              </a:rPr>
              <a:t>Good Internet Connection</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729360" y="1318680"/>
            <a:ext cx="7688160" cy="5346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600" spc="-1" strike="noStrike">
                <a:solidFill>
                  <a:srgbClr val="000000"/>
                </a:solidFill>
                <a:latin typeface="Arial"/>
              </a:rPr>
              <a:t>Software Requirements(User)</a:t>
            </a:r>
            <a:endParaRPr b="0" lang="en-US" sz="2600" spc="-1" strike="noStrike">
              <a:latin typeface="Arial"/>
            </a:endParaRPr>
          </a:p>
        </p:txBody>
      </p:sp>
      <p:sp>
        <p:nvSpPr>
          <p:cNvPr id="114" name="CustomShape 2"/>
          <p:cNvSpPr/>
          <p:nvPr/>
        </p:nvSpPr>
        <p:spPr>
          <a:xfrm>
            <a:off x="729360" y="2079000"/>
            <a:ext cx="7688160" cy="226044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1400" spc="-1" strike="noStrike">
                <a:solidFill>
                  <a:srgbClr val="000000"/>
                </a:solidFill>
                <a:latin typeface="Arial"/>
              </a:rPr>
              <a:t>Visual Studio</a:t>
            </a:r>
            <a:endParaRPr b="0" lang="en-US"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400" spc="-1" strike="noStrike">
                <a:solidFill>
                  <a:srgbClr val="000000"/>
                </a:solidFill>
                <a:latin typeface="Arial"/>
              </a:rPr>
              <a:t>SQL Server Management Studio</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3186360" y="2377440"/>
            <a:ext cx="2821320" cy="42984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n-US" sz="2400" spc="-1" strike="noStrike">
                <a:latin typeface="Arial"/>
              </a:rPr>
              <a:t>FLOW DIAGRAMS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6" name="" descr=""/>
          <p:cNvPicPr/>
          <p:nvPr/>
        </p:nvPicPr>
        <p:blipFill>
          <a:blip r:embed="rId1"/>
          <a:stretch/>
        </p:blipFill>
        <p:spPr>
          <a:xfrm>
            <a:off x="2139840" y="118080"/>
            <a:ext cx="4863960" cy="4935960"/>
          </a:xfrm>
          <a:prstGeom prst="rect">
            <a:avLst/>
          </a:prstGeom>
          <a:ln>
            <a:noFill/>
          </a:ln>
        </p:spPr>
      </p:pic>
      <p:sp>
        <p:nvSpPr>
          <p:cNvPr id="117" name="CustomShape 1"/>
          <p:cNvSpPr/>
          <p:nvPr/>
        </p:nvSpPr>
        <p:spPr>
          <a:xfrm>
            <a:off x="5208120" y="4297680"/>
            <a:ext cx="3389760" cy="34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Flow diagram for admin of CMP</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 descr=""/>
          <p:cNvPicPr/>
          <p:nvPr/>
        </p:nvPicPr>
        <p:blipFill>
          <a:blip r:embed="rId1"/>
          <a:stretch/>
        </p:blipFill>
        <p:spPr>
          <a:xfrm>
            <a:off x="2018880" y="91440"/>
            <a:ext cx="5106240" cy="5028840"/>
          </a:xfrm>
          <a:prstGeom prst="rect">
            <a:avLst/>
          </a:prstGeom>
          <a:ln>
            <a:noFill/>
          </a:ln>
        </p:spPr>
      </p:pic>
      <p:sp>
        <p:nvSpPr>
          <p:cNvPr id="119" name="CustomShape 1"/>
          <p:cNvSpPr/>
          <p:nvPr/>
        </p:nvSpPr>
        <p:spPr>
          <a:xfrm>
            <a:off x="4976640" y="4480560"/>
            <a:ext cx="3984120" cy="34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Flow diagram for Organization admin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0" name="" descr=""/>
          <p:cNvPicPr/>
          <p:nvPr/>
        </p:nvPicPr>
        <p:blipFill>
          <a:blip r:embed="rId1"/>
          <a:stretch/>
        </p:blipFill>
        <p:spPr>
          <a:xfrm>
            <a:off x="2743200" y="91440"/>
            <a:ext cx="3657240" cy="5028840"/>
          </a:xfrm>
          <a:prstGeom prst="rect">
            <a:avLst/>
          </a:prstGeom>
          <a:ln>
            <a:noFill/>
          </a:ln>
        </p:spPr>
      </p:pic>
      <p:sp>
        <p:nvSpPr>
          <p:cNvPr id="121" name="CustomShape 1"/>
          <p:cNvSpPr/>
          <p:nvPr/>
        </p:nvSpPr>
        <p:spPr>
          <a:xfrm>
            <a:off x="4976640" y="4480560"/>
            <a:ext cx="3984120" cy="34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Flow diagram for Internal User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729360" y="1318680"/>
            <a:ext cx="7688160" cy="534600"/>
          </a:xfrm>
          <a:prstGeom prst="rect">
            <a:avLst/>
          </a:prstGeom>
          <a:noFill/>
          <a:ln>
            <a:noFill/>
          </a:ln>
        </p:spPr>
        <p:txBody>
          <a:bodyPr lIns="0" rIns="0" tIns="0" bIns="0" anchor="ctr">
            <a:noAutofit/>
          </a:bodyPr>
          <a:p>
            <a:r>
              <a:rPr b="1" lang="en-US" sz="2600" spc="-1" strike="noStrike">
                <a:latin typeface="Arial"/>
              </a:rPr>
              <a:t>Work done till Date</a:t>
            </a:r>
            <a:endParaRPr b="1" lang="en-US" sz="2600" spc="-1" strike="noStrike">
              <a:latin typeface="Arial"/>
            </a:endParaRPr>
          </a:p>
        </p:txBody>
      </p:sp>
      <p:sp>
        <p:nvSpPr>
          <p:cNvPr id="123" name="TextShape 2"/>
          <p:cNvSpPr txBox="1"/>
          <p:nvPr/>
        </p:nvSpPr>
        <p:spPr>
          <a:xfrm>
            <a:off x="914400" y="2103120"/>
            <a:ext cx="4831560" cy="1882080"/>
          </a:xfrm>
          <a:prstGeom prst="rect">
            <a:avLst/>
          </a:prstGeom>
          <a:noFill/>
          <a:ln>
            <a:noFill/>
          </a:ln>
        </p:spPr>
        <p:txBody>
          <a:bodyPr lIns="90000" rIns="90000" tIns="45000" bIns="45000">
            <a:noAutofit/>
          </a:bodyPr>
          <a:p>
            <a:pPr marL="216000" indent="-216000">
              <a:buClr>
                <a:srgbClr val="000000"/>
              </a:buClr>
              <a:buFont typeface="StarSymbol"/>
              <a:buAutoNum type="arabicPeriod"/>
            </a:pPr>
            <a:r>
              <a:rPr b="0" lang="en-US" sz="1800" spc="-1" strike="noStrike">
                <a:latin typeface="Arial"/>
              </a:rPr>
              <a:t>Project Analysis</a:t>
            </a:r>
            <a:endParaRPr b="0" lang="en-US" sz="1800" spc="-1" strike="noStrike">
              <a:latin typeface="Arial"/>
            </a:endParaRPr>
          </a:p>
          <a:p>
            <a:pPr marL="216000" indent="-216000">
              <a:buClr>
                <a:srgbClr val="000000"/>
              </a:buClr>
              <a:buFont typeface="StarSymbol"/>
              <a:buAutoNum type="arabicPeriod"/>
            </a:pPr>
            <a:r>
              <a:rPr b="0" lang="en-US" sz="1800" spc="-1" strike="noStrike">
                <a:latin typeface="Arial"/>
              </a:rPr>
              <a:t>System flow diagrams</a:t>
            </a:r>
            <a:endParaRPr b="0" lang="en-US" sz="1800" spc="-1" strike="noStrike">
              <a:latin typeface="Arial"/>
            </a:endParaRPr>
          </a:p>
          <a:p>
            <a:pPr marL="216000" indent="-216000">
              <a:buClr>
                <a:srgbClr val="000000"/>
              </a:buClr>
              <a:buFont typeface="StarSymbol"/>
              <a:buAutoNum type="arabicPeriod"/>
            </a:pPr>
            <a:r>
              <a:rPr b="0" lang="en-US" sz="1800" spc="-1" strike="noStrike">
                <a:latin typeface="Arial"/>
              </a:rPr>
              <a:t>Use Case diagrams</a:t>
            </a:r>
            <a:endParaRPr b="0" lang="en-US" sz="1800" spc="-1" strike="noStrike">
              <a:latin typeface="Arial"/>
            </a:endParaRPr>
          </a:p>
          <a:p>
            <a:pPr marL="216000" indent="-216000">
              <a:buClr>
                <a:srgbClr val="000000"/>
              </a:buClr>
              <a:buFont typeface="StarSymbol"/>
              <a:buAutoNum type="arabicPeriod"/>
            </a:pPr>
            <a:r>
              <a:rPr b="0" lang="en-US" sz="1800" spc="-1" strike="noStrike">
                <a:latin typeface="Arial"/>
              </a:rPr>
              <a:t>Database flow</a:t>
            </a:r>
            <a:endParaRPr b="0" lang="en-US" sz="1800" spc="-1" strike="noStrike">
              <a:latin typeface="Arial"/>
            </a:endParaRPr>
          </a:p>
          <a:p>
            <a:pPr marL="216000" indent="-216000">
              <a:buClr>
                <a:srgbClr val="000000"/>
              </a:buClr>
              <a:buFont typeface="StarSymbol"/>
              <a:buAutoNum type="arabicPeriod"/>
            </a:pPr>
            <a:r>
              <a:rPr b="0" lang="en-US" sz="1800" spc="-1" strike="noStrike">
                <a:latin typeface="Arial"/>
              </a:rPr>
              <a:t>Screen and fields module wise</a:t>
            </a:r>
            <a:endParaRPr b="0" lang="en-US" sz="1800" spc="-1" strike="noStrike">
              <a:latin typeface="Arial"/>
            </a:endParaRPr>
          </a:p>
          <a:p>
            <a:pPr marL="216000" indent="-216000">
              <a:buClr>
                <a:srgbClr val="000000"/>
              </a:buClr>
              <a:buFont typeface="StarSymbol"/>
              <a:buAutoNum type="arabicPeriod"/>
            </a:pPr>
            <a:r>
              <a:rPr b="0" lang="en-US" sz="1800" spc="-1" strike="noStrike">
                <a:latin typeface="Arial"/>
              </a:rPr>
              <a:t>User management technique understanding</a:t>
            </a:r>
            <a:endParaRPr b="0" lang="en-US" sz="1800" spc="-1" strike="noStrike">
              <a:latin typeface="Arial"/>
            </a:endParaRPr>
          </a:p>
          <a:p>
            <a:pPr marL="216000" indent="-216000">
              <a:buClr>
                <a:srgbClr val="000000"/>
              </a:buClr>
              <a:buFont typeface="StarSymbol"/>
              <a:buAutoNum type="arabicPeriod"/>
            </a:pPr>
            <a:r>
              <a:rPr b="0" lang="en-US" sz="1800" spc="-1" strike="noStrike">
                <a:latin typeface="Arial"/>
              </a:rPr>
              <a:t>Commenced project development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724320" y="640080"/>
            <a:ext cx="7688160" cy="5346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800" spc="-1" strike="noStrike">
                <a:solidFill>
                  <a:srgbClr val="000000"/>
                </a:solidFill>
                <a:latin typeface="Arial"/>
              </a:rPr>
              <a:t>CONTENT</a:t>
            </a:r>
            <a:endParaRPr b="1" lang="en-US" sz="2800" spc="-1" strike="noStrike">
              <a:latin typeface="Arial"/>
            </a:endParaRPr>
          </a:p>
        </p:txBody>
      </p:sp>
      <p:sp>
        <p:nvSpPr>
          <p:cNvPr id="93" name="CustomShape 2"/>
          <p:cNvSpPr/>
          <p:nvPr/>
        </p:nvSpPr>
        <p:spPr>
          <a:xfrm>
            <a:off x="729360" y="2079000"/>
            <a:ext cx="7688160" cy="2260440"/>
          </a:xfrm>
          <a:prstGeom prst="rect">
            <a:avLst/>
          </a:prstGeom>
          <a:noFill/>
          <a:ln>
            <a:noFill/>
          </a:ln>
        </p:spPr>
        <p:style>
          <a:lnRef idx="0"/>
          <a:fillRef idx="0"/>
          <a:effectRef idx="0"/>
          <a:fontRef idx="minor"/>
        </p:style>
        <p:txBody>
          <a:bodyPr lIns="0" rIns="0" tIns="0" bIns="0">
            <a:normAutofit fontScale="37000"/>
          </a:bodyPr>
          <a:p>
            <a:pPr marL="432000" indent="-323640">
              <a:lnSpc>
                <a:spcPct val="100000"/>
              </a:lnSpc>
              <a:spcBef>
                <a:spcPts val="1417"/>
              </a:spcBef>
              <a:buClr>
                <a:srgbClr val="000000"/>
              </a:buClr>
              <a:buFont typeface="StarSymbol"/>
              <a:buAutoNum type="arabicPeriod"/>
            </a:pPr>
            <a:r>
              <a:rPr b="0" lang="en-US" sz="2200" spc="-1" strike="noStrike">
                <a:solidFill>
                  <a:srgbClr val="595959"/>
                </a:solidFill>
                <a:latin typeface="Arial"/>
              </a:rPr>
              <a:t>Abstract</a:t>
            </a:r>
            <a:endParaRPr b="0" lang="en-US" sz="2200" spc="-1" strike="noStrike">
              <a:solidFill>
                <a:srgbClr val="595959"/>
              </a:solidFill>
              <a:latin typeface="Arial"/>
            </a:endParaRPr>
          </a:p>
          <a:p>
            <a:pPr marL="432000" indent="-323640">
              <a:lnSpc>
                <a:spcPct val="100000"/>
              </a:lnSpc>
              <a:spcBef>
                <a:spcPts val="1417"/>
              </a:spcBef>
              <a:buClr>
                <a:srgbClr val="000000"/>
              </a:buClr>
              <a:buFont typeface="StarSymbol"/>
              <a:buAutoNum type="arabicPeriod"/>
            </a:pPr>
            <a:r>
              <a:rPr b="0" lang="en-US" sz="2200" spc="-1" strike="noStrike">
                <a:solidFill>
                  <a:srgbClr val="595959"/>
                </a:solidFill>
                <a:latin typeface="Arial"/>
              </a:rPr>
              <a:t>Project Definition</a:t>
            </a:r>
            <a:endParaRPr b="0" lang="en-US" sz="2200" spc="-1" strike="noStrike">
              <a:solidFill>
                <a:srgbClr val="595959"/>
              </a:solidFill>
              <a:latin typeface="Arial"/>
            </a:endParaRPr>
          </a:p>
          <a:p>
            <a:pPr marL="432000" indent="-323640">
              <a:lnSpc>
                <a:spcPct val="100000"/>
              </a:lnSpc>
              <a:spcBef>
                <a:spcPts val="1417"/>
              </a:spcBef>
              <a:buClr>
                <a:srgbClr val="000000"/>
              </a:buClr>
              <a:buFont typeface="StarSymbol"/>
              <a:buAutoNum type="arabicPeriod"/>
            </a:pPr>
            <a:r>
              <a:rPr b="0" lang="en-US" sz="2200" spc="-1" strike="noStrike">
                <a:solidFill>
                  <a:srgbClr val="595959"/>
                </a:solidFill>
                <a:latin typeface="Arial"/>
              </a:rPr>
              <a:t>Project Features/ Functionality</a:t>
            </a:r>
            <a:endParaRPr b="0" lang="en-US" sz="2200" spc="-1" strike="noStrike">
              <a:solidFill>
                <a:srgbClr val="595959"/>
              </a:solidFill>
              <a:latin typeface="Arial"/>
            </a:endParaRPr>
          </a:p>
          <a:p>
            <a:pPr marL="432000" indent="-323640">
              <a:lnSpc>
                <a:spcPct val="100000"/>
              </a:lnSpc>
              <a:spcBef>
                <a:spcPts val="1417"/>
              </a:spcBef>
              <a:buClr>
                <a:srgbClr val="000000"/>
              </a:buClr>
              <a:buFont typeface="StarSymbol"/>
              <a:buAutoNum type="arabicPeriod"/>
            </a:pPr>
            <a:r>
              <a:rPr b="0" lang="en-US" sz="2200" spc="-1" strike="noStrike">
                <a:solidFill>
                  <a:srgbClr val="595959"/>
                </a:solidFill>
                <a:latin typeface="Arial"/>
              </a:rPr>
              <a:t>Overview</a:t>
            </a:r>
            <a:endParaRPr b="0" lang="en-US" sz="2200" spc="-1" strike="noStrike">
              <a:solidFill>
                <a:srgbClr val="595959"/>
              </a:solidFill>
              <a:latin typeface="Arial"/>
            </a:endParaRPr>
          </a:p>
          <a:p>
            <a:pPr marL="432000" indent="-323640">
              <a:lnSpc>
                <a:spcPct val="100000"/>
              </a:lnSpc>
              <a:spcBef>
                <a:spcPts val="1417"/>
              </a:spcBef>
              <a:buClr>
                <a:srgbClr val="000000"/>
              </a:buClr>
              <a:buFont typeface="StarSymbol"/>
              <a:buAutoNum type="arabicPeriod"/>
            </a:pPr>
            <a:r>
              <a:rPr b="0" lang="en-US" sz="2200" spc="-1" strike="noStrike">
                <a:solidFill>
                  <a:srgbClr val="595959"/>
                </a:solidFill>
                <a:latin typeface="Arial"/>
              </a:rPr>
              <a:t>Need for Application</a:t>
            </a:r>
            <a:endParaRPr b="0" lang="en-US" sz="2200" spc="-1" strike="noStrike">
              <a:solidFill>
                <a:srgbClr val="595959"/>
              </a:solidFill>
              <a:latin typeface="Arial"/>
            </a:endParaRPr>
          </a:p>
          <a:p>
            <a:pPr marL="432000" indent="-323640">
              <a:lnSpc>
                <a:spcPct val="100000"/>
              </a:lnSpc>
              <a:spcBef>
                <a:spcPts val="1417"/>
              </a:spcBef>
              <a:buClr>
                <a:srgbClr val="000000"/>
              </a:buClr>
              <a:buFont typeface="StarSymbol"/>
              <a:buAutoNum type="arabicPeriod"/>
            </a:pPr>
            <a:r>
              <a:rPr b="0" lang="en-US" sz="2200" spc="-1" strike="noStrike">
                <a:solidFill>
                  <a:srgbClr val="595959"/>
                </a:solidFill>
                <a:latin typeface="Arial"/>
              </a:rPr>
              <a:t>Operating environment</a:t>
            </a:r>
            <a:endParaRPr b="0" lang="en-US" sz="2200" spc="-1" strike="noStrike">
              <a:solidFill>
                <a:srgbClr val="595959"/>
              </a:solidFill>
              <a:latin typeface="Arial"/>
            </a:endParaRPr>
          </a:p>
          <a:p>
            <a:pPr marL="432000" indent="-323640">
              <a:lnSpc>
                <a:spcPct val="100000"/>
              </a:lnSpc>
              <a:spcBef>
                <a:spcPts val="1417"/>
              </a:spcBef>
              <a:buClr>
                <a:srgbClr val="000000"/>
              </a:buClr>
              <a:buFont typeface="StarSymbol"/>
              <a:buAutoNum type="arabicPeriod"/>
            </a:pPr>
            <a:r>
              <a:rPr b="0" lang="en-US" sz="2200" spc="-1" strike="noStrike">
                <a:solidFill>
                  <a:srgbClr val="595959"/>
                </a:solidFill>
                <a:latin typeface="Arial"/>
              </a:rPr>
              <a:t>Technology stack</a:t>
            </a:r>
            <a:endParaRPr b="0" lang="en-US" sz="2200" spc="-1" strike="noStrike">
              <a:solidFill>
                <a:srgbClr val="595959"/>
              </a:solidFill>
              <a:latin typeface="Arial"/>
            </a:endParaRPr>
          </a:p>
          <a:p>
            <a:pPr marL="432000" indent="-323640">
              <a:lnSpc>
                <a:spcPct val="100000"/>
              </a:lnSpc>
              <a:spcBef>
                <a:spcPts val="1417"/>
              </a:spcBef>
              <a:buClr>
                <a:srgbClr val="000000"/>
              </a:buClr>
              <a:buFont typeface="StarSymbol"/>
              <a:buAutoNum type="arabicPeriod"/>
            </a:pPr>
            <a:r>
              <a:rPr b="0" lang="en-US" sz="2200" spc="-1" strike="noStrike">
                <a:solidFill>
                  <a:srgbClr val="595959"/>
                </a:solidFill>
                <a:latin typeface="Arial"/>
              </a:rPr>
              <a:t>Hardware Requirement</a:t>
            </a:r>
            <a:endParaRPr b="0" lang="en-US" sz="2200" spc="-1" strike="noStrike">
              <a:solidFill>
                <a:srgbClr val="595959"/>
              </a:solidFill>
              <a:latin typeface="Arial"/>
            </a:endParaRPr>
          </a:p>
          <a:p>
            <a:pPr marL="432000" indent="-323640">
              <a:lnSpc>
                <a:spcPct val="100000"/>
              </a:lnSpc>
              <a:spcBef>
                <a:spcPts val="1417"/>
              </a:spcBef>
              <a:buClr>
                <a:srgbClr val="000000"/>
              </a:buClr>
              <a:buFont typeface="StarSymbol"/>
              <a:buAutoNum type="arabicPeriod"/>
            </a:pPr>
            <a:r>
              <a:rPr b="0" lang="en-US" sz="2200" spc="-1" strike="noStrike">
                <a:solidFill>
                  <a:srgbClr val="595959"/>
                </a:solidFill>
                <a:latin typeface="Arial"/>
              </a:rPr>
              <a:t>Work done till date</a:t>
            </a:r>
            <a:endParaRPr b="0" lang="en-US" sz="2200" spc="-1" strike="noStrike">
              <a:solidFill>
                <a:srgbClr val="595959"/>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632520" y="653760"/>
            <a:ext cx="7688160" cy="5346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000" spc="-1" strike="noStrike">
                <a:solidFill>
                  <a:srgbClr val="000000"/>
                </a:solidFill>
                <a:latin typeface="Bahnschrift"/>
              </a:rPr>
              <a:t>Abstract</a:t>
            </a:r>
            <a:endParaRPr b="0" lang="en-US" sz="2000" spc="-1" strike="noStrike">
              <a:latin typeface="Arial"/>
            </a:endParaRPr>
          </a:p>
        </p:txBody>
      </p:sp>
      <p:sp>
        <p:nvSpPr>
          <p:cNvPr id="95" name="CustomShape 2"/>
          <p:cNvSpPr/>
          <p:nvPr/>
        </p:nvSpPr>
        <p:spPr>
          <a:xfrm>
            <a:off x="548640" y="1371600"/>
            <a:ext cx="8046360" cy="392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300" spc="-1" strike="noStrike">
                <a:solidFill>
                  <a:srgbClr val="595959"/>
                </a:solidFill>
                <a:latin typeface="Lato"/>
              </a:rPr>
              <a:t>Claims seem to be inevitable for most construction projects. However, the management of claims is not a simple straightforward task. The submission of claims requires some evidence to substantiate the claim, certain details to be included, some procedures (as spelled out in the contract) to be followed, and needs to be submitted within a specified time-frame. This task can be made even more complicated due to the lack of an efficient document management system and competent staff to oversee the whole process, and also the departure of key personnel in the project particularly the one who knows the most about a claim. </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solidFill>
                  <a:srgbClr val="595959"/>
                </a:solidFill>
                <a:latin typeface="Lato"/>
              </a:rPr>
              <a:t>Without an efficient system for managing claims, disputing parties may find themselves at the losing end, as challenging the claims by an opposing party who is well prepared may prove to be difficult. Related to this, the preliminary review of existing literature does not reveal any dedicated information system developed for managing both the documentation of claims and, more importantly, the knowledge created. The lack of IT system support means that most aspects of the contract administration are done manually with most of the details residing in the head of the contract administrator, whilst the rest are distributed among the various members of staff involved in the particular project.</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solidFill>
                  <a:srgbClr val="595959"/>
                </a:solidFill>
                <a:latin typeface="Lato"/>
              </a:rPr>
              <a:t>This web application provides a solution to the above difficulties.</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2600" spc="-1" strike="noStrike">
                <a:solidFill>
                  <a:srgbClr val="1a1a1a"/>
                </a:solidFill>
                <a:latin typeface="Raleway"/>
                <a:ea typeface="Raleway"/>
              </a:rPr>
              <a:t>Project Definition</a:t>
            </a:r>
            <a:endParaRPr b="0" lang="en-US" sz="2600" spc="-1" strike="noStrike">
              <a:latin typeface="Arial"/>
            </a:endParaRPr>
          </a:p>
        </p:txBody>
      </p:sp>
      <p:sp>
        <p:nvSpPr>
          <p:cNvPr id="97"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US" sz="1300" spc="-1" strike="noStrike">
                <a:solidFill>
                  <a:srgbClr val="595959"/>
                </a:solidFill>
                <a:latin typeface="Lato"/>
                <a:ea typeface="Lato"/>
              </a:rPr>
              <a:t>Web based system which aims at processing of claims for an organization’s employees. An organisation can register their internal representative user (max of 5 representative users allowed).</a:t>
            </a:r>
            <a:endParaRPr b="0" lang="en-US" sz="1300" spc="-1" strike="noStrike">
              <a:latin typeface="Arial"/>
            </a:endParaRPr>
          </a:p>
          <a:p>
            <a:pPr>
              <a:lnSpc>
                <a:spcPct val="115000"/>
              </a:lnSpc>
              <a:spcBef>
                <a:spcPts val="1599"/>
              </a:spcBef>
            </a:pPr>
            <a:r>
              <a:rPr b="0" lang="en-US" sz="1300" spc="-1" strike="noStrike">
                <a:solidFill>
                  <a:srgbClr val="595959"/>
                </a:solidFill>
                <a:latin typeface="Lato"/>
                <a:ea typeface="Lato"/>
              </a:rPr>
              <a:t>These users enter details of the claim like claimant’s personal details, injury information , payment details and other  related details along with the proposed payment details.</a:t>
            </a:r>
            <a:endParaRPr b="0" lang="en-US" sz="1300" spc="-1" strike="noStrike">
              <a:latin typeface="Arial"/>
            </a:endParaRPr>
          </a:p>
          <a:p>
            <a:pPr>
              <a:lnSpc>
                <a:spcPct val="115000"/>
              </a:lnSpc>
              <a:spcBef>
                <a:spcPts val="1599"/>
              </a:spcBef>
            </a:pPr>
            <a:r>
              <a:rPr b="0" lang="en-US" sz="1300" spc="-1" strike="noStrike">
                <a:solidFill>
                  <a:srgbClr val="595959"/>
                </a:solidFill>
                <a:latin typeface="Lato"/>
                <a:ea typeface="Lato"/>
              </a:rPr>
              <a:t>This is a US health based system.</a:t>
            </a:r>
            <a:endParaRPr b="0" lang="en-US" sz="1300" spc="-1" strike="noStrike">
              <a:latin typeface="Arial"/>
            </a:endParaRPr>
          </a:p>
          <a:p>
            <a:pPr>
              <a:lnSpc>
                <a:spcPct val="115000"/>
              </a:lnSpc>
              <a:spcBef>
                <a:spcPts val="1599"/>
              </a:spcBef>
              <a:spcAft>
                <a:spcPts val="1599"/>
              </a:spcAft>
            </a:pPr>
            <a:r>
              <a:rPr b="0" lang="en-US" sz="1300" spc="-1" strike="noStrike">
                <a:solidFill>
                  <a:srgbClr val="595959"/>
                </a:solidFill>
                <a:latin typeface="Lato"/>
                <a:ea typeface="Lato"/>
              </a:rPr>
              <a:t> </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48640" y="653760"/>
            <a:ext cx="7688160" cy="5346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600" spc="-1" strike="noStrike">
                <a:solidFill>
                  <a:srgbClr val="000000"/>
                </a:solidFill>
                <a:latin typeface="Arial"/>
              </a:rPr>
              <a:t>Project Features/ Functionality</a:t>
            </a:r>
            <a:endParaRPr b="0" lang="en-US" sz="2600" spc="-1" strike="noStrike">
              <a:latin typeface="Arial"/>
            </a:endParaRPr>
          </a:p>
        </p:txBody>
      </p:sp>
      <p:sp>
        <p:nvSpPr>
          <p:cNvPr id="99" name="CustomShape 2"/>
          <p:cNvSpPr/>
          <p:nvPr/>
        </p:nvSpPr>
        <p:spPr>
          <a:xfrm>
            <a:off x="435960" y="1527120"/>
            <a:ext cx="8139960" cy="3017160"/>
          </a:xfrm>
          <a:prstGeom prst="rect">
            <a:avLst/>
          </a:prstGeom>
          <a:noFill/>
          <a:ln>
            <a:noFill/>
          </a:ln>
        </p:spPr>
        <p:style>
          <a:lnRef idx="0"/>
          <a:fillRef idx="0"/>
          <a:effectRef idx="0"/>
          <a:fontRef idx="minor"/>
        </p:style>
        <p:txBody>
          <a:bodyPr lIns="0" rIns="0" tIns="0" bIns="0">
            <a:normAutofit fontScale="76000"/>
          </a:bodyPr>
          <a:p>
            <a:pPr marL="432000" indent="-323640">
              <a:lnSpc>
                <a:spcPct val="100000"/>
              </a:lnSpc>
              <a:spcBef>
                <a:spcPts val="1417"/>
              </a:spcBef>
              <a:buClr>
                <a:srgbClr val="000000"/>
              </a:buClr>
              <a:buSzPct val="45000"/>
              <a:buFont typeface="Wingdings" charset="2"/>
              <a:buChar char=""/>
            </a:pPr>
            <a:r>
              <a:rPr b="0" lang="en-US" sz="1300" spc="-1" strike="noStrike">
                <a:solidFill>
                  <a:srgbClr val="595959"/>
                </a:solidFill>
                <a:latin typeface="Lato"/>
              </a:rPr>
              <a:t>A simple submission process from any device: </a:t>
            </a:r>
            <a:endParaRPr b="0" lang="en-US" sz="1300" spc="-1" strike="noStrike">
              <a:latin typeface="Arial"/>
            </a:endParaRPr>
          </a:p>
          <a:p>
            <a:pPr marL="360000">
              <a:lnSpc>
                <a:spcPct val="100000"/>
              </a:lnSpc>
              <a:spcBef>
                <a:spcPts val="1417"/>
              </a:spcBef>
              <a:buClr>
                <a:srgbClr val="000000"/>
              </a:buClr>
              <a:buSzPct val="45000"/>
              <a:buFont typeface="Wingdings" charset="2"/>
              <a:buChar char=""/>
            </a:pPr>
            <a:r>
              <a:rPr b="0" lang="en-US" sz="1300" spc="-1" strike="noStrike">
                <a:solidFill>
                  <a:srgbClr val="595959"/>
                </a:solidFill>
                <a:latin typeface="Lato"/>
              </a:rPr>
              <a:t>Internal Users have the possibility to complete a short and simple form using their smartphone. Claimants’ basic info, such as first name and last name (as well as other contact information) should be  filled in automatically when the customer decides to submit a claim. This should be easy to do since the info is already in the carrier’s database. In addition, the claims process will be easier if customers understand intuitively how to attach photos of receipts or invoices to their claim.</a:t>
            </a:r>
            <a:endParaRPr b="0" lang="en-US" sz="1300" spc="-1" strike="noStrike">
              <a:latin typeface="Arial"/>
              <a:ea typeface="Microsoft YaHei"/>
            </a:endParaRPr>
          </a:p>
          <a:p>
            <a:pPr marL="432000" indent="-323640">
              <a:lnSpc>
                <a:spcPct val="100000"/>
              </a:lnSpc>
              <a:spcBef>
                <a:spcPts val="1417"/>
              </a:spcBef>
              <a:buClr>
                <a:srgbClr val="000000"/>
              </a:buClr>
              <a:buSzPct val="45000"/>
              <a:buFont typeface="Wingdings" charset="2"/>
              <a:buChar char=""/>
            </a:pPr>
            <a:r>
              <a:rPr b="0" lang="en-US" sz="1300" spc="-1" strike="noStrike">
                <a:solidFill>
                  <a:srgbClr val="595959"/>
                </a:solidFill>
                <a:latin typeface="Lato"/>
              </a:rPr>
              <a:t>Tracking claims progress</a:t>
            </a:r>
            <a:endParaRPr b="0" lang="en-US" sz="1300" spc="-1" strike="noStrike">
              <a:latin typeface="Arial"/>
            </a:endParaRPr>
          </a:p>
          <a:p>
            <a:pPr marL="360000">
              <a:lnSpc>
                <a:spcPct val="100000"/>
              </a:lnSpc>
              <a:spcBef>
                <a:spcPts val="1417"/>
              </a:spcBef>
              <a:buClr>
                <a:srgbClr val="000000"/>
              </a:buClr>
              <a:buSzPct val="45000"/>
              <a:buFont typeface="Wingdings" charset="2"/>
              <a:buChar char=""/>
            </a:pPr>
            <a:r>
              <a:rPr b="0" lang="en-US" sz="1300" spc="-1" strike="noStrike">
                <a:solidFill>
                  <a:srgbClr val="595959"/>
                </a:solidFill>
                <a:latin typeface="Lato"/>
              </a:rPr>
              <a:t>Claimants and organization need to be able to track the status and decision of consultants regarding their claim, further steps they have to take, as well as the final outcome.</a:t>
            </a:r>
            <a:endParaRPr b="0" lang="en-US" sz="1300" spc="-1" strike="noStrike">
              <a:latin typeface="Arial"/>
              <a:ea typeface="Microsoft YaHei"/>
            </a:endParaRPr>
          </a:p>
          <a:p>
            <a:pPr marL="432000" indent="-323640">
              <a:lnSpc>
                <a:spcPct val="100000"/>
              </a:lnSpc>
              <a:spcBef>
                <a:spcPts val="1417"/>
              </a:spcBef>
              <a:buClr>
                <a:srgbClr val="000000"/>
              </a:buClr>
              <a:buSzPct val="45000"/>
              <a:buFont typeface="Wingdings" charset="2"/>
              <a:buChar char=""/>
            </a:pPr>
            <a:r>
              <a:rPr b="0" lang="en-US" sz="1300" spc="-1" strike="noStrike">
                <a:solidFill>
                  <a:srgbClr val="595959"/>
                </a:solidFill>
                <a:latin typeface="Lato"/>
              </a:rPr>
              <a:t>All documents in customer’s pocket</a:t>
            </a:r>
            <a:endParaRPr b="0" lang="en-US" sz="1300" spc="-1" strike="noStrike">
              <a:latin typeface="Arial"/>
            </a:endParaRPr>
          </a:p>
          <a:p>
            <a:pPr marL="360000">
              <a:lnSpc>
                <a:spcPct val="100000"/>
              </a:lnSpc>
              <a:spcBef>
                <a:spcPts val="1417"/>
              </a:spcBef>
              <a:buClr>
                <a:srgbClr val="000000"/>
              </a:buClr>
              <a:buSzPct val="45000"/>
              <a:buFont typeface="Wingdings" charset="2"/>
              <a:buChar char=""/>
            </a:pPr>
            <a:r>
              <a:rPr b="0" lang="en-US" sz="1300" spc="-1" strike="noStrike">
                <a:solidFill>
                  <a:srgbClr val="595959"/>
                </a:solidFill>
                <a:latin typeface="Lato"/>
              </a:rPr>
              <a:t>When the customer uses their insurer’s app, they need to store their paperwork such as copies of their ID, driving license and policy documents on their application.</a:t>
            </a:r>
            <a:endParaRPr b="0" lang="en-US" sz="1300" spc="-1" strike="noStrike">
              <a:latin typeface="Arial"/>
              <a:ea typeface="Microsoft YaHei"/>
            </a:endParaRPr>
          </a:p>
          <a:p>
            <a:pPr marL="360000">
              <a:lnSpc>
                <a:spcPct val="100000"/>
              </a:lnSpc>
              <a:spcBef>
                <a:spcPts val="1417"/>
              </a:spcBef>
            </a:pPr>
            <a:endParaRPr b="0" lang="en-US" sz="1300" spc="-1" strike="noStrike">
              <a:latin typeface="Arial"/>
              <a:ea typeface="Microsoft YaHe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727920" y="1463040"/>
            <a:ext cx="7688160" cy="226044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1300" spc="-1" strike="noStrike">
                <a:solidFill>
                  <a:srgbClr val="595959"/>
                </a:solidFill>
                <a:latin typeface="Lato"/>
              </a:rPr>
              <a:t>Online claims payments</a:t>
            </a:r>
            <a:endParaRPr b="0" lang="en-US" sz="1300" spc="-1" strike="noStrike">
              <a:latin typeface="Arial"/>
            </a:endParaRPr>
          </a:p>
          <a:p>
            <a:pPr marL="360000">
              <a:lnSpc>
                <a:spcPct val="100000"/>
              </a:lnSpc>
              <a:spcBef>
                <a:spcPts val="1417"/>
              </a:spcBef>
              <a:buClr>
                <a:srgbClr val="000000"/>
              </a:buClr>
              <a:buSzPct val="45000"/>
              <a:buFont typeface="Wingdings" charset="2"/>
              <a:buChar char=""/>
            </a:pPr>
            <a:r>
              <a:rPr b="0" lang="en-US" sz="1300" spc="-1" strike="noStrike">
                <a:solidFill>
                  <a:srgbClr val="595959"/>
                </a:solidFill>
                <a:latin typeface="Lato"/>
                <a:ea typeface="Arial"/>
              </a:rPr>
              <a:t>Clients can save a lot of time if the transaction of claims can be done online. It also adds transparency to the process because both the customer and the consultant have access to the final decision of the claim.</a:t>
            </a:r>
            <a:endParaRPr b="0" lang="en-US" sz="1300" spc="-1" strike="noStrike">
              <a:latin typeface="Arial"/>
              <a:ea typeface="Microsoft YaHei"/>
            </a:endParaRPr>
          </a:p>
          <a:p>
            <a:pPr marL="432000" indent="-323640">
              <a:lnSpc>
                <a:spcPct val="100000"/>
              </a:lnSpc>
              <a:spcBef>
                <a:spcPts val="1417"/>
              </a:spcBef>
              <a:buClr>
                <a:srgbClr val="000000"/>
              </a:buClr>
              <a:buSzPct val="45000"/>
              <a:buFont typeface="Wingdings" charset="2"/>
              <a:buChar char=""/>
            </a:pP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2600" spc="-1" strike="noStrike">
                <a:solidFill>
                  <a:srgbClr val="1a1a1a"/>
                </a:solidFill>
                <a:latin typeface="Raleway"/>
                <a:ea typeface="Raleway"/>
              </a:rPr>
              <a:t>Overview</a:t>
            </a:r>
            <a:endParaRPr b="0" lang="en-US" sz="2600" spc="-1" strike="noStrike">
              <a:latin typeface="Arial"/>
            </a:endParaRPr>
          </a:p>
        </p:txBody>
      </p:sp>
      <p:sp>
        <p:nvSpPr>
          <p:cNvPr id="102"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US" sz="1300" spc="-1" strike="noStrike">
                <a:solidFill>
                  <a:srgbClr val="595959"/>
                </a:solidFill>
                <a:latin typeface="Lato"/>
                <a:ea typeface="Lato"/>
              </a:rPr>
              <a:t>This is a web based system which aims at processing claims for an organization’s employees.</a:t>
            </a:r>
            <a:endParaRPr b="0" lang="en-US" sz="1300" spc="-1" strike="noStrike">
              <a:latin typeface="Arial"/>
            </a:endParaRPr>
          </a:p>
          <a:p>
            <a:pPr>
              <a:lnSpc>
                <a:spcPct val="115000"/>
              </a:lnSpc>
            </a:pPr>
            <a:r>
              <a:rPr b="0" lang="en-US" sz="1300" spc="-1" strike="noStrike">
                <a:solidFill>
                  <a:srgbClr val="595959"/>
                </a:solidFill>
                <a:latin typeface="Lato"/>
                <a:ea typeface="Lato"/>
              </a:rPr>
              <a:t>An organization can have subordinate groups. This web application has a super Admin who manages individual admin for very organization that uses the app. Every subordinate group has a admin responsible for managing  max 5 internal users. These internal user collect claimant data and upload on the web application.</a:t>
            </a:r>
            <a:endParaRPr b="0" lang="en-US" sz="1300" spc="-1" strike="noStrike">
              <a:latin typeface="Arial"/>
            </a:endParaRPr>
          </a:p>
          <a:p>
            <a:pPr>
              <a:lnSpc>
                <a:spcPct val="115000"/>
              </a:lnSpc>
              <a:spcBef>
                <a:spcPts val="1599"/>
              </a:spcBef>
              <a:spcAft>
                <a:spcPts val="1599"/>
              </a:spcAft>
            </a:pPr>
            <a:r>
              <a:rPr b="0" lang="en-US" sz="1300" spc="-1" strike="noStrike">
                <a:solidFill>
                  <a:srgbClr val="595959"/>
                </a:solidFill>
                <a:latin typeface="Lato"/>
                <a:ea typeface="Lato"/>
              </a:rPr>
              <a:t>The claimant data includes hospital, doctor and other injury or accident related details. The admin fills an application form containing organization details. The admin needs to pay a license fee in order to use the application. </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729360" y="1318680"/>
            <a:ext cx="7688160" cy="5346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Arial"/>
              </a:rPr>
              <a:t>Need for the application</a:t>
            </a:r>
            <a:endParaRPr b="1" lang="en-US" sz="2200" spc="-1" strike="noStrike">
              <a:latin typeface="Arial"/>
            </a:endParaRPr>
          </a:p>
        </p:txBody>
      </p:sp>
      <p:sp>
        <p:nvSpPr>
          <p:cNvPr id="104" name="CustomShape 2"/>
          <p:cNvSpPr/>
          <p:nvPr/>
        </p:nvSpPr>
        <p:spPr>
          <a:xfrm>
            <a:off x="729360" y="2079000"/>
            <a:ext cx="7688160" cy="226044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1400" spc="-1" strike="noStrike">
                <a:solidFill>
                  <a:srgbClr val="000000"/>
                </a:solidFill>
                <a:latin typeface="Arial"/>
              </a:rPr>
              <a:t>The web application provides end to end digitization</a:t>
            </a:r>
            <a:endParaRPr b="0" lang="en-US"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400" spc="-1" strike="noStrike">
                <a:solidFill>
                  <a:srgbClr val="000000"/>
                </a:solidFill>
                <a:latin typeface="Arial"/>
              </a:rPr>
              <a:t>Makes the process easy and more secure for both the organization and the claimant.</a:t>
            </a:r>
            <a:endParaRPr b="0" lang="en-US"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400" spc="-1" strike="noStrike">
                <a:solidFill>
                  <a:srgbClr val="000000"/>
                </a:solidFill>
                <a:latin typeface="Arial"/>
                <a:ea typeface="Arial"/>
              </a:rPr>
              <a:t>The employee who claimed for medical reimbursement was required to visit the claim processing department from time to time inquiring about the status of their application. This led to wastage of the employee's valuable time in turn causing loss to the company.</a:t>
            </a:r>
            <a:endParaRPr b="0" lang="en-US"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400" spc="-1" strike="noStrike">
                <a:solidFill>
                  <a:srgbClr val="000000"/>
                </a:solidFill>
                <a:latin typeface="Arial"/>
                <a:ea typeface="Arial"/>
              </a:rPr>
              <a:t>Previously the claim was processed without any regulation hence causing huge loss on the company’s part.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729360" y="1318680"/>
            <a:ext cx="7688160" cy="5346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600" spc="-1" strike="noStrike">
                <a:solidFill>
                  <a:srgbClr val="000000"/>
                </a:solidFill>
                <a:latin typeface="Arial"/>
              </a:rPr>
              <a:t>Operating Environment</a:t>
            </a:r>
            <a:endParaRPr b="0" lang="en-US" sz="2600" spc="-1" strike="noStrike">
              <a:latin typeface="Arial"/>
            </a:endParaRPr>
          </a:p>
        </p:txBody>
      </p:sp>
      <p:sp>
        <p:nvSpPr>
          <p:cNvPr id="106" name="CustomShape 2"/>
          <p:cNvSpPr/>
          <p:nvPr/>
        </p:nvSpPr>
        <p:spPr>
          <a:xfrm>
            <a:off x="729360" y="2079000"/>
            <a:ext cx="7688160" cy="226044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1400" spc="-1" strike="noStrike">
                <a:solidFill>
                  <a:srgbClr val="000000"/>
                </a:solidFill>
                <a:latin typeface="Arial"/>
              </a:rPr>
              <a:t>The web application will operate with the following Web Browsers:</a:t>
            </a:r>
            <a:endParaRPr b="0" lang="en-US"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400" spc="-1" strike="noStrike">
                <a:solidFill>
                  <a:srgbClr val="000000"/>
                </a:solidFill>
                <a:latin typeface="Arial"/>
              </a:rPr>
              <a:t>Microsoft Internet Explorer version and above, Chrome, Morzilla.</a:t>
            </a:r>
            <a:endParaRPr b="0" lang="en-US"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400" spc="-1" strike="noStrike">
                <a:solidFill>
                  <a:srgbClr val="000000"/>
                </a:solidFill>
                <a:latin typeface="Arial"/>
              </a:rPr>
              <a:t>Server running latest versions of IIS (Internet Information Server).</a:t>
            </a:r>
            <a:endParaRPr b="0" lang="en-US"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400" spc="-1" strike="noStrike">
                <a:solidFill>
                  <a:srgbClr val="000000"/>
                </a:solidFill>
                <a:latin typeface="Arial"/>
              </a:rPr>
              <a:t>The web application can permit user access from internet connection.</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36</TotalTime>
  <Application>LibreOffice/6.3.3.2$Windows_X86_64 LibreOffice_project/a64200df03143b798afd1ec74a12ab50359878ed</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2020-02-14T11:11:26Z</dcterms:modified>
  <cp:revision>5</cp:revision>
  <dc:subject/>
  <dc:title/>
</cp:coreProperties>
</file>