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9"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subTitle"/>
          </p:nvPr>
        </p:nvSpPr>
        <p:spPr>
          <a:xfrm>
            <a:off x="729360" y="2079000"/>
            <a:ext cx="7688520" cy="226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729360" y="1318680"/>
            <a:ext cx="768852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subTitle"/>
          </p:nvPr>
        </p:nvSpPr>
        <p:spPr>
          <a:xfrm>
            <a:off x="729360" y="2079000"/>
            <a:ext cx="7688520" cy="2260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8"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729360" y="207900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0" name="PlaceHolder 2"/>
          <p:cNvSpPr>
            <a:spLocks noGrp="1"/>
          </p:cNvSpPr>
          <p:nvPr>
            <p:ph type="body"/>
          </p:nvPr>
        </p:nvSpPr>
        <p:spPr>
          <a:xfrm>
            <a:off x="72936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3"/>
          <p:cNvSpPr>
            <a:spLocks noGrp="1"/>
          </p:cNvSpPr>
          <p:nvPr>
            <p:ph type="body"/>
          </p:nvPr>
        </p:nvSpPr>
        <p:spPr>
          <a:xfrm>
            <a:off x="332892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4"/>
          <p:cNvSpPr>
            <a:spLocks noGrp="1"/>
          </p:cNvSpPr>
          <p:nvPr>
            <p:ph type="body"/>
          </p:nvPr>
        </p:nvSpPr>
        <p:spPr>
          <a:xfrm>
            <a:off x="5928480" y="207900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5"/>
          <p:cNvSpPr>
            <a:spLocks noGrp="1"/>
          </p:cNvSpPr>
          <p:nvPr>
            <p:ph type="body"/>
          </p:nvPr>
        </p:nvSpPr>
        <p:spPr>
          <a:xfrm>
            <a:off x="72936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6"/>
          <p:cNvSpPr>
            <a:spLocks noGrp="1"/>
          </p:cNvSpPr>
          <p:nvPr>
            <p:ph type="body"/>
          </p:nvPr>
        </p:nvSpPr>
        <p:spPr>
          <a:xfrm>
            <a:off x="332892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7"/>
          <p:cNvSpPr>
            <a:spLocks noGrp="1"/>
          </p:cNvSpPr>
          <p:nvPr>
            <p:ph type="body"/>
          </p:nvPr>
        </p:nvSpPr>
        <p:spPr>
          <a:xfrm>
            <a:off x="5928480" y="3260160"/>
            <a:ext cx="247536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body"/>
          </p:nvPr>
        </p:nvSpPr>
        <p:spPr>
          <a:xfrm>
            <a:off x="729360" y="2079000"/>
            <a:ext cx="76885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3"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729360" y="1318680"/>
            <a:ext cx="7688520" cy="2481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6920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72936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729360" y="2079000"/>
            <a:ext cx="3751920" cy="226080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669200" y="326016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9360" y="1318680"/>
            <a:ext cx="7688520" cy="5349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72936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669200" y="2079000"/>
            <a:ext cx="3751920" cy="107820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4"/>
          <p:cNvSpPr>
            <a:spLocks noGrp="1"/>
          </p:cNvSpPr>
          <p:nvPr>
            <p:ph type="body"/>
          </p:nvPr>
        </p:nvSpPr>
        <p:spPr>
          <a:xfrm>
            <a:off x="729360" y="3260160"/>
            <a:ext cx="7688520" cy="107820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dee"/>
        </a:solidFill>
      </p:bgPr>
    </p:bg>
    <p:spTree>
      <p:nvGrpSpPr>
        <p:cNvPr id="1" name=""/>
        <p:cNvGrpSpPr/>
        <p:nvPr/>
      </p:nvGrpSpPr>
      <p:grpSpPr>
        <a:xfrm>
          <a:off x="0" y="0"/>
          <a:ext cx="0" cy="0"/>
          <a:chOff x="0" y="0"/>
          <a:chExt cx="0" cy="0"/>
        </a:xfrm>
      </p:grpSpPr>
      <p:sp>
        <p:nvSpPr>
          <p:cNvPr id="0" name="CustomShape 1"/>
          <p:cNvSpPr/>
          <p:nvPr/>
        </p:nvSpPr>
        <p:spPr>
          <a:xfrm>
            <a:off x="0" y="0"/>
            <a:ext cx="9143640" cy="487440"/>
          </a:xfrm>
          <a:prstGeom prst="rect">
            <a:avLst/>
          </a:prstGeom>
          <a:solidFill>
            <a:schemeClr val="lt1"/>
          </a:solidFill>
          <a:ln>
            <a:noFill/>
          </a:ln>
        </p:spPr>
        <p:style>
          <a:lnRef idx="0"/>
          <a:fillRef idx="0"/>
          <a:effectRef idx="0"/>
          <a:fontRef idx="minor"/>
        </p:style>
      </p:sp>
      <p:grpSp>
        <p:nvGrpSpPr>
          <p:cNvPr id="1" name="Group 2"/>
          <p:cNvGrpSpPr/>
          <p:nvPr/>
        </p:nvGrpSpPr>
        <p:grpSpPr>
          <a:xfrm>
            <a:off x="830520" y="1191600"/>
            <a:ext cx="745200" cy="45360"/>
            <a:chOff x="830520" y="1191600"/>
            <a:chExt cx="745200" cy="45360"/>
          </a:xfrm>
        </p:grpSpPr>
        <p:sp>
          <p:nvSpPr>
            <p:cNvPr id="2"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3"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 name="PlaceHolder 5"/>
          <p:cNvSpPr>
            <a:spLocks noGrp="1"/>
          </p:cNvSpPr>
          <p:nvPr>
            <p:ph type="title"/>
          </p:nvPr>
        </p:nvSpPr>
        <p:spPr>
          <a:xfrm>
            <a:off x="729360" y="1322280"/>
            <a:ext cx="7687800" cy="1664280"/>
          </a:xfrm>
          <a:prstGeom prst="rect">
            <a:avLst/>
          </a:prstGeom>
        </p:spPr>
        <p:txBody>
          <a:bodyPr tIns="91440" bIns="91440">
            <a:noAutofit/>
          </a:bodyPr>
          <a:p>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5" name="PlaceHolder 6"/>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pPr>
            <a:fld id="{B6EFAA9B-91B8-4506-8E0D-3ABBC6EA0620}" type="slidenum">
              <a:rPr b="0" lang="en-US" sz="1000" spc="-1" strike="noStrike">
                <a:solidFill>
                  <a:srgbClr val="595959"/>
                </a:solidFill>
                <a:latin typeface="Lato"/>
                <a:ea typeface="Lato"/>
              </a:rPr>
              <a:t>&lt;number&gt;</a:t>
            </a:fld>
            <a:endParaRPr b="0" lang="en-US" sz="1000" spc="-1" strike="noStrike">
              <a:latin typeface="Times New Roman"/>
            </a:endParaRPr>
          </a:p>
        </p:txBody>
      </p:sp>
      <p:sp>
        <p:nvSpPr>
          <p:cNvPr id="6"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3640" cy="487440"/>
          </a:xfrm>
          <a:prstGeom prst="rect">
            <a:avLst/>
          </a:prstGeom>
          <a:solidFill>
            <a:schemeClr val="lt2"/>
          </a:solidFill>
          <a:ln>
            <a:noFill/>
          </a:ln>
        </p:spPr>
        <p:style>
          <a:lnRef idx="0"/>
          <a:fillRef idx="0"/>
          <a:effectRef idx="0"/>
          <a:fontRef idx="minor"/>
        </p:style>
      </p:sp>
      <p:grpSp>
        <p:nvGrpSpPr>
          <p:cNvPr id="44" name="Group 2"/>
          <p:cNvGrpSpPr/>
          <p:nvPr/>
        </p:nvGrpSpPr>
        <p:grpSpPr>
          <a:xfrm>
            <a:off x="830520" y="1191600"/>
            <a:ext cx="745200" cy="45360"/>
            <a:chOff x="830520" y="1191600"/>
            <a:chExt cx="745200" cy="45360"/>
          </a:xfrm>
        </p:grpSpPr>
        <p:sp>
          <p:nvSpPr>
            <p:cNvPr id="45" name="CustomShape 3"/>
            <p:cNvSpPr/>
            <p:nvPr/>
          </p:nvSpPr>
          <p:spPr>
            <a:xfrm rot="16200000">
              <a:off x="1366560" y="1027800"/>
              <a:ext cx="45360" cy="372600"/>
            </a:xfrm>
            <a:prstGeom prst="rect">
              <a:avLst/>
            </a:prstGeom>
            <a:solidFill>
              <a:schemeClr val="accent3"/>
            </a:solidFill>
            <a:ln>
              <a:noFill/>
            </a:ln>
          </p:spPr>
          <p:style>
            <a:lnRef idx="0"/>
            <a:fillRef idx="0"/>
            <a:effectRef idx="0"/>
            <a:fontRef idx="minor"/>
          </p:style>
        </p:sp>
        <p:sp>
          <p:nvSpPr>
            <p:cNvPr id="46" name="CustomShape 4"/>
            <p:cNvSpPr/>
            <p:nvPr/>
          </p:nvSpPr>
          <p:spPr>
            <a:xfrm rot="16200000">
              <a:off x="995400" y="1026360"/>
              <a:ext cx="45360" cy="375480"/>
            </a:xfrm>
            <a:prstGeom prst="rect">
              <a:avLst/>
            </a:prstGeom>
            <a:solidFill>
              <a:schemeClr val="dk1"/>
            </a:solidFill>
            <a:ln>
              <a:noFill/>
            </a:ln>
          </p:spPr>
          <p:style>
            <a:lnRef idx="0"/>
            <a:fillRef idx="0"/>
            <a:effectRef idx="0"/>
            <a:fontRef idx="minor"/>
          </p:style>
        </p:sp>
      </p:grpSp>
      <p:sp>
        <p:nvSpPr>
          <p:cNvPr id="47" name="PlaceHolder 5"/>
          <p:cNvSpPr>
            <a:spLocks noGrp="1"/>
          </p:cNvSpPr>
          <p:nvPr>
            <p:ph type="title"/>
          </p:nvPr>
        </p:nvSpPr>
        <p:spPr>
          <a:xfrm>
            <a:off x="729360" y="1318680"/>
            <a:ext cx="7688520" cy="534960"/>
          </a:xfrm>
          <a:prstGeom prst="rect">
            <a:avLst/>
          </a:prstGeom>
        </p:spPr>
        <p:txBody>
          <a:bodyPr tIns="91440" bIns="91440">
            <a:noAutofit/>
          </a:bodyP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8" name="PlaceHolder 6"/>
          <p:cNvSpPr>
            <a:spLocks noGrp="1"/>
          </p:cNvSpPr>
          <p:nvPr>
            <p:ph type="body"/>
          </p:nvPr>
        </p:nvSpPr>
        <p:spPr>
          <a:xfrm>
            <a:off x="729360" y="2079000"/>
            <a:ext cx="7688520" cy="226080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49" name="PlaceHolder 7"/>
          <p:cNvSpPr>
            <a:spLocks noGrp="1"/>
          </p:cNvSpPr>
          <p:nvPr>
            <p:ph type="sldNum"/>
          </p:nvPr>
        </p:nvSpPr>
        <p:spPr>
          <a:xfrm>
            <a:off x="8536320" y="4749840"/>
            <a:ext cx="548280" cy="393120"/>
          </a:xfrm>
          <a:prstGeom prst="rect">
            <a:avLst/>
          </a:prstGeom>
        </p:spPr>
        <p:txBody>
          <a:bodyPr tIns="91440" bIns="91440" anchor="ctr">
            <a:noAutofit/>
          </a:bodyPr>
          <a:p>
            <a:pPr algn="r">
              <a:lnSpc>
                <a:spcPct val="100000"/>
              </a:lnSpc>
            </a:pPr>
            <a:fld id="{E674E5CC-4967-45D6-8DD8-C2ADC3F9B3A7}" type="slidenum">
              <a:rPr b="0" lang="en-US" sz="1000" spc="-1" strike="noStrike">
                <a:solidFill>
                  <a:srgbClr val="595959"/>
                </a:solidFill>
                <a:latin typeface="Lato"/>
                <a:ea typeface="La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8280" y="1993320"/>
            <a:ext cx="7687800" cy="1664280"/>
          </a:xfrm>
          <a:prstGeom prst="rect">
            <a:avLst/>
          </a:prstGeom>
          <a:noFill/>
          <a:ln>
            <a:noFill/>
          </a:ln>
        </p:spPr>
        <p:txBody>
          <a:bodyPr tIns="91440" bIns="91440">
            <a:noAutofit/>
          </a:bodyPr>
          <a:p>
            <a:pPr>
              <a:lnSpc>
                <a:spcPct val="100000"/>
              </a:lnSpc>
            </a:pPr>
            <a:r>
              <a:rPr b="0" lang="en-US" sz="4200" spc="-1" strike="noStrike">
                <a:solidFill>
                  <a:srgbClr val="1a1a1a"/>
                </a:solidFill>
                <a:latin typeface="Raleway"/>
                <a:ea typeface="Raleway"/>
              </a:rPr>
              <a:t>Claim Management Portal</a:t>
            </a:r>
            <a:endParaRPr b="0" lang="en-US" sz="4200" spc="-1" strike="noStrike">
              <a:solidFill>
                <a:srgbClr val="000000"/>
              </a:solidFill>
              <a:latin typeface="Arial"/>
            </a:endParaRPr>
          </a:p>
        </p:txBody>
      </p:sp>
      <p:sp>
        <p:nvSpPr>
          <p:cNvPr id="87" name="TextShape 2"/>
          <p:cNvSpPr txBox="1"/>
          <p:nvPr/>
        </p:nvSpPr>
        <p:spPr>
          <a:xfrm>
            <a:off x="729720" y="3173040"/>
            <a:ext cx="7687800" cy="540720"/>
          </a:xfrm>
          <a:prstGeom prst="rect">
            <a:avLst/>
          </a:prstGeom>
          <a:noFill/>
          <a:ln>
            <a:noFill/>
          </a:ln>
        </p:spPr>
        <p:txBody>
          <a:bodyPr tIns="91440" bIns="91440">
            <a:noAutofit/>
          </a:bodyPr>
          <a:p>
            <a:pPr>
              <a:lnSpc>
                <a:spcPct val="100000"/>
              </a:lnSpc>
            </a:pPr>
            <a:r>
              <a:rPr b="0" lang="en-US" sz="1300" spc="-1" strike="noStrike">
                <a:solidFill>
                  <a:srgbClr val="808080"/>
                </a:solidFill>
                <a:latin typeface="Times New Roman"/>
                <a:ea typeface="Lato"/>
              </a:rPr>
              <a:t>Presented By:</a:t>
            </a:r>
            <a:endParaRPr b="0" lang="en-US" sz="1300" spc="-1" strike="noStrike">
              <a:solidFill>
                <a:srgbClr val="000000"/>
              </a:solidFill>
              <a:latin typeface="Times New Roman"/>
            </a:endParaRPr>
          </a:p>
          <a:p>
            <a:pPr>
              <a:lnSpc>
                <a:spcPct val="100000"/>
              </a:lnSpc>
            </a:pPr>
            <a:r>
              <a:rPr b="1" lang="en-US" sz="1300" spc="-1" strike="noStrike">
                <a:solidFill>
                  <a:srgbClr val="000000"/>
                </a:solidFill>
                <a:latin typeface="Times New Roman"/>
                <a:ea typeface="Lato"/>
              </a:rPr>
              <a:t>Dolly Mishra[IU1641050010]</a:t>
            </a:r>
            <a:endParaRPr b="0" lang="en-US" sz="1300" spc="-1" strike="noStrike">
              <a:solidFill>
                <a:srgbClr val="000000"/>
              </a:solidFill>
              <a:latin typeface="Times New Roman"/>
            </a:endParaRPr>
          </a:p>
          <a:p>
            <a:pPr>
              <a:lnSpc>
                <a:spcPct val="100000"/>
              </a:lnSpc>
            </a:pPr>
            <a:r>
              <a:rPr b="0" lang="en-US" sz="1300" spc="-1" strike="noStrike">
                <a:solidFill>
                  <a:srgbClr val="808080"/>
                </a:solidFill>
                <a:latin typeface="Times New Roman"/>
                <a:ea typeface="Lato"/>
              </a:rPr>
              <a:t>B.TECH-Computer Engineerin</a:t>
            </a:r>
            <a:r>
              <a:rPr b="0" lang="en-US" sz="1300" spc="-1" strike="noStrike">
                <a:solidFill>
                  <a:srgbClr val="999999"/>
                </a:solidFill>
                <a:latin typeface="Times New Roman"/>
                <a:ea typeface="Lato"/>
              </a:rPr>
              <a:t>g</a:t>
            </a:r>
            <a:endParaRPr b="0" lang="en-US" sz="1300" spc="-1" strike="noStrike">
              <a:solidFill>
                <a:srgbClr val="000000"/>
              </a:solidFill>
              <a:latin typeface="Times New Roman"/>
            </a:endParaRPr>
          </a:p>
          <a:p>
            <a:pPr>
              <a:lnSpc>
                <a:spcPct val="100000"/>
              </a:lnSpc>
            </a:pPr>
            <a:r>
              <a:rPr b="1" lang="en-US" sz="1300" spc="-1" strike="noStrike">
                <a:solidFill>
                  <a:srgbClr val="000000"/>
                </a:solidFill>
                <a:latin typeface="Times New Roman"/>
                <a:ea typeface="Lato"/>
              </a:rPr>
              <a:t>INDUS UNIVERSITY</a:t>
            </a:r>
            <a:endParaRPr b="0" lang="en-US" sz="1300" spc="-1" strike="noStrike">
              <a:solidFill>
                <a:srgbClr val="000000"/>
              </a:solidFill>
              <a:latin typeface="Times New Roman"/>
            </a:endParaRPr>
          </a:p>
        </p:txBody>
      </p:sp>
      <p:sp>
        <p:nvSpPr>
          <p:cNvPr id="88" name="CustomShape 3"/>
          <p:cNvSpPr/>
          <p:nvPr/>
        </p:nvSpPr>
        <p:spPr>
          <a:xfrm>
            <a:off x="16560" y="36000"/>
            <a:ext cx="9127440" cy="914400"/>
          </a:xfrm>
          <a:prstGeom prst="rect">
            <a:avLst/>
          </a:prstGeom>
          <a:solidFill>
            <a:srgbClr val="ffffff"/>
          </a:solidFill>
          <a:ln>
            <a:solidFill>
              <a:srgbClr val="ffffff"/>
            </a:solidFill>
          </a:ln>
        </p:spPr>
        <p:style>
          <a:lnRef idx="0"/>
          <a:fillRef idx="0"/>
          <a:effectRef idx="0"/>
          <a:fontRef idx="minor"/>
        </p:style>
      </p:sp>
      <p:pic>
        <p:nvPicPr>
          <p:cNvPr id="89" name="" descr=""/>
          <p:cNvPicPr/>
          <p:nvPr/>
        </p:nvPicPr>
        <p:blipFill>
          <a:blip r:embed="rId1"/>
          <a:stretch/>
        </p:blipFill>
        <p:spPr>
          <a:xfrm>
            <a:off x="284040" y="182880"/>
            <a:ext cx="2180520" cy="640080"/>
          </a:xfrm>
          <a:prstGeom prst="rect">
            <a:avLst/>
          </a:prstGeom>
          <a:ln>
            <a:noFill/>
          </a:ln>
        </p:spPr>
      </p:pic>
      <p:sp>
        <p:nvSpPr>
          <p:cNvPr id="90" name="TextShape 4"/>
          <p:cNvSpPr txBox="1"/>
          <p:nvPr/>
        </p:nvSpPr>
        <p:spPr>
          <a:xfrm>
            <a:off x="2954520" y="1554480"/>
            <a:ext cx="3428280" cy="361800"/>
          </a:xfrm>
          <a:prstGeom prst="rect">
            <a:avLst/>
          </a:prstGeom>
          <a:noFill/>
          <a:ln>
            <a:noFill/>
          </a:ln>
        </p:spPr>
        <p:txBody>
          <a:bodyPr lIns="90000" rIns="90000" tIns="45000" bIns="45000">
            <a:noAutofit/>
          </a:bodyPr>
          <a:p>
            <a:r>
              <a:rPr b="0" lang="en-US" sz="1800" spc="-1" strike="noStrike">
                <a:latin typeface="Rubik"/>
              </a:rPr>
              <a:t>B.Tech-Computer Engineering</a:t>
            </a:r>
            <a:endParaRPr b="0" lang="en-US" sz="1800" spc="-1" strike="noStrike">
              <a:latin typeface="Rubik"/>
            </a:endParaRPr>
          </a:p>
        </p:txBody>
      </p:sp>
      <p:pic>
        <p:nvPicPr>
          <p:cNvPr id="91" name="" descr=""/>
          <p:cNvPicPr/>
          <p:nvPr/>
        </p:nvPicPr>
        <p:blipFill>
          <a:blip r:embed="rId2"/>
          <a:stretch/>
        </p:blipFill>
        <p:spPr>
          <a:xfrm>
            <a:off x="8046720" y="16560"/>
            <a:ext cx="989280" cy="933840"/>
          </a:xfrm>
          <a:prstGeom prst="rect">
            <a:avLst/>
          </a:prstGeom>
          <a:ln>
            <a:noFill/>
          </a:ln>
        </p:spPr>
      </p:pic>
      <p:sp>
        <p:nvSpPr>
          <p:cNvPr id="92" name="TextShape 5"/>
          <p:cNvSpPr txBox="1"/>
          <p:nvPr/>
        </p:nvSpPr>
        <p:spPr>
          <a:xfrm>
            <a:off x="3650760" y="3177720"/>
            <a:ext cx="7687800" cy="540720"/>
          </a:xfrm>
          <a:prstGeom prst="rect">
            <a:avLst/>
          </a:prstGeom>
          <a:noFill/>
          <a:ln>
            <a:noFill/>
          </a:ln>
        </p:spPr>
        <p:txBody>
          <a:bodyPr tIns="91440" bIns="91440">
            <a:noAutofit/>
          </a:bodyPr>
          <a:p>
            <a:pPr>
              <a:lnSpc>
                <a:spcPct val="100000"/>
              </a:lnSpc>
            </a:pPr>
            <a:r>
              <a:rPr b="0" lang="en-US" sz="1300" spc="-1" strike="noStrike">
                <a:solidFill>
                  <a:srgbClr val="808080"/>
                </a:solidFill>
                <a:latin typeface="Times New Roman"/>
                <a:ea typeface="Lato"/>
              </a:rPr>
              <a:t>External Guide:</a:t>
            </a:r>
            <a:endParaRPr b="0" lang="en-US" sz="1300" spc="-1" strike="noStrike">
              <a:solidFill>
                <a:srgbClr val="000000"/>
              </a:solidFill>
              <a:latin typeface="Times New Roman"/>
            </a:endParaRPr>
          </a:p>
          <a:p>
            <a:pPr>
              <a:lnSpc>
                <a:spcPct val="100000"/>
              </a:lnSpc>
            </a:pPr>
            <a:r>
              <a:rPr b="1" lang="en-US" sz="1300" spc="-1" strike="noStrike">
                <a:solidFill>
                  <a:srgbClr val="000000"/>
                </a:solidFill>
                <a:latin typeface="Times New Roman"/>
                <a:ea typeface="Lato"/>
              </a:rPr>
              <a:t>Ms. Mradima Chauhan</a:t>
            </a:r>
            <a:endParaRPr b="0" lang="en-US" sz="1300" spc="-1" strike="noStrike">
              <a:solidFill>
                <a:srgbClr val="000000"/>
              </a:solidFill>
              <a:latin typeface="Times New Roman"/>
            </a:endParaRPr>
          </a:p>
          <a:p>
            <a:pPr>
              <a:lnSpc>
                <a:spcPct val="100000"/>
              </a:lnSpc>
            </a:pPr>
            <a:r>
              <a:rPr b="0" lang="en-US" sz="1300" spc="-1" strike="noStrike">
                <a:solidFill>
                  <a:srgbClr val="808080"/>
                </a:solidFill>
                <a:latin typeface="Times New Roman"/>
                <a:ea typeface="Lato"/>
              </a:rPr>
              <a:t>Software Engineer</a:t>
            </a:r>
            <a:endParaRPr b="0" lang="en-US" sz="1300" spc="-1" strike="noStrike">
              <a:solidFill>
                <a:srgbClr val="000000"/>
              </a:solidFill>
              <a:latin typeface="Times New Roman"/>
            </a:endParaRPr>
          </a:p>
          <a:p>
            <a:pPr>
              <a:lnSpc>
                <a:spcPct val="100000"/>
              </a:lnSpc>
            </a:pPr>
            <a:r>
              <a:rPr b="1" lang="en-US" sz="1300" spc="-1" strike="noStrike">
                <a:solidFill>
                  <a:srgbClr val="000000"/>
                </a:solidFill>
                <a:latin typeface="Times New Roman"/>
                <a:ea typeface="Lato"/>
              </a:rPr>
              <a:t>GATEWAY GROUP</a:t>
            </a:r>
            <a:endParaRPr b="0" lang="en-US" sz="1300" spc="-1" strike="noStrike">
              <a:solidFill>
                <a:srgbClr val="000000"/>
              </a:solidFill>
              <a:latin typeface="Times New Roman"/>
            </a:endParaRPr>
          </a:p>
        </p:txBody>
      </p:sp>
      <p:sp>
        <p:nvSpPr>
          <p:cNvPr id="93" name="TextShape 6"/>
          <p:cNvSpPr txBox="1"/>
          <p:nvPr/>
        </p:nvSpPr>
        <p:spPr>
          <a:xfrm>
            <a:off x="6366600" y="3177720"/>
            <a:ext cx="7687800" cy="540720"/>
          </a:xfrm>
          <a:prstGeom prst="rect">
            <a:avLst/>
          </a:prstGeom>
          <a:noFill/>
          <a:ln>
            <a:noFill/>
          </a:ln>
        </p:spPr>
        <p:txBody>
          <a:bodyPr tIns="91440" bIns="91440">
            <a:noAutofit/>
          </a:bodyPr>
          <a:p>
            <a:pPr>
              <a:lnSpc>
                <a:spcPct val="100000"/>
              </a:lnSpc>
            </a:pPr>
            <a:r>
              <a:rPr b="0" lang="en-US" sz="1300" spc="-1" strike="noStrike">
                <a:solidFill>
                  <a:srgbClr val="808080"/>
                </a:solidFill>
                <a:latin typeface="Times New Roman"/>
                <a:ea typeface="Lato"/>
              </a:rPr>
              <a:t>Internal Guide:</a:t>
            </a:r>
            <a:endParaRPr b="0" lang="en-US" sz="1300" spc="-1" strike="noStrike">
              <a:solidFill>
                <a:srgbClr val="000000"/>
              </a:solidFill>
              <a:latin typeface="Times New Roman"/>
            </a:endParaRPr>
          </a:p>
          <a:p>
            <a:pPr>
              <a:lnSpc>
                <a:spcPct val="100000"/>
              </a:lnSpc>
            </a:pPr>
            <a:r>
              <a:rPr b="1" lang="en-US" sz="1300" spc="-1" strike="noStrike">
                <a:solidFill>
                  <a:srgbClr val="000000"/>
                </a:solidFill>
                <a:latin typeface="Times New Roman"/>
                <a:ea typeface="Lato"/>
              </a:rPr>
              <a:t>Pruthvi Patel</a:t>
            </a:r>
            <a:endParaRPr b="0" lang="en-US" sz="1300" spc="-1" strike="noStrike">
              <a:solidFill>
                <a:srgbClr val="000000"/>
              </a:solidFill>
              <a:latin typeface="Times New Roman"/>
            </a:endParaRPr>
          </a:p>
          <a:p>
            <a:pPr>
              <a:lnSpc>
                <a:spcPct val="100000"/>
              </a:lnSpc>
            </a:pPr>
            <a:r>
              <a:rPr b="0" lang="en-US" sz="1300" spc="-1" strike="noStrike">
                <a:solidFill>
                  <a:srgbClr val="808080"/>
                </a:solidFill>
                <a:latin typeface="Times New Roman"/>
                <a:ea typeface="Lato"/>
              </a:rPr>
              <a:t>Lecturer</a:t>
            </a:r>
            <a:endParaRPr b="0" lang="en-US" sz="1300" spc="-1" strike="noStrike">
              <a:solidFill>
                <a:srgbClr val="000000"/>
              </a:solidFill>
              <a:latin typeface="Times New Roman"/>
            </a:endParaRPr>
          </a:p>
          <a:p>
            <a:pPr>
              <a:lnSpc>
                <a:spcPct val="100000"/>
              </a:lnSpc>
            </a:pPr>
            <a:r>
              <a:rPr b="1" lang="en-US" sz="1300" spc="-1" strike="noStrike">
                <a:solidFill>
                  <a:srgbClr val="000000"/>
                </a:solidFill>
                <a:latin typeface="Times New Roman"/>
                <a:ea typeface="Lato"/>
              </a:rPr>
              <a:t>INDUS UNIVERSITY</a:t>
            </a:r>
            <a:endParaRPr b="0" lang="en-US" sz="13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Technology Stack</a:t>
            </a:r>
            <a:endParaRPr b="0" lang="en-US" sz="2600" spc="-1" strike="noStrike">
              <a:solidFill>
                <a:srgbClr val="000000"/>
              </a:solidFill>
              <a:latin typeface="Arial"/>
            </a:endParaRPr>
          </a:p>
        </p:txBody>
      </p:sp>
      <p:sp>
        <p:nvSpPr>
          <p:cNvPr id="110" name="TextShape 2"/>
          <p:cNvSpPr txBox="1"/>
          <p:nvPr/>
        </p:nvSpPr>
        <p:spPr>
          <a:xfrm>
            <a:off x="729360" y="2079000"/>
            <a:ext cx="7688520" cy="2260800"/>
          </a:xfrm>
          <a:prstGeom prst="rect">
            <a:avLst/>
          </a:prstGeom>
          <a:noFill/>
          <a:ln>
            <a:noFill/>
          </a:ln>
        </p:spPr>
        <p:txBody>
          <a:bodyPr tIns="91440" bIns="91440">
            <a:noAutofit/>
          </a:bodyPr>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.NET</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Web API</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SQL</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C#</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HTML</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Linq</a:t>
            </a:r>
            <a:endParaRPr b="0" lang="en-US" sz="1300" spc="-1" strike="noStrike">
              <a:solidFill>
                <a:srgbClr val="000000"/>
              </a:solidFill>
              <a:latin typeface="Arial"/>
            </a:endParaRPr>
          </a:p>
          <a:p>
            <a:pPr marL="457200" indent="-310680">
              <a:lnSpc>
                <a:spcPct val="115000"/>
              </a:lnSpc>
              <a:buClr>
                <a:srgbClr val="595959"/>
              </a:buClr>
              <a:buFont typeface="Lato"/>
              <a:buAutoNum type="arabicPeriod"/>
            </a:pPr>
            <a:r>
              <a:rPr b="0" lang="en-US" sz="1300" spc="-1" strike="noStrike">
                <a:solidFill>
                  <a:srgbClr val="595959"/>
                </a:solidFill>
                <a:latin typeface="Lato"/>
                <a:ea typeface="Lato"/>
              </a:rPr>
              <a:t>KendoUI</a:t>
            </a:r>
            <a:endParaRPr b="0" lang="en-US" sz="1300" spc="-1" strike="noStrike">
              <a:solidFill>
                <a:srgbClr val="000000"/>
              </a:solidFill>
              <a:latin typeface="Arial"/>
            </a:endParaRPr>
          </a:p>
          <a:p>
            <a:pPr marL="457200">
              <a:lnSpc>
                <a:spcPct val="115000"/>
              </a:lnSpc>
              <a:spcBef>
                <a:spcPts val="1599"/>
              </a:spcBef>
              <a:spcAft>
                <a:spcPts val="1599"/>
              </a:spcAft>
            </a:pPr>
            <a:r>
              <a:rPr b="0" lang="en-US" sz="1300" spc="-1" strike="noStrike">
                <a:solidFill>
                  <a:srgbClr val="595959"/>
                </a:solidFill>
                <a:latin typeface="Lato"/>
                <a:ea typeface="Lato"/>
              </a:rPr>
              <a:t>Specialization: </a:t>
            </a:r>
            <a:r>
              <a:rPr b="0" lang="en-US" sz="1300" spc="-1" strike="noStrike">
                <a:solidFill>
                  <a:srgbClr val="595959"/>
                </a:solidFill>
                <a:latin typeface="Lato"/>
                <a:ea typeface="Lato"/>
              </a:rPr>
              <a:t>Wireframe, webform</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729360" y="1318680"/>
            <a:ext cx="7688520" cy="534960"/>
          </a:xfrm>
          <a:prstGeom prst="rect">
            <a:avLst/>
          </a:prstGeom>
          <a:noFill/>
          <a:ln>
            <a:noFill/>
          </a:ln>
        </p:spPr>
        <p:txBody>
          <a:bodyPr lIns="0" rIns="0" tIns="0" bIns="0" anchor="ctr">
            <a:noAutofit/>
          </a:bodyPr>
          <a:p>
            <a:r>
              <a:rPr b="1" lang="en-US" sz="2600" spc="-1" strike="noStrike">
                <a:solidFill>
                  <a:srgbClr val="000000"/>
                </a:solidFill>
                <a:latin typeface="Arial"/>
              </a:rPr>
              <a:t>Hardware Requirement(Developer)</a:t>
            </a:r>
            <a:endParaRPr b="1" lang="en-US" sz="2600" spc="-1" strike="noStrike">
              <a:solidFill>
                <a:srgbClr val="000000"/>
              </a:solidFill>
              <a:latin typeface="Arial"/>
            </a:endParaRPr>
          </a:p>
        </p:txBody>
      </p:sp>
      <p:sp>
        <p:nvSpPr>
          <p:cNvPr id="112" name="TextShape 2"/>
          <p:cNvSpPr txBox="1"/>
          <p:nvPr/>
        </p:nvSpPr>
        <p:spPr>
          <a:xfrm>
            <a:off x="729360" y="2079000"/>
            <a:ext cx="7688520" cy="2260800"/>
          </a:xfrm>
          <a:prstGeom prst="rect">
            <a:avLst/>
          </a:prstGeom>
          <a:noFill/>
          <a:ln>
            <a:noFill/>
          </a:ln>
        </p:spPr>
        <p:txBody>
          <a:bodyPr lIns="0" rIns="0" tIns="0" bIns="0">
            <a:normAutofit fontScale="68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1.8 GHz or faster processer, Quad-core or better recommended</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2GB of RAM, 8 GB of RAM recommended(2.5 GB minimum if running on a virtual machine)</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Hard disk space: minimum of 800MB up to 210GB of available space, depending upon features installed, typical installation requires 20-50GB of free space.</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Hard disk speed: to improve performance install Windows and Visual Studio on a solid state drive(SSD)</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Video card that supports a minimum display resolution of 720p(1280 by 720), Visual Studio will work best at a resolution of WXGA(1366 by 768) or higher</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References: https://docs.microsoft.com/en-us/visualstudio/releases/2019/system-requirements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729360" y="1318680"/>
            <a:ext cx="7688520" cy="534960"/>
          </a:xfrm>
          <a:prstGeom prst="rect">
            <a:avLst/>
          </a:prstGeom>
          <a:noFill/>
          <a:ln>
            <a:noFill/>
          </a:ln>
        </p:spPr>
        <p:txBody>
          <a:bodyPr lIns="0" rIns="0" tIns="0" bIns="0" anchor="ctr">
            <a:noAutofit/>
          </a:bodyPr>
          <a:p>
            <a:r>
              <a:rPr b="1" lang="en-US" sz="2600" spc="-1" strike="noStrike">
                <a:solidFill>
                  <a:srgbClr val="000000"/>
                </a:solidFill>
                <a:latin typeface="Arial"/>
              </a:rPr>
              <a:t>Software Requirements(User)</a:t>
            </a:r>
            <a:endParaRPr b="1" lang="en-US" sz="2600" spc="-1" strike="noStrike">
              <a:solidFill>
                <a:srgbClr val="000000"/>
              </a:solidFill>
              <a:latin typeface="Arial"/>
            </a:endParaRPr>
          </a:p>
        </p:txBody>
      </p:sp>
      <p:sp>
        <p:nvSpPr>
          <p:cNvPr id="114" name="TextShape 2"/>
          <p:cNvSpPr txBox="1"/>
          <p:nvPr/>
        </p:nvSpPr>
        <p:spPr>
          <a:xfrm>
            <a:off x="729360" y="2079000"/>
            <a:ext cx="7688520" cy="2260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Browser</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Good Internet Connection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729360" y="1318680"/>
            <a:ext cx="7688520" cy="534960"/>
          </a:xfrm>
          <a:prstGeom prst="rect">
            <a:avLst/>
          </a:prstGeom>
          <a:noFill/>
          <a:ln>
            <a:noFill/>
          </a:ln>
        </p:spPr>
        <p:txBody>
          <a:bodyPr lIns="0" rIns="0" tIns="0" bIns="0" anchor="ctr">
            <a:noAutofit/>
          </a:bodyPr>
          <a:p>
            <a:r>
              <a:rPr b="1" lang="en-US" sz="2600" spc="-1" strike="noStrike">
                <a:solidFill>
                  <a:srgbClr val="000000"/>
                </a:solidFill>
                <a:latin typeface="Arial"/>
              </a:rPr>
              <a:t>Software Requirements(User)</a:t>
            </a:r>
            <a:endParaRPr b="1" lang="en-US" sz="2600" spc="-1" strike="noStrike">
              <a:solidFill>
                <a:srgbClr val="000000"/>
              </a:solidFill>
              <a:latin typeface="Arial"/>
            </a:endParaRPr>
          </a:p>
        </p:txBody>
      </p:sp>
      <p:sp>
        <p:nvSpPr>
          <p:cNvPr id="116" name="TextShape 2"/>
          <p:cNvSpPr txBox="1"/>
          <p:nvPr/>
        </p:nvSpPr>
        <p:spPr>
          <a:xfrm>
            <a:off x="729360" y="2079000"/>
            <a:ext cx="7688520" cy="2260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Visual Studio</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SQL Server Management Studio</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86360" y="2377440"/>
            <a:ext cx="2821680" cy="430200"/>
          </a:xfrm>
          <a:prstGeom prst="rect">
            <a:avLst/>
          </a:prstGeom>
          <a:noFill/>
          <a:ln>
            <a:noFill/>
          </a:ln>
        </p:spPr>
        <p:txBody>
          <a:bodyPr lIns="90000" rIns="90000" tIns="45000" bIns="45000">
            <a:noAutofit/>
          </a:bodyPr>
          <a:p>
            <a:pPr algn="r"/>
            <a:r>
              <a:rPr b="1" lang="en-US" sz="2400" spc="-1" strike="noStrike">
                <a:latin typeface="Arial"/>
              </a:rPr>
              <a:t>FLOW DIAGRAMS</a:t>
            </a:r>
            <a:endParaRPr b="1"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2139840" y="118080"/>
            <a:ext cx="4864320" cy="4936320"/>
          </a:xfrm>
          <a:prstGeom prst="rect">
            <a:avLst/>
          </a:prstGeom>
          <a:ln>
            <a:noFill/>
          </a:ln>
        </p:spPr>
      </p:pic>
      <p:sp>
        <p:nvSpPr>
          <p:cNvPr id="119" name="TextShape 1"/>
          <p:cNvSpPr txBox="1"/>
          <p:nvPr/>
        </p:nvSpPr>
        <p:spPr>
          <a:xfrm>
            <a:off x="5208120" y="4297680"/>
            <a:ext cx="3390120" cy="346320"/>
          </a:xfrm>
          <a:prstGeom prst="rect">
            <a:avLst/>
          </a:prstGeom>
          <a:noFill/>
          <a:ln>
            <a:noFill/>
          </a:ln>
        </p:spPr>
        <p:txBody>
          <a:bodyPr lIns="90000" rIns="90000" tIns="45000" bIns="45000">
            <a:noAutofit/>
          </a:bodyPr>
          <a:p>
            <a:r>
              <a:rPr b="0" lang="en-US" sz="1800" spc="-1" strike="noStrike">
                <a:latin typeface="Arial"/>
              </a:rPr>
              <a:t>Flow diagram for admin of CMP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 descr=""/>
          <p:cNvPicPr/>
          <p:nvPr/>
        </p:nvPicPr>
        <p:blipFill>
          <a:blip r:embed="rId1"/>
          <a:stretch/>
        </p:blipFill>
        <p:spPr>
          <a:xfrm>
            <a:off x="2018880" y="91440"/>
            <a:ext cx="5106600" cy="5029200"/>
          </a:xfrm>
          <a:prstGeom prst="rect">
            <a:avLst/>
          </a:prstGeom>
          <a:ln>
            <a:noFill/>
          </a:ln>
        </p:spPr>
      </p:pic>
      <p:sp>
        <p:nvSpPr>
          <p:cNvPr id="121" name="TextShape 1"/>
          <p:cNvSpPr txBox="1"/>
          <p:nvPr/>
        </p:nvSpPr>
        <p:spPr>
          <a:xfrm>
            <a:off x="4976640" y="4480560"/>
            <a:ext cx="3984480" cy="346320"/>
          </a:xfrm>
          <a:prstGeom prst="rect">
            <a:avLst/>
          </a:prstGeom>
          <a:noFill/>
          <a:ln>
            <a:noFill/>
          </a:ln>
        </p:spPr>
        <p:txBody>
          <a:bodyPr lIns="90000" rIns="90000" tIns="45000" bIns="45000">
            <a:noAutofit/>
          </a:bodyPr>
          <a:p>
            <a:r>
              <a:rPr b="0" lang="en-US" sz="1800" spc="-1" strike="noStrike">
                <a:latin typeface="Arial"/>
              </a:rPr>
              <a:t>Flow diagram for Organization admin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2743200" y="91440"/>
            <a:ext cx="3657600" cy="5029200"/>
          </a:xfrm>
          <a:prstGeom prst="rect">
            <a:avLst/>
          </a:prstGeom>
          <a:ln>
            <a:noFill/>
          </a:ln>
        </p:spPr>
      </p:pic>
      <p:sp>
        <p:nvSpPr>
          <p:cNvPr id="123" name="TextShape 1"/>
          <p:cNvSpPr txBox="1"/>
          <p:nvPr/>
        </p:nvSpPr>
        <p:spPr>
          <a:xfrm>
            <a:off x="4976640" y="4480560"/>
            <a:ext cx="3984480" cy="346320"/>
          </a:xfrm>
          <a:prstGeom prst="rect">
            <a:avLst/>
          </a:prstGeom>
          <a:noFill/>
          <a:ln>
            <a:noFill/>
          </a:ln>
        </p:spPr>
        <p:txBody>
          <a:bodyPr lIns="90000" rIns="90000" tIns="45000" bIns="45000">
            <a:noAutofit/>
          </a:bodyPr>
          <a:p>
            <a:r>
              <a:rPr b="0" lang="en-US" sz="1800" spc="-1" strike="noStrike">
                <a:latin typeface="Arial"/>
              </a:rPr>
              <a:t>Flow diagram for Internal User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9360" y="1318680"/>
            <a:ext cx="7688520" cy="534960"/>
          </a:xfrm>
          <a:prstGeom prst="rect">
            <a:avLst/>
          </a:prstGeom>
          <a:noFill/>
          <a:ln>
            <a:noFill/>
          </a:ln>
        </p:spPr>
        <p:txBody>
          <a:bodyPr lIns="0" rIns="0" tIns="0" bIns="0" anchor="ctr">
            <a:noAutofit/>
          </a:bodyPr>
          <a:p>
            <a:r>
              <a:rPr b="0" lang="en-US" sz="1400" spc="-1" strike="noStrike">
                <a:solidFill>
                  <a:srgbClr val="000000"/>
                </a:solidFill>
                <a:latin typeface="Arial"/>
              </a:rPr>
              <a:t>CONTENT</a:t>
            </a:r>
            <a:endParaRPr b="0" lang="en-US" sz="1400" spc="-1" strike="noStrike">
              <a:solidFill>
                <a:srgbClr val="000000"/>
              </a:solidFill>
              <a:latin typeface="Arial"/>
            </a:endParaRPr>
          </a:p>
        </p:txBody>
      </p:sp>
      <p:sp>
        <p:nvSpPr>
          <p:cNvPr id="95" name="TextShape 2"/>
          <p:cNvSpPr txBox="1"/>
          <p:nvPr/>
        </p:nvSpPr>
        <p:spPr>
          <a:xfrm>
            <a:off x="729360" y="2079000"/>
            <a:ext cx="7688520" cy="2260800"/>
          </a:xfrm>
          <a:prstGeom prst="rect">
            <a:avLst/>
          </a:prstGeom>
          <a:noFill/>
          <a:ln>
            <a:noFill/>
          </a:ln>
        </p:spPr>
        <p:txBody>
          <a:bodyPr lIns="0" rIns="0" tIns="0" bIns="0">
            <a:normAutofit/>
          </a:bodyPr>
          <a:p>
            <a:pPr marL="432000" indent="-324000">
              <a:spcBef>
                <a:spcPts val="1417"/>
              </a:spcBef>
              <a:buClr>
                <a:srgbClr val="000000"/>
              </a:buClr>
              <a:buFont typeface="StarSymbol"/>
              <a:buAutoNum type="arabicPeriod"/>
            </a:pPr>
            <a:r>
              <a:rPr b="0" lang="en-US" sz="1400" spc="-1" strike="noStrike">
                <a:solidFill>
                  <a:srgbClr val="000000"/>
                </a:solidFill>
                <a:latin typeface="Arial"/>
              </a:rPr>
              <a:t>Abstract</a:t>
            </a:r>
            <a:endParaRPr b="0" lang="en-US" sz="1400" spc="-1" strike="noStrike">
              <a:solidFill>
                <a:srgbClr val="000000"/>
              </a:solidFill>
              <a:latin typeface="Arial"/>
            </a:endParaRPr>
          </a:p>
          <a:p>
            <a:pPr marL="432000" indent="-324000">
              <a:spcBef>
                <a:spcPts val="1417"/>
              </a:spcBef>
              <a:buClr>
                <a:srgbClr val="000000"/>
              </a:buClr>
              <a:buFont typeface="StarSymbol"/>
              <a:buAutoNum type="arabicPeriod"/>
            </a:pPr>
            <a:r>
              <a:rPr b="0" lang="en-US" sz="1400" spc="-1" strike="noStrike">
                <a:solidFill>
                  <a:srgbClr val="000000"/>
                </a:solidFill>
                <a:latin typeface="Arial"/>
              </a:rPr>
              <a:t>Project Features/ Functionality</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32520" y="653760"/>
            <a:ext cx="7688520" cy="534960"/>
          </a:xfrm>
          <a:prstGeom prst="rect">
            <a:avLst/>
          </a:prstGeom>
          <a:noFill/>
          <a:ln>
            <a:noFill/>
          </a:ln>
        </p:spPr>
        <p:txBody>
          <a:bodyPr lIns="0" rIns="0" tIns="0" bIns="0" anchor="ctr">
            <a:noAutofit/>
          </a:bodyPr>
          <a:p>
            <a:r>
              <a:rPr b="1" lang="en-US" sz="2000" spc="-1" strike="noStrike">
                <a:solidFill>
                  <a:srgbClr val="000000"/>
                </a:solidFill>
                <a:latin typeface="Bahnschrift"/>
              </a:rPr>
              <a:t>Abstract</a:t>
            </a:r>
            <a:endParaRPr b="1" lang="en-US" sz="2000" spc="-1" strike="noStrike">
              <a:solidFill>
                <a:srgbClr val="000000"/>
              </a:solidFill>
              <a:latin typeface="Bahnschrift"/>
            </a:endParaRPr>
          </a:p>
        </p:txBody>
      </p:sp>
      <p:sp>
        <p:nvSpPr>
          <p:cNvPr id="97" name="TextShape 2"/>
          <p:cNvSpPr txBox="1"/>
          <p:nvPr/>
        </p:nvSpPr>
        <p:spPr>
          <a:xfrm>
            <a:off x="548640" y="1371600"/>
            <a:ext cx="8046720" cy="3930120"/>
          </a:xfrm>
          <a:prstGeom prst="rect">
            <a:avLst/>
          </a:prstGeom>
          <a:noFill/>
          <a:ln>
            <a:noFill/>
          </a:ln>
        </p:spPr>
        <p:txBody>
          <a:bodyPr lIns="90000" rIns="90000" tIns="45000" bIns="45000">
            <a:noAutofit/>
          </a:bodyPr>
          <a:p>
            <a:r>
              <a:rPr b="0" lang="en-US" sz="1300" spc="-1" strike="noStrike">
                <a:solidFill>
                  <a:srgbClr val="595959"/>
                </a:solidFill>
                <a:latin typeface="Lato"/>
              </a:rPr>
              <a:t>Claims seem to be inevitable for most construction projects. However, the management of claims is not a simple straightforward task. The submission of claims requires some evidence to substantiate the claim, certain details to be included, some procedures (as spelled out in the contract) to be followed, and needs to be submitted within a specified time-frame. This task can be made even more complicated due to the lack of an efficient document management system and competent staff to oversee the whole process, and also the departure of key personnel in the project particularly the one who knows the most about a claim. </a:t>
            </a:r>
            <a:endParaRPr b="0" lang="en-US" sz="1300" spc="-1" strike="noStrike">
              <a:solidFill>
                <a:srgbClr val="595959"/>
              </a:solidFill>
              <a:latin typeface="Lato"/>
            </a:endParaRPr>
          </a:p>
          <a:p>
            <a:endParaRPr b="0" lang="en-US" sz="1300" spc="-1" strike="noStrike">
              <a:solidFill>
                <a:srgbClr val="595959"/>
              </a:solidFill>
              <a:latin typeface="Lato"/>
            </a:endParaRPr>
          </a:p>
          <a:p>
            <a:r>
              <a:rPr b="0" lang="en-US" sz="1300" spc="-1" strike="noStrike">
                <a:solidFill>
                  <a:srgbClr val="595959"/>
                </a:solidFill>
                <a:latin typeface="Lato"/>
              </a:rPr>
              <a:t>Without an efficient system for managing claims, disputing parties may find themselves at the losing end, as challenging the claims by an opposing party who is well prepared may prove to be difficult. Related to this, the preliminary review of existing literature does not reveal any dedicated information system developed for managing both the documentation of claims and, more importantly, the knowledge created. The lack of IT system support means that most aspects of the contract administration are done manually with most of the details residing in the head of the contract administrator, whilst the rest are distributed among the various members of staff involved in the particular project.</a:t>
            </a:r>
            <a:endParaRPr b="0" lang="en-US" sz="1300" spc="-1" strike="noStrike">
              <a:solidFill>
                <a:srgbClr val="595959"/>
              </a:solidFill>
              <a:latin typeface="Lato"/>
            </a:endParaRPr>
          </a:p>
          <a:p>
            <a:endParaRPr b="0" lang="en-US" sz="1300" spc="-1" strike="noStrike">
              <a:solidFill>
                <a:srgbClr val="595959"/>
              </a:solidFill>
              <a:latin typeface="Lato"/>
            </a:endParaRPr>
          </a:p>
          <a:p>
            <a:r>
              <a:rPr b="0" lang="en-US" sz="1300" spc="-1" strike="noStrike">
                <a:solidFill>
                  <a:srgbClr val="595959"/>
                </a:solidFill>
                <a:latin typeface="Lato"/>
              </a:rPr>
              <a:t>This web application provides a solution to the above difficulties.</a:t>
            </a:r>
            <a:endParaRPr b="0" lang="en-US" sz="1300" spc="-1" strike="noStrike">
              <a:solidFill>
                <a:srgbClr val="595959"/>
              </a:solidFill>
              <a:latin typeface="Lat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Project Definition</a:t>
            </a:r>
            <a:endParaRPr b="0" lang="en-US" sz="2600" spc="-1" strike="noStrike">
              <a:solidFill>
                <a:srgbClr val="000000"/>
              </a:solidFill>
              <a:latin typeface="Arial"/>
            </a:endParaRPr>
          </a:p>
        </p:txBody>
      </p:sp>
      <p:sp>
        <p:nvSpPr>
          <p:cNvPr id="99" name="TextShape 2"/>
          <p:cNvSpPr txBox="1"/>
          <p:nvPr/>
        </p:nvSpPr>
        <p:spPr>
          <a:xfrm>
            <a:off x="729360" y="2079000"/>
            <a:ext cx="7688520" cy="2260800"/>
          </a:xfrm>
          <a:prstGeom prst="rect">
            <a:avLst/>
          </a:prstGeom>
          <a:noFill/>
          <a:ln>
            <a:noFill/>
          </a:ln>
        </p:spPr>
        <p:txBody>
          <a:bodyPr tIns="91440" bIns="91440">
            <a:noAutofit/>
          </a:bodyPr>
          <a:p>
            <a:pPr>
              <a:lnSpc>
                <a:spcPct val="115000"/>
              </a:lnSpc>
            </a:pPr>
            <a:r>
              <a:rPr b="0" lang="en-US" sz="1300" spc="-1" strike="noStrike">
                <a:solidFill>
                  <a:srgbClr val="595959"/>
                </a:solidFill>
                <a:latin typeface="Lato"/>
                <a:ea typeface="Lato"/>
              </a:rPr>
              <a:t>Web based system which aims at processing of claims for an organization’s employees. An organisation can register their internal representative user (max of 5 representative users allowed).</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These users enter details of the claim like claimant’s personal details, injury information , payment details and other  related details along with the proposed payment details.</a:t>
            </a:r>
            <a:endParaRPr b="0" lang="en-US" sz="1300" spc="-1" strike="noStrike">
              <a:solidFill>
                <a:srgbClr val="000000"/>
              </a:solidFill>
              <a:latin typeface="Arial"/>
            </a:endParaRPr>
          </a:p>
          <a:p>
            <a:pPr>
              <a:lnSpc>
                <a:spcPct val="115000"/>
              </a:lnSpc>
              <a:spcBef>
                <a:spcPts val="1599"/>
              </a:spcBef>
            </a:pPr>
            <a:r>
              <a:rPr b="0" lang="en-US" sz="1300" spc="-1" strike="noStrike">
                <a:solidFill>
                  <a:srgbClr val="595959"/>
                </a:solidFill>
                <a:latin typeface="Lato"/>
                <a:ea typeface="Lato"/>
              </a:rPr>
              <a:t>This is a US health based system.</a:t>
            </a:r>
            <a:endParaRPr b="0" lang="en-US" sz="1300" spc="-1" strike="noStrike">
              <a:solidFill>
                <a:srgbClr val="000000"/>
              </a:solidFill>
              <a:latin typeface="Arial"/>
            </a:endParaRPr>
          </a:p>
          <a:p>
            <a:pPr>
              <a:lnSpc>
                <a:spcPct val="115000"/>
              </a:lnSpc>
              <a:spcBef>
                <a:spcPts val="1599"/>
              </a:spcBef>
              <a:spcAft>
                <a:spcPts val="1599"/>
              </a:spcAft>
            </a:pPr>
            <a:r>
              <a:rPr b="0" lang="en-US" sz="1300" spc="-1" strike="noStrike">
                <a:solidFill>
                  <a:srgbClr val="595959"/>
                </a:solidFill>
                <a:latin typeface="Lato"/>
                <a:ea typeface="Lato"/>
              </a:rPr>
              <a:t> </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548640" y="653760"/>
            <a:ext cx="7688520" cy="534960"/>
          </a:xfrm>
          <a:prstGeom prst="rect">
            <a:avLst/>
          </a:prstGeom>
          <a:noFill/>
          <a:ln>
            <a:noFill/>
          </a:ln>
        </p:spPr>
        <p:txBody>
          <a:bodyPr lIns="0" rIns="0" tIns="0" bIns="0" anchor="ctr">
            <a:noAutofit/>
          </a:bodyPr>
          <a:p>
            <a:r>
              <a:rPr b="1" lang="en-US" sz="2600" spc="-1" strike="noStrike">
                <a:solidFill>
                  <a:srgbClr val="000000"/>
                </a:solidFill>
                <a:latin typeface="Arial"/>
              </a:rPr>
              <a:t>Project Features/ Functionality</a:t>
            </a:r>
            <a:endParaRPr b="1" lang="en-US" sz="2600" spc="-1" strike="noStrike">
              <a:solidFill>
                <a:srgbClr val="000000"/>
              </a:solidFill>
              <a:latin typeface="Arial"/>
            </a:endParaRPr>
          </a:p>
        </p:txBody>
      </p:sp>
      <p:sp>
        <p:nvSpPr>
          <p:cNvPr id="101" name="TextShape 2"/>
          <p:cNvSpPr txBox="1"/>
          <p:nvPr/>
        </p:nvSpPr>
        <p:spPr>
          <a:xfrm>
            <a:off x="501840" y="1737360"/>
            <a:ext cx="8140320" cy="3017520"/>
          </a:xfrm>
          <a:prstGeom prst="rect">
            <a:avLst/>
          </a:prstGeom>
          <a:noFill/>
          <a:ln>
            <a:noFill/>
          </a:ln>
        </p:spPr>
        <p:txBody>
          <a:bodyPr lIns="0" rIns="0" tIns="0" bIns="0">
            <a:normAutofit fontScale="83000"/>
          </a:bodyPr>
          <a:p>
            <a:pPr marL="432000" indent="-324000">
              <a:spcBef>
                <a:spcPts val="1417"/>
              </a:spcBef>
              <a:buClr>
                <a:srgbClr val="000000"/>
              </a:buClr>
              <a:buSzPct val="45000"/>
              <a:buFont typeface="Wingdings" charset="2"/>
              <a:buChar char=""/>
            </a:pPr>
            <a:r>
              <a:rPr b="0" lang="en-US" sz="1300" spc="-1" strike="noStrike">
                <a:solidFill>
                  <a:srgbClr val="595959"/>
                </a:solidFill>
                <a:latin typeface="Lato"/>
              </a:rPr>
              <a:t>A simple submission process from any device: </a:t>
            </a:r>
            <a:endParaRPr b="0" lang="en-US" sz="1300" spc="-1" strike="noStrike">
              <a:solidFill>
                <a:srgbClr val="595959"/>
              </a:solidFill>
              <a:latin typeface="Lato"/>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Users need to have the possibility to complete a short and simple form using their smartphone or tablet. Claimants’ basic info, such as first name and last name (as well as other contact information) should be  filled in automatically when the customer decides to submit a claim. This should be easy to do since the info is already in the carrier’s database. In addition, the claims process will be easier if customers understand intuitively how to attach photos of receipts or invoices to their claim.</a:t>
            </a:r>
            <a:endParaRPr b="0" lang="en-US" sz="1300" spc="-1" strike="noStrike">
              <a:solidFill>
                <a:srgbClr val="595959"/>
              </a:solidFill>
              <a:latin typeface="Lato"/>
              <a:ea typeface="Arial"/>
            </a:endParaRPr>
          </a:p>
          <a:p>
            <a:pPr marL="432000" indent="-324000">
              <a:spcBef>
                <a:spcPts val="1417"/>
              </a:spcBef>
              <a:buClr>
                <a:srgbClr val="000000"/>
              </a:buClr>
              <a:buSzPct val="45000"/>
              <a:buFont typeface="Wingdings" charset="2"/>
              <a:buChar char=""/>
            </a:pPr>
            <a:r>
              <a:rPr b="0" lang="en-US" sz="1300" spc="-1" strike="noStrike">
                <a:solidFill>
                  <a:srgbClr val="595959"/>
                </a:solidFill>
                <a:latin typeface="Lato"/>
              </a:rPr>
              <a:t>Tracking claims progress</a:t>
            </a:r>
            <a:endParaRPr b="0" lang="en-US" sz="1300" spc="-1" strike="noStrike">
              <a:solidFill>
                <a:srgbClr val="595959"/>
              </a:solidFill>
              <a:latin typeface="Lato"/>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Claimants need to be able to track the status and decision of consultants regarding their claim, further steps they have to take, as well as the final outcome.</a:t>
            </a:r>
            <a:endParaRPr b="0" lang="en-US" sz="1300" spc="-1" strike="noStrike">
              <a:solidFill>
                <a:srgbClr val="595959"/>
              </a:solidFill>
              <a:latin typeface="Lato"/>
              <a:ea typeface="Arial"/>
            </a:endParaRPr>
          </a:p>
          <a:p>
            <a:pPr marL="432000" indent="-324000">
              <a:spcBef>
                <a:spcPts val="1417"/>
              </a:spcBef>
              <a:buClr>
                <a:srgbClr val="000000"/>
              </a:buClr>
              <a:buSzPct val="45000"/>
              <a:buFont typeface="Wingdings" charset="2"/>
              <a:buChar char=""/>
            </a:pPr>
            <a:r>
              <a:rPr b="0" lang="en-US" sz="1300" spc="-1" strike="noStrike">
                <a:solidFill>
                  <a:srgbClr val="595959"/>
                </a:solidFill>
                <a:latin typeface="Lato"/>
              </a:rPr>
              <a:t>All documents in customer’s pocket</a:t>
            </a:r>
            <a:endParaRPr b="0" lang="en-US" sz="1300" spc="-1" strike="noStrike">
              <a:solidFill>
                <a:srgbClr val="595959"/>
              </a:solidFill>
              <a:latin typeface="Lato"/>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When the customer uses their insurer’s app, they need to store their paperwork such as copies of their ID, driving license and policy documents on their application.</a:t>
            </a:r>
            <a:endParaRPr b="0" lang="en-US" sz="1300" spc="-1" strike="noStrike">
              <a:solidFill>
                <a:srgbClr val="595959"/>
              </a:solidFill>
              <a:latin typeface="Lato"/>
              <a:ea typeface="Arial"/>
            </a:endParaRPr>
          </a:p>
          <a:p>
            <a:pPr marL="432000" indent="-324000">
              <a:spcBef>
                <a:spcPts val="1417"/>
              </a:spcBef>
              <a:buClr>
                <a:srgbClr val="000000"/>
              </a:buClr>
              <a:buSzPct val="45000"/>
              <a:buFont typeface="Wingdings" charset="2"/>
              <a:buChar char=""/>
            </a:pPr>
            <a:endParaRPr b="0" lang="en-US" sz="1300" spc="-1" strike="noStrike">
              <a:solidFill>
                <a:srgbClr val="595959"/>
              </a:solidFill>
              <a:latin typeface="Lat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7920" y="1463040"/>
            <a:ext cx="7688520" cy="2260800"/>
          </a:xfrm>
          <a:prstGeom prst="rect">
            <a:avLst/>
          </a:prstGeom>
          <a:noFill/>
          <a:ln>
            <a:noFill/>
          </a:ln>
        </p:spPr>
        <p:txBody>
          <a:bodyPr lIns="0" rIns="0" tIns="0" bIns="0">
            <a:normAutofit/>
          </a:bodyPr>
          <a:p>
            <a:pPr marL="432000" indent="-324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Online claims payments</a:t>
            </a:r>
            <a:endParaRPr b="0" lang="en-US" sz="1300" spc="-1" strike="noStrike">
              <a:solidFill>
                <a:srgbClr val="595959"/>
              </a:solidFill>
              <a:latin typeface="Arial"/>
            </a:endParaRPr>
          </a:p>
          <a:p>
            <a:pPr marL="360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ea typeface="Arial"/>
              </a:rPr>
              <a:t>Clients can save a lot of time if the transaction of claims can be done online. It also adds transparency to the process because both the customer and the consultant have access to the final decision of the claim.</a:t>
            </a:r>
            <a:endParaRPr b="0" lang="en-US" sz="1300" spc="-1" strike="noStrike">
              <a:solidFill>
                <a:srgbClr val="595959"/>
              </a:solidFill>
              <a:latin typeface="Arial"/>
            </a:endParaRPr>
          </a:p>
          <a:p>
            <a:pPr marL="432000" indent="-324000">
              <a:lnSpc>
                <a:spcPct val="100000"/>
              </a:lnSpc>
              <a:spcBef>
                <a:spcPts val="1417"/>
              </a:spcBef>
              <a:buClr>
                <a:srgbClr val="000000"/>
              </a:buClr>
              <a:buSzPct val="45000"/>
              <a:buFont typeface="Wingdings" charset="2"/>
              <a:buChar char=""/>
            </a:pPr>
            <a:r>
              <a:rPr b="0" lang="en-US" sz="1300" spc="-1" strike="noStrike">
                <a:solidFill>
                  <a:srgbClr val="595959"/>
                </a:solidFill>
                <a:latin typeface="Lato"/>
              </a:rPr>
              <a:t>Simplicity and security</a:t>
            </a:r>
            <a:endParaRPr b="0" lang="en-US" sz="1300" spc="-1" strike="noStrike">
              <a:solidFill>
                <a:srgbClr val="595959"/>
              </a:solidFill>
              <a:latin typeface="Arial"/>
            </a:endParaRPr>
          </a:p>
          <a:p>
            <a:pPr marL="432000" indent="-324000">
              <a:spcBef>
                <a:spcPts val="1417"/>
              </a:spcBef>
              <a:buClr>
                <a:srgbClr val="000000"/>
              </a:buClr>
              <a:buSzPct val="45000"/>
              <a:buFont typeface="Wingdings" charset="2"/>
              <a:buChar char=""/>
            </a:pPr>
            <a:r>
              <a:rPr b="0" lang="en-US" sz="1300" spc="-1" strike="noStrike">
                <a:solidFill>
                  <a:srgbClr val="595959"/>
                </a:solidFill>
                <a:latin typeface="Lato"/>
                <a:ea typeface="Arial"/>
              </a:rPr>
              <a:t>For fast and easy access one can log in with a PIN code that is easy to remember. Any claims information entered must not be lost until submitted. At the same time all personal data must be secured via encryption. It is also useful if most of your app’s features are available even if the user is offline.</a:t>
            </a:r>
            <a:endParaRPr b="0" lang="en-US" sz="1300" spc="-1" strike="noStrike">
              <a:solidFill>
                <a:srgbClr val="595959"/>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729360" y="1318680"/>
            <a:ext cx="7688520" cy="534960"/>
          </a:xfrm>
          <a:prstGeom prst="rect">
            <a:avLst/>
          </a:prstGeom>
          <a:noFill/>
          <a:ln>
            <a:noFill/>
          </a:ln>
        </p:spPr>
        <p:txBody>
          <a:bodyPr tIns="91440" bIns="91440">
            <a:noAutofit/>
          </a:bodyPr>
          <a:p>
            <a:pPr>
              <a:lnSpc>
                <a:spcPct val="100000"/>
              </a:lnSpc>
            </a:pPr>
            <a:r>
              <a:rPr b="1" lang="en-US" sz="2600" spc="-1" strike="noStrike">
                <a:solidFill>
                  <a:srgbClr val="1a1a1a"/>
                </a:solidFill>
                <a:latin typeface="Raleway"/>
                <a:ea typeface="Raleway"/>
              </a:rPr>
              <a:t>Overview</a:t>
            </a:r>
            <a:endParaRPr b="0" lang="en-US" sz="2600" spc="-1" strike="noStrike">
              <a:solidFill>
                <a:srgbClr val="000000"/>
              </a:solidFill>
              <a:latin typeface="Arial"/>
            </a:endParaRPr>
          </a:p>
        </p:txBody>
      </p:sp>
      <p:sp>
        <p:nvSpPr>
          <p:cNvPr id="104" name="TextShape 2"/>
          <p:cNvSpPr txBox="1"/>
          <p:nvPr/>
        </p:nvSpPr>
        <p:spPr>
          <a:xfrm>
            <a:off x="729360" y="2079000"/>
            <a:ext cx="7688520" cy="2260800"/>
          </a:xfrm>
          <a:prstGeom prst="rect">
            <a:avLst/>
          </a:prstGeom>
          <a:noFill/>
          <a:ln>
            <a:noFill/>
          </a:ln>
        </p:spPr>
        <p:txBody>
          <a:bodyPr tIns="91440" bIns="91440">
            <a:noAutofit/>
          </a:bodyPr>
          <a:p>
            <a:pPr>
              <a:lnSpc>
                <a:spcPct val="115000"/>
              </a:lnSpc>
            </a:pPr>
            <a:r>
              <a:rPr b="0" lang="en-US" sz="1300" spc="-1" strike="noStrike">
                <a:solidFill>
                  <a:srgbClr val="595959"/>
                </a:solidFill>
                <a:latin typeface="Lato"/>
                <a:ea typeface="Lato"/>
              </a:rPr>
              <a:t>This is a web based system which aims at processing claims for an organization’s employees.</a:t>
            </a:r>
            <a:endParaRPr b="0" lang="en-US" sz="1300" spc="-1" strike="noStrike">
              <a:solidFill>
                <a:srgbClr val="000000"/>
              </a:solidFill>
              <a:latin typeface="Arial"/>
            </a:endParaRPr>
          </a:p>
          <a:p>
            <a:pPr>
              <a:lnSpc>
                <a:spcPct val="115000"/>
              </a:lnSpc>
            </a:pPr>
            <a:r>
              <a:rPr b="0" lang="en-US" sz="1300" spc="-1" strike="noStrike">
                <a:solidFill>
                  <a:srgbClr val="595959"/>
                </a:solidFill>
                <a:latin typeface="Lato"/>
                <a:ea typeface="Lato"/>
              </a:rPr>
              <a:t>An organization can have subordinate groups. This web application has a super Admin who manages individual admin for very organization that uses the app. Every subordinate group has a admin responsible for managing  max 5 internal users. These internal user collect claimant data and upload on the web application.</a:t>
            </a:r>
            <a:endParaRPr b="0" lang="en-US" sz="1300" spc="-1" strike="noStrike">
              <a:solidFill>
                <a:srgbClr val="000000"/>
              </a:solidFill>
              <a:latin typeface="Arial"/>
            </a:endParaRPr>
          </a:p>
          <a:p>
            <a:pPr>
              <a:lnSpc>
                <a:spcPct val="115000"/>
              </a:lnSpc>
              <a:spcBef>
                <a:spcPts val="1599"/>
              </a:spcBef>
              <a:spcAft>
                <a:spcPts val="1599"/>
              </a:spcAft>
            </a:pPr>
            <a:r>
              <a:rPr b="0" lang="en-US" sz="1300" spc="-1" strike="noStrike">
                <a:solidFill>
                  <a:srgbClr val="595959"/>
                </a:solidFill>
                <a:latin typeface="Lato"/>
                <a:ea typeface="Lato"/>
              </a:rPr>
              <a:t>The claimant data includes hospital, doctor and other injury or accident related details. The admin fills an application form containing organization details. The admin needs to pay a license fee in order to use the application. </a:t>
            </a: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729360" y="1318680"/>
            <a:ext cx="7688520" cy="534960"/>
          </a:xfrm>
          <a:prstGeom prst="rect">
            <a:avLst/>
          </a:prstGeom>
          <a:noFill/>
          <a:ln>
            <a:noFill/>
          </a:ln>
        </p:spPr>
        <p:txBody>
          <a:bodyPr lIns="0" rIns="0" tIns="0" bIns="0" anchor="ctr">
            <a:noAutofit/>
          </a:bodyPr>
          <a:p>
            <a:r>
              <a:rPr b="0" lang="en-US" sz="1400" spc="-1" strike="noStrike">
                <a:solidFill>
                  <a:srgbClr val="000000"/>
                </a:solidFill>
                <a:latin typeface="Arial"/>
              </a:rPr>
              <a:t>Need for the application</a:t>
            </a:r>
            <a:endParaRPr b="0" lang="en-US" sz="1400" spc="-1" strike="noStrike">
              <a:solidFill>
                <a:srgbClr val="000000"/>
              </a:solidFill>
              <a:latin typeface="Arial"/>
            </a:endParaRPr>
          </a:p>
        </p:txBody>
      </p:sp>
      <p:sp>
        <p:nvSpPr>
          <p:cNvPr id="106" name="TextShape 2"/>
          <p:cNvSpPr txBox="1"/>
          <p:nvPr/>
        </p:nvSpPr>
        <p:spPr>
          <a:xfrm>
            <a:off x="729360" y="2079000"/>
            <a:ext cx="7688520" cy="2260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web application provides end to end digitization</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Makes the process easy and more secure for both the organization and the claimant.</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ea typeface="Arial"/>
              </a:rPr>
              <a:t>The employee who claimed for medical reimbursement was required to visit the claim processing department from time to time inquiring about the status of their application. This led to wastage of the employee's valuable time </a:t>
            </a:r>
            <a:r>
              <a:rPr b="0" lang="en-US" sz="1400" spc="-1" strike="noStrike">
                <a:solidFill>
                  <a:srgbClr val="000000"/>
                </a:solidFill>
                <a:latin typeface="Arial"/>
              </a:rPr>
              <a:t>in turn causing loss to the company.</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Previously the claim was processed without any regulation hence causing huge loss on the company’s part.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729360" y="1318680"/>
            <a:ext cx="7688520" cy="534960"/>
          </a:xfrm>
          <a:prstGeom prst="rect">
            <a:avLst/>
          </a:prstGeom>
          <a:noFill/>
          <a:ln>
            <a:noFill/>
          </a:ln>
        </p:spPr>
        <p:txBody>
          <a:bodyPr lIns="0" rIns="0" tIns="0" bIns="0" anchor="ctr">
            <a:noAutofit/>
          </a:bodyPr>
          <a:p>
            <a:r>
              <a:rPr b="1" lang="en-US" sz="2600" spc="-1" strike="noStrike">
                <a:solidFill>
                  <a:srgbClr val="000000"/>
                </a:solidFill>
                <a:latin typeface="Arial"/>
              </a:rPr>
              <a:t>Operating Environment</a:t>
            </a:r>
            <a:endParaRPr b="1" lang="en-US" sz="2600" spc="-1" strike="noStrike">
              <a:solidFill>
                <a:srgbClr val="000000"/>
              </a:solidFill>
              <a:latin typeface="Arial"/>
            </a:endParaRPr>
          </a:p>
        </p:txBody>
      </p:sp>
      <p:sp>
        <p:nvSpPr>
          <p:cNvPr id="108" name="TextShape 2"/>
          <p:cNvSpPr txBox="1"/>
          <p:nvPr/>
        </p:nvSpPr>
        <p:spPr>
          <a:xfrm>
            <a:off x="729360" y="2079000"/>
            <a:ext cx="7688520" cy="22608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web application will operate with the following Web Browsers:</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Microsoft Internet Explorer version and above, Chrome, Morzilla.</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Server running latest versions of IIS (Internet Information Server).</a:t>
            </a:r>
            <a:endParaRPr b="0" lang="en-US" sz="14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The web application can permit user access from internet connection.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LibreOffice/6.3.3.2$Windows_X86_64 LibreOffice_project/a64200df03143b798afd1ec74a12ab50359878ed</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2020-02-13T21:07:19Z</dcterms:modified>
  <cp:revision>3</cp:revision>
  <dc:subject/>
  <dc:title/>
</cp:coreProperties>
</file>