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8FA81C-54D6-405D-8D9A-2C1D89162A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114843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53520" y="5247720"/>
            <a:ext cx="114843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2726C-18F9-493B-99D1-C9A3431E40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53520" y="524772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8080" y="524772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4C34E9-F831-4313-824A-716B4F696E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236480" y="316980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19080" y="316980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53520" y="524772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236480" y="524772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119080" y="524772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D52970-66C2-48A8-9B51-0B44968A5D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7E6447-C885-4760-8A2E-70A7A4308C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53520" y="3169800"/>
            <a:ext cx="11484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C2A2A7-B710-418A-9410-9FAC79BD1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11484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8783DB-37A7-4E49-BA78-9796A1DC6A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7C30C5-0482-4FD0-834A-1648BB76A0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827362-57C8-4DF0-A5EA-82A87004BC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60280" y="9360"/>
            <a:ext cx="960516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83BE61-CC6C-4606-B23F-DDD64A6F5E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53520" y="524772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F2C45E-85D4-4728-BD7C-59E413C13C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53520" y="3169800"/>
            <a:ext cx="11484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E2A035-DC44-4BAD-BA23-5215EB3FA6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8080" y="524772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1E21EF-9A98-4EBF-8E1D-01FB6CF352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53520" y="5247720"/>
            <a:ext cx="114843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BDFB6A-FE54-4782-8DCF-C1D3836BCE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114843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53520" y="5247720"/>
            <a:ext cx="114843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C2C326-2002-4C1A-801B-D1E7BDF9A4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53520" y="524772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8080" y="524772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F6A47B-525A-49BA-8B9A-2CC1674AAF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236480" y="316980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119080" y="316980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53520" y="524772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236480" y="524772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119080" y="5247720"/>
            <a:ext cx="3697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07A14B-7618-42D8-9D7C-5FFA609D50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11484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6A09D-554F-4E5B-8CBC-2A8A9E08A3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AB8712-4764-4B0B-AED0-E2786483FC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5EBA94-EAAB-4353-ADCA-7B3EA0A4B6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0280" y="9360"/>
            <a:ext cx="960516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1BD82-3E6E-40A8-BEE8-27C82E6A32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53520" y="524772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D20290-0F09-4843-B687-DDF67ADB88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8080" y="524772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9F5D6B-335C-489E-B807-05B95057BE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5352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8080" y="3169800"/>
            <a:ext cx="56041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53520" y="5247720"/>
            <a:ext cx="114843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9AD031-7FD7-4A94-852F-D4C3668598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53520" y="3169800"/>
            <a:ext cx="11484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6690600" y="6440400"/>
            <a:ext cx="39823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11044080" y="6445080"/>
            <a:ext cx="2592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11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defRPr>
            </a:lvl1pPr>
          </a:lstStyle>
          <a:p>
            <a:pPr marL="38160">
              <a:lnSpc>
                <a:spcPct val="111000"/>
              </a:lnSpc>
              <a:buNone/>
              <a:tabLst>
                <a:tab algn="l" pos="0"/>
              </a:tabLst>
            </a:pPr>
            <a:fld id="{8B23BE07-F43D-4285-80CD-F7CB8064C681}" type="slidenum"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028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6690600" y="6440400"/>
            <a:ext cx="39823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11044080" y="6445080"/>
            <a:ext cx="2592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11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defRPr>
            </a:lvl1pPr>
          </a:lstStyle>
          <a:p>
            <a:pPr marL="38160">
              <a:lnSpc>
                <a:spcPct val="111000"/>
              </a:lnSpc>
              <a:buNone/>
              <a:tabLst>
                <a:tab algn="l" pos="0"/>
              </a:tabLst>
            </a:pPr>
            <a:fld id="{EA937C4D-AD7B-46EC-B0AA-67577FBE5B23}" type="slidenum"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www/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43;p1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8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Google Shape;44;p1" descr=""/>
          <p:cNvPicPr/>
          <p:nvPr/>
        </p:nvPicPr>
        <p:blipFill>
          <a:blip r:embed="rId1"/>
          <a:stretch/>
        </p:blipFill>
        <p:spPr>
          <a:xfrm>
            <a:off x="365760" y="237600"/>
            <a:ext cx="1208160" cy="78912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53520" y="1702080"/>
            <a:ext cx="10887840" cy="1475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WIPRO NGA Program – C++ LSP Batch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46;p1"/>
          <p:cNvSpPr/>
          <p:nvPr/>
        </p:nvSpPr>
        <p:spPr>
          <a:xfrm>
            <a:off x="353520" y="6139440"/>
            <a:ext cx="195408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5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2"/>
              </a:rPr>
              <a:t>www. </a:t>
            </a:r>
            <a:r>
              <a:rPr b="0" lang="en-US" sz="1350" spc="-1" strike="noStrike">
                <a:solidFill>
                  <a:srgbClr val="ffffff"/>
                </a:solidFill>
                <a:latin typeface="Arial"/>
                <a:ea typeface="Arial"/>
              </a:rPr>
              <a:t>rpsconsulting. in 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86" name="Google Shape;47;p1"/>
          <p:cNvSpPr/>
          <p:nvPr/>
        </p:nvSpPr>
        <p:spPr>
          <a:xfrm>
            <a:off x="353520" y="3169800"/>
            <a:ext cx="10237680" cy="22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Capstone Project Presentation –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algn="l" pos="0"/>
              </a:tabLst>
            </a:pPr>
            <a:endParaRPr b="0" lang="en-IN" sz="2850" spc="-1" strike="noStrike">
              <a:latin typeface="Arial"/>
            </a:endParaRPr>
          </a:p>
          <a:p>
            <a:pPr marL="12600">
              <a:lnSpc>
                <a:spcPct val="106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Project Title  - A Distributed Real-Time Messaging System Using Client-Server Architechture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94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Presented by –  Dolly Kumari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43240" y="601992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Client 2 terminal connected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64040" y="360000"/>
            <a:ext cx="11055960" cy="528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080000" y="540000"/>
            <a:ext cx="10260000" cy="522000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4500000" y="5953680"/>
            <a:ext cx="61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Client 3 connected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80000" y="479520"/>
            <a:ext cx="9715320" cy="582048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 txBox="1"/>
          <p:nvPr/>
        </p:nvSpPr>
        <p:spPr>
          <a:xfrm>
            <a:off x="4500000" y="6300000"/>
            <a:ext cx="36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Final Output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78720" y="228600"/>
            <a:ext cx="9605160" cy="67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FUTURE IMPROVEMENTS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15640" y="900000"/>
            <a:ext cx="11484360" cy="554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Advanced Features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Current State: Basic messaging functionality is implemented.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Proposed Improvement: Introduce advanced features such as file sharing, message        reactions, and group chats to enhance functionality and user engagement.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Enhanced Scalability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Current State: The system handles multiple clients but may face limitations with a         high number of concurrent users.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Proposed Improvement: Implement load balancing and server clustering to handle         more clients and improve performance.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Security Enhancements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Current State: Communication is currently unencrypted, which may expose data to        interception.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Proposed Improvement: Integrate encryption protocols (e.g., TLS/SSL) to secure message transmissions and protect user data.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CONCLUSION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80880" y="1676520"/>
            <a:ext cx="1148436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project successfully developed a distributed real-time messaging system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using C++ and POSIX sockets, demonstrating effective client-server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communication and multithreading capabilities. The system enables concurrent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messaging between multiple users. Challenges such as managing multiple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connections and error handling were addressed. Overall, this project provided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practical experience in real-time system development and set the stage for further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advancements in functionality and performance.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4500000" y="2340000"/>
            <a:ext cx="3600000" cy="122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4000" spc="-1" strike="noStrike">
                <a:latin typeface="Arial"/>
              </a:rPr>
              <a:t>Thankyou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6000" y="53352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INTRODUCTION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15640" y="1512720"/>
            <a:ext cx="788436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multi-user chat system using C++ is a program that allows multiple users to communicate with each other in real-time through text messages.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communication between various users is done using client server model.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63;p3" descr=""/>
          <p:cNvPicPr/>
          <p:nvPr/>
        </p:nvPicPr>
        <p:blipFill>
          <a:blip r:embed="rId1"/>
          <a:stretch/>
        </p:blipFill>
        <p:spPr>
          <a:xfrm>
            <a:off x="109800" y="6397920"/>
            <a:ext cx="645840" cy="42336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3"/>
          <p:cNvSpPr>
            <a:spLocks noGrp="1"/>
          </p:cNvSpPr>
          <p:nvPr>
            <p:ph type="ftr" idx="7"/>
          </p:nvPr>
        </p:nvSpPr>
        <p:spPr>
          <a:xfrm>
            <a:off x="6690600" y="6440400"/>
            <a:ext cx="39823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17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marL="12600">
              <a:lnSpc>
                <a:spcPct val="117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2024  -  RPS  Consulting  all  r ights  reserved</a:t>
            </a:r>
            <a:endParaRPr b="0" lang="en-IN" sz="1400" spc="-1" strike="noStrike"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8100000" y="1965600"/>
            <a:ext cx="3780000" cy="397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62120" y="22860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Various application tools used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80000" y="720000"/>
            <a:ext cx="11832120" cy="58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Compiler/IDE: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GCC/G++: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g++-11 -std=c++11 -pthread chat_client.cpp -o chat_client.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Text editor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Networking Libraries: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POSIX Sockets: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Utilized for network communication.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Operating System: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Linux (Debian): Used f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 development and execution of the project.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Threading Library: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pthread: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 multithreading support, included via -pthread flag in g++ compilation.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Debugging tools: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GDB(GNU debugger)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87;p6" descr=""/>
          <p:cNvPicPr/>
          <p:nvPr/>
        </p:nvPicPr>
        <p:blipFill>
          <a:blip r:embed="rId1"/>
          <a:stretch/>
        </p:blipFill>
        <p:spPr>
          <a:xfrm>
            <a:off x="109800" y="6397920"/>
            <a:ext cx="645840" cy="4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3;p7" descr=""/>
          <p:cNvPicPr/>
          <p:nvPr/>
        </p:nvPicPr>
        <p:blipFill>
          <a:blip r:embed="rId1"/>
          <a:stretch/>
        </p:blipFill>
        <p:spPr>
          <a:xfrm>
            <a:off x="109800" y="6643080"/>
            <a:ext cx="645840" cy="17784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80000" y="936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HOW THIS SYSTEM WORKS?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8"/>
          </p:nvPr>
        </p:nvSpPr>
        <p:spPr>
          <a:xfrm>
            <a:off x="6690600" y="6440400"/>
            <a:ext cx="39823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82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marL="12600">
              <a:lnSpc>
                <a:spcPct val="182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2024  -  RPS  Consulting  all  r ights  reserved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9"/>
          </p:nvPr>
        </p:nvSpPr>
        <p:spPr>
          <a:xfrm>
            <a:off x="11044080" y="6445080"/>
            <a:ext cx="2592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11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defRPr>
            </a:lvl1pPr>
          </a:lstStyle>
          <a:p>
            <a:pPr marL="38160">
              <a:lnSpc>
                <a:spcPct val="111000"/>
              </a:lnSpc>
              <a:buNone/>
              <a:tabLst>
                <a:tab algn="l" pos="0"/>
              </a:tabLst>
            </a:pPr>
            <a:fld id="{C018785E-DDAD-45BB-A2F2-35AF2BD37E57}" type="slidenum"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9" name="Google Shape;94;p 1"/>
          <p:cNvSpPr txBox="1"/>
          <p:nvPr/>
        </p:nvSpPr>
        <p:spPr>
          <a:xfrm>
            <a:off x="1080360" y="972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HOW THIS SYSTEM WORKS?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360000" y="900000"/>
            <a:ext cx="11520000" cy="450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Font typeface="StarSymbol"/>
              <a:buAutoNum type="arabicPlain"/>
            </a:pPr>
            <a:r>
              <a:rPr b="1" lang="en-IN" sz="2400" spc="-1" strike="noStrike">
                <a:latin typeface="Arial"/>
              </a:rPr>
              <a:t>Server Initialization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Socket Creation: The server creates a socket using socket(AF_INET, SOCK_STREAM, 0).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Bind to Address: The server binds the socket to an IP address and port (e.g., PORT 8080) using bind().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Listening for Connections: The server listens for incoming client connections with listen().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Accepting Clients: It accepts connections from clients using accept(), creating a new socket for each client.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2;p8" descr=""/>
          <p:cNvPicPr/>
          <p:nvPr/>
        </p:nvPicPr>
        <p:blipFill>
          <a:blip r:embed="rId1"/>
          <a:stretch/>
        </p:blipFill>
        <p:spPr>
          <a:xfrm>
            <a:off x="109800" y="6643080"/>
            <a:ext cx="645840" cy="17784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32240" y="18288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HOW THIS SYSTEM WORKS? (CONTINUE...)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228600" y="754560"/>
            <a:ext cx="11484360" cy="932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Client Initialization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Socket Creation: Each client creates a socket using socket(AF_INET, SOCK_STREAM, 0).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Connecting to Server: The client connects to the server using connect(), specifying the server’s IP address and port.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Sending Username: After connecting, the client sends its username to the server using send().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ftr" idx="10"/>
          </p:nvPr>
        </p:nvSpPr>
        <p:spPr>
          <a:xfrm>
            <a:off x="8840160" y="6580800"/>
            <a:ext cx="27428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82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marL="12600">
              <a:lnSpc>
                <a:spcPct val="182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2024  -  RPS  Consulting  all  r ights  reserved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 idx="11"/>
          </p:nvPr>
        </p:nvSpPr>
        <p:spPr>
          <a:xfrm>
            <a:off x="11583360" y="6485040"/>
            <a:ext cx="2592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11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defRPr>
            </a:lvl1pPr>
          </a:lstStyle>
          <a:p>
            <a:pPr marL="38160">
              <a:lnSpc>
                <a:spcPct val="111000"/>
              </a:lnSpc>
              <a:buNone/>
              <a:tabLst>
                <a:tab algn="l" pos="0"/>
              </a:tabLst>
            </a:pPr>
            <a:fld id="{E4B3D838-424C-4D00-A950-7D82DC396DDF}" type="slidenum"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11;p9" descr=""/>
          <p:cNvPicPr/>
          <p:nvPr/>
        </p:nvPicPr>
        <p:blipFill>
          <a:blip r:embed="rId1"/>
          <a:stretch/>
        </p:blipFill>
        <p:spPr>
          <a:xfrm>
            <a:off x="109800" y="6397920"/>
            <a:ext cx="645840" cy="42336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ftr" idx="12"/>
          </p:nvPr>
        </p:nvSpPr>
        <p:spPr>
          <a:xfrm>
            <a:off x="6690600" y="6440400"/>
            <a:ext cx="39823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17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marL="12600">
              <a:lnSpc>
                <a:spcPct val="117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2024  -  RPS  Consulting  all  r ights  reserved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13"/>
          </p:nvPr>
        </p:nvSpPr>
        <p:spPr>
          <a:xfrm>
            <a:off x="11044080" y="6445080"/>
            <a:ext cx="2592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11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defRPr>
            </a:lvl1pPr>
          </a:lstStyle>
          <a:p>
            <a:pPr marL="38160">
              <a:lnSpc>
                <a:spcPct val="111000"/>
              </a:lnSpc>
              <a:buNone/>
              <a:tabLst>
                <a:tab algn="l" pos="0"/>
              </a:tabLst>
            </a:pPr>
            <a:fld id="{4881928D-8AA8-4D22-8A20-D97AE2E46DC7}" type="slidenum"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80000" y="720000"/>
            <a:ext cx="11484360" cy="52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3. Handling Messages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Receiving Messages: Both client and server use separate threads to handle incoming messages. They use recv() to receive data from the socket.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Displaying Messages: Received messages are displayed to the user (on the console) using std::cout.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4. Multithreading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Client Threads: The client application starts a separate thread to handle message reception (receive_messages function).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Server Threads: The server would typically use threads to handle multiple clients concurrently.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20;p10" descr=""/>
          <p:cNvPicPr/>
          <p:nvPr/>
        </p:nvPicPr>
        <p:blipFill>
          <a:blip r:embed="rId1"/>
          <a:stretch/>
        </p:blipFill>
        <p:spPr>
          <a:xfrm>
            <a:off x="109800" y="6643080"/>
            <a:ext cx="645840" cy="17784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144360" y="609480"/>
            <a:ext cx="11484360" cy="57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Sending Messages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Input: The client reads user input from the console and sends it to the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server using send().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Broadcasting: The server receives messages from clients and can broadcast them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other connected clients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Error Handling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Socket Operations: The system checks for errors during socket operations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(creation, binding, connection) and handles them by printing error messages to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console.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Connection Management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Closing Connections: When either side finishes communication or encounters an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error, it closes the socket using close() to release resources.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ftr" idx="14"/>
          </p:nvPr>
        </p:nvSpPr>
        <p:spPr>
          <a:xfrm>
            <a:off x="8077320" y="6467040"/>
            <a:ext cx="2834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204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marL="12600">
              <a:lnSpc>
                <a:spcPct val="204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2024  -  RPS  Consulting  all  r ights  reserved</a:t>
            </a:r>
            <a:endParaRPr b="0" lang="en-IN" sz="800" spc="-1" strike="noStrike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5"/>
          </p:nvPr>
        </p:nvSpPr>
        <p:spPr>
          <a:xfrm>
            <a:off x="11044080" y="6445080"/>
            <a:ext cx="2592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11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defRPr>
            </a:lvl1pPr>
          </a:lstStyle>
          <a:p>
            <a:pPr marL="38160">
              <a:lnSpc>
                <a:spcPct val="111000"/>
              </a:lnSpc>
              <a:buNone/>
              <a:tabLst>
                <a:tab algn="l" pos="0"/>
              </a:tabLst>
            </a:pPr>
            <a:fld id="{D44E9E81-F2B2-4352-953A-5ABF2FDAF644}" type="slidenum"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4400" y="8424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1f497d"/>
                </a:solidFill>
                <a:latin typeface="Times New Roman"/>
                <a:ea typeface="Times New Roman"/>
              </a:rPr>
              <a:t>OUTPUT SCREENSHOT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60280" y="838080"/>
            <a:ext cx="11484360" cy="59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Server terminal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577520" y="907920"/>
            <a:ext cx="8942040" cy="50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52200" y="5712840"/>
            <a:ext cx="9605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Client 1 connected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260000" y="231120"/>
            <a:ext cx="9077040" cy="534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2024-08-08T06:01:48Z</dcterms:created>
  <dc:creator/>
  <dc:description/>
  <dc:language>en-IN</dc:language>
  <cp:lastModifiedBy/>
  <dcterms:modified xsi:type="dcterms:W3CDTF">2024-08-09T03:29:26Z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2024-08-08T00:00:00Z</vt:filetime>
  </property>
</Properties>
</file>