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3" r:id="rId6"/>
    <p:sldId id="259" r:id="rId7"/>
    <p:sldId id="260"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96BC-C655-C00D-E9B5-6A3D0E400E3E}"/>
              </a:ext>
            </a:extLst>
          </p:cNvPr>
          <p:cNvSpPr>
            <a:spLocks noGrp="1"/>
          </p:cNvSpPr>
          <p:nvPr>
            <p:ph type="ctrTitle"/>
          </p:nvPr>
        </p:nvSpPr>
        <p:spPr>
          <a:solidFill>
            <a:srgbClr val="002060"/>
          </a:solidFill>
          <a:ln>
            <a:noFill/>
          </a:ln>
        </p:spPr>
        <p:txBody>
          <a:bodyPr/>
          <a:lstStyle/>
          <a:p>
            <a:pPr algn="ctr"/>
            <a:r>
              <a:rPr lang="en-US" b="1" dirty="0">
                <a:latin typeface="Bodoni MT" panose="02070603080606020203" pitchFamily="18" charset="0"/>
                <a:cs typeface="Aharoni" panose="02010803020104030203" pitchFamily="2" charset="-79"/>
              </a:rPr>
              <a:t>CASE STUDY ON SOA</a:t>
            </a:r>
            <a:br>
              <a:rPr lang="en-US" b="1" dirty="0">
                <a:latin typeface="Bodoni MT" panose="02070603080606020203" pitchFamily="18" charset="0"/>
                <a:cs typeface="Aharoni" panose="02010803020104030203" pitchFamily="2" charset="-79"/>
              </a:rPr>
            </a:br>
            <a:r>
              <a:rPr lang="en-US" b="1" dirty="0">
                <a:latin typeface="Bodoni MT" panose="02070603080606020203" pitchFamily="18" charset="0"/>
                <a:cs typeface="Aharoni" panose="02010803020104030203" pitchFamily="2" charset="-79"/>
              </a:rPr>
              <a:t> IN </a:t>
            </a:r>
            <a:br>
              <a:rPr lang="en-US" b="1" dirty="0">
                <a:latin typeface="Bodoni MT" panose="02070603080606020203" pitchFamily="18" charset="0"/>
                <a:cs typeface="Aharoni" panose="02010803020104030203" pitchFamily="2" charset="-79"/>
              </a:rPr>
            </a:br>
            <a:r>
              <a:rPr lang="en-US" b="1">
                <a:latin typeface="Bodoni MT" panose="02070603080606020203" pitchFamily="18" charset="0"/>
                <a:cs typeface="Aharoni" panose="02010803020104030203" pitchFamily="2" charset="-79"/>
              </a:rPr>
              <a:t>BANKING system</a:t>
            </a:r>
            <a:endParaRPr lang="en-IN" b="1" dirty="0">
              <a:latin typeface="Bodoni MT" panose="02070603080606020203" pitchFamily="18" charset="0"/>
              <a:cs typeface="Aharoni" panose="02010803020104030203" pitchFamily="2" charset="-79"/>
            </a:endParaRPr>
          </a:p>
        </p:txBody>
      </p:sp>
      <p:sp>
        <p:nvSpPr>
          <p:cNvPr id="3" name="Subtitle 2">
            <a:extLst>
              <a:ext uri="{FF2B5EF4-FFF2-40B4-BE49-F238E27FC236}">
                <a16:creationId xmlns:a16="http://schemas.microsoft.com/office/drawing/2014/main" id="{115DB60A-C9F7-D2BC-BC3C-6680619A2236}"/>
              </a:ext>
            </a:extLst>
          </p:cNvPr>
          <p:cNvSpPr>
            <a:spLocks noGrp="1"/>
          </p:cNvSpPr>
          <p:nvPr>
            <p:ph type="subTitle" idx="1"/>
          </p:nvPr>
        </p:nvSpPr>
        <p:spPr/>
        <p:txBody>
          <a:bodyPr>
            <a:normAutofit/>
          </a:bodyPr>
          <a:lstStyle/>
          <a:p>
            <a:pPr algn="ctr"/>
            <a:r>
              <a:rPr lang="en-US" sz="2400" dirty="0">
                <a:solidFill>
                  <a:srgbClr val="002060"/>
                </a:solidFill>
              </a:rPr>
              <a:t>PRESENTED BY DOLLY KUMARI</a:t>
            </a:r>
            <a:endParaRPr lang="en-IN" sz="2400" dirty="0">
              <a:solidFill>
                <a:srgbClr val="002060"/>
              </a:solidFill>
            </a:endParaRPr>
          </a:p>
        </p:txBody>
      </p:sp>
    </p:spTree>
    <p:extLst>
      <p:ext uri="{BB962C8B-B14F-4D97-AF65-F5344CB8AC3E}">
        <p14:creationId xmlns:p14="http://schemas.microsoft.com/office/powerpoint/2010/main" val="3360830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A560-6362-C4B2-1288-11983CF5A3D7}"/>
              </a:ext>
            </a:extLst>
          </p:cNvPr>
          <p:cNvSpPr>
            <a:spLocks noGrp="1"/>
          </p:cNvSpPr>
          <p:nvPr>
            <p:ph type="title"/>
          </p:nvPr>
        </p:nvSpPr>
        <p:spPr>
          <a:xfrm>
            <a:off x="3348111" y="1950430"/>
            <a:ext cx="5416061" cy="1478570"/>
          </a:xfrm>
          <a:solidFill>
            <a:schemeClr val="bg2"/>
          </a:solidFill>
        </p:spPr>
        <p:txBody>
          <a:bodyPr/>
          <a:lstStyle/>
          <a:p>
            <a:pPr algn="ctr"/>
            <a:r>
              <a:rPr lang="en-US" dirty="0"/>
              <a:t>thankyou</a:t>
            </a:r>
            <a:endParaRPr lang="en-IN" dirty="0"/>
          </a:p>
        </p:txBody>
      </p:sp>
    </p:spTree>
    <p:extLst>
      <p:ext uri="{BB962C8B-B14F-4D97-AF65-F5344CB8AC3E}">
        <p14:creationId xmlns:p14="http://schemas.microsoft.com/office/powerpoint/2010/main" val="378896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CA8A-BB1C-D359-F1BA-8F6C16B32C45}"/>
              </a:ext>
            </a:extLst>
          </p:cNvPr>
          <p:cNvSpPr>
            <a:spLocks noGrp="1"/>
          </p:cNvSpPr>
          <p:nvPr>
            <p:ph type="title"/>
          </p:nvPr>
        </p:nvSpPr>
        <p:spPr>
          <a:solidFill>
            <a:schemeClr val="bg2"/>
          </a:solidFill>
        </p:spPr>
        <p:txBody>
          <a:bodyPr/>
          <a:lstStyle/>
          <a:p>
            <a:r>
              <a:rPr lang="en-US" b="1" dirty="0"/>
              <a:t>INTRODUCTION OF SOA</a:t>
            </a:r>
            <a:endParaRPr lang="en-IN" b="1" dirty="0"/>
          </a:p>
        </p:txBody>
      </p:sp>
      <p:sp>
        <p:nvSpPr>
          <p:cNvPr id="3" name="Content Placeholder 2">
            <a:extLst>
              <a:ext uri="{FF2B5EF4-FFF2-40B4-BE49-F238E27FC236}">
                <a16:creationId xmlns:a16="http://schemas.microsoft.com/office/drawing/2014/main" id="{FAD35E6C-6C02-6E5C-2BCF-E307E70E824C}"/>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dirty="0"/>
              <a:t>Service-Oriented Architecture (SOA) is a stage in the evolution of application development and/or integration. It defines a way to make SOA allows users to combine a large number of facilities from existing services to form applications.</a:t>
            </a:r>
          </a:p>
          <a:p>
            <a:pPr algn="l" fontAlgn="base">
              <a:buFont typeface="Arial" panose="020B0604020202020204" pitchFamily="34" charset="0"/>
              <a:buChar char="•"/>
            </a:pPr>
            <a:r>
              <a:rPr lang="en-US" dirty="0"/>
              <a:t>SOA encompasses a set of design principles that structure system development and provide means for integrating components into a coherent and decentralized system.</a:t>
            </a:r>
          </a:p>
          <a:p>
            <a:pPr algn="l" fontAlgn="base">
              <a:buFont typeface="Arial" panose="020B0604020202020204" pitchFamily="34" charset="0"/>
              <a:buChar char="•"/>
            </a:pPr>
            <a:r>
              <a:rPr lang="en-US" dirty="0"/>
              <a:t>SOA-based computing packages functionalities into a set of interoperable services, which can be integrated into different software systems belonging to separate business domains.</a:t>
            </a:r>
          </a:p>
          <a:p>
            <a:r>
              <a:rPr lang="en-US" dirty="0"/>
              <a:t>Software components reusable using the interfaces. </a:t>
            </a:r>
            <a:endParaRPr lang="en-IN" dirty="0"/>
          </a:p>
        </p:txBody>
      </p:sp>
    </p:spTree>
    <p:extLst>
      <p:ext uri="{BB962C8B-B14F-4D97-AF65-F5344CB8AC3E}">
        <p14:creationId xmlns:p14="http://schemas.microsoft.com/office/powerpoint/2010/main" val="203264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AA8F-036B-A4F3-9EA7-CC0E157752DF}"/>
              </a:ext>
            </a:extLst>
          </p:cNvPr>
          <p:cNvSpPr>
            <a:spLocks noGrp="1"/>
          </p:cNvSpPr>
          <p:nvPr>
            <p:ph type="title"/>
          </p:nvPr>
        </p:nvSpPr>
        <p:spPr>
          <a:solidFill>
            <a:srgbClr val="002060"/>
          </a:solidFill>
        </p:spPr>
        <p:txBody>
          <a:bodyPr>
            <a:normAutofit/>
          </a:bodyPr>
          <a:lstStyle/>
          <a:p>
            <a:r>
              <a:rPr lang="en-IN" b="1" dirty="0">
                <a:cs typeface="Arial" panose="020B0604020202020204" pitchFamily="34" charset="0"/>
              </a:rPr>
              <a:t>Major objectives of SOA</a:t>
            </a:r>
            <a:br>
              <a:rPr lang="en-IN" b="1" dirty="0">
                <a:cs typeface="Arial" panose="020B0604020202020204" pitchFamily="34" charset="0"/>
              </a:rPr>
            </a:br>
            <a:endParaRPr lang="en-IN" b="1" dirty="0">
              <a:cs typeface="Arial" panose="020B0604020202020204" pitchFamily="34" charset="0"/>
            </a:endParaRPr>
          </a:p>
        </p:txBody>
      </p:sp>
      <p:sp>
        <p:nvSpPr>
          <p:cNvPr id="3" name="Content Placeholder 2">
            <a:extLst>
              <a:ext uri="{FF2B5EF4-FFF2-40B4-BE49-F238E27FC236}">
                <a16:creationId xmlns:a16="http://schemas.microsoft.com/office/drawing/2014/main" id="{74217882-AFB7-92E4-1992-BF810397462D}"/>
              </a:ext>
            </a:extLst>
          </p:cNvPr>
          <p:cNvSpPr>
            <a:spLocks noGrp="1"/>
          </p:cNvSpPr>
          <p:nvPr>
            <p:ph idx="1"/>
          </p:nvPr>
        </p:nvSpPr>
        <p:spPr/>
        <p:txBody>
          <a:bodyPr>
            <a:normAutofit fontScale="40000" lnSpcReduction="20000"/>
          </a:bodyPr>
          <a:lstStyle/>
          <a:p>
            <a:pPr algn="l"/>
            <a:r>
              <a:rPr lang="en-US" sz="5500" dirty="0"/>
              <a:t>There are three major objectives of SOA, each of which focuses on a different part of the application lifecycle:</a:t>
            </a:r>
          </a:p>
          <a:p>
            <a:pPr algn="l">
              <a:buFont typeface="Arial" panose="020B0604020202020204" pitchFamily="34" charset="0"/>
              <a:buChar char="•"/>
            </a:pPr>
            <a:r>
              <a:rPr lang="en-US" sz="5500" dirty="0"/>
              <a:t>Service. This objective aims to structure procedures or software components as services. Services are designed to be loosely coupled to applications, so they're only used when needed. </a:t>
            </a:r>
          </a:p>
          <a:p>
            <a:pPr algn="l">
              <a:buFont typeface="Arial" panose="020B0604020202020204" pitchFamily="34" charset="0"/>
              <a:buChar char="•"/>
            </a:pPr>
            <a:r>
              <a:rPr lang="en-US" sz="5500" dirty="0"/>
              <a:t>Publishing. SOA also aims to provide a mechanism for publishing available services that include their functionality and input/output requirements.</a:t>
            </a:r>
          </a:p>
          <a:p>
            <a:pPr algn="l">
              <a:buFont typeface="Arial" panose="020B0604020202020204" pitchFamily="34" charset="0"/>
              <a:buChar char="•"/>
            </a:pPr>
            <a:r>
              <a:rPr lang="en-US" sz="5500" dirty="0"/>
              <a:t>Security. The third objective of SOA is to control the use of services to avoid security and governance problems. </a:t>
            </a:r>
            <a:endParaRPr lang="en-IN" dirty="0"/>
          </a:p>
        </p:txBody>
      </p:sp>
    </p:spTree>
    <p:extLst>
      <p:ext uri="{BB962C8B-B14F-4D97-AF65-F5344CB8AC3E}">
        <p14:creationId xmlns:p14="http://schemas.microsoft.com/office/powerpoint/2010/main" val="219454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3DE2-237D-4AF7-D3A1-FEE0A52B4AB4}"/>
              </a:ext>
            </a:extLst>
          </p:cNvPr>
          <p:cNvSpPr>
            <a:spLocks noGrp="1"/>
          </p:cNvSpPr>
          <p:nvPr>
            <p:ph type="title"/>
          </p:nvPr>
        </p:nvSpPr>
        <p:spPr>
          <a:solidFill>
            <a:srgbClr val="002060"/>
          </a:solidFill>
        </p:spPr>
        <p:txBody>
          <a:bodyPr/>
          <a:lstStyle/>
          <a:p>
            <a:r>
              <a:rPr lang="en-US" dirty="0"/>
              <a:t>CASE STUDY ON SOA IN BANKING</a:t>
            </a:r>
            <a:endParaRPr lang="en-IN" dirty="0"/>
          </a:p>
        </p:txBody>
      </p:sp>
      <p:sp>
        <p:nvSpPr>
          <p:cNvPr id="3" name="Content Placeholder 2">
            <a:extLst>
              <a:ext uri="{FF2B5EF4-FFF2-40B4-BE49-F238E27FC236}">
                <a16:creationId xmlns:a16="http://schemas.microsoft.com/office/drawing/2014/main" id="{4698904A-EA0E-9EE4-CB19-F6C5FE5C203C}"/>
              </a:ext>
            </a:extLst>
          </p:cNvPr>
          <p:cNvSpPr>
            <a:spLocks noGrp="1"/>
          </p:cNvSpPr>
          <p:nvPr>
            <p:ph idx="1"/>
          </p:nvPr>
        </p:nvSpPr>
        <p:spPr/>
        <p:txBody>
          <a:bodyPr>
            <a:noAutofit/>
          </a:bodyPr>
          <a:lstStyle/>
          <a:p>
            <a:r>
              <a:rPr lang="en-US" sz="2200" dirty="0"/>
              <a:t>Banking systems responsible for account management and periodic operational processing. Many banks have implemented various channels to allow customers to interact via different communication media (ATM, Branch, Internet, Phone Banking, Call Center). </a:t>
            </a:r>
          </a:p>
          <a:p>
            <a:r>
              <a:rPr lang="en-US" sz="2200" dirty="0"/>
              <a:t>The processes reside in the application silos; heavy data synchronization and replication is required. Many processes are batch driven.</a:t>
            </a:r>
          </a:p>
          <a:p>
            <a:r>
              <a:rPr lang="en-US" sz="2200" dirty="0"/>
              <a:t>Service Oriented Architecture can offer in this situation is supporting the development of a true multi-channel architecture by re-using channel-agnostic services and allowing process execution transparently across various channels leading to a rather real-time environment.</a:t>
            </a:r>
          </a:p>
        </p:txBody>
      </p:sp>
    </p:spTree>
    <p:extLst>
      <p:ext uri="{BB962C8B-B14F-4D97-AF65-F5344CB8AC3E}">
        <p14:creationId xmlns:p14="http://schemas.microsoft.com/office/powerpoint/2010/main" val="267501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C0EDC0-8B68-8DFB-C849-B7ABA903613A}"/>
              </a:ext>
            </a:extLst>
          </p:cNvPr>
          <p:cNvSpPr txBox="1"/>
          <p:nvPr/>
        </p:nvSpPr>
        <p:spPr>
          <a:xfrm>
            <a:off x="1659987" y="1167618"/>
            <a:ext cx="9580442" cy="1200329"/>
          </a:xfrm>
          <a:prstGeom prst="rect">
            <a:avLst/>
          </a:prstGeom>
          <a:solidFill>
            <a:srgbClr val="002060"/>
          </a:solidFill>
        </p:spPr>
        <p:txBody>
          <a:bodyPr wrap="square" rtlCol="0">
            <a:spAutoFit/>
          </a:bodyPr>
          <a:lstStyle/>
          <a:p>
            <a:r>
              <a:rPr lang="en-US" sz="3600" dirty="0"/>
              <a:t>HOW SOA COULD BENEFIT BANKING INDUSTRY</a:t>
            </a:r>
          </a:p>
          <a:p>
            <a:endParaRPr lang="en-IN" sz="3600" dirty="0"/>
          </a:p>
        </p:txBody>
      </p:sp>
      <p:sp>
        <p:nvSpPr>
          <p:cNvPr id="9" name="TextBox 8">
            <a:extLst>
              <a:ext uri="{FF2B5EF4-FFF2-40B4-BE49-F238E27FC236}">
                <a16:creationId xmlns:a16="http://schemas.microsoft.com/office/drawing/2014/main" id="{F087794D-1193-0DA6-956D-86A49B5FF53E}"/>
              </a:ext>
            </a:extLst>
          </p:cNvPr>
          <p:cNvSpPr txBox="1"/>
          <p:nvPr/>
        </p:nvSpPr>
        <p:spPr>
          <a:xfrm>
            <a:off x="1561170" y="2975317"/>
            <a:ext cx="9580442" cy="2123658"/>
          </a:xfrm>
          <a:prstGeom prst="rect">
            <a:avLst/>
          </a:prstGeom>
          <a:noFill/>
        </p:spPr>
        <p:txBody>
          <a:bodyPr wrap="square" rtlCol="0">
            <a:spAutoFit/>
          </a:bodyPr>
          <a:lstStyle/>
          <a:p>
            <a:r>
              <a:rPr lang="en-US" sz="2200" dirty="0"/>
              <a:t>To be successful in Banking, the Banking Industry needs to be customer-centric. Becoming more customer-centric requires banks to focus on four key areas:</a:t>
            </a:r>
          </a:p>
          <a:p>
            <a:endParaRPr lang="en-US" sz="2200" dirty="0"/>
          </a:p>
          <a:p>
            <a:pPr marL="285750" indent="-285750">
              <a:buFont typeface="Arial" panose="020B0604020202020204" pitchFamily="34" charset="0"/>
              <a:buChar char="•"/>
            </a:pPr>
            <a:r>
              <a:rPr lang="en-US" sz="2200" dirty="0"/>
              <a:t>Customer Information Management</a:t>
            </a:r>
          </a:p>
          <a:p>
            <a:pPr marL="285750" indent="-285750">
              <a:buFont typeface="Arial" panose="020B0604020202020204" pitchFamily="34" charset="0"/>
              <a:buChar char="•"/>
            </a:pPr>
            <a:r>
              <a:rPr lang="en-US" sz="2200" dirty="0"/>
              <a:t>Operational Excellence</a:t>
            </a:r>
          </a:p>
          <a:p>
            <a:pPr marL="285750" indent="-285750">
              <a:buFont typeface="Arial" panose="020B0604020202020204" pitchFamily="34" charset="0"/>
              <a:buChar char="•"/>
            </a:pPr>
            <a:r>
              <a:rPr lang="en-US" sz="2200" dirty="0"/>
              <a:t>Intelligent Inbound Cross-Selling</a:t>
            </a:r>
            <a:endParaRPr lang="en-IN" sz="2200" dirty="0"/>
          </a:p>
        </p:txBody>
      </p:sp>
    </p:spTree>
    <p:extLst>
      <p:ext uri="{BB962C8B-B14F-4D97-AF65-F5344CB8AC3E}">
        <p14:creationId xmlns:p14="http://schemas.microsoft.com/office/powerpoint/2010/main" val="127211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D8A2-3297-620B-B380-78F76078D16C}"/>
              </a:ext>
            </a:extLst>
          </p:cNvPr>
          <p:cNvSpPr>
            <a:spLocks noGrp="1"/>
          </p:cNvSpPr>
          <p:nvPr>
            <p:ph type="title"/>
          </p:nvPr>
        </p:nvSpPr>
        <p:spPr>
          <a:solidFill>
            <a:srgbClr val="002060"/>
          </a:solidFill>
        </p:spPr>
        <p:txBody>
          <a:bodyPr/>
          <a:lstStyle/>
          <a:p>
            <a:r>
              <a:rPr lang="en-US" dirty="0"/>
              <a:t>Customer Information Management</a:t>
            </a:r>
            <a:endParaRPr lang="en-IN" dirty="0"/>
          </a:p>
        </p:txBody>
      </p:sp>
      <p:sp>
        <p:nvSpPr>
          <p:cNvPr id="3" name="Content Placeholder 2">
            <a:extLst>
              <a:ext uri="{FF2B5EF4-FFF2-40B4-BE49-F238E27FC236}">
                <a16:creationId xmlns:a16="http://schemas.microsoft.com/office/drawing/2014/main" id="{813F488C-D19E-FBFF-9F09-DA92B7BC215D}"/>
              </a:ext>
            </a:extLst>
          </p:cNvPr>
          <p:cNvSpPr>
            <a:spLocks noGrp="1"/>
          </p:cNvSpPr>
          <p:nvPr>
            <p:ph idx="1"/>
          </p:nvPr>
        </p:nvSpPr>
        <p:spPr/>
        <p:txBody>
          <a:bodyPr>
            <a:normAutofit fontScale="92500" lnSpcReduction="10000"/>
          </a:bodyPr>
          <a:lstStyle/>
          <a:p>
            <a:r>
              <a:rPr lang="en-US" dirty="0"/>
              <a:t>Bank wants an easy way to access customer, product, and account information spread across all lines-of-business.</a:t>
            </a:r>
          </a:p>
          <a:p>
            <a:r>
              <a:rPr lang="en-US" dirty="0"/>
              <a:t>Deploying SOA, where customer data can be consolidated and integrated across the different product silos, can provide a single, comprehensive real-time view of a customer’s relationship with the bank. By connecting backend legacy system to front-end delivery channels, an SOA enables customer data to be made available in real-time at all the bank’s touch points- ATMs, online banking, call centers and retail branches- so that the bank is able to provide accurate, personalized service based on a complete relationship profile.</a:t>
            </a:r>
            <a:endParaRPr lang="en-IN" dirty="0"/>
          </a:p>
        </p:txBody>
      </p:sp>
    </p:spTree>
    <p:extLst>
      <p:ext uri="{BB962C8B-B14F-4D97-AF65-F5344CB8AC3E}">
        <p14:creationId xmlns:p14="http://schemas.microsoft.com/office/powerpoint/2010/main" val="25022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6203-8B09-F6E7-18E2-812534B9F532}"/>
              </a:ext>
            </a:extLst>
          </p:cNvPr>
          <p:cNvSpPr>
            <a:spLocks noGrp="1"/>
          </p:cNvSpPr>
          <p:nvPr>
            <p:ph type="title"/>
          </p:nvPr>
        </p:nvSpPr>
        <p:spPr>
          <a:solidFill>
            <a:srgbClr val="002060"/>
          </a:solidFill>
        </p:spPr>
        <p:txBody>
          <a:bodyPr/>
          <a:lstStyle/>
          <a:p>
            <a:r>
              <a:rPr lang="en-US" dirty="0"/>
              <a:t>USE CASE OF BANKING SYSTEM</a:t>
            </a:r>
            <a:endParaRPr lang="en-IN" dirty="0"/>
          </a:p>
        </p:txBody>
      </p:sp>
      <p:pic>
        <p:nvPicPr>
          <p:cNvPr id="5" name="Content Placeholder 4">
            <a:extLst>
              <a:ext uri="{FF2B5EF4-FFF2-40B4-BE49-F238E27FC236}">
                <a16:creationId xmlns:a16="http://schemas.microsoft.com/office/drawing/2014/main" id="{0E1161DE-EE87-5AA6-7FC4-71960ECD4F74}"/>
              </a:ext>
            </a:extLst>
          </p:cNvPr>
          <p:cNvPicPr>
            <a:picLocks noGrp="1" noChangeAspect="1"/>
          </p:cNvPicPr>
          <p:nvPr>
            <p:ph idx="1"/>
          </p:nvPr>
        </p:nvPicPr>
        <p:blipFill>
          <a:blip r:embed="rId2"/>
          <a:stretch>
            <a:fillRect/>
          </a:stretch>
        </p:blipFill>
        <p:spPr>
          <a:xfrm>
            <a:off x="1941342" y="2208628"/>
            <a:ext cx="8356209" cy="4487594"/>
          </a:xfrm>
        </p:spPr>
      </p:pic>
    </p:spTree>
    <p:extLst>
      <p:ext uri="{BB962C8B-B14F-4D97-AF65-F5344CB8AC3E}">
        <p14:creationId xmlns:p14="http://schemas.microsoft.com/office/powerpoint/2010/main" val="372851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252C-B201-130A-8CE6-DF6F7376E98B}"/>
              </a:ext>
            </a:extLst>
          </p:cNvPr>
          <p:cNvSpPr>
            <a:spLocks noGrp="1"/>
          </p:cNvSpPr>
          <p:nvPr>
            <p:ph type="title"/>
          </p:nvPr>
        </p:nvSpPr>
        <p:spPr>
          <a:solidFill>
            <a:srgbClr val="002060"/>
          </a:solidFill>
        </p:spPr>
        <p:txBody>
          <a:bodyPr/>
          <a:lstStyle/>
          <a:p>
            <a:r>
              <a:rPr lang="en-US" dirty="0"/>
              <a:t>SOA PERFORMANCE TESTING CHALLENGES</a:t>
            </a:r>
            <a:endParaRPr lang="en-IN" dirty="0"/>
          </a:p>
        </p:txBody>
      </p:sp>
      <p:sp>
        <p:nvSpPr>
          <p:cNvPr id="3" name="Content Placeholder 2">
            <a:extLst>
              <a:ext uri="{FF2B5EF4-FFF2-40B4-BE49-F238E27FC236}">
                <a16:creationId xmlns:a16="http://schemas.microsoft.com/office/drawing/2014/main" id="{CDCE0D9E-ED8E-CC67-5B6E-9B6E9CBAE657}"/>
              </a:ext>
            </a:extLst>
          </p:cNvPr>
          <p:cNvSpPr>
            <a:spLocks noGrp="1"/>
          </p:cNvSpPr>
          <p:nvPr>
            <p:ph idx="1"/>
          </p:nvPr>
        </p:nvSpPr>
        <p:spPr/>
        <p:txBody>
          <a:bodyPr>
            <a:normAutofit/>
          </a:bodyPr>
          <a:lstStyle/>
          <a:p>
            <a:r>
              <a:rPr lang="en-US" sz="2200" dirty="0"/>
              <a:t>Find candidates with the right skill sets who possess in-depth knowledge of involved platforms, applications, databases, and any middleware.</a:t>
            </a:r>
          </a:p>
          <a:p>
            <a:r>
              <a:rPr lang="en-IN" sz="2200" dirty="0"/>
              <a:t>Predicting the future usage of services to assist with performance, load, stress, scalability.</a:t>
            </a:r>
          </a:p>
          <a:p>
            <a:r>
              <a:rPr lang="en-IN" sz="2200" dirty="0"/>
              <a:t>Test strategy differs from traditional testing and generally has to encompass many internal political factors e.g. ownership and responsibility.</a:t>
            </a:r>
          </a:p>
        </p:txBody>
      </p:sp>
    </p:spTree>
    <p:extLst>
      <p:ext uri="{BB962C8B-B14F-4D97-AF65-F5344CB8AC3E}">
        <p14:creationId xmlns:p14="http://schemas.microsoft.com/office/powerpoint/2010/main" val="163191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E8E2-ADB1-C316-0BA9-600D3FAB12C6}"/>
              </a:ext>
            </a:extLst>
          </p:cNvPr>
          <p:cNvSpPr>
            <a:spLocks noGrp="1"/>
          </p:cNvSpPr>
          <p:nvPr>
            <p:ph type="title"/>
          </p:nvPr>
        </p:nvSpPr>
        <p:spPr>
          <a:solidFill>
            <a:schemeClr val="bg2"/>
          </a:solidFill>
        </p:spPr>
        <p:txBody>
          <a:bodyPr/>
          <a:lstStyle/>
          <a:p>
            <a:r>
              <a:rPr lang="en-US" dirty="0"/>
              <a:t>OVERCOMING CHALLENGES</a:t>
            </a:r>
            <a:endParaRPr lang="en-IN" dirty="0"/>
          </a:p>
        </p:txBody>
      </p:sp>
      <p:sp>
        <p:nvSpPr>
          <p:cNvPr id="3" name="Content Placeholder 2">
            <a:extLst>
              <a:ext uri="{FF2B5EF4-FFF2-40B4-BE49-F238E27FC236}">
                <a16:creationId xmlns:a16="http://schemas.microsoft.com/office/drawing/2014/main" id="{8A7663CE-2B6F-4F65-6CCD-5B5A6693D746}"/>
              </a:ext>
            </a:extLst>
          </p:cNvPr>
          <p:cNvSpPr>
            <a:spLocks noGrp="1"/>
          </p:cNvSpPr>
          <p:nvPr>
            <p:ph idx="1"/>
          </p:nvPr>
        </p:nvSpPr>
        <p:spPr/>
        <p:txBody>
          <a:bodyPr/>
          <a:lstStyle/>
          <a:p>
            <a:r>
              <a:rPr lang="en-US" dirty="0"/>
              <a:t>To simplify performance testing for SOA applications break them down into the smallest components:</a:t>
            </a:r>
          </a:p>
          <a:p>
            <a:pPr marL="0" indent="0">
              <a:buNone/>
            </a:pPr>
            <a:endParaRPr lang="en-IN" dirty="0"/>
          </a:p>
        </p:txBody>
      </p:sp>
      <p:pic>
        <p:nvPicPr>
          <p:cNvPr id="5" name="Picture 4">
            <a:extLst>
              <a:ext uri="{FF2B5EF4-FFF2-40B4-BE49-F238E27FC236}">
                <a16:creationId xmlns:a16="http://schemas.microsoft.com/office/drawing/2014/main" id="{BAA05576-4BB2-3925-E4F0-A7DB392781D4}"/>
              </a:ext>
            </a:extLst>
          </p:cNvPr>
          <p:cNvPicPr>
            <a:picLocks noChangeAspect="1"/>
          </p:cNvPicPr>
          <p:nvPr/>
        </p:nvPicPr>
        <p:blipFill>
          <a:blip r:embed="rId2"/>
          <a:stretch>
            <a:fillRect/>
          </a:stretch>
        </p:blipFill>
        <p:spPr>
          <a:xfrm>
            <a:off x="5375978" y="3056647"/>
            <a:ext cx="3247518" cy="2886953"/>
          </a:xfrm>
          <a:prstGeom prst="rect">
            <a:avLst/>
          </a:prstGeom>
        </p:spPr>
      </p:pic>
    </p:spTree>
    <p:extLst>
      <p:ext uri="{BB962C8B-B14F-4D97-AF65-F5344CB8AC3E}">
        <p14:creationId xmlns:p14="http://schemas.microsoft.com/office/powerpoint/2010/main" val="4075706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167</TotalTime>
  <Words>560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Bodoni MT</vt:lpstr>
      <vt:lpstr>Tw Cen MT</vt:lpstr>
      <vt:lpstr>Circuit</vt:lpstr>
      <vt:lpstr>CASE STUDY ON SOA  IN  BANKING system</vt:lpstr>
      <vt:lpstr>INTRODUCTION OF SOA</vt:lpstr>
      <vt:lpstr>Major objectives of SOA </vt:lpstr>
      <vt:lpstr>CASE STUDY ON SOA IN BANKING</vt:lpstr>
      <vt:lpstr>PowerPoint Presentation</vt:lpstr>
      <vt:lpstr>Customer Information Management</vt:lpstr>
      <vt:lpstr>USE CASE OF BANKING SYSTEM</vt:lpstr>
      <vt:lpstr>SOA PERFORMANCE TESTING CHALLENGES</vt:lpstr>
      <vt:lpstr>OVERCOMING CHALLENGES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Dolly Kumari</dc:creator>
  <cp:lastModifiedBy>Dolly Kumari</cp:lastModifiedBy>
  <cp:revision>3</cp:revision>
  <dcterms:created xsi:type="dcterms:W3CDTF">2024-07-17T09:10:49Z</dcterms:created>
  <dcterms:modified xsi:type="dcterms:W3CDTF">2024-07-17T12:45:41Z</dcterms:modified>
</cp:coreProperties>
</file>