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9144000" cy="5143500" type="screen16x9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446E-640F-47DA-B14B-3725F1B0A865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AFB-DD60-4E05-B871-C7DE98780E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6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446E-640F-47DA-B14B-3725F1B0A865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AFB-DD60-4E05-B871-C7DE98780E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16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446E-640F-47DA-B14B-3725F1B0A865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AFB-DD60-4E05-B871-C7DE98780E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8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446E-640F-47DA-B14B-3725F1B0A865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AFB-DD60-4E05-B871-C7DE98780E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82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446E-640F-47DA-B14B-3725F1B0A865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AFB-DD60-4E05-B871-C7DE98780E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22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446E-640F-47DA-B14B-3725F1B0A865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AFB-DD60-4E05-B871-C7DE98780E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54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446E-640F-47DA-B14B-3725F1B0A865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AFB-DD60-4E05-B871-C7DE98780E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41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446E-640F-47DA-B14B-3725F1B0A865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AFB-DD60-4E05-B871-C7DE98780E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59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446E-640F-47DA-B14B-3725F1B0A865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AFB-DD60-4E05-B871-C7DE98780E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4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446E-640F-47DA-B14B-3725F1B0A865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AFB-DD60-4E05-B871-C7DE98780E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8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446E-640F-47DA-B14B-3725F1B0A865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AFB-DD60-4E05-B871-C7DE98780E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3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446E-640F-47DA-B14B-3725F1B0A865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9FAFB-DD60-4E05-B871-C7DE98780E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11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2733768"/>
            <a:ext cx="8062912" cy="1102519"/>
          </a:xfrm>
        </p:spPr>
        <p:txBody>
          <a:bodyPr>
            <a:noAutofit/>
          </a:bodyPr>
          <a:lstStyle/>
          <a:p>
            <a:endParaRPr lang="es-ES" dirty="0"/>
          </a:p>
        </p:txBody>
      </p:sp>
      <p:pic>
        <p:nvPicPr>
          <p:cNvPr id="5" name="Picture 2" descr="http://www.guiametabolica.org/sites/default/files/fotos_nens/dany_cerebral_ut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39552" y="3489853"/>
            <a:ext cx="8352928" cy="1384995"/>
          </a:xfrm>
          <a:prstGeom prst="rect">
            <a:avLst/>
          </a:prstGeom>
          <a:blipFill dpi="0" rotWithShape="1">
            <a:blip r:embed="rId3">
              <a:alphaModFix amt="48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PROTOTIPO </a:t>
            </a:r>
            <a:r>
              <a:rPr lang="es-ES" sz="2800" b="1" dirty="0"/>
              <a:t>DE UN SISTEMA </a:t>
            </a:r>
            <a:r>
              <a:rPr lang="es-ES" sz="2800" b="1" dirty="0" smtClean="0"/>
              <a:t>EXPERTO</a:t>
            </a:r>
          </a:p>
          <a:p>
            <a:pPr algn="ctr"/>
            <a:r>
              <a:rPr lang="es-ES" sz="2800" b="1" dirty="0" smtClean="0"/>
              <a:t>DE </a:t>
            </a:r>
            <a:r>
              <a:rPr lang="es-ES" sz="2800" b="1" dirty="0"/>
              <a:t>AYUDA EN EL DIAGNÓSTICO DE TRASTORNOS DEL NEURODESARROLLO INFANTIL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8717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de clases niños discapacidad intelectual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Picture 2" descr="http://www.guiametabolica.org/sites/default/files/fotos_nens/dany_cerebral_utae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/>
              <a:t>Descripción</a:t>
            </a:r>
            <a:endParaRPr lang="es-ES" sz="48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ALCANCE</a:t>
            </a:r>
          </a:p>
          <a:p>
            <a:pPr marL="0" indent="0">
              <a:buFont typeface="Arial" pitchFamily="34" charset="0"/>
              <a:buNone/>
            </a:pPr>
            <a:r>
              <a:rPr lang="es-ES" dirty="0" smtClean="0"/>
              <a:t>	- Discapacidades intelectuales en los 	niños entre 3 y 6 años.</a:t>
            </a:r>
          </a:p>
          <a:p>
            <a:pPr marL="0" indent="0">
              <a:buFont typeface="Arial" pitchFamily="34" charset="0"/>
              <a:buNone/>
            </a:pPr>
            <a:r>
              <a:rPr lang="es-ES" dirty="0" smtClean="0"/>
              <a:t> </a:t>
            </a:r>
          </a:p>
          <a:p>
            <a:r>
              <a:rPr lang="es-ES" b="1" dirty="0" smtClean="0"/>
              <a:t>LÍMITES</a:t>
            </a:r>
          </a:p>
          <a:p>
            <a:pPr marL="0" indent="0">
              <a:buFont typeface="Arial" pitchFamily="34" charset="0"/>
              <a:buNone/>
            </a:pPr>
            <a:r>
              <a:rPr lang="es-ES" dirty="0" smtClean="0"/>
              <a:t>	- Trastornos de la comunicación, 	trastorno del espectro autista, TDAH…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821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de clases niños discapacidad intelectual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Picture 2" descr="http://www.guiametabolica.org/sites/default/files/fotos_nens/dany_cerebral_utae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smtClean="0"/>
              <a:t>Test de slagel</a:t>
            </a:r>
            <a:endParaRPr lang="es-ES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Plausibilidad</a:t>
            </a:r>
          </a:p>
          <a:p>
            <a:r>
              <a:rPr lang="es-ES" dirty="0" smtClean="0"/>
              <a:t>Justificación</a:t>
            </a:r>
          </a:p>
          <a:p>
            <a:r>
              <a:rPr lang="es-ES" dirty="0" smtClean="0"/>
              <a:t>Adecuación </a:t>
            </a:r>
          </a:p>
          <a:p>
            <a:r>
              <a:rPr lang="es-ES" dirty="0" smtClean="0"/>
              <a:t>Éxito</a:t>
            </a:r>
          </a:p>
          <a:p>
            <a:endParaRPr lang="es-ES" dirty="0" smtClean="0"/>
          </a:p>
          <a:p>
            <a:pPr marL="0" indent="0" algn="r">
              <a:buFont typeface="Arial" pitchFamily="34" charset="0"/>
              <a:buNone/>
            </a:pPr>
            <a:r>
              <a:rPr lang="es-ES" sz="1800" dirty="0" smtClean="0"/>
              <a:t>Normalización -&gt; </a:t>
            </a:r>
            <a:r>
              <a:rPr lang="es-ES" sz="1800" b="1" dirty="0" smtClean="0"/>
              <a:t>76,2%</a:t>
            </a:r>
          </a:p>
          <a:p>
            <a:pPr marL="0" indent="0">
              <a:buFont typeface="Arial" pitchFamily="34" charset="0"/>
              <a:buNone/>
            </a:pPr>
            <a:endParaRPr lang="es-E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999" y="2489314"/>
            <a:ext cx="4525447" cy="148659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588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de clases niños discapacidad intelectual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Picture 2" descr="http://www.guiametabolica.org/sites/default/files/fotos_nens/dany_cerebral_utae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779104" y="465516"/>
            <a:ext cx="7797457" cy="90186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Adquisición del conocimiento</a:t>
            </a:r>
            <a:endParaRPr lang="es-ES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Es necesario:</a:t>
            </a:r>
          </a:p>
          <a:p>
            <a:pPr marL="0" indent="0">
              <a:buFont typeface="Arial" pitchFamily="34" charset="0"/>
              <a:buNone/>
            </a:pPr>
            <a:endParaRPr lang="es-ES" smtClean="0"/>
          </a:p>
          <a:p>
            <a:pPr marL="0" indent="0">
              <a:buFont typeface="Arial" pitchFamily="34" charset="0"/>
              <a:buNone/>
            </a:pPr>
            <a:r>
              <a:rPr lang="es-ES" smtClean="0"/>
              <a:t>	- Edad del niño</a:t>
            </a:r>
          </a:p>
          <a:p>
            <a:pPr marL="0" indent="0">
              <a:buFont typeface="Arial" pitchFamily="34" charset="0"/>
              <a:buNone/>
            </a:pPr>
            <a:r>
              <a:rPr lang="es-ES" smtClean="0"/>
              <a:t>	- Coeficiente intelectual</a:t>
            </a:r>
          </a:p>
          <a:p>
            <a:pPr marL="0" indent="0">
              <a:buFont typeface="Arial" pitchFamily="34" charset="0"/>
              <a:buNone/>
            </a:pPr>
            <a:r>
              <a:rPr lang="es-ES" smtClean="0"/>
              <a:t>	- Comorbilidad</a:t>
            </a:r>
          </a:p>
          <a:p>
            <a:pPr marL="0" indent="0">
              <a:buFont typeface="Arial" pitchFamily="34" charset="0"/>
              <a:buNone/>
            </a:pPr>
            <a:r>
              <a:rPr lang="es-ES" smtClean="0"/>
              <a:t>	- Funciones adaptativas</a:t>
            </a:r>
          </a:p>
          <a:p>
            <a:pPr marL="0" indent="0">
              <a:buFont typeface="Arial" pitchFamily="34" charset="0"/>
              <a:buNone/>
            </a:pP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7" y="3101968"/>
            <a:ext cx="3157773" cy="1576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881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de clases niños discapacidad intelectual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Picture 2" descr="http://www.guiametabolica.org/sites/default/files/fotos_nens/dany_cerebral_utae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440829"/>
              </p:ext>
            </p:extLst>
          </p:nvPr>
        </p:nvGraphicFramePr>
        <p:xfrm>
          <a:off x="1" y="3"/>
          <a:ext cx="9144000" cy="5068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4353"/>
                <a:gridCol w="6881573"/>
                <a:gridCol w="1358074"/>
              </a:tblGrid>
              <a:tr h="1924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OBJETO</a:t>
                      </a:r>
                      <a:endParaRPr lang="es-ES" sz="9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ATRIBUTO</a:t>
                      </a:r>
                      <a:endParaRPr lang="es-ES" sz="9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VALOR</a:t>
                      </a:r>
                      <a:endParaRPr lang="es-ES" sz="9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76457">
                <a:tc rowSpan="2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Niño</a:t>
                      </a:r>
                      <a:endParaRPr lang="es-ES" sz="9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Edad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[3-6]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45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Coeficiente intelectual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[0-100]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45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Existencia de comorbilidad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5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Avisa cuando tiene ganas de hacer pipi o caca durante el día.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5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Necesita poca ayuda para lavarse manos y cara.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5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Con ayuda del adulto se lava los dientes.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8835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Se desnuda con poca ayuda del adulto.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45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Utiliza cubiertos.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3073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Bebe solo con copa o taza.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4459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"Crisis de independencia"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45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Asume las diferencias sexuales.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45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Juego simbólico.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5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Tiene una hora establecida para ir a dormir.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5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Capta expresiones emocionales de los otros.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5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Le gusta jugar solo y con otros niños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45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Puede ser dócil y rebelde.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5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Posee una conducta más sociable.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5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Más independencia y con seguridad en sí mismo.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5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Pasa más tiempo con su grupo de juego.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45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Aparecen terrores irracionales.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5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Va al baño cuando siente necesidad.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45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Se lava solo la cara.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5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Colabora en el momento de la ducha.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45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Come en un tiempo prudencial.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0 o 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5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Juega tranquilo durante media hora, aproximadamente.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0 o 1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5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Patea la pelota a una distancia considerable. 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0 o 1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  <a:tr h="17645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Hace encargos sencillos.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0 o 1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93" marR="35393" marT="0" marB="0"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1089378" y="2112699"/>
            <a:ext cx="6965245" cy="91810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/>
              <a:t>Conceptualización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26291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de clases niños discapacidad intelectual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Picture 2" descr="http://www.guiametabolica.org/sites/default/files/fotos_nens/dany_cerebral_utae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953"/>
            <a:ext cx="9108504" cy="5137547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1 Título"/>
          <p:cNvSpPr txBox="1">
            <a:spLocks/>
          </p:cNvSpPr>
          <p:nvPr/>
        </p:nvSpPr>
        <p:spPr>
          <a:xfrm>
            <a:off x="452169" y="2193708"/>
            <a:ext cx="8229600" cy="88725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Mapa de conocimiento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4762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de clases niños discapacidad intelectual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Picture 2" descr="http://www.guiametabolica.org/sites/default/files/fotos_nens/dany_cerebral_utae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-324544" y="120253"/>
            <a:ext cx="9649072" cy="92902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smtClean="0"/>
              <a:t>Representación del conocimiento</a:t>
            </a:r>
            <a:endParaRPr lang="es-ES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899592" y="1049274"/>
            <a:ext cx="7992889" cy="379183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lvl="1" indent="0">
              <a:buSzPct val="80000"/>
              <a:buNone/>
            </a:pPr>
            <a:r>
              <a:rPr lang="es-ES" dirty="0" smtClean="0"/>
              <a:t>CI &gt;70 	</a:t>
            </a:r>
            <a:r>
              <a:rPr lang="es-ES" dirty="0"/>
              <a:t>		           		</a:t>
            </a:r>
            <a:r>
              <a:rPr lang="es-ES" sz="3400" b="1" dirty="0" smtClean="0"/>
              <a:t>no </a:t>
            </a:r>
            <a:r>
              <a:rPr lang="es-ES" sz="3400" b="1" dirty="0"/>
              <a:t>discapacidad</a:t>
            </a:r>
          </a:p>
          <a:p>
            <a:pPr marL="64008" lvl="1" indent="0">
              <a:buSzPct val="80000"/>
              <a:buFont typeface="Arial" pitchFamily="34" charset="0"/>
              <a:buNone/>
            </a:pPr>
            <a:endParaRPr lang="es-ES" dirty="0"/>
          </a:p>
          <a:p>
            <a:pPr marL="64008" lvl="1" indent="0">
              <a:buSzPct val="80000"/>
              <a:buFont typeface="Arial" pitchFamily="34" charset="0"/>
              <a:buNone/>
            </a:pPr>
            <a:r>
              <a:rPr lang="es-ES" dirty="0" smtClean="0"/>
              <a:t>CI&lt;=69 y &gt;=50 </a:t>
            </a:r>
          </a:p>
          <a:p>
            <a:pPr marL="64008" lvl="1" indent="0">
              <a:buSzPct val="80000"/>
              <a:buFont typeface="Arial" pitchFamily="34" charset="0"/>
              <a:buNone/>
            </a:pPr>
            <a:r>
              <a:rPr lang="es-ES" dirty="0" smtClean="0"/>
              <a:t>edad= 3 o 4 					</a:t>
            </a:r>
            <a:r>
              <a:rPr lang="es-ES" sz="4100" b="1" dirty="0" smtClean="0"/>
              <a:t>leve</a:t>
            </a:r>
            <a:endParaRPr lang="es-ES" sz="4100" dirty="0" smtClean="0"/>
          </a:p>
          <a:p>
            <a:pPr marL="64008" lvl="1" indent="0">
              <a:buSzPct val="80000"/>
              <a:buFont typeface="Arial" pitchFamily="34" charset="0"/>
              <a:buNone/>
            </a:pPr>
            <a:r>
              <a:rPr lang="es-ES" dirty="0" smtClean="0"/>
              <a:t>funciones_adaptativas &gt;= 3 	</a:t>
            </a:r>
          </a:p>
          <a:p>
            <a:pPr marL="64008" lvl="1" indent="0">
              <a:buSzPct val="80000"/>
              <a:buFont typeface="Arial" pitchFamily="34" charset="0"/>
              <a:buNone/>
            </a:pPr>
            <a:endParaRPr lang="es-ES" dirty="0" smtClean="0"/>
          </a:p>
          <a:p>
            <a:pPr marL="64008" lvl="1" indent="0">
              <a:buSzPct val="80000"/>
              <a:buFont typeface="Arial" pitchFamily="34" charset="0"/>
              <a:buNone/>
            </a:pPr>
            <a:r>
              <a:rPr lang="es-ES" dirty="0" smtClean="0"/>
              <a:t>CI&lt;=69 y &gt;=50 </a:t>
            </a:r>
          </a:p>
          <a:p>
            <a:pPr marL="64008" lvl="1" indent="0">
              <a:buSzPct val="80000"/>
              <a:buFont typeface="Arial" pitchFamily="34" charset="0"/>
              <a:buNone/>
            </a:pPr>
            <a:r>
              <a:rPr lang="es-ES" dirty="0" smtClean="0"/>
              <a:t>edad= 3 o 4 					</a:t>
            </a:r>
            <a:r>
              <a:rPr lang="es-ES" sz="4000" b="1" dirty="0" smtClean="0"/>
              <a:t>moderado</a:t>
            </a:r>
            <a:endParaRPr lang="es-ES" sz="4000" dirty="0" smtClean="0"/>
          </a:p>
          <a:p>
            <a:pPr marL="64008" lvl="1" indent="0">
              <a:buSzPct val="80000"/>
              <a:buFont typeface="Arial" pitchFamily="34" charset="0"/>
              <a:buNone/>
            </a:pPr>
            <a:r>
              <a:rPr lang="es-ES" dirty="0" smtClean="0"/>
              <a:t>funciones_adaptativas &lt;3     </a:t>
            </a:r>
          </a:p>
          <a:p>
            <a:pPr marL="64008" lvl="1" indent="0">
              <a:buSzPct val="80000"/>
              <a:buFont typeface="Arial" pitchFamily="34" charset="0"/>
              <a:buNone/>
            </a:pPr>
            <a:endParaRPr lang="es-ES" dirty="0" smtClean="0"/>
          </a:p>
          <a:p>
            <a:pPr marL="64008" lvl="1" indent="0">
              <a:buSzPct val="80000"/>
              <a:buFont typeface="Arial" pitchFamily="34" charset="0"/>
              <a:buNone/>
            </a:pPr>
            <a:endParaRPr lang="es-ES" dirty="0" smtClean="0"/>
          </a:p>
          <a:p>
            <a:pPr marL="64008" lvl="1" indent="0">
              <a:buSzPct val="80000"/>
              <a:buFont typeface="Arial" pitchFamily="34" charset="0"/>
              <a:buNone/>
            </a:pPr>
            <a:r>
              <a:rPr lang="es-ES" dirty="0" smtClean="0"/>
              <a:t>Si CI&lt;=34 y &gt;=20 </a:t>
            </a:r>
          </a:p>
          <a:p>
            <a:pPr marL="64008" lvl="1" indent="0">
              <a:buSzPct val="80000"/>
              <a:buFont typeface="Arial" pitchFamily="34" charset="0"/>
              <a:buNone/>
            </a:pPr>
            <a:r>
              <a:rPr lang="es-ES" dirty="0" smtClean="0"/>
              <a:t>edad= 5 o 6 					</a:t>
            </a:r>
            <a:r>
              <a:rPr lang="es-ES" sz="4000" b="1" dirty="0" smtClean="0"/>
              <a:t>severo</a:t>
            </a:r>
            <a:endParaRPr lang="es-ES" sz="4000" dirty="0" smtClean="0"/>
          </a:p>
          <a:p>
            <a:pPr marL="64008" lvl="1" indent="0">
              <a:buSzPct val="80000"/>
              <a:buFont typeface="Arial" pitchFamily="34" charset="0"/>
              <a:buNone/>
            </a:pPr>
            <a:r>
              <a:rPr lang="es-ES" dirty="0" smtClean="0"/>
              <a:t>comorbilidad no </a:t>
            </a:r>
          </a:p>
          <a:p>
            <a:pPr marL="64008" lvl="1" indent="0">
              <a:buSzPct val="80000"/>
              <a:buFont typeface="Arial" pitchFamily="34" charset="0"/>
              <a:buNone/>
            </a:pPr>
            <a:r>
              <a:rPr lang="es-ES" dirty="0" smtClean="0"/>
              <a:t>funciones_adaptativas &lt;16 y &gt;=7</a:t>
            </a:r>
            <a:endParaRPr lang="es-ES" dirty="0"/>
          </a:p>
        </p:txBody>
      </p:sp>
      <p:sp>
        <p:nvSpPr>
          <p:cNvPr id="6" name="5 Cerrar llave"/>
          <p:cNvSpPr/>
          <p:nvPr/>
        </p:nvSpPr>
        <p:spPr>
          <a:xfrm>
            <a:off x="3599892" y="1347614"/>
            <a:ext cx="1296144" cy="864096"/>
          </a:xfrm>
          <a:prstGeom prst="rightBrace">
            <a:avLst/>
          </a:prstGeom>
          <a:ln cmpd="sng"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7" name="6 Cerrar llave"/>
          <p:cNvSpPr/>
          <p:nvPr/>
        </p:nvSpPr>
        <p:spPr>
          <a:xfrm>
            <a:off x="3599892" y="2283718"/>
            <a:ext cx="1512168" cy="786031"/>
          </a:xfrm>
          <a:prstGeom prst="rightBrace">
            <a:avLst>
              <a:gd name="adj1" fmla="val 732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errar llave"/>
          <p:cNvSpPr/>
          <p:nvPr/>
        </p:nvSpPr>
        <p:spPr>
          <a:xfrm>
            <a:off x="3620674" y="3410063"/>
            <a:ext cx="1512168" cy="1084880"/>
          </a:xfrm>
          <a:prstGeom prst="rightBrace">
            <a:avLst>
              <a:gd name="adj1" fmla="val 7320"/>
              <a:gd name="adj2" fmla="val 5000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1359867" y="1167594"/>
            <a:ext cx="3240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2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de clases niños discapacidad intelectual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Picture 2" descr="http://www.guiametabolica.org/sites/default/files/fotos_nens/dany_cerebral_utae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1 Título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/>
              <a:t>Evaluación</a:t>
            </a:r>
            <a:endParaRPr lang="es-ES" sz="4800" b="1" dirty="0"/>
          </a:p>
        </p:txBody>
      </p:sp>
      <p:sp>
        <p:nvSpPr>
          <p:cNvPr id="12" name="11 Marcador de contenido"/>
          <p:cNvSpPr>
            <a:spLocks noGrp="1"/>
          </p:cNvSpPr>
          <p:nvPr>
            <p:ph idx="1"/>
          </p:nvPr>
        </p:nvSpPr>
        <p:spPr>
          <a:xfrm>
            <a:off x="457200" y="1167595"/>
            <a:ext cx="8229600" cy="342702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Verificación</a:t>
            </a:r>
          </a:p>
          <a:p>
            <a:endParaRPr lang="es-ES" sz="3600" dirty="0"/>
          </a:p>
          <a:p>
            <a:r>
              <a:rPr lang="es-ES" sz="3600" dirty="0" smtClean="0"/>
              <a:t>Validación</a:t>
            </a:r>
          </a:p>
          <a:p>
            <a:pPr marL="0" indent="0">
              <a:buNone/>
            </a:pPr>
            <a:endParaRPr lang="es-ES" sz="3600" dirty="0" smtClean="0"/>
          </a:p>
          <a:p>
            <a:r>
              <a:rPr lang="es-ES" sz="3600" dirty="0" smtClean="0"/>
              <a:t>Usabilidad y utilidad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25972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de clases niños discapacidad intelectual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Picture 2" descr="http://www.guiametabolica.org/sites/default/files/fotos_nens/dany_cerebral_utae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2699792" y="1923678"/>
            <a:ext cx="4104456" cy="118813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500" b="1" smtClean="0"/>
              <a:t>FIN</a:t>
            </a:r>
            <a:endParaRPr lang="es-ES" sz="11500" b="1" dirty="0"/>
          </a:p>
        </p:txBody>
      </p:sp>
    </p:spTree>
    <p:extLst>
      <p:ext uri="{BB962C8B-B14F-4D97-AF65-F5344CB8AC3E}">
        <p14:creationId xmlns:p14="http://schemas.microsoft.com/office/powerpoint/2010/main" val="6290974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308</Words>
  <Application>Microsoft Office PowerPoint</Application>
  <PresentationFormat>Presentación en pantalla (16:9)</PresentationFormat>
  <Paragraphs>108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Dolores</dc:creator>
  <cp:lastModifiedBy>Dolores</cp:lastModifiedBy>
  <cp:revision>17</cp:revision>
  <dcterms:created xsi:type="dcterms:W3CDTF">2016-04-30T15:10:47Z</dcterms:created>
  <dcterms:modified xsi:type="dcterms:W3CDTF">2016-05-01T19:33:31Z</dcterms:modified>
</cp:coreProperties>
</file>