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6" r:id="rId4"/>
    <p:sldId id="257" r:id="rId5"/>
    <p:sldId id="258" r:id="rId7"/>
    <p:sldId id="266" r:id="rId8"/>
    <p:sldId id="267" r:id="rId9"/>
    <p:sldId id="268" r:id="rId10"/>
    <p:sldId id="259" r:id="rId11"/>
    <p:sldId id="260" r:id="rId12"/>
    <p:sldId id="269" r:id="rId13"/>
    <p:sldId id="261" r:id="rId14"/>
    <p:sldId id="265" r:id="rId15"/>
    <p:sldId id="262" r:id="rId16"/>
    <p:sldId id="263" r:id="rId17"/>
    <p:sldId id="264" r:id="rId18"/>
    <p:sldId id="27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0" y="132"/>
      </p:cViewPr>
      <p:guideLst>
        <p:guide orient="horz" pos="220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8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6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image" Target="../media/image34.png"/><Relationship Id="rId1" Type="http://schemas.openxmlformats.org/officeDocument/2006/relationships/tags" Target="../tags/tag17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81.xml"/><Relationship Id="rId5" Type="http://schemas.openxmlformats.org/officeDocument/2006/relationships/image" Target="../media/image36.png"/><Relationship Id="rId4" Type="http://schemas.openxmlformats.org/officeDocument/2006/relationships/tags" Target="../tags/tag180.xml"/><Relationship Id="rId3" Type="http://schemas.openxmlformats.org/officeDocument/2006/relationships/image" Target="../media/image35.png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4.xml"/><Relationship Id="rId3" Type="http://schemas.openxmlformats.org/officeDocument/2006/relationships/image" Target="../media/image37.png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3" Type="http://schemas.openxmlformats.org/officeDocument/2006/relationships/notesSlide" Target="../notesSlides/notesSlide1.xml"/><Relationship Id="rId92" Type="http://schemas.openxmlformats.org/officeDocument/2006/relationships/slideLayout" Target="../slideLayouts/slideLayout2.xml"/><Relationship Id="rId91" Type="http://schemas.openxmlformats.org/officeDocument/2006/relationships/tags" Target="../tags/tag141.xml"/><Relationship Id="rId90" Type="http://schemas.openxmlformats.org/officeDocument/2006/relationships/tags" Target="../tags/tag140.xml"/><Relationship Id="rId9" Type="http://schemas.openxmlformats.org/officeDocument/2006/relationships/tags" Target="../tags/tag72.xml"/><Relationship Id="rId89" Type="http://schemas.openxmlformats.org/officeDocument/2006/relationships/tags" Target="../tags/tag139.xml"/><Relationship Id="rId88" Type="http://schemas.openxmlformats.org/officeDocument/2006/relationships/tags" Target="../tags/tag138.xml"/><Relationship Id="rId87" Type="http://schemas.openxmlformats.org/officeDocument/2006/relationships/tags" Target="../tags/tag137.xml"/><Relationship Id="rId86" Type="http://schemas.openxmlformats.org/officeDocument/2006/relationships/tags" Target="../tags/tag136.xml"/><Relationship Id="rId85" Type="http://schemas.openxmlformats.org/officeDocument/2006/relationships/tags" Target="../tags/tag135.xml"/><Relationship Id="rId84" Type="http://schemas.openxmlformats.org/officeDocument/2006/relationships/tags" Target="../tags/tag134.xml"/><Relationship Id="rId83" Type="http://schemas.openxmlformats.org/officeDocument/2006/relationships/tags" Target="../tags/tag133.xml"/><Relationship Id="rId82" Type="http://schemas.openxmlformats.org/officeDocument/2006/relationships/tags" Target="../tags/tag132.xml"/><Relationship Id="rId81" Type="http://schemas.openxmlformats.org/officeDocument/2006/relationships/tags" Target="../tags/tag131.xml"/><Relationship Id="rId80" Type="http://schemas.openxmlformats.org/officeDocument/2006/relationships/tags" Target="../tags/tag130.xml"/><Relationship Id="rId8" Type="http://schemas.openxmlformats.org/officeDocument/2006/relationships/tags" Target="../tags/tag71.xml"/><Relationship Id="rId79" Type="http://schemas.openxmlformats.org/officeDocument/2006/relationships/tags" Target="../tags/tag129.xml"/><Relationship Id="rId78" Type="http://schemas.openxmlformats.org/officeDocument/2006/relationships/tags" Target="../tags/tag128.xml"/><Relationship Id="rId77" Type="http://schemas.openxmlformats.org/officeDocument/2006/relationships/tags" Target="../tags/tag127.xml"/><Relationship Id="rId76" Type="http://schemas.openxmlformats.org/officeDocument/2006/relationships/tags" Target="../tags/tag126.xml"/><Relationship Id="rId75" Type="http://schemas.openxmlformats.org/officeDocument/2006/relationships/tags" Target="../tags/tag125.xml"/><Relationship Id="rId74" Type="http://schemas.openxmlformats.org/officeDocument/2006/relationships/tags" Target="../tags/tag124.xml"/><Relationship Id="rId73" Type="http://schemas.openxmlformats.org/officeDocument/2006/relationships/tags" Target="../tags/tag123.xml"/><Relationship Id="rId72" Type="http://schemas.openxmlformats.org/officeDocument/2006/relationships/tags" Target="../tags/tag122.xml"/><Relationship Id="rId71" Type="http://schemas.openxmlformats.org/officeDocument/2006/relationships/image" Target="../media/image14.png"/><Relationship Id="rId70" Type="http://schemas.openxmlformats.org/officeDocument/2006/relationships/tags" Target="../tags/tag121.xml"/><Relationship Id="rId7" Type="http://schemas.openxmlformats.org/officeDocument/2006/relationships/tags" Target="../tags/tag70.xml"/><Relationship Id="rId69" Type="http://schemas.openxmlformats.org/officeDocument/2006/relationships/tags" Target="../tags/tag120.xml"/><Relationship Id="rId68" Type="http://schemas.openxmlformats.org/officeDocument/2006/relationships/image" Target="../media/image13.png"/><Relationship Id="rId67" Type="http://schemas.openxmlformats.org/officeDocument/2006/relationships/tags" Target="../tags/tag119.xml"/><Relationship Id="rId66" Type="http://schemas.openxmlformats.org/officeDocument/2006/relationships/tags" Target="../tags/tag118.xml"/><Relationship Id="rId65" Type="http://schemas.openxmlformats.org/officeDocument/2006/relationships/tags" Target="../tags/tag117.xml"/><Relationship Id="rId64" Type="http://schemas.openxmlformats.org/officeDocument/2006/relationships/image" Target="../media/image12.png"/><Relationship Id="rId63" Type="http://schemas.openxmlformats.org/officeDocument/2006/relationships/tags" Target="../tags/tag116.xml"/><Relationship Id="rId62" Type="http://schemas.openxmlformats.org/officeDocument/2006/relationships/tags" Target="../tags/tag115.xml"/><Relationship Id="rId61" Type="http://schemas.openxmlformats.org/officeDocument/2006/relationships/tags" Target="../tags/tag114.xml"/><Relationship Id="rId60" Type="http://schemas.openxmlformats.org/officeDocument/2006/relationships/tags" Target="../tags/tag113.xml"/><Relationship Id="rId6" Type="http://schemas.openxmlformats.org/officeDocument/2006/relationships/tags" Target="../tags/tag69.xml"/><Relationship Id="rId59" Type="http://schemas.openxmlformats.org/officeDocument/2006/relationships/tags" Target="../tags/tag112.xml"/><Relationship Id="rId58" Type="http://schemas.openxmlformats.org/officeDocument/2006/relationships/tags" Target="../tags/tag111.xml"/><Relationship Id="rId57" Type="http://schemas.openxmlformats.org/officeDocument/2006/relationships/image" Target="../media/image11.png"/><Relationship Id="rId56" Type="http://schemas.openxmlformats.org/officeDocument/2006/relationships/tags" Target="../tags/tag110.xml"/><Relationship Id="rId55" Type="http://schemas.openxmlformats.org/officeDocument/2006/relationships/tags" Target="../tags/tag109.xml"/><Relationship Id="rId54" Type="http://schemas.openxmlformats.org/officeDocument/2006/relationships/tags" Target="../tags/tag108.xml"/><Relationship Id="rId53" Type="http://schemas.openxmlformats.org/officeDocument/2006/relationships/image" Target="../media/image10.png"/><Relationship Id="rId52" Type="http://schemas.openxmlformats.org/officeDocument/2006/relationships/tags" Target="../tags/tag107.xml"/><Relationship Id="rId51" Type="http://schemas.openxmlformats.org/officeDocument/2006/relationships/tags" Target="../tags/tag106.xml"/><Relationship Id="rId50" Type="http://schemas.openxmlformats.org/officeDocument/2006/relationships/tags" Target="../tags/tag105.xml"/><Relationship Id="rId5" Type="http://schemas.openxmlformats.org/officeDocument/2006/relationships/tags" Target="../tags/tag68.xml"/><Relationship Id="rId49" Type="http://schemas.openxmlformats.org/officeDocument/2006/relationships/tags" Target="../tags/tag104.xml"/><Relationship Id="rId48" Type="http://schemas.openxmlformats.org/officeDocument/2006/relationships/tags" Target="../tags/tag103.xml"/><Relationship Id="rId47" Type="http://schemas.openxmlformats.org/officeDocument/2006/relationships/image" Target="../media/image9.png"/><Relationship Id="rId46" Type="http://schemas.openxmlformats.org/officeDocument/2006/relationships/tags" Target="../tags/tag102.xml"/><Relationship Id="rId45" Type="http://schemas.openxmlformats.org/officeDocument/2006/relationships/tags" Target="../tags/tag101.xml"/><Relationship Id="rId44" Type="http://schemas.openxmlformats.org/officeDocument/2006/relationships/image" Target="../media/image8.png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tags" Target="../tags/tag67.xml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image" Target="../media/image7.png"/><Relationship Id="rId36" Type="http://schemas.openxmlformats.org/officeDocument/2006/relationships/tags" Target="../tags/tag94.xml"/><Relationship Id="rId35" Type="http://schemas.microsoft.com/office/2007/relationships/hdphoto" Target="../media/image6.wdp"/><Relationship Id="rId34" Type="http://schemas.openxmlformats.org/officeDocument/2006/relationships/image" Target="../media/image5.png"/><Relationship Id="rId33" Type="http://schemas.openxmlformats.org/officeDocument/2006/relationships/tags" Target="../tags/tag93.xml"/><Relationship Id="rId32" Type="http://schemas.openxmlformats.org/officeDocument/2006/relationships/tags" Target="../tags/tag92.xml"/><Relationship Id="rId31" Type="http://schemas.openxmlformats.org/officeDocument/2006/relationships/tags" Target="../tags/tag91.xml"/><Relationship Id="rId30" Type="http://schemas.openxmlformats.org/officeDocument/2006/relationships/tags" Target="../tags/tag90.xml"/><Relationship Id="rId3" Type="http://schemas.openxmlformats.org/officeDocument/2006/relationships/image" Target="../media/image1.jpeg"/><Relationship Id="rId29" Type="http://schemas.openxmlformats.org/officeDocument/2006/relationships/tags" Target="../tags/tag89.xml"/><Relationship Id="rId28" Type="http://schemas.openxmlformats.org/officeDocument/2006/relationships/tags" Target="../tags/tag88.xml"/><Relationship Id="rId27" Type="http://schemas.openxmlformats.org/officeDocument/2006/relationships/tags" Target="../tags/tag87.xml"/><Relationship Id="rId26" Type="http://schemas.openxmlformats.org/officeDocument/2006/relationships/tags" Target="../tags/tag86.xml"/><Relationship Id="rId25" Type="http://schemas.openxmlformats.org/officeDocument/2006/relationships/tags" Target="../tags/tag85.xml"/><Relationship Id="rId24" Type="http://schemas.openxmlformats.org/officeDocument/2006/relationships/tags" Target="../tags/tag84.xml"/><Relationship Id="rId23" Type="http://schemas.openxmlformats.org/officeDocument/2006/relationships/image" Target="../media/image4.png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6.xml"/><Relationship Id="rId19" Type="http://schemas.openxmlformats.org/officeDocument/2006/relationships/image" Target="../media/image3.png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15.png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../media/image18.png"/><Relationship Id="rId7" Type="http://schemas.openxmlformats.org/officeDocument/2006/relationships/tags" Target="../tags/tag147.xml"/><Relationship Id="rId6" Type="http://schemas.openxmlformats.org/officeDocument/2006/relationships/image" Target="../media/image17.png"/><Relationship Id="rId5" Type="http://schemas.openxmlformats.org/officeDocument/2006/relationships/tags" Target="../tags/tag146.xml"/><Relationship Id="rId4" Type="http://schemas.openxmlformats.org/officeDocument/2006/relationships/image" Target="../media/image16.png"/><Relationship Id="rId3" Type="http://schemas.openxmlformats.org/officeDocument/2006/relationships/tags" Target="../tags/tag145.xml"/><Relationship Id="rId2" Type="http://schemas.openxmlformats.org/officeDocument/2006/relationships/image" Target="../media/image1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49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tags" Target="../tags/tag1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5.xml"/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>
                <a:cs typeface="+mj-lt"/>
              </a:rPr>
              <a:t>Investigation on statistics-driven neural network interpretation based on PCA and MLR: a case study on written digit recognition</a:t>
            </a:r>
            <a:endParaRPr lang="zh-CN" altLang="zh-CN" sz="4400" dirty="0"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2290" y="4941570"/>
            <a:ext cx="373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Sep. 2023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7970" y="4285734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Qin Huang, Ziming Zhou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25" y="1920874"/>
            <a:ext cx="1901825" cy="1901825"/>
          </a:xfrm>
          <a:prstGeom prst="rect">
            <a:avLst/>
          </a:prstGeom>
        </p:spPr>
      </p:pic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" y="1920874"/>
            <a:ext cx="1901825" cy="1901825"/>
          </a:xfr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920874"/>
            <a:ext cx="1901824" cy="190182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24" y="1920874"/>
            <a:ext cx="1901824" cy="190182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776" y="1920874"/>
            <a:ext cx="1901824" cy="190182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24300" y="4060241"/>
            <a:ext cx="15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 features</a:t>
            </a:r>
            <a:endParaRPr lang="en-US" altLang="zh-CN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3131537" y="4060241"/>
            <a:ext cx="15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 features</a:t>
            </a:r>
            <a:endParaRPr lang="en-US" altLang="zh-CN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366737" y="4060240"/>
            <a:ext cx="15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 features</a:t>
            </a:r>
            <a:endParaRPr lang="en-US" altLang="zh-CN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7601936" y="4060240"/>
            <a:ext cx="15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50 features</a:t>
            </a:r>
            <a:endParaRPr lang="en-US" altLang="zh-CN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9946036" y="4060240"/>
            <a:ext cx="155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100 features</a:t>
            </a: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07080" y="20708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Results </a:t>
            </a:r>
            <a:r>
              <a:rPr lang="en-US" altLang="zh-CN" sz="2400" dirty="0">
                <a:sym typeface="+mn-ea"/>
              </a:rPr>
              <a:t>- define low/high-dimension region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7080" y="207080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Results </a:t>
            </a:r>
            <a:r>
              <a:rPr lang="en-US" altLang="zh-CN" sz="2400" dirty="0">
                <a:sym typeface="+mn-ea"/>
              </a:rPr>
              <a:t>- define low/high-dimension region</a:t>
            </a:r>
            <a:endParaRPr lang="en-US" altLang="zh-CN" sz="2400" dirty="0">
              <a:sym typeface="+mn-ea"/>
            </a:endParaRPr>
          </a:p>
        </p:txBody>
      </p:sp>
      <p:pic>
        <p:nvPicPr>
          <p:cNvPr id="9" name="图片 8" descr="rec_3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114425"/>
            <a:ext cx="2364740" cy="2364740"/>
          </a:xfrm>
          <a:prstGeom prst="rect">
            <a:avLst/>
          </a:prstGeom>
        </p:spPr>
      </p:pic>
      <p:pic>
        <p:nvPicPr>
          <p:cNvPr id="10" name="图片 9" descr="rec_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3974465"/>
            <a:ext cx="2365375" cy="2365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59885" y="1974215"/>
            <a:ext cx="286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Reconstruction based on 300 features</a:t>
            </a:r>
            <a:endParaRPr lang="en-US" altLang="zh-CN" b="1" dirty="0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4159885" y="4834255"/>
            <a:ext cx="2860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Reconstruction based on 350 features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1398905" y="2574290"/>
            <a:ext cx="781685" cy="812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2596515" y="2392680"/>
            <a:ext cx="781685" cy="812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1398905" y="5417820"/>
            <a:ext cx="781685" cy="812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7"/>
            </p:custDataLst>
          </p:nvPr>
        </p:nvSpPr>
        <p:spPr>
          <a:xfrm>
            <a:off x="2596515" y="5194935"/>
            <a:ext cx="781685" cy="8128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4810125" y="2738755"/>
            <a:ext cx="452120" cy="2037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62245" y="3445510"/>
            <a:ext cx="2039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50000"/>
                  </a:schemeClr>
                </a:solidFill>
              </a:rPr>
              <a:t>White noise in the background faked</a:t>
            </a:r>
            <a:endParaRPr lang="en-US" altLang="zh-C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83625" y="3387090"/>
            <a:ext cx="3096260" cy="1388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Low-dimension: shape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High-dimension: noise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8538845" y="3171190"/>
            <a:ext cx="2809240" cy="138874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燕尾形 21"/>
          <p:cNvSpPr/>
          <p:nvPr/>
        </p:nvSpPr>
        <p:spPr>
          <a:xfrm>
            <a:off x="7530465" y="3684905"/>
            <a:ext cx="936625" cy="179070"/>
          </a:xfrm>
          <a:prstGeom prst="chevr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Robustness: </a:t>
            </a:r>
            <a:r>
              <a:rPr lang="en-US" altLang="zh-CN" dirty="0" err="1"/>
              <a:t>Decompositional</a:t>
            </a:r>
            <a:r>
              <a:rPr lang="en-US" altLang="zh-CN" dirty="0"/>
              <a:t> Approaches </a:t>
            </a:r>
            <a:r>
              <a:rPr lang="en-US" altLang="zh-CN" dirty="0">
                <a:highlight>
                  <a:srgbClr val="FFFF00"/>
                </a:highlight>
              </a:rPr>
              <a:t>vs Decision Tree(TODO) </a:t>
            </a:r>
            <a:r>
              <a:rPr lang="en-US" altLang="zh-CN" dirty="0"/>
              <a:t>vs MLR</a:t>
            </a:r>
            <a:endParaRPr lang="en-US" altLang="zh-CN" dirty="0"/>
          </a:p>
          <a:p>
            <a:pPr lvl="1"/>
            <a:r>
              <a:rPr lang="en-US" altLang="zh-CN" dirty="0"/>
              <a:t>Conclusion: MLR has higher flexibility / adaptability to random noise and edge blurring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Persuasiveness (Interpretability)</a:t>
            </a:r>
            <a:endParaRPr lang="en-US" altLang="zh-CN" dirty="0"/>
          </a:p>
          <a:p>
            <a:pPr lvl="1"/>
            <a:r>
              <a:rPr lang="en-US" altLang="zh-CN" dirty="0"/>
              <a:t>Conclusion: MLR could well be used to determine the optimal structure of the NN design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Efficiency for fine-tuning</a:t>
            </a:r>
            <a:endParaRPr lang="en-US" altLang="zh-CN" dirty="0"/>
          </a:p>
          <a:p>
            <a:pPr lvl="1"/>
            <a:r>
              <a:rPr lang="en-US" altLang="zh-CN" dirty="0"/>
              <a:t>Introducing Iteratively re-weighted least squares (IRLS) approach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515" y="258515"/>
            <a:ext cx="10969200" cy="705600"/>
          </a:xfrm>
        </p:spPr>
        <p:txBody>
          <a:bodyPr/>
          <a:lstStyle/>
          <a:p>
            <a:r>
              <a:rPr lang="en-US" altLang="zh-CN"/>
              <a:t>Discussion </a:t>
            </a:r>
            <a:r>
              <a:rPr lang="en-US" altLang="zh-CN" sz="2400"/>
              <a:t>- robustness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826"/>
          <a:stretch>
            <a:fillRect/>
          </a:stretch>
        </p:blipFill>
        <p:spPr>
          <a:xfrm>
            <a:off x="559435" y="1051560"/>
            <a:ext cx="8349615" cy="547814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9488805" y="1709420"/>
            <a:ext cx="1995805" cy="9975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Reconstruct based on diff. amount of features</a:t>
            </a:r>
            <a:endParaRPr lang="en-US" altLang="zh-CN" sz="1600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9488805" y="3194685"/>
            <a:ext cx="1995805" cy="9975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Recapture PCA 100 features</a:t>
            </a:r>
            <a:endParaRPr lang="en-US" altLang="zh-CN" sz="1600"/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10487025" y="2707005"/>
            <a:ext cx="0" cy="487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9488805" y="4679950"/>
            <a:ext cx="1995805" cy="9975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Refit MLR models</a:t>
            </a:r>
            <a:endParaRPr lang="en-US" altLang="zh-CN" sz="1600"/>
          </a:p>
        </p:txBody>
      </p:sp>
      <p:cxnSp>
        <p:nvCxnSpPr>
          <p:cNvPr id="10" name="直接箭头连接符 9"/>
          <p:cNvCxnSpPr/>
          <p:nvPr>
            <p:custDataLst>
              <p:tags r:id="rId5"/>
            </p:custDataLst>
          </p:nvPr>
        </p:nvCxnSpPr>
        <p:spPr>
          <a:xfrm>
            <a:off x="10487025" y="4192270"/>
            <a:ext cx="0" cy="48768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8515" y="258515"/>
            <a:ext cx="10969200" cy="705600"/>
          </a:xfrm>
        </p:spPr>
        <p:txBody>
          <a:bodyPr/>
          <a:lstStyle/>
          <a:p>
            <a:r>
              <a:rPr lang="en-US" altLang="zh-CN"/>
              <a:t>Discussion </a:t>
            </a:r>
            <a:r>
              <a:rPr lang="en-US" altLang="zh-CN" sz="2400"/>
              <a:t>- performance for diff. layer/epoch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0970" y="2106295"/>
            <a:ext cx="6079490" cy="3128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26885" y="2061845"/>
            <a:ext cx="5039995" cy="31730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58515" y="258515"/>
            <a:ext cx="10969200" cy="705600"/>
          </a:xfrm>
        </p:spPr>
        <p:txBody>
          <a:bodyPr/>
          <a:lstStyle/>
          <a:p>
            <a:r>
              <a:rPr lang="en-US" altLang="zh-CN"/>
              <a:t>Discussion </a:t>
            </a:r>
            <a:r>
              <a:rPr lang="en-US" altLang="zh-CN" sz="2400"/>
              <a:t>- compared with glm</a:t>
            </a:r>
            <a:endParaRPr lang="en-US" altLang="zh-CN" sz="2400"/>
          </a:p>
        </p:txBody>
      </p:sp>
      <p:pic>
        <p:nvPicPr>
          <p:cNvPr id="104" name="图片 10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350" y="1666875"/>
            <a:ext cx="11925935" cy="40576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0068" y="5035216"/>
            <a:ext cx="1311443" cy="2225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58200" y="5046746"/>
            <a:ext cx="547437" cy="22258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Discussion – efficiency for introducing new data from robust regressions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200" y="2112952"/>
            <a:ext cx="5843200" cy="4024030"/>
          </a:xfrm>
        </p:spPr>
      </p:pic>
      <p:sp>
        <p:nvSpPr>
          <p:cNvPr id="6" name="文本框 5"/>
          <p:cNvSpPr txBox="1"/>
          <p:nvPr/>
        </p:nvSpPr>
        <p:spPr>
          <a:xfrm>
            <a:off x="7924800" y="2425700"/>
            <a:ext cx="2616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IRLS Steps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Iteratively re-weighted least squares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Also useful to deal with the outliers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30575"/>
            <a:ext cx="10969200" cy="705600"/>
          </a:xfrm>
        </p:spPr>
        <p:txBody>
          <a:bodyPr/>
          <a:lstStyle/>
          <a:p>
            <a:r>
              <a:rPr lang="en-US" altLang="zh-CN" dirty="0"/>
              <a:t>STAR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12574"/>
            <a:ext cx="10969200" cy="546818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ituation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- XAI is crucial for enhancing transparency and interpretability in 2D image recognition 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- Conventional decomposition approaches lacks statistical foundation and are greatly sensitive to the quality of dataset.</a:t>
            </a:r>
            <a:endParaRPr lang="en-US" altLang="zh-CN" sz="1800" dirty="0"/>
          </a:p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T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arget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- Enhance robustness and flexibility of XAI diagnostic approaches by introducing statistical foundation.</a:t>
            </a:r>
            <a:endParaRPr lang="en-US" altLang="zh-CN" sz="1800" dirty="0">
              <a:sym typeface="+mn-ea"/>
            </a:endParaRPr>
          </a:p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A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ction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marL="0" indent="457200">
              <a:buNone/>
            </a:pPr>
            <a:r>
              <a:rPr lang="en-US" altLang="zh-CN" dirty="0"/>
              <a:t>- Build a PCA + MLR model</a:t>
            </a:r>
            <a:endParaRPr lang="en-US" altLang="zh-CN" dirty="0"/>
          </a:p>
          <a:p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R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esult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r>
              <a:rPr lang="en-US" altLang="zh-CN" sz="1890" dirty="0"/>
              <a:t>- Sufficient classification / regression accuracy</a:t>
            </a:r>
            <a:endParaRPr lang="en-US" altLang="zh-CN" sz="1890" dirty="0"/>
          </a:p>
          <a:p>
            <a:pPr marL="457200" lvl="1" indent="0">
              <a:buNone/>
            </a:pPr>
            <a:r>
              <a:rPr lang="en-US" altLang="zh-CN" sz="1890" dirty="0"/>
              <a:t>- Strong discernability of global shape and local texture info</a:t>
            </a:r>
            <a:endParaRPr lang="en-US" altLang="zh-CN" sz="1890" dirty="0"/>
          </a:p>
          <a:p>
            <a:pPr marL="457200" lvl="1" indent="0">
              <a:buNone/>
            </a:pPr>
            <a:r>
              <a:rPr lang="en-US" altLang="zh-CN" sz="1890" dirty="0"/>
              <a:t>- Higher interpretability and robustness compared with </a:t>
            </a:r>
            <a:r>
              <a:rPr lang="en-US" altLang="zh-CN" sz="1890" dirty="0" err="1"/>
              <a:t>decompositional</a:t>
            </a:r>
            <a:r>
              <a:rPr lang="en-US" altLang="zh-CN" sz="1890" dirty="0"/>
              <a:t> approaches</a:t>
            </a:r>
            <a:endParaRPr lang="en-US" altLang="zh-CN" sz="1890" dirty="0"/>
          </a:p>
          <a:p>
            <a:pPr marL="457200" lvl="1" indent="0">
              <a:buNone/>
            </a:pPr>
            <a:r>
              <a:rPr lang="en-US" altLang="zh-CN" sz="1890" dirty="0"/>
              <a:t>- Better efficiency and maneuverability of model finetuning from new samples</a:t>
            </a:r>
            <a:endParaRPr lang="en-US" altLang="zh-CN" sz="18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485" y="70"/>
            <a:ext cx="10969200" cy="705600"/>
          </a:xfrm>
        </p:spPr>
        <p:txBody>
          <a:bodyPr/>
          <a:lstStyle/>
          <a:p>
            <a:r>
              <a:rPr lang="en-US" altLang="zh-CN"/>
              <a:t>Background</a:t>
            </a:r>
            <a:endParaRPr lang="en-US" altLang="zh-CN"/>
          </a:p>
        </p:txBody>
      </p:sp>
      <p:grpSp>
        <p:nvGrpSpPr>
          <p:cNvPr id="36" name="组合 35"/>
          <p:cNvGrpSpPr/>
          <p:nvPr/>
        </p:nvGrpSpPr>
        <p:grpSpPr>
          <a:xfrm>
            <a:off x="1231265" y="624205"/>
            <a:ext cx="10186035" cy="6178161"/>
            <a:chOff x="1345" y="129"/>
            <a:chExt cx="16059" cy="10711"/>
          </a:xfrm>
        </p:grpSpPr>
        <p:sp>
          <p:nvSpPr>
            <p:cNvPr id="24" name="矩形 23"/>
            <p:cNvSpPr/>
            <p:nvPr>
              <p:custDataLst>
                <p:tags r:id="rId1"/>
              </p:custDataLst>
            </p:nvPr>
          </p:nvSpPr>
          <p:spPr>
            <a:xfrm>
              <a:off x="5087" y="129"/>
              <a:ext cx="7054" cy="3148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">
                  <a:schemeClr val="accent2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8374" r="38943" b="27783"/>
            <a:stretch>
              <a:fillRect/>
            </a:stretch>
          </p:blipFill>
          <p:spPr bwMode="auto">
            <a:xfrm>
              <a:off x="6604" y="1009"/>
              <a:ext cx="4753" cy="2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0212" y="1723"/>
              <a:ext cx="1111" cy="1002"/>
            </a:xfrm>
            <a:prstGeom prst="rect">
              <a:avLst/>
            </a:prstGeom>
            <a:solidFill>
              <a:srgbClr val="FFCC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9038" y="1691"/>
              <a:ext cx="2319" cy="137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7976" y="2129"/>
              <a:ext cx="874" cy="535"/>
            </a:xfrm>
            <a:prstGeom prst="rect">
              <a:avLst/>
            </a:prstGeom>
            <a:solidFill>
              <a:srgbClr val="FE936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New Learning Process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6722" y="1207"/>
              <a:ext cx="1679" cy="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6040" y="674"/>
              <a:ext cx="3286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Cat Image Dataset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11" name="图片 10"/>
            <p:cNvPicPr/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3" y="2725"/>
              <a:ext cx="1050" cy="272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10275" y="1723"/>
              <a:ext cx="1082" cy="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This is a cat.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3" name="直接箭头连接符 12"/>
            <p:cNvCxnSpPr>
              <a:stCxn id="12" idx="2"/>
              <a:endCxn id="15" idx="0"/>
            </p:cNvCxnSpPr>
            <p:nvPr>
              <p:custDataLst>
                <p:tags r:id="rId12"/>
              </p:custDataLst>
            </p:nvPr>
          </p:nvCxnSpPr>
          <p:spPr>
            <a:xfrm flipH="1">
              <a:off x="10491" y="2041"/>
              <a:ext cx="326" cy="295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9135" y="1723"/>
              <a:ext cx="1005" cy="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Reasoning</a:t>
              </a:r>
              <a:endParaRPr kumimoji="0" lang="zh-CN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10198" y="2336"/>
              <a:ext cx="584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Furry Ears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10718" y="2338"/>
              <a:ext cx="712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Small Claws</a:t>
              </a:r>
              <a:endParaRPr kumimoji="0" lang="zh-CN" altLang="en-US" sz="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cxnSp>
          <p:nvCxnSpPr>
            <p:cNvPr id="17" name="直接箭头连接符 16"/>
            <p:cNvCxnSpPr>
              <a:stCxn id="12" idx="2"/>
              <a:endCxn id="16" idx="0"/>
            </p:cNvCxnSpPr>
            <p:nvPr>
              <p:custDataLst>
                <p:tags r:id="rId16"/>
              </p:custDataLst>
            </p:nvPr>
          </p:nvCxnSpPr>
          <p:spPr>
            <a:xfrm>
              <a:off x="10817" y="2041"/>
              <a:ext cx="257" cy="297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17"/>
              </p:custDataLst>
            </p:nvPr>
          </p:nvSpPr>
          <p:spPr>
            <a:xfrm>
              <a:off x="3886" y="154"/>
              <a:ext cx="9744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Explainable AI(XAI) </a:t>
              </a: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for</a:t>
              </a:r>
              <a:r>
                <a:rPr lang="zh-CN" altLang="en-US" sz="1400" b="1" dirty="0">
                  <a:solidFill>
                    <a:schemeClr val="accent2">
                      <a:lumMod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Image</a:t>
              </a:r>
              <a:r>
                <a:rPr lang="zh-CN" altLang="en-US" sz="1400" b="1" dirty="0">
                  <a:solidFill>
                    <a:schemeClr val="accent2">
                      <a:lumMod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 </a:t>
              </a:r>
              <a:r>
                <a:rPr lang="en-US" altLang="zh-CN" sz="1400" b="1" dirty="0">
                  <a:solidFill>
                    <a:schemeClr val="accent2">
                      <a:lumMod val="50000"/>
                    </a:schemeClr>
                  </a:solidFill>
                  <a:latin typeface="等线" panose="02010600030101010101" charset="-122"/>
                  <a:ea typeface="等线" panose="02010600030101010101" charset="-122"/>
                </a:rPr>
                <a:t>Recognition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9"/>
            <a:stretch>
              <a:fillRect/>
            </a:stretch>
          </p:blipFill>
          <p:spPr>
            <a:xfrm>
              <a:off x="6277" y="1082"/>
              <a:ext cx="1491" cy="2051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>
              <p:custDataLst>
                <p:tags r:id="rId20"/>
              </p:custDataLst>
            </p:nvPr>
          </p:nvSpPr>
          <p:spPr>
            <a:xfrm>
              <a:off x="8632" y="653"/>
              <a:ext cx="3286" cy="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New Image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21"/>
              </p:custDataLst>
            </p:nvPr>
          </p:nvSpPr>
          <p:spPr>
            <a:xfrm>
              <a:off x="1638" y="4182"/>
              <a:ext cx="6318" cy="3006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">
                  <a:schemeClr val="accent1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pic>
          <p:nvPicPr>
            <p:cNvPr id="27" name="内容占位符 7"/>
            <p:cNvPicPr>
              <a:picLocks noGrp="1" noChangeAspect="1"/>
            </p:cNvPicPr>
            <p:nvPr>
              <p:custDataLst>
                <p:tags r:id="rId22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1929" y="4830"/>
              <a:ext cx="5650" cy="230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>
              <p:custDataLst>
                <p:tags r:id="rId24"/>
              </p:custDataLst>
            </p:nvPr>
          </p:nvSpPr>
          <p:spPr>
            <a:xfrm>
              <a:off x="1827" y="4224"/>
              <a:ext cx="5941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Feature Importance Analysis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箭头: 下 46"/>
            <p:cNvSpPr/>
            <p:nvPr>
              <p:custDataLst>
                <p:tags r:id="rId25"/>
              </p:custDataLst>
            </p:nvPr>
          </p:nvSpPr>
          <p:spPr>
            <a:xfrm>
              <a:off x="4341" y="7263"/>
              <a:ext cx="746" cy="5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箭头: 下 51"/>
            <p:cNvSpPr/>
            <p:nvPr>
              <p:custDataLst>
                <p:tags r:id="rId26"/>
              </p:custDataLst>
            </p:nvPr>
          </p:nvSpPr>
          <p:spPr>
            <a:xfrm rot="2581652">
              <a:off x="7121" y="3266"/>
              <a:ext cx="747" cy="85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箭头: 下 52"/>
            <p:cNvSpPr/>
            <p:nvPr>
              <p:custDataLst>
                <p:tags r:id="rId27"/>
              </p:custDataLst>
            </p:nvPr>
          </p:nvSpPr>
          <p:spPr>
            <a:xfrm rot="19018348" flipH="1">
              <a:off x="9685" y="3261"/>
              <a:ext cx="715" cy="888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/>
            <p:cNvSpPr txBox="1"/>
            <p:nvPr>
              <p:custDataLst>
                <p:tags r:id="rId28"/>
              </p:custDataLst>
            </p:nvPr>
          </p:nvSpPr>
          <p:spPr>
            <a:xfrm>
              <a:off x="1638" y="3431"/>
              <a:ext cx="6219" cy="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Decompositional Approaches</a:t>
              </a:r>
              <a:endParaRPr lang="zh-CN" altLang="en-US" b="1" dirty="0"/>
            </a:p>
          </p:txBody>
        </p:sp>
        <p:sp>
          <p:nvSpPr>
            <p:cNvPr id="55" name="文本框 54"/>
            <p:cNvSpPr txBox="1"/>
            <p:nvPr>
              <p:custDataLst>
                <p:tags r:id="rId29"/>
              </p:custDataLst>
            </p:nvPr>
          </p:nvSpPr>
          <p:spPr>
            <a:xfrm>
              <a:off x="10768" y="3445"/>
              <a:ext cx="6219" cy="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Pedagogical Approaches</a:t>
              </a:r>
              <a:endParaRPr lang="zh-CN" altLang="en-US" b="1" dirty="0"/>
            </a:p>
          </p:txBody>
        </p:sp>
        <p:sp>
          <p:nvSpPr>
            <p:cNvPr id="56" name="矩形 55"/>
            <p:cNvSpPr/>
            <p:nvPr>
              <p:custDataLst>
                <p:tags r:id="rId30"/>
              </p:custDataLst>
            </p:nvPr>
          </p:nvSpPr>
          <p:spPr>
            <a:xfrm>
              <a:off x="1584" y="7909"/>
              <a:ext cx="6383" cy="2931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">
                  <a:schemeClr val="accent1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文本框 56"/>
            <p:cNvSpPr txBox="1"/>
            <p:nvPr>
              <p:custDataLst>
                <p:tags r:id="rId31"/>
              </p:custDataLst>
            </p:nvPr>
          </p:nvSpPr>
          <p:spPr>
            <a:xfrm>
              <a:off x="1798" y="7952"/>
              <a:ext cx="5941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Potential Drawback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32"/>
              </p:custDataLst>
            </p:nvPr>
          </p:nvSpPr>
          <p:spPr>
            <a:xfrm>
              <a:off x="1561" y="8429"/>
              <a:ext cx="3177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(a) Strong correlations between pixels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920" y="9189"/>
              <a:ext cx="2754" cy="1053"/>
              <a:chOff x="1628188" y="6180483"/>
              <a:chExt cx="1605649" cy="614017"/>
            </a:xfrm>
          </p:grpSpPr>
          <p:pic>
            <p:nvPicPr>
              <p:cNvPr id="32" name="图片 31"/>
              <p:cNvPicPr>
                <a:picLocks noChangeAspect="1"/>
              </p:cNvPicPr>
              <p:nvPr>
                <p:custDataLst>
                  <p:tags r:id="rId33"/>
                </p:custDataLst>
              </p:nvPr>
            </p:nvPicPr>
            <p:blipFill>
              <a:blip r:embed="rId34">
                <a:extLst>
                  <a:ext uri="{BEBA8EAE-BF5A-486C-A8C5-ECC9F3942E4B}">
                    <a14:imgProps xmlns:a14="http://schemas.microsoft.com/office/drawing/2010/main">
                      <a14:imgLayer r:embed="rId35">
                        <a14:imgEffect>
                          <a14:artisticLightScreen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28188" y="6186191"/>
                <a:ext cx="595227" cy="608309"/>
              </a:xfrm>
              <a:prstGeom prst="rect">
                <a:avLst/>
              </a:prstGeom>
            </p:spPr>
          </p:pic>
          <p:pic>
            <p:nvPicPr>
              <p:cNvPr id="59" name="图片 58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7"/>
              <a:stretch>
                <a:fillRect/>
              </a:stretch>
            </p:blipFill>
            <p:spPr>
              <a:xfrm flipV="1">
                <a:off x="2594332" y="6180483"/>
                <a:ext cx="639505" cy="608309"/>
              </a:xfrm>
              <a:prstGeom prst="rect">
                <a:avLst/>
              </a:prstGeom>
            </p:spPr>
          </p:pic>
          <p:sp>
            <p:nvSpPr>
              <p:cNvPr id="60" name="矩形 59"/>
              <p:cNvSpPr/>
              <p:nvPr>
                <p:custDataLst>
                  <p:tags r:id="rId38"/>
                </p:custDataLst>
              </p:nvPr>
            </p:nvSpPr>
            <p:spPr>
              <a:xfrm>
                <a:off x="1916113" y="6450089"/>
                <a:ext cx="125412" cy="1245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箭头连接符 61"/>
              <p:cNvCxnSpPr>
                <a:stCxn id="60" idx="3"/>
              </p:cNvCxnSpPr>
              <p:nvPr>
                <p:custDataLst>
                  <p:tags r:id="rId39"/>
                </p:custDataLst>
              </p:nvPr>
            </p:nvCxnSpPr>
            <p:spPr>
              <a:xfrm>
                <a:off x="2041525" y="6512367"/>
                <a:ext cx="847725" cy="551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6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889250" y="6472041"/>
                <a:ext cx="93992" cy="91685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>
              <p:custDataLst>
                <p:tags r:id="rId41"/>
              </p:custDataLst>
            </p:nvPr>
          </p:nvSpPr>
          <p:spPr>
            <a:xfrm>
              <a:off x="1345" y="10298"/>
              <a:ext cx="3903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C00000"/>
                  </a:solidFill>
                </a:rPr>
                <a:t>Features are not independent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42"/>
              </p:custDataLst>
            </p:nvPr>
          </p:nvSpPr>
          <p:spPr>
            <a:xfrm>
              <a:off x="4745" y="8429"/>
              <a:ext cx="3177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(b) A Black-box to Black-box Strategy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5168" y="9038"/>
              <a:ext cx="2679" cy="1396"/>
              <a:chOff x="5361254" y="6356466"/>
              <a:chExt cx="2540857" cy="1323856"/>
            </a:xfrm>
          </p:grpSpPr>
          <p:pic>
            <p:nvPicPr>
              <p:cNvPr id="69" name="图片 68"/>
              <p:cNvPicPr>
                <a:picLocks noChangeAspect="1"/>
              </p:cNvPicPr>
              <p:nvPr>
                <p:custDataLst>
                  <p:tags r:id="rId43"/>
                </p:custDataLst>
              </p:nvPr>
            </p:nvPicPr>
            <p:blipFill>
              <a:blip r:embed="rId44"/>
              <a:stretch>
                <a:fillRect/>
              </a:stretch>
            </p:blipFill>
            <p:spPr>
              <a:xfrm>
                <a:off x="5594280" y="6385497"/>
                <a:ext cx="395233" cy="772410"/>
              </a:xfrm>
              <a:prstGeom prst="rect">
                <a:avLst/>
              </a:prstGeom>
            </p:spPr>
          </p:pic>
          <p:pic>
            <p:nvPicPr>
              <p:cNvPr id="70" name="图片 69"/>
              <p:cNvPicPr>
                <a:picLocks noChangeAspect="1"/>
              </p:cNvPicPr>
              <p:nvPr>
                <p:custDataLst>
                  <p:tags r:id="rId45"/>
                </p:custDataLst>
              </p:nvPr>
            </p:nvPicPr>
            <p:blipFill>
              <a:blip r:embed="rId44"/>
              <a:stretch>
                <a:fillRect/>
              </a:stretch>
            </p:blipFill>
            <p:spPr>
              <a:xfrm>
                <a:off x="6083963" y="6938801"/>
                <a:ext cx="395233" cy="539171"/>
              </a:xfrm>
              <a:prstGeom prst="rect">
                <a:avLst/>
              </a:prstGeom>
            </p:spPr>
          </p:pic>
          <p:pic>
            <p:nvPicPr>
              <p:cNvPr id="71" name="图片 70"/>
              <p:cNvPicPr>
                <a:picLocks noChangeAspect="1"/>
              </p:cNvPicPr>
              <p:nvPr>
                <p:custDataLst>
                  <p:tags r:id="rId46"/>
                </p:custDataLst>
              </p:nvPr>
            </p:nvPicPr>
            <p:blipFill>
              <a:blip r:embed="rId47"/>
              <a:stretch>
                <a:fillRect/>
              </a:stretch>
            </p:blipFill>
            <p:spPr>
              <a:xfrm>
                <a:off x="6098199" y="7068892"/>
                <a:ext cx="341761" cy="298403"/>
              </a:xfrm>
              <a:prstGeom prst="rect">
                <a:avLst/>
              </a:prstGeom>
            </p:spPr>
          </p:pic>
          <p:cxnSp>
            <p:nvCxnSpPr>
              <p:cNvPr id="72" name="直接箭头连接符 71"/>
              <p:cNvCxnSpPr>
                <a:endCxn id="69" idx="1"/>
              </p:cNvCxnSpPr>
              <p:nvPr>
                <p:custDataLst>
                  <p:tags r:id="rId48"/>
                </p:custDataLst>
              </p:nvPr>
            </p:nvCxnSpPr>
            <p:spPr>
              <a:xfrm>
                <a:off x="5361254" y="6771702"/>
                <a:ext cx="233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/>
              <p:cNvCxnSpPr>
                <a:endCxn id="70" idx="1"/>
              </p:cNvCxnSpPr>
              <p:nvPr>
                <p:custDataLst>
                  <p:tags r:id="rId49"/>
                </p:custDataLst>
              </p:nvPr>
            </p:nvCxnSpPr>
            <p:spPr>
              <a:xfrm>
                <a:off x="5416023" y="6771702"/>
                <a:ext cx="667940" cy="436685"/>
              </a:xfrm>
              <a:prstGeom prst="bentConnector3">
                <a:avLst>
                  <a:gd name="adj1" fmla="val 115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/>
              <p:cNvCxnSpPr>
                <a:stCxn id="69" idx="3"/>
                <a:endCxn id="75" idx="1"/>
              </p:cNvCxnSpPr>
              <p:nvPr>
                <p:custDataLst>
                  <p:tags r:id="rId50"/>
                </p:custDataLst>
              </p:nvPr>
            </p:nvCxnSpPr>
            <p:spPr>
              <a:xfrm flipV="1">
                <a:off x="5989137" y="6570881"/>
                <a:ext cx="739643" cy="200475"/>
              </a:xfrm>
              <a:prstGeom prst="bentConnector3">
                <a:avLst>
                  <a:gd name="adj1" fmla="val 50102"/>
                </a:avLst>
              </a:prstGeom>
              <a:ln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文本框 74"/>
                  <p:cNvSpPr txBox="1"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6728687" y="6356466"/>
                    <a:ext cx="923195" cy="4280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1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label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zh-CN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5" name="文本框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6728687" y="6356466"/>
                    <a:ext cx="923195" cy="428098"/>
                  </a:xfrm>
                  <a:prstGeom prst="rect">
                    <a:avLst/>
                  </a:prstGeom>
                  <a:blipFill rotWithShape="1">
                    <a:blip r:embed="rId5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接箭头连接符 75"/>
              <p:cNvCxnSpPr/>
              <p:nvPr>
                <p:custDataLst>
                  <p:tags r:id="rId54"/>
                </p:custDataLst>
              </p:nvPr>
            </p:nvCxnSpPr>
            <p:spPr>
              <a:xfrm>
                <a:off x="6459012" y="7208386"/>
                <a:ext cx="233026" cy="0"/>
              </a:xfrm>
              <a:prstGeom prst="straightConnector1">
                <a:avLst/>
              </a:prstGeom>
              <a:ln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文本框 76"/>
                  <p:cNvSpPr txBox="1"/>
                  <p:nvPr>
                    <p:custDataLst>
                      <p:tags r:id="rId55"/>
                    </p:custDataLst>
                  </p:nvPr>
                </p:nvSpPr>
                <p:spPr>
                  <a:xfrm>
                    <a:off x="6503516" y="6973438"/>
                    <a:ext cx="1398595" cy="706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𝐹𝑒𝑎𝑡𝑢𝑟𝑒</m:t>
                          </m:r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oMath>
                      </m:oMathPara>
                    </a14:m>
                    <a:endParaRPr kumimoji="0" lang="en-US" altLang="zh-CN" sz="11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等线" panose="02010600030101010101" charset="-122"/>
                      <a:cs typeface="+mn-cs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𝐼𝑚𝑝𝑜𝑟𝑡𝑎𝑛𝑐𝑒</m:t>
                          </m:r>
                        </m:oMath>
                      </m:oMathPara>
                    </a14:m>
                    <a:endParaRPr kumimoji="0" lang="zh-CN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等线" panose="02010600030101010101" charset="-122"/>
                      <a:ea typeface="等线" panose="02010600030101010101" charset="-122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56"/>
                    </p:custDataLst>
                  </p:nvPr>
                </p:nvSpPr>
                <p:spPr>
                  <a:xfrm>
                    <a:off x="6503516" y="6973438"/>
                    <a:ext cx="1398595" cy="706884"/>
                  </a:xfrm>
                  <a:prstGeom prst="rect">
                    <a:avLst/>
                  </a:prstGeom>
                  <a:blipFill rotWithShape="1">
                    <a:blip r:embed="rId5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箭头: 上下 77"/>
              <p:cNvSpPr/>
              <p:nvPr>
                <p:custDataLst>
                  <p:tags r:id="rId58"/>
                </p:custDataLst>
              </p:nvPr>
            </p:nvSpPr>
            <p:spPr>
              <a:xfrm>
                <a:off x="7118617" y="6656417"/>
                <a:ext cx="168394" cy="369332"/>
              </a:xfrm>
              <a:prstGeom prst="upDownArrow">
                <a:avLst>
                  <a:gd name="adj1" fmla="val 40155"/>
                  <a:gd name="adj2" fmla="val 37694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79" name="文本框 78"/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6775912" y="6657551"/>
                <a:ext cx="544970" cy="49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等线" panose="02010600030101010101" charset="-122"/>
                    <a:ea typeface="等线" panose="02010600030101010101" charset="-122"/>
                    <a:cs typeface="+mn-cs"/>
                  </a:rPr>
                  <a:t>？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81" name="文本框 80"/>
            <p:cNvSpPr txBox="1"/>
            <p:nvPr>
              <p:custDataLst>
                <p:tags r:id="rId60"/>
              </p:custDataLst>
            </p:nvPr>
          </p:nvSpPr>
          <p:spPr>
            <a:xfrm>
              <a:off x="4519" y="10287"/>
              <a:ext cx="3903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C00000"/>
                  </a:solidFill>
                </a:rPr>
                <a:t>Lacks statistical foundations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矩形 81"/>
            <p:cNvSpPr/>
            <p:nvPr>
              <p:custDataLst>
                <p:tags r:id="rId61"/>
              </p:custDataLst>
            </p:nvPr>
          </p:nvSpPr>
          <p:spPr>
            <a:xfrm>
              <a:off x="8850" y="4182"/>
              <a:ext cx="8042" cy="3006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">
                  <a:schemeClr val="accent2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8" name="文本框 97"/>
            <p:cNvSpPr txBox="1"/>
            <p:nvPr>
              <p:custDataLst>
                <p:tags r:id="rId62"/>
              </p:custDataLst>
            </p:nvPr>
          </p:nvSpPr>
          <p:spPr>
            <a:xfrm>
              <a:off x="8850" y="4215"/>
              <a:ext cx="8554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</a:rPr>
                <a:t>Diagnostic Models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1026" name="Picture 2" descr="Decision Trees in Machine Learning"/>
            <p:cNvPicPr>
              <a:picLocks noChangeAspect="1" noChangeArrowheads="1"/>
            </p:cNvPicPr>
            <p:nvPr>
              <p:custDataLst>
                <p:tags r:id="rId63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9" y="4757"/>
              <a:ext cx="3019" cy="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文本框 99"/>
            <p:cNvSpPr txBox="1"/>
            <p:nvPr>
              <p:custDataLst>
                <p:tags r:id="rId65"/>
              </p:custDataLst>
            </p:nvPr>
          </p:nvSpPr>
          <p:spPr>
            <a:xfrm>
              <a:off x="8982" y="6719"/>
              <a:ext cx="3722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Raw Features + Decision Trees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箭头: 下 100"/>
            <p:cNvSpPr/>
            <p:nvPr>
              <p:custDataLst>
                <p:tags r:id="rId66"/>
              </p:custDataLst>
            </p:nvPr>
          </p:nvSpPr>
          <p:spPr>
            <a:xfrm>
              <a:off x="10395" y="7263"/>
              <a:ext cx="746" cy="59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102" name="图片 101"/>
            <p:cNvPicPr>
              <a:picLocks noChangeAspect="1"/>
            </p:cNvPicPr>
            <p:nvPr>
              <p:custDataLst>
                <p:tags r:id="rId67"/>
              </p:custDataLst>
            </p:nvPr>
          </p:nvPicPr>
          <p:blipFill rotWithShape="1">
            <a:blip r:embed="rId6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667" r="9299" b="15613"/>
            <a:stretch>
              <a:fillRect/>
            </a:stretch>
          </p:blipFill>
          <p:spPr>
            <a:xfrm>
              <a:off x="13809" y="4703"/>
              <a:ext cx="2418" cy="2013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>
              <p:custDataLst>
                <p:tags r:id="rId69"/>
              </p:custDataLst>
            </p:nvPr>
          </p:nvSpPr>
          <p:spPr>
            <a:xfrm>
              <a:off x="13026" y="6728"/>
              <a:ext cx="4245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PCA Extracted Features + MLR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105" name="图片 104"/>
            <p:cNvPicPr>
              <a:picLocks noChangeAspect="1"/>
            </p:cNvPicPr>
            <p:nvPr>
              <p:custDataLst>
                <p:tags r:id="rId70"/>
              </p:custDataLst>
            </p:nvPr>
          </p:nvPicPr>
          <p:blipFill rotWithShape="1">
            <a:blip r:embed="rId71"/>
            <a:srcRect l="50000" b="17217"/>
            <a:stretch>
              <a:fillRect/>
            </a:stretch>
          </p:blipFill>
          <p:spPr>
            <a:xfrm>
              <a:off x="13458" y="4684"/>
              <a:ext cx="2886" cy="1987"/>
            </a:xfrm>
            <a:prstGeom prst="rect">
              <a:avLst/>
            </a:prstGeom>
          </p:spPr>
        </p:pic>
        <p:sp>
          <p:nvSpPr>
            <p:cNvPr id="106" name="矩形 105"/>
            <p:cNvSpPr/>
            <p:nvPr>
              <p:custDataLst>
                <p:tags r:id="rId72"/>
              </p:custDataLst>
            </p:nvPr>
          </p:nvSpPr>
          <p:spPr>
            <a:xfrm>
              <a:off x="8850" y="7907"/>
              <a:ext cx="3903" cy="293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">
                  <a:schemeClr val="accent1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07" name="文本框 106"/>
            <p:cNvSpPr txBox="1"/>
            <p:nvPr>
              <p:custDataLst>
                <p:tags r:id="rId73"/>
              </p:custDataLst>
            </p:nvPr>
          </p:nvSpPr>
          <p:spPr>
            <a:xfrm>
              <a:off x="8982" y="7916"/>
              <a:ext cx="3771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Potential Drawback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7" name="文本框 1026"/>
            <p:cNvSpPr txBox="1"/>
            <p:nvPr>
              <p:custDataLst>
                <p:tags r:id="rId74"/>
              </p:custDataLst>
            </p:nvPr>
          </p:nvSpPr>
          <p:spPr>
            <a:xfrm>
              <a:off x="9123" y="8422"/>
              <a:ext cx="3530" cy="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/>
                <a:t>Data overfitting</a:t>
              </a:r>
              <a:endParaRPr lang="en-US" altLang="zh-CN" sz="1100" b="1" dirty="0"/>
            </a:p>
          </p:txBody>
        </p:sp>
        <p:sp>
          <p:nvSpPr>
            <p:cNvPr id="1028" name="箭头: 下 1027"/>
            <p:cNvSpPr/>
            <p:nvPr>
              <p:custDataLst>
                <p:tags r:id="rId75"/>
              </p:custDataLst>
            </p:nvPr>
          </p:nvSpPr>
          <p:spPr>
            <a:xfrm>
              <a:off x="14901" y="7263"/>
              <a:ext cx="746" cy="591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9" name="矩形 1028"/>
            <p:cNvSpPr/>
            <p:nvPr>
              <p:custDataLst>
                <p:tags r:id="rId76"/>
              </p:custDataLst>
            </p:nvPr>
          </p:nvSpPr>
          <p:spPr>
            <a:xfrm>
              <a:off x="13180" y="7907"/>
              <a:ext cx="3712" cy="2802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">
                  <a:schemeClr val="accent2">
                    <a:lumMod val="40000"/>
                    <a:lumOff val="60000"/>
                  </a:schemeClr>
                </a:gs>
                <a:gs pos="2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>
              <p:custDataLst>
                <p:tags r:id="rId77"/>
              </p:custDataLst>
            </p:nvPr>
          </p:nvSpPr>
          <p:spPr>
            <a:xfrm>
              <a:off x="12870" y="7952"/>
              <a:ext cx="4269" cy="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Our proposed method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78"/>
              </p:custDataLst>
            </p:nvPr>
          </p:nvSpPr>
          <p:spPr>
            <a:xfrm>
              <a:off x="13383" y="8450"/>
              <a:ext cx="3304" cy="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/>
                <a:t>Diagnostics with strong statistical foundations</a:t>
              </a:r>
              <a:endParaRPr lang="en-US" altLang="zh-CN" sz="1050" b="1" dirty="0"/>
            </a:p>
          </p:txBody>
        </p:sp>
        <p:sp>
          <p:nvSpPr>
            <p:cNvPr id="20" name="文本框 19"/>
            <p:cNvSpPr txBox="1"/>
            <p:nvPr>
              <p:custDataLst>
                <p:tags r:id="rId79"/>
              </p:custDataLst>
            </p:nvPr>
          </p:nvSpPr>
          <p:spPr>
            <a:xfrm>
              <a:off x="13210" y="9144"/>
              <a:ext cx="3863" cy="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Orthogonalized features that </a:t>
              </a:r>
              <a:r>
                <a:rPr lang="en-US" altLang="zh-CN" sz="1100" dirty="0">
                  <a:solidFill>
                    <a:srgbClr val="C00000"/>
                  </a:solidFill>
                </a:rPr>
                <a:t>reduces feature correlations</a:t>
              </a:r>
              <a:r>
                <a:rPr lang="en-US" altLang="zh-CN" sz="1100" dirty="0"/>
                <a:t>;</a:t>
              </a:r>
              <a:endParaRPr lang="en-US" altLang="zh-CN" sz="11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Rigorous hypothesis tests that supports comparison for </a:t>
              </a:r>
              <a:r>
                <a:rPr lang="en-US" altLang="zh-CN" sz="1100" dirty="0">
                  <a:solidFill>
                    <a:srgbClr val="C00000"/>
                  </a:solidFill>
                </a:rPr>
                <a:t>different inputs and NN structures</a:t>
              </a:r>
              <a:r>
                <a:rPr lang="en-US" altLang="zh-CN" sz="1100" dirty="0"/>
                <a:t>;</a:t>
              </a:r>
              <a:endParaRPr lang="en-US" altLang="zh-CN" sz="1100" dirty="0"/>
            </a:p>
          </p:txBody>
        </p:sp>
        <p:sp>
          <p:nvSpPr>
            <p:cNvPr id="21" name="矩形 20"/>
            <p:cNvSpPr/>
            <p:nvPr>
              <p:custDataLst>
                <p:tags r:id="rId80"/>
              </p:custDataLst>
            </p:nvPr>
          </p:nvSpPr>
          <p:spPr>
            <a:xfrm>
              <a:off x="13184" y="4700"/>
              <a:ext cx="3712" cy="599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>
              <p:custDataLst>
                <p:tags r:id="rId81"/>
              </p:custDataLst>
            </p:nvPr>
          </p:nvSpPr>
          <p:spPr>
            <a:xfrm>
              <a:off x="8849" y="4732"/>
              <a:ext cx="3905" cy="610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82"/>
              </p:custDataLst>
            </p:nvPr>
          </p:nvSpPr>
          <p:spPr>
            <a:xfrm>
              <a:off x="8901" y="10095"/>
              <a:ext cx="3903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rgbClr val="C00000"/>
                  </a:solidFill>
                </a:rPr>
                <a:t>Useless decision layers hinders effective diagnostics</a:t>
              </a:r>
              <a:endParaRPr lang="zh-CN" alt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椭圆 28"/>
            <p:cNvSpPr/>
            <p:nvPr>
              <p:custDataLst>
                <p:tags r:id="rId83"/>
              </p:custDataLst>
            </p:nvPr>
          </p:nvSpPr>
          <p:spPr>
            <a:xfrm>
              <a:off x="10074" y="8885"/>
              <a:ext cx="1304" cy="41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/>
                <a:t>Decision Criteria</a:t>
              </a:r>
              <a:endParaRPr lang="zh-CN" altLang="en-US" sz="800" dirty="0"/>
            </a:p>
          </p:txBody>
        </p:sp>
        <p:sp>
          <p:nvSpPr>
            <p:cNvPr id="30" name="椭圆 29"/>
            <p:cNvSpPr/>
            <p:nvPr>
              <p:custDataLst>
                <p:tags r:id="rId84"/>
              </p:custDataLst>
            </p:nvPr>
          </p:nvSpPr>
          <p:spPr>
            <a:xfrm>
              <a:off x="9005" y="9366"/>
              <a:ext cx="1304" cy="5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Useless</a:t>
              </a:r>
              <a:endParaRPr lang="zh-CN" altLang="en-US" sz="1000" dirty="0"/>
            </a:p>
          </p:txBody>
        </p:sp>
        <p:sp>
          <p:nvSpPr>
            <p:cNvPr id="31" name="椭圆 30"/>
            <p:cNvSpPr/>
            <p:nvPr>
              <p:custDataLst>
                <p:tags r:id="rId85"/>
              </p:custDataLst>
            </p:nvPr>
          </p:nvSpPr>
          <p:spPr>
            <a:xfrm>
              <a:off x="10361" y="9536"/>
              <a:ext cx="1304" cy="57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Useful</a:t>
              </a:r>
              <a:endParaRPr lang="zh-CN" altLang="en-US" sz="1000" dirty="0"/>
            </a:p>
          </p:txBody>
        </p:sp>
        <p:sp>
          <p:nvSpPr>
            <p:cNvPr id="34" name="椭圆 33"/>
            <p:cNvSpPr/>
            <p:nvPr>
              <p:custDataLst>
                <p:tags r:id="rId86"/>
              </p:custDataLst>
            </p:nvPr>
          </p:nvSpPr>
          <p:spPr>
            <a:xfrm>
              <a:off x="11382" y="9045"/>
              <a:ext cx="1304" cy="5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Useless</a:t>
              </a:r>
              <a:endParaRPr lang="zh-CN" altLang="en-US" sz="1000" dirty="0"/>
            </a:p>
          </p:txBody>
        </p:sp>
        <p:cxnSp>
          <p:nvCxnSpPr>
            <p:cNvPr id="35" name="直接箭头连接符 34"/>
            <p:cNvCxnSpPr>
              <a:stCxn id="29" idx="4"/>
              <a:endCxn id="30" idx="7"/>
            </p:cNvCxnSpPr>
            <p:nvPr>
              <p:custDataLst>
                <p:tags r:id="rId87"/>
              </p:custDataLst>
            </p:nvPr>
          </p:nvCxnSpPr>
          <p:spPr>
            <a:xfrm flipH="1">
              <a:off x="10119" y="9297"/>
              <a:ext cx="607" cy="1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29" idx="4"/>
              <a:endCxn id="31" idx="0"/>
            </p:cNvCxnSpPr>
            <p:nvPr>
              <p:custDataLst>
                <p:tags r:id="rId88"/>
              </p:custDataLst>
            </p:nvPr>
          </p:nvCxnSpPr>
          <p:spPr>
            <a:xfrm>
              <a:off x="10726" y="9297"/>
              <a:ext cx="287" cy="23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29" idx="4"/>
              <a:endCxn id="34" idx="2"/>
            </p:cNvCxnSpPr>
            <p:nvPr>
              <p:custDataLst>
                <p:tags r:id="rId89"/>
              </p:custDataLst>
            </p:nvPr>
          </p:nvCxnSpPr>
          <p:spPr>
            <a:xfrm>
              <a:off x="10726" y="9297"/>
              <a:ext cx="656" cy="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/>
          <p:cNvSpPr/>
          <p:nvPr/>
        </p:nvSpPr>
        <p:spPr>
          <a:xfrm>
            <a:off x="1368271" y="3252470"/>
            <a:ext cx="7092250" cy="354965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46110" y="4189766"/>
            <a:ext cx="149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cs typeface="+mn-lt"/>
              </a:rPr>
              <a:t>Current Solution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cs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730727" y="3260725"/>
            <a:ext cx="2354478" cy="354901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90"/>
            </p:custDataLst>
          </p:nvPr>
        </p:nvSpPr>
        <p:spPr>
          <a:xfrm>
            <a:off x="11045969" y="4380015"/>
            <a:ext cx="122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cs typeface="+mn-lt"/>
              </a:rPr>
              <a:t>Our Approaches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  <p:custDataLst>
      <p:tags r:id="rId9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95" y="69920"/>
            <a:ext cx="10969200" cy="705600"/>
          </a:xfrm>
        </p:spPr>
        <p:txBody>
          <a:bodyPr/>
          <a:lstStyle/>
          <a:p>
            <a:r>
              <a:rPr lang="en-US" altLang="zh-CN"/>
              <a:t>Data Establishment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2947" r="67408"/>
          <a:stretch>
            <a:fillRect/>
          </a:stretch>
        </p:blipFill>
        <p:spPr>
          <a:xfrm>
            <a:off x="3904615" y="1005840"/>
            <a:ext cx="4184650" cy="52228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95" y="69920"/>
            <a:ext cx="10969200" cy="705600"/>
          </a:xfrm>
        </p:spPr>
        <p:txBody>
          <a:bodyPr/>
          <a:lstStyle/>
          <a:p>
            <a:r>
              <a:rPr lang="en-US" altLang="zh-CN" dirty="0"/>
              <a:t>Methodology-how to perform regression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04799" y="822802"/>
            <a:ext cx="9305926" cy="5965279"/>
            <a:chOff x="4876799" y="1260518"/>
            <a:chExt cx="6859905" cy="4397332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2"/>
            <a:srcRect l="40090" t="2808"/>
            <a:stretch>
              <a:fillRect/>
            </a:stretch>
          </p:blipFill>
          <p:spPr>
            <a:xfrm>
              <a:off x="4876799" y="1260518"/>
              <a:ext cx="6859905" cy="439733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t="3787"/>
            <a:stretch>
              <a:fillRect/>
            </a:stretch>
          </p:blipFill>
          <p:spPr>
            <a:xfrm>
              <a:off x="5793105" y="4079240"/>
              <a:ext cx="1464945" cy="132969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7639050" y="4079240"/>
              <a:ext cx="749300" cy="11398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>
              <a:off x="6551930" y="3495675"/>
              <a:ext cx="1383030" cy="5588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5909310" y="1366838"/>
              <a:ext cx="4648200" cy="38862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6737667" y="1444229"/>
              <a:ext cx="3301365" cy="34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Feature Extraction process</a:t>
              </a:r>
              <a:endParaRPr lang="en-US" altLang="zh-CN" sz="2400" b="1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21270" y="4058920"/>
              <a:ext cx="886460" cy="104394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/>
                <a:t>Feature 1</a:t>
              </a:r>
              <a:endParaRPr lang="en-US" altLang="zh-CN" sz="1600"/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ym typeface="+mn-ea"/>
                </a:rPr>
                <a:t>Feature 2</a:t>
              </a:r>
              <a:endParaRPr lang="en-US" altLang="zh-CN" sz="1600"/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ym typeface="+mn-ea"/>
                </a:rPr>
                <a:t>Feature 3</a:t>
              </a:r>
              <a:endParaRPr lang="en-US" altLang="zh-CN" sz="1600"/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ym typeface="+mn-ea"/>
                </a:rPr>
                <a:t>Feature 4</a:t>
              </a:r>
              <a:endParaRPr lang="en-US" altLang="zh-CN" sz="1600"/>
            </a:p>
            <a:p>
              <a:pPr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>
                  <a:sym typeface="+mn-ea"/>
                </a:rPr>
                <a:t>Feature 5</a:t>
              </a:r>
              <a:endParaRPr lang="en-US" altLang="zh-CN" sz="160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16402" y="6156264"/>
            <a:ext cx="112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PCA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795442" y="1724369"/>
            <a:ext cx="209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Teacher Model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9080216" y="2438743"/>
            <a:ext cx="622867" cy="40011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81167" y="2400800"/>
            <a:ext cx="209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Neural Network</a:t>
            </a:r>
            <a:endParaRPr lang="zh-CN" altLang="en-US" sz="2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81167" y="4612994"/>
            <a:ext cx="2091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Student Model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9080216" y="5013104"/>
            <a:ext cx="622867" cy="400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790100" y="5065501"/>
                <a:ext cx="2091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𝑴𝑳𝑹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00" y="5065501"/>
                <a:ext cx="2091759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5" t="-20" r="1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弧形 18"/>
          <p:cNvSpPr/>
          <p:nvPr/>
        </p:nvSpPr>
        <p:spPr>
          <a:xfrm rot="16200000">
            <a:off x="9563100" y="3521279"/>
            <a:ext cx="1514475" cy="39052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610850" y="3086100"/>
            <a:ext cx="136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Learning x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610850" y="3773806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Diagnose </a:t>
            </a:r>
            <a:r>
              <a:rPr lang="zh-CN" altLang="en-US" b="1" dirty="0">
                <a:solidFill>
                  <a:srgbClr val="C00000"/>
                </a:solidFill>
              </a:rPr>
              <a:t>√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495" y="69920"/>
            <a:ext cx="10969200" cy="705600"/>
          </a:xfrm>
        </p:spPr>
        <p:txBody>
          <a:bodyPr/>
          <a:lstStyle/>
          <a:p>
            <a:r>
              <a:rPr lang="en-US" altLang="zh-CN" dirty="0"/>
              <a:t>Methodology-how to perform diagnosis</a:t>
            </a:r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12939713" y="0"/>
            <a:ext cx="10329862" cy="1311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Coefficient Analysis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Examine the coefficients of the independent variables. Positive coefficients suggest a positive relationship with the dependent variable, while negative coefficients indicate a negative relationship.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R-squared (R2) Score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Calculate the R-squared value to measure the goodness of fit. A higher R2 indicates a better fit of the model to the data.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Adjusted R-squared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Adjusted R-squared takes into account the number of predictors in the model and penalizes the addition of irrelevant variables.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Residual Analysis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Plot residuals (the differences between actual and predicted values) to check for patterns. Residuals should ideally be normally distributed and randomly scattered around zero.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Normality of Residuals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Use statistical tests or visualizations (e.g., Q-Q plots) to assess whether the residuals are normally distributed. Deviations from normality may suggest model issues.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Homoscedasticity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Check for homoscedasticity by plotting residuals against predicted values. Homoscedasticity implies that the variance of residuals is constant across all levels of the independent variable.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Multicollinearity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Calculate variance inflation factors (VIFs) or correlation matrices to detect multicollinearity among independent variables. High VIF values or strong correlations may indicate multicollinearity.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Outlier Detection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Identify and investigate potential outliers that can disproportionately influence the model. You can use box plots, scatter plots, or statistical tests for this purpose.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Durbin-Watson Statistic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Calculate the Durbin-Watson statistic to test for the presence of autocorrelation in the residuals. Values close to 2 indicate no autocorrelation.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Feature Importance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Assess the importance of each independent variable in explaining the variation in the dependent variable. Techniques like feature importance scores or hypothesis testing can be useful.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Cross-Validation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Implement cross-validation techniques such as k-fold cross-validation to estimate the model's generalization performance on unseen data.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Model Comparison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Compare the MLR model with alternative models (e.g., polynomial regression, decision trees, or other regression algorithms) to determine if a different model type provides a better fit.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Predictive Performance Metrics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Evaluate the model's predictive performance using metrics such as Mean Absolute Error (MAE), Mean Squared Error (MSE), and Root Mean Squared Error (RMSE) on a test dataset.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Bias-Variance Trade-off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Analyze the bias-variance trade-off by examining the training error and test error. High training error and low test error may indicate overfitting.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Feature Engineering and Selection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Consider feature engineering techniques or feature selection methods to improve the model's performance and interpretability.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Heteroscedasticity Tests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Conduct formal statistical tests for heteroscedasticity, such as the Breusch-Pagan test or White test.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23" name="内容占位符 2"/>
          <p:cNvSpPr>
            <a:spLocks noGrp="1"/>
          </p:cNvSpPr>
          <p:nvPr>
            <p:ph idx="1"/>
          </p:nvPr>
        </p:nvSpPr>
        <p:spPr>
          <a:xfrm>
            <a:off x="304200" y="1261800"/>
            <a:ext cx="11583600" cy="4759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W.r.t.</a:t>
            </a:r>
            <a:r>
              <a:rPr lang="en-US" altLang="zh-CN" dirty="0"/>
              <a:t> Accuracy</a:t>
            </a:r>
            <a:endParaRPr lang="en-US" altLang="zh-CN" dirty="0"/>
          </a:p>
          <a:p>
            <a:pPr lvl="1"/>
            <a:r>
              <a:rPr lang="en-US" altLang="zh-CN" dirty="0"/>
              <a:t>R-square/Adjusted R-square</a:t>
            </a:r>
            <a:endParaRPr lang="en-US" altLang="zh-CN" dirty="0"/>
          </a:p>
          <a:p>
            <a:pPr lvl="1"/>
            <a:r>
              <a:rPr lang="en-US" altLang="zh-CN" dirty="0"/>
              <a:t>Residual Analysis</a:t>
            </a:r>
            <a:endParaRPr lang="en-US" altLang="zh-CN" dirty="0"/>
          </a:p>
          <a:p>
            <a:pPr lvl="1"/>
            <a:r>
              <a:rPr lang="en-US" altLang="zh-CN" dirty="0"/>
              <a:t>Feature Selection</a:t>
            </a:r>
            <a:endParaRPr lang="en-US" altLang="zh-CN" dirty="0"/>
          </a:p>
          <a:p>
            <a:pPr lvl="1"/>
            <a:r>
              <a:rPr lang="en-US" altLang="zh-CN" dirty="0"/>
              <a:t>Outlier analysis</a:t>
            </a:r>
            <a:endParaRPr lang="en-US" altLang="zh-CN" dirty="0"/>
          </a:p>
          <a:p>
            <a:r>
              <a:rPr lang="en-US" altLang="zh-CN" dirty="0" err="1"/>
              <a:t>W.r.t.</a:t>
            </a:r>
            <a:r>
              <a:rPr lang="en-US" altLang="zh-CN" dirty="0"/>
              <a:t> predictors</a:t>
            </a:r>
            <a:endParaRPr lang="en-US" altLang="zh-CN" dirty="0"/>
          </a:p>
          <a:p>
            <a:pPr lvl="1"/>
            <a:r>
              <a:rPr lang="en-US" altLang="zh-CN" dirty="0"/>
              <a:t>Statistical test: p-value</a:t>
            </a:r>
            <a:endParaRPr lang="en-US" altLang="zh-CN" dirty="0"/>
          </a:p>
          <a:p>
            <a:pPr lvl="1"/>
            <a:r>
              <a:rPr lang="en-US" altLang="zh-CN" dirty="0"/>
              <a:t>Multicollinearity</a:t>
            </a:r>
            <a:endParaRPr lang="en-US" altLang="zh-CN" dirty="0"/>
          </a:p>
          <a:p>
            <a:pPr lvl="1"/>
            <a:r>
              <a:rPr lang="en-US" altLang="zh-CN" dirty="0"/>
              <a:t>Predictive performance </a:t>
            </a:r>
            <a:r>
              <a:rPr lang="en-US" altLang="zh-CN" dirty="0" err="1"/>
              <a:t>matrics</a:t>
            </a:r>
            <a:endParaRPr lang="en-US" altLang="zh-CN" dirty="0"/>
          </a:p>
          <a:p>
            <a:r>
              <a:rPr lang="en-US" altLang="zh-CN" dirty="0" err="1"/>
              <a:t>W.r.t.</a:t>
            </a:r>
            <a:r>
              <a:rPr lang="en-US" altLang="zh-CN" dirty="0"/>
              <a:t> models</a:t>
            </a:r>
            <a:endParaRPr lang="en-US" altLang="zh-CN" dirty="0"/>
          </a:p>
          <a:p>
            <a:pPr lvl="1"/>
            <a:r>
              <a:rPr lang="en-US" altLang="zh-CN" dirty="0"/>
              <a:t>Pros/Cons: MLR(GLR) / Decision-tree / SVM / NN as tools for model interpretability analysis</a:t>
            </a:r>
            <a:endParaRPr lang="en-US" altLang="zh-CN" dirty="0"/>
          </a:p>
          <a:p>
            <a:pPr lvl="1"/>
            <a:r>
              <a:rPr lang="en-US" altLang="zh-CN" dirty="0"/>
              <a:t>Test on model robustness </a:t>
            </a:r>
            <a:r>
              <a:rPr lang="en-US" altLang="zh-CN" dirty="0" err="1"/>
              <a:t>w.r.t.</a:t>
            </a:r>
            <a:r>
              <a:rPr lang="en-US" altLang="zh-CN" dirty="0"/>
              <a:t> input</a:t>
            </a:r>
            <a:endParaRPr lang="en-US" altLang="zh-CN" dirty="0"/>
          </a:p>
          <a:p>
            <a:pPr lvl="1"/>
            <a:r>
              <a:rPr lang="en-US" altLang="zh-CN" dirty="0"/>
              <a:t>Test on model interpretability</a:t>
            </a:r>
            <a:endParaRPr lang="en-US" altLang="zh-CN" dirty="0"/>
          </a:p>
          <a:p>
            <a:pPr lvl="1"/>
            <a:r>
              <a:rPr lang="en-US" altLang="zh-CN" dirty="0"/>
              <a:t>Test on model flexibility: Application with fine-tuning (weighted MLR with higher weight for latter input)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– Classification Accuracy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74" y="1583623"/>
            <a:ext cx="9623425" cy="5274377"/>
          </a:xfrm>
        </p:spPr>
      </p:pic>
      <p:sp>
        <p:nvSpPr>
          <p:cNvPr id="6" name="矩形 5"/>
          <p:cNvSpPr/>
          <p:nvPr/>
        </p:nvSpPr>
        <p:spPr>
          <a:xfrm>
            <a:off x="6096000" y="2133600"/>
            <a:ext cx="1162050" cy="43243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410200" y="3162300"/>
            <a:ext cx="2686050" cy="219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705600" y="3162300"/>
            <a:ext cx="0" cy="232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rot="16200000">
            <a:off x="5534644" y="3039092"/>
            <a:ext cx="1046513" cy="1295402"/>
          </a:xfrm>
          <a:prstGeom prst="triangle">
            <a:avLst>
              <a:gd name="adj" fmla="val 10000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5400000">
            <a:off x="6855433" y="4105886"/>
            <a:ext cx="1142997" cy="1414832"/>
          </a:xfrm>
          <a:prstGeom prst="triangle">
            <a:avLst>
              <a:gd name="adj" fmla="val 100000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01000" y="1168124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Classification Accuracy &gt; 90%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575" y="258515"/>
            <a:ext cx="10969200" cy="705600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Regression Accuracy</a:t>
            </a:r>
            <a:endParaRPr lang="en-US" altLang="zh-CN" sz="2400" dirty="0"/>
          </a:p>
        </p:txBody>
      </p:sp>
      <p:pic>
        <p:nvPicPr>
          <p:cNvPr id="4" name="内容占位符 3" descr="d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46445" y="3902710"/>
            <a:ext cx="5353050" cy="2936240"/>
          </a:xfrm>
          <a:prstGeom prst="rect">
            <a:avLst/>
          </a:prstGeom>
        </p:spPr>
      </p:pic>
      <p:pic>
        <p:nvPicPr>
          <p:cNvPr id="5" name="图片 4" descr="d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3866515"/>
            <a:ext cx="5046345" cy="2991485"/>
          </a:xfrm>
          <a:prstGeom prst="rect">
            <a:avLst/>
          </a:prstGeom>
        </p:spPr>
      </p:pic>
      <p:pic>
        <p:nvPicPr>
          <p:cNvPr id="6" name="图片 5" descr="d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45" y="963930"/>
            <a:ext cx="5485130" cy="2901950"/>
          </a:xfrm>
          <a:prstGeom prst="rect">
            <a:avLst/>
          </a:prstGeom>
        </p:spPr>
      </p:pic>
      <p:pic>
        <p:nvPicPr>
          <p:cNvPr id="7" name="图片 6" descr="d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55" y="963930"/>
            <a:ext cx="5046980" cy="294703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4715" y="1906905"/>
            <a:ext cx="1700530" cy="164401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94715" y="4933950"/>
            <a:ext cx="1492885" cy="164401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6311900" y="1906905"/>
            <a:ext cx="1172845" cy="164401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216650" y="4933950"/>
            <a:ext cx="1464310" cy="164401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4715" y="1538605"/>
            <a:ext cx="1831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4">
                    <a:lumMod val="75000"/>
                  </a:schemeClr>
                </a:solidFill>
              </a:rPr>
              <a:t>low-dimension</a:t>
            </a:r>
            <a:endParaRPr lang="en-US" altLang="zh-CN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3910965" y="1906905"/>
            <a:ext cx="861695" cy="164401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3357880" y="4933950"/>
            <a:ext cx="861695" cy="164401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8345170" y="1906905"/>
            <a:ext cx="1664970" cy="164401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9544685" y="4933950"/>
            <a:ext cx="861695" cy="1644015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8201660" y="1538605"/>
            <a:ext cx="220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high-dimension</a:t>
            </a:r>
            <a:endParaRPr lang="en-US" altLang="zh-CN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9401175" y="-399415"/>
            <a:ext cx="3362960" cy="2021205"/>
          </a:xfrm>
          <a:prstGeom prst="wedgeEllipseCallou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Why two increasing region?</a:t>
            </a:r>
            <a:endParaRPr lang="en-US" altLang="zh-CN"/>
          </a:p>
          <a:p>
            <a:pPr algn="ctr"/>
            <a:r>
              <a:rPr lang="en-US" altLang="zh-CN"/>
              <a:t>Are there local maximal?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080" y="186760"/>
            <a:ext cx="10969200" cy="705600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Results </a:t>
            </a:r>
            <a:r>
              <a:rPr lang="en-US" altLang="zh-CN" sz="2400" dirty="0">
                <a:sym typeface="+mn-ea"/>
              </a:rPr>
              <a:t>- Optimization</a:t>
            </a:r>
            <a:endParaRPr lang="en-US" altLang="zh-CN" sz="2400" dirty="0">
              <a:sym typeface="+mn-ea"/>
            </a:endParaRPr>
          </a:p>
        </p:txBody>
      </p:sp>
      <p:pic>
        <p:nvPicPr>
          <p:cNvPr id="4" name="内容占位符 3" descr="heat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4390" y="1490345"/>
            <a:ext cx="5951855" cy="47593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1413510" y="3712210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2"/>
            </p:custDataLst>
          </p:nvPr>
        </p:nvSpPr>
        <p:spPr>
          <a:xfrm>
            <a:off x="4671060" y="3712210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>
            <p:custDataLst>
              <p:tags r:id="rId3"/>
            </p:custDataLst>
          </p:nvPr>
        </p:nvSpPr>
        <p:spPr>
          <a:xfrm rot="10800000">
            <a:off x="3037840" y="3712210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>
            <p:custDataLst>
              <p:tags r:id="rId4"/>
            </p:custDataLst>
          </p:nvPr>
        </p:nvSpPr>
        <p:spPr>
          <a:xfrm rot="16200000">
            <a:off x="2160905" y="4761865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5"/>
            </p:custDataLst>
          </p:nvPr>
        </p:nvSpPr>
        <p:spPr>
          <a:xfrm rot="5400000">
            <a:off x="2160905" y="2545080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10435" y="3489325"/>
            <a:ext cx="740410" cy="74041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2 11"/>
          <p:cNvSpPr/>
          <p:nvPr/>
        </p:nvSpPr>
        <p:spPr>
          <a:xfrm>
            <a:off x="3632200" y="2410460"/>
            <a:ext cx="1856105" cy="638810"/>
          </a:xfrm>
          <a:prstGeom prst="borderCallout2">
            <a:avLst>
              <a:gd name="adj1" fmla="val 37972"/>
              <a:gd name="adj2" fmla="val -3545"/>
              <a:gd name="adj3" fmla="val 60139"/>
              <a:gd name="adj4" fmla="val -36533"/>
              <a:gd name="adj5" fmla="val 169582"/>
              <a:gd name="adj6" fmla="val -514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local maximum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>
            <p:custDataLst>
              <p:tags r:id="rId6"/>
            </p:custDataLst>
          </p:nvPr>
        </p:nvSpPr>
        <p:spPr>
          <a:xfrm>
            <a:off x="7616190" y="1840865"/>
            <a:ext cx="709930" cy="2978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427720" y="1840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shows the gradient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546340" y="2931795"/>
            <a:ext cx="44316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 - axis: region A from x to 300 features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y - axis: region B from 1 to y features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Heatmaps compare the adjust R-squared values in the model built by MLR on region A + region B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5.xml><?xml version="1.0" encoding="utf-8"?>
<p:tagLst xmlns:p="http://schemas.openxmlformats.org/presentationml/2006/main">
  <p:tag name="COMMONDATA" val="eyJoZGlkIjoiNTI4ZDRjNzNmN2E2MjdiYTExZjQ5NjlkODQwYTk4YWU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6638</Words>
  <Application>WPS 演示</Application>
  <PresentationFormat>宽屏</PresentationFormat>
  <Paragraphs>252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等线</vt:lpstr>
      <vt:lpstr>Cambria Math</vt:lpstr>
      <vt:lpstr>Söhne</vt:lpstr>
      <vt:lpstr>AMGDT</vt:lpstr>
      <vt:lpstr>微软雅黑</vt:lpstr>
      <vt:lpstr>Arial Unicode MS</vt:lpstr>
      <vt:lpstr>Calibri</vt:lpstr>
      <vt:lpstr>WPS</vt:lpstr>
      <vt:lpstr>Investigation on statistics-driven neural network interpretation based on PCA and MLR: a case study on written digit recognition</vt:lpstr>
      <vt:lpstr>STAR Approach</vt:lpstr>
      <vt:lpstr>Background</vt:lpstr>
      <vt:lpstr>Data Establishment</vt:lpstr>
      <vt:lpstr>Methodology-how to perform regression</vt:lpstr>
      <vt:lpstr>Methodology-how to perform diagnosis</vt:lpstr>
      <vt:lpstr>Results – Classification Accuracy</vt:lpstr>
      <vt:lpstr>Results – Regression Accuracy</vt:lpstr>
      <vt:lpstr>Results - Optimization</vt:lpstr>
      <vt:lpstr>PowerPoint 演示文稿</vt:lpstr>
      <vt:lpstr>Results - define low/high-dimension region</vt:lpstr>
      <vt:lpstr>Discussion</vt:lpstr>
      <vt:lpstr>Discussion - robustness</vt:lpstr>
      <vt:lpstr>Discussion - performance for diff. layer/epoch</vt:lpstr>
      <vt:lpstr>Discussion - compared with glm</vt:lpstr>
      <vt:lpstr>Discussion – efficiency for introducing new data from robust regressions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Ziming Zhou</dc:creator>
  <cp:lastModifiedBy>柠檬味</cp:lastModifiedBy>
  <cp:revision>165</cp:revision>
  <dcterms:created xsi:type="dcterms:W3CDTF">2019-06-19T02:08:00Z</dcterms:created>
  <dcterms:modified xsi:type="dcterms:W3CDTF">2023-09-16T00:23:50Z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9D5AA93325F1435B893FD7832A36E33A_13</vt:lpwstr>
  </property>
</Properties>
</file>