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6" r:id="rId4"/>
    <p:sldId id="256" r:id="rId5"/>
    <p:sldId id="259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C98E-B831-4586-A640-55023DE21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D97F-B79A-4E00-8C5D-C22EFD825D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microsoft.com/office/2007/relationships/hdphoto" Target="../media/image6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4.xml"/><Relationship Id="rId17" Type="http://schemas.openxmlformats.org/officeDocument/2006/relationships/tags" Target="../tags/tag3.xml"/><Relationship Id="rId16" Type="http://schemas.openxmlformats.org/officeDocument/2006/relationships/tags" Target="../tags/tag2.xml"/><Relationship Id="rId15" Type="http://schemas.openxmlformats.org/officeDocument/2006/relationships/tags" Target="../tags/tag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microsoft.com/office/2007/relationships/hdphoto" Target="../media/image6.wdp"/><Relationship Id="rId5" Type="http://schemas.openxmlformats.org/officeDocument/2006/relationships/image" Target="../media/image5.png"/><Relationship Id="rId4" Type="http://schemas.openxmlformats.org/officeDocument/2006/relationships/image" Target="../media/image15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578551" y="289754"/>
            <a:ext cx="4479020" cy="199892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">
                <a:schemeClr val="accent2">
                  <a:lumMod val="40000"/>
                  <a:lumOff val="60000"/>
                </a:schemeClr>
              </a:gs>
              <a:gs pos="20000">
                <a:schemeClr val="bg1"/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374" r="38943" b="27783"/>
          <a:stretch>
            <a:fillRect/>
          </a:stretch>
        </p:blipFill>
        <p:spPr bwMode="auto">
          <a:xfrm>
            <a:off x="4542088" y="849069"/>
            <a:ext cx="3017982" cy="134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833247" y="1302434"/>
            <a:ext cx="705446" cy="636134"/>
          </a:xfrm>
          <a:prstGeom prst="rect">
            <a:avLst/>
          </a:prstGeom>
          <a:solidFill>
            <a:srgbClr val="FFC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87592" y="1282173"/>
            <a:ext cx="1472478" cy="8727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13194" y="1560083"/>
            <a:ext cx="554788" cy="339923"/>
          </a:xfrm>
          <a:prstGeom prst="rect">
            <a:avLst/>
          </a:prstGeom>
          <a:solidFill>
            <a:srgbClr val="FE93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New Learning Process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6642" y="974405"/>
            <a:ext cx="1066312" cy="236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83923" y="636188"/>
            <a:ext cx="2086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Cat Image Dataset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55" y="1938568"/>
            <a:ext cx="667029" cy="172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72948" y="1302434"/>
            <a:ext cx="6871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This is a cat.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箭头连接符 12"/>
          <p:cNvCxnSpPr>
            <a:stCxn id="12" idx="2"/>
            <a:endCxn id="15" idx="0"/>
          </p:cNvCxnSpPr>
          <p:nvPr/>
        </p:nvCxnSpPr>
        <p:spPr>
          <a:xfrm flipH="1">
            <a:off x="7009228" y="1487100"/>
            <a:ext cx="207281" cy="20455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49058" y="1302434"/>
            <a:ext cx="63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Reasoning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23832" y="1691656"/>
            <a:ext cx="3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Furry Ears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54086" y="1692707"/>
            <a:ext cx="451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Small Claws</a:t>
            </a:r>
            <a:endParaRPr kumimoji="0" lang="zh-CN" altLang="en-US" sz="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7" name="直接箭头连接符 16"/>
          <p:cNvCxnSpPr>
            <a:stCxn id="12" idx="2"/>
            <a:endCxn id="16" idx="0"/>
          </p:cNvCxnSpPr>
          <p:nvPr/>
        </p:nvCxnSpPr>
        <p:spPr>
          <a:xfrm>
            <a:off x="7216509" y="1487100"/>
            <a:ext cx="163534" cy="20560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815806" y="306039"/>
            <a:ext cx="618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Explainable AI(XAI)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for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Image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Recognition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75" y="895289"/>
            <a:ext cx="946709" cy="130228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829673" y="622550"/>
            <a:ext cx="2086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New Image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88758" y="2863383"/>
            <a:ext cx="4011919" cy="19087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">
                <a:schemeClr val="accent1">
                  <a:lumMod val="40000"/>
                  <a:lumOff val="60000"/>
                </a:schemeClr>
              </a:gs>
              <a:gs pos="20000">
                <a:schemeClr val="bg1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pic>
        <p:nvPicPr>
          <p:cNvPr id="27" name="内容占位符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73367" y="3275145"/>
            <a:ext cx="3587926" cy="1465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08450" y="2890515"/>
            <a:ext cx="377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Feature Importance Analysis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箭头: 下 46"/>
          <p:cNvSpPr/>
          <p:nvPr/>
        </p:nvSpPr>
        <p:spPr>
          <a:xfrm>
            <a:off x="3105150" y="4820104"/>
            <a:ext cx="473401" cy="3754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2" name="箭头: 下 51"/>
          <p:cNvSpPr/>
          <p:nvPr/>
        </p:nvSpPr>
        <p:spPr>
          <a:xfrm rot="2581652">
            <a:off x="4870290" y="2281777"/>
            <a:ext cx="474194" cy="545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/>
          <p:cNvSpPr/>
          <p:nvPr/>
        </p:nvSpPr>
        <p:spPr>
          <a:xfrm rot="19018348" flipH="1">
            <a:off x="6498209" y="2279063"/>
            <a:ext cx="454019" cy="56397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388758" y="2386591"/>
            <a:ext cx="394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Decompositional Approaches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6986647" y="2386591"/>
            <a:ext cx="394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Pedagogical Approaches</a:t>
            </a:r>
            <a:endParaRPr lang="zh-CN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1353948" y="5230332"/>
            <a:ext cx="4053358" cy="177832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">
                <a:schemeClr val="accent1">
                  <a:lumMod val="40000"/>
                  <a:lumOff val="60000"/>
                </a:schemeClr>
              </a:gs>
              <a:gs pos="20000">
                <a:schemeClr val="bg1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490072" y="5257464"/>
            <a:ext cx="377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Potential Drawback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39855" y="5560596"/>
            <a:ext cx="2017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(a) Multi-correlation between pixels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567479" y="6042949"/>
            <a:ext cx="1748890" cy="668794"/>
            <a:chOff x="1628188" y="6180483"/>
            <a:chExt cx="1605649" cy="61401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ghtScreen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8188" y="6186191"/>
              <a:ext cx="595227" cy="608309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2594332" y="6180483"/>
              <a:ext cx="639505" cy="608309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1916113" y="6450089"/>
              <a:ext cx="125412" cy="1245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60" idx="3"/>
            </p:cNvCxnSpPr>
            <p:nvPr/>
          </p:nvCxnSpPr>
          <p:spPr>
            <a:xfrm>
              <a:off x="2041525" y="6512367"/>
              <a:ext cx="847725" cy="55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2889250" y="6472041"/>
              <a:ext cx="93992" cy="9168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202604" y="6747043"/>
            <a:ext cx="247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C00000"/>
                </a:solidFill>
              </a:rPr>
              <a:t>Features are not independent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61188" y="5560596"/>
            <a:ext cx="2017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(b) A Black-box to Black-box Strategy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630018" y="5947276"/>
            <a:ext cx="1701203" cy="843974"/>
            <a:chOff x="5361254" y="6356466"/>
            <a:chExt cx="2540857" cy="1260530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94280" y="6385497"/>
              <a:ext cx="395233" cy="772410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3963" y="6938801"/>
              <a:ext cx="395233" cy="539171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8199" y="7068892"/>
              <a:ext cx="341761" cy="298403"/>
            </a:xfrm>
            <a:prstGeom prst="rect">
              <a:avLst/>
            </a:prstGeom>
          </p:spPr>
        </p:pic>
        <p:cxnSp>
          <p:nvCxnSpPr>
            <p:cNvPr id="72" name="直接箭头连接符 71"/>
            <p:cNvCxnSpPr>
              <a:endCxn id="69" idx="1"/>
            </p:cNvCxnSpPr>
            <p:nvPr/>
          </p:nvCxnSpPr>
          <p:spPr>
            <a:xfrm>
              <a:off x="5361254" y="6771702"/>
              <a:ext cx="233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/>
            <p:cNvCxnSpPr>
              <a:endCxn id="70" idx="1"/>
            </p:cNvCxnSpPr>
            <p:nvPr/>
          </p:nvCxnSpPr>
          <p:spPr>
            <a:xfrm>
              <a:off x="5416023" y="6771702"/>
              <a:ext cx="667940" cy="436685"/>
            </a:xfrm>
            <a:prstGeom prst="bentConnector3">
              <a:avLst>
                <a:gd name="adj1" fmla="val 11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/>
            <p:cNvCxnSpPr>
              <a:stCxn id="69" idx="3"/>
              <a:endCxn id="75" idx="1"/>
            </p:cNvCxnSpPr>
            <p:nvPr/>
          </p:nvCxnSpPr>
          <p:spPr>
            <a:xfrm flipV="1">
              <a:off x="5989513" y="6551832"/>
              <a:ext cx="739174" cy="219871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728687" y="6356466"/>
                  <a:ext cx="923195" cy="390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1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  <m:r>
                          <a:rPr kumimoji="0" lang="en-US" altLang="zh-CN" sz="11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0" lang="en-US" altLang="zh-CN" sz="11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label</m:t>
                        </m:r>
                        <m:r>
                          <a:rPr kumimoji="0" lang="en-US" altLang="zh-CN" sz="11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687" y="6356466"/>
                  <a:ext cx="923195" cy="3907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箭头连接符 75"/>
            <p:cNvCxnSpPr/>
            <p:nvPr/>
          </p:nvCxnSpPr>
          <p:spPr>
            <a:xfrm>
              <a:off x="6459012" y="7208386"/>
              <a:ext cx="233026" cy="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503516" y="6973438"/>
                  <a:ext cx="1398595" cy="643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𝐹𝑒𝑎𝑡𝑢𝑟𝑒</m:t>
                        </m:r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en-US" altLang="zh-CN" sz="11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1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𝐼𝑚𝑝𝑜𝑟𝑡𝑎𝑛𝑐𝑒</m:t>
                        </m:r>
                      </m:oMath>
                    </m:oMathPara>
                  </a14:m>
                  <a:endPara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516" y="6973438"/>
                  <a:ext cx="1398595" cy="643558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箭头: 上下 77"/>
            <p:cNvSpPr/>
            <p:nvPr/>
          </p:nvSpPr>
          <p:spPr>
            <a:xfrm>
              <a:off x="7118617" y="6656417"/>
              <a:ext cx="168394" cy="369332"/>
            </a:xfrm>
            <a:prstGeom prst="upDownArrow">
              <a:avLst>
                <a:gd name="adj1" fmla="val 40155"/>
                <a:gd name="adj2" fmla="val 3769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75912" y="6643150"/>
              <a:ext cx="544970" cy="459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？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3217695" y="6740334"/>
            <a:ext cx="2478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C00000"/>
                </a:solidFill>
              </a:rPr>
              <a:t>Lacks statistical foundations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967981" y="2863384"/>
            <a:ext cx="5106419" cy="190875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">
                <a:schemeClr val="accent2">
                  <a:lumMod val="40000"/>
                  <a:lumOff val="60000"/>
                </a:schemeClr>
              </a:gs>
              <a:gs pos="20000">
                <a:schemeClr val="bg1"/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8" name="文本框 97"/>
          <p:cNvSpPr txBox="1"/>
          <p:nvPr/>
        </p:nvSpPr>
        <p:spPr>
          <a:xfrm>
            <a:off x="5967980" y="2884924"/>
            <a:ext cx="543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Diagnostic Models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026" name="Picture 2" descr="Decision Trees in Machine Learni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757" y="3228598"/>
            <a:ext cx="1917117" cy="127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文本框 99"/>
          <p:cNvSpPr txBox="1"/>
          <p:nvPr/>
        </p:nvSpPr>
        <p:spPr>
          <a:xfrm>
            <a:off x="6051949" y="4474629"/>
            <a:ext cx="236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Raw Features + Decision Trees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1" name="箭头: 下 100"/>
          <p:cNvSpPr/>
          <p:nvPr/>
        </p:nvSpPr>
        <p:spPr>
          <a:xfrm>
            <a:off x="6949268" y="4820104"/>
            <a:ext cx="473401" cy="3754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667" r="9299" b="15613"/>
          <a:stretch>
            <a:fillRect/>
          </a:stretch>
        </p:blipFill>
        <p:spPr>
          <a:xfrm>
            <a:off x="9117330" y="3092752"/>
            <a:ext cx="1535430" cy="1278078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8619640" y="4480465"/>
            <a:ext cx="2695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PCA Extracted Features + MLR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339647" y="3734532"/>
            <a:ext cx="62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14"/>
          <a:srcRect l="50000"/>
          <a:stretch>
            <a:fillRect/>
          </a:stretch>
        </p:blipFill>
        <p:spPr>
          <a:xfrm>
            <a:off x="8893878" y="3080987"/>
            <a:ext cx="1832612" cy="1524447"/>
          </a:xfrm>
          <a:prstGeom prst="rect">
            <a:avLst/>
          </a:prstGeom>
        </p:spPr>
      </p:pic>
      <p:sp>
        <p:nvSpPr>
          <p:cNvPr id="106" name="矩形 105"/>
          <p:cNvSpPr/>
          <p:nvPr/>
        </p:nvSpPr>
        <p:spPr>
          <a:xfrm>
            <a:off x="5894805" y="5229280"/>
            <a:ext cx="2724835" cy="177832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">
                <a:schemeClr val="accent1">
                  <a:lumMod val="40000"/>
                  <a:lumOff val="60000"/>
                </a:schemeClr>
              </a:gs>
              <a:gs pos="20000">
                <a:schemeClr val="bg1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051949" y="5234541"/>
            <a:ext cx="271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Potential Drawback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7" name="文本框 1026"/>
          <p:cNvSpPr txBox="1"/>
          <p:nvPr/>
        </p:nvSpPr>
        <p:spPr>
          <a:xfrm>
            <a:off x="6223000" y="5683250"/>
            <a:ext cx="2241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overfitting</a:t>
            </a:r>
            <a:endParaRPr lang="en-US" altLang="zh-CN" sz="1400" dirty="0"/>
          </a:p>
        </p:txBody>
      </p:sp>
      <p:sp>
        <p:nvSpPr>
          <p:cNvPr id="1028" name="箭头: 下 1027"/>
          <p:cNvSpPr/>
          <p:nvPr/>
        </p:nvSpPr>
        <p:spPr>
          <a:xfrm>
            <a:off x="9810184" y="4820104"/>
            <a:ext cx="473401" cy="3754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8717534" y="5229280"/>
            <a:ext cx="2356866" cy="177937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">
                <a:schemeClr val="accent2">
                  <a:lumMod val="40000"/>
                  <a:lumOff val="60000"/>
                </a:schemeClr>
              </a:gs>
              <a:gs pos="20000">
                <a:schemeClr val="bg1"/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6223000" y="6179820"/>
            <a:ext cx="2241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structure limitation</a:t>
            </a:r>
            <a:endParaRPr lang="en-US" altLang="zh-CN" sz="1400" dirty="0"/>
          </a:p>
        </p:txBody>
      </p:sp>
      <p:sp>
        <p:nvSpPr>
          <p:cNvPr id="3" name="文本框 2"/>
          <p:cNvSpPr txBox="1"/>
          <p:nvPr>
            <p:custDataLst>
              <p:tags r:id="rId16"/>
            </p:custDataLst>
          </p:nvPr>
        </p:nvSpPr>
        <p:spPr>
          <a:xfrm>
            <a:off x="8520829" y="5257401"/>
            <a:ext cx="271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Potential Drawback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8832850" y="5708650"/>
            <a:ext cx="2241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poor data interpretability</a:t>
            </a:r>
            <a:endParaRPr lang="en-US" altLang="zh-CN" sz="1400" dirty="0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8832850" y="6139180"/>
            <a:ext cx="2241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information loss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116" y="2635453"/>
            <a:ext cx="3971123" cy="162173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4" r="25763" b="27783"/>
          <a:stretch>
            <a:fillRect/>
          </a:stretch>
        </p:blipFill>
        <p:spPr bwMode="auto">
          <a:xfrm>
            <a:off x="639674" y="523025"/>
            <a:ext cx="4578018" cy="18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404892" y="1228415"/>
            <a:ext cx="880110" cy="1039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8112" y="1149743"/>
            <a:ext cx="880110" cy="879374"/>
          </a:xfrm>
          <a:prstGeom prst="rect">
            <a:avLst/>
          </a:prstGeom>
          <a:solidFill>
            <a:srgbClr val="FFC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7837" y="1121735"/>
            <a:ext cx="1837055" cy="1206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26462" y="1505910"/>
            <a:ext cx="692150" cy="469900"/>
          </a:xfrm>
          <a:prstGeom prst="rect">
            <a:avLst/>
          </a:prstGeom>
          <a:solidFill>
            <a:srgbClr val="FE93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New Learning Process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687" y="696285"/>
            <a:ext cx="1330325" cy="32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9674" y="629610"/>
            <a:ext cx="26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Cat Image Recognition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8" name="图片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76" y="2029117"/>
            <a:ext cx="832182" cy="23865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47642" y="1149743"/>
            <a:ext cx="85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This is a cat.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1" name="直接箭头连接符 20"/>
          <p:cNvCxnSpPr>
            <a:stCxn id="19" idx="2"/>
            <a:endCxn id="24" idx="0"/>
          </p:cNvCxnSpPr>
          <p:nvPr/>
        </p:nvCxnSpPr>
        <p:spPr>
          <a:xfrm flipH="1">
            <a:off x="3717664" y="1380575"/>
            <a:ext cx="258603" cy="30721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44521" y="1149743"/>
            <a:ext cx="796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Reasoning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86365" y="1687793"/>
            <a:ext cx="46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Furry Ears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98389" y="1689246"/>
            <a:ext cx="56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Small Claws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27" name="直接箭头连接符 26"/>
          <p:cNvCxnSpPr>
            <a:stCxn id="19" idx="2"/>
            <a:endCxn id="25" idx="0"/>
          </p:cNvCxnSpPr>
          <p:nvPr/>
        </p:nvCxnSpPr>
        <p:spPr>
          <a:xfrm>
            <a:off x="3976267" y="1380575"/>
            <a:ext cx="204024" cy="308671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15239" y="1247718"/>
            <a:ext cx="23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Explainable AI(XAI)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15238" y="3123153"/>
            <a:ext cx="231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Feature Importance Extraction Method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478687" y="488323"/>
            <a:ext cx="6686550" cy="1933575"/>
          </a:xfrm>
          <a:prstGeom prst="roundRect">
            <a:avLst>
              <a:gd name="adj" fmla="val 12111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478687" y="2517956"/>
            <a:ext cx="6686550" cy="1739229"/>
          </a:xfrm>
          <a:prstGeom prst="roundRect">
            <a:avLst>
              <a:gd name="adj" fmla="val 12111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箭头: 下 33"/>
          <p:cNvSpPr/>
          <p:nvPr/>
        </p:nvSpPr>
        <p:spPr>
          <a:xfrm>
            <a:off x="5610757" y="2090462"/>
            <a:ext cx="409575" cy="774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478687" y="4353243"/>
            <a:ext cx="6686550" cy="1739229"/>
          </a:xfrm>
          <a:prstGeom prst="roundRect">
            <a:avLst>
              <a:gd name="adj" fmla="val 12111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71" y="4984119"/>
            <a:ext cx="866781" cy="88583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3446" y="4984119"/>
            <a:ext cx="866781" cy="88583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64421" y="4374682"/>
            <a:ext cx="217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(a) Multi-correlation between pixels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22293" y="4374681"/>
            <a:ext cx="217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(b) A Black-box to Black-box Strategy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649" y="4959456"/>
            <a:ext cx="395233" cy="77241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2332" y="5512760"/>
            <a:ext cx="395233" cy="53917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6568" y="5642851"/>
            <a:ext cx="341761" cy="298403"/>
          </a:xfrm>
          <a:prstGeom prst="rect">
            <a:avLst/>
          </a:prstGeom>
        </p:spPr>
      </p:pic>
      <p:cxnSp>
        <p:nvCxnSpPr>
          <p:cNvPr id="49" name="直接箭头连接符 48"/>
          <p:cNvCxnSpPr>
            <a:endCxn id="44" idx="1"/>
          </p:cNvCxnSpPr>
          <p:nvPr/>
        </p:nvCxnSpPr>
        <p:spPr>
          <a:xfrm>
            <a:off x="2809623" y="5345661"/>
            <a:ext cx="233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/>
          <p:cNvCxnSpPr>
            <a:endCxn id="45" idx="1"/>
          </p:cNvCxnSpPr>
          <p:nvPr/>
        </p:nvCxnSpPr>
        <p:spPr>
          <a:xfrm>
            <a:off x="2864392" y="5345661"/>
            <a:ext cx="667940" cy="436685"/>
          </a:xfrm>
          <a:prstGeom prst="bentConnector3">
            <a:avLst>
              <a:gd name="adj1" fmla="val 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/>
          <p:cNvCxnSpPr>
            <a:stCxn id="44" idx="3"/>
            <a:endCxn id="58" idx="1"/>
          </p:cNvCxnSpPr>
          <p:nvPr/>
        </p:nvCxnSpPr>
        <p:spPr>
          <a:xfrm flipV="1">
            <a:off x="3437882" y="5084314"/>
            <a:ext cx="739174" cy="261347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4177056" y="4930425"/>
                <a:ext cx="923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label</m:t>
                      </m:r>
                      <m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56" y="4930425"/>
                <a:ext cx="923195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3" t="-93" r="6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/>
          <p:nvPr/>
        </p:nvCxnSpPr>
        <p:spPr>
          <a:xfrm>
            <a:off x="3907381" y="5782345"/>
            <a:ext cx="233026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3951885" y="5547397"/>
                <a:ext cx="1398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𝐹𝑒𝑎𝑡𝑢𝑟𝑒</m:t>
                      </m:r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altLang="zh-CN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𝐼𝑚𝑝𝑜𝑟𝑡𝑎𝑛𝑐𝑒</m:t>
                      </m:r>
                    </m:oMath>
                  </m:oMathPara>
                </a14:m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85" y="5547397"/>
                <a:ext cx="1398595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20" t="-7" r="4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箭头: 上下 61"/>
          <p:cNvSpPr/>
          <p:nvPr/>
        </p:nvSpPr>
        <p:spPr>
          <a:xfrm>
            <a:off x="4566986" y="5230376"/>
            <a:ext cx="168394" cy="369332"/>
          </a:xfrm>
          <a:prstGeom prst="upDownArrow">
            <a:avLst>
              <a:gd name="adj1" fmla="val 40155"/>
              <a:gd name="adj2" fmla="val 376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326750" y="5257401"/>
            <a:ext cx="54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4" name="文本框 1023"/>
          <p:cNvSpPr txBox="1"/>
          <p:nvPr/>
        </p:nvSpPr>
        <p:spPr>
          <a:xfrm>
            <a:off x="4715238" y="4880105"/>
            <a:ext cx="231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Potential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Caveats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5" name="箭头: 下 1024"/>
          <p:cNvSpPr/>
          <p:nvPr/>
        </p:nvSpPr>
        <p:spPr>
          <a:xfrm>
            <a:off x="5610757" y="3988261"/>
            <a:ext cx="409575" cy="774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7" name="箭头: 右 1026"/>
          <p:cNvSpPr/>
          <p:nvPr/>
        </p:nvSpPr>
        <p:spPr>
          <a:xfrm rot="10800000">
            <a:off x="7883782" y="3075150"/>
            <a:ext cx="589936" cy="5850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9" name="文本框 1028"/>
          <p:cNvSpPr txBox="1"/>
          <p:nvPr/>
        </p:nvSpPr>
        <p:spPr>
          <a:xfrm>
            <a:off x="8581566" y="2786152"/>
            <a:ext cx="175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Any better alternative?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20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848100" y="2023018"/>
              <a:ext cx="7613650" cy="40200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7640"/>
                    <a:gridCol w="6076010"/>
                  </a:tblGrid>
                  <a:tr h="225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Feature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Interpretation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259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𝑺𝒊𝒛𝒆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Size</a:t>
                          </a:r>
                          <a:r>
                            <a:rPr lang="en-US" altLang="zh-CN" sz="2000" dirty="0"/>
                            <a:t> of the digit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259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Total </a:t>
                          </a:r>
                          <a:r>
                            <a:rPr lang="en-US" altLang="zh-CN" sz="2000" b="1" dirty="0"/>
                            <a:t>Circumference</a:t>
                          </a:r>
                          <a:r>
                            <a:rPr lang="en-US" altLang="zh-CN" sz="2000" dirty="0"/>
                            <a:t> of the digit (including inner side)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259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𝑨𝒗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𝒅𝒊𝒔𝒕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Average pixel </a:t>
                          </a:r>
                          <a:r>
                            <a:rPr lang="en-US" altLang="zh-CN" sz="2000" b="1" dirty="0"/>
                            <a:t>distance</a:t>
                          </a:r>
                          <a:r>
                            <a:rPr lang="en-US" altLang="zh-CN" sz="2000" dirty="0"/>
                            <a:t> towards the center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259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𝑽𝒂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𝒅𝒊𝒔𝒕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Variance</a:t>
                          </a:r>
                          <a:r>
                            <a:rPr lang="en-US" altLang="zh-CN" sz="2000" dirty="0"/>
                            <a:t> of pixel distance towards the center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402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𝒑𝒊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𝒍𝒆𝒇𝒕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# pixels in the </a:t>
                          </a:r>
                          <a:r>
                            <a:rPr lang="en-US" altLang="zh-CN" sz="2000" b="1" dirty="0"/>
                            <a:t>left</a:t>
                          </a:r>
                          <a:r>
                            <a:rPr lang="en-US" altLang="zh-CN" sz="2000" dirty="0"/>
                            <a:t> part of the DMLine*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402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𝒑𝒊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𝒓𝒊𝒈𝒉𝒕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# pixels in the </a:t>
                          </a:r>
                          <a:r>
                            <a:rPr lang="en-US" altLang="zh-CN" sz="2000" b="1" dirty="0"/>
                            <a:t>right</a:t>
                          </a:r>
                          <a:r>
                            <a:rPr lang="en-US" altLang="zh-CN" sz="2000" dirty="0"/>
                            <a:t> part of the DMLine* 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259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Slope</a:t>
                          </a:r>
                          <a:r>
                            <a:rPr lang="en-US" altLang="zh-CN" sz="2000" dirty="0"/>
                            <a:t> of DMLine*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259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Intercept</a:t>
                          </a:r>
                          <a:r>
                            <a:rPr lang="en-US" altLang="zh-CN" sz="2000" dirty="0"/>
                            <a:t> of DMLine*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225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𝒐𝒐𝒑</m:t>
                              </m:r>
                            </m:oMath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Existence of </a:t>
                          </a:r>
                          <a:r>
                            <a:rPr lang="en-US" altLang="zh-CN" sz="2000" b="1" dirty="0"/>
                            <a:t>loop</a:t>
                          </a:r>
                          <a:r>
                            <a:rPr lang="en-US" altLang="zh-CN" sz="2000" dirty="0"/>
                            <a:t> structure 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20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848100" y="2023018"/>
              <a:ext cx="7613650" cy="40200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7640"/>
                    <a:gridCol w="6076010"/>
                  </a:tblGrid>
                  <a:tr h="225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Feature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Interpretation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Size</a:t>
                          </a:r>
                          <a:r>
                            <a:rPr lang="en-US" altLang="zh-CN" sz="2000" dirty="0"/>
                            <a:t> of the digit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Total </a:t>
                          </a:r>
                          <a:r>
                            <a:rPr lang="en-US" altLang="zh-CN" sz="2000" b="1" dirty="0"/>
                            <a:t>Circumference</a:t>
                          </a:r>
                          <a:r>
                            <a:rPr lang="en-US" altLang="zh-CN" sz="2000" dirty="0"/>
                            <a:t> of the digit (including inner side)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Average pixel </a:t>
                          </a:r>
                          <a:r>
                            <a:rPr lang="en-US" altLang="zh-CN" sz="2000" b="1" dirty="0"/>
                            <a:t>distance</a:t>
                          </a:r>
                          <a:r>
                            <a:rPr lang="en-US" altLang="zh-CN" sz="2000" dirty="0"/>
                            <a:t> towards the center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Variance</a:t>
                          </a:r>
                          <a:r>
                            <a:rPr lang="en-US" altLang="zh-CN" sz="2000" dirty="0"/>
                            <a:t> of pixel distance towards the center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# pixels in the </a:t>
                          </a:r>
                          <a:r>
                            <a:rPr lang="en-US" altLang="zh-CN" sz="2000" b="1" dirty="0"/>
                            <a:t>left</a:t>
                          </a:r>
                          <a:r>
                            <a:rPr lang="en-US" altLang="zh-CN" sz="2000" dirty="0"/>
                            <a:t> part of the DMLine*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# pixels in the </a:t>
                          </a:r>
                          <a:r>
                            <a:rPr lang="en-US" altLang="zh-CN" sz="2000" b="1" dirty="0"/>
                            <a:t>right</a:t>
                          </a:r>
                          <a:r>
                            <a:rPr lang="en-US" altLang="zh-CN" sz="2000" dirty="0"/>
                            <a:t> part of the DMLine* 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Slope</a:t>
                          </a:r>
                          <a:r>
                            <a:rPr lang="en-US" altLang="zh-CN" sz="2000" dirty="0"/>
                            <a:t> of DMLine*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Intercept</a:t>
                          </a:r>
                          <a:r>
                            <a:rPr lang="en-US" altLang="zh-CN" sz="2000" dirty="0"/>
                            <a:t> of DMLine*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Existence of </a:t>
                          </a:r>
                          <a:r>
                            <a:rPr lang="en-US" altLang="zh-CN" sz="2000" b="1" dirty="0"/>
                            <a:t>loop</a:t>
                          </a:r>
                          <a:r>
                            <a:rPr lang="en-US" altLang="zh-CN" sz="2000" dirty="0"/>
                            <a:t> structure 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59" y="3371870"/>
            <a:ext cx="1962154" cy="215667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3425313" y="2603500"/>
            <a:ext cx="365637" cy="9207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425313" y="4825490"/>
            <a:ext cx="422787" cy="1087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25313" y="4802171"/>
            <a:ext cx="422787" cy="722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425313" y="4814693"/>
            <a:ext cx="422787" cy="265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62982" y="3788707"/>
            <a:ext cx="108585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4968" y="3745401"/>
            <a:ext cx="151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Compactness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charset="-122"/>
              <a:cs typeface="Calibri" panose="020F050202020403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425313" y="3028950"/>
            <a:ext cx="365637" cy="4953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491988" y="3344084"/>
            <a:ext cx="346587" cy="55799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491988" y="3725671"/>
            <a:ext cx="346587" cy="17640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25313" y="4215374"/>
            <a:ext cx="421456" cy="138775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434838" y="4332539"/>
            <a:ext cx="420944" cy="310006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055067" y="6128857"/>
            <a:ext cx="83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Note: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DMLine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(Dominant Line) stands for the longest connected line within digits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TI4ZDRjNzNmN2E2MjdiYTExZjQ5NjlkODQwYTk4Y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演示</Application>
  <PresentationFormat>宽屏</PresentationFormat>
  <Paragraphs>135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等线</vt:lpstr>
      <vt:lpstr>Cambria Math</vt:lpstr>
      <vt:lpstr>Calibri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Ziming</dc:creator>
  <cp:lastModifiedBy>柠檬味</cp:lastModifiedBy>
  <cp:revision>5</cp:revision>
  <dcterms:created xsi:type="dcterms:W3CDTF">2023-07-20T01:51:00Z</dcterms:created>
  <dcterms:modified xsi:type="dcterms:W3CDTF">2023-09-01T19:53:01Z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C648C76044A14F0C8B515F8926926330_12</vt:lpwstr>
  </property>
  <property fmtid="{D5CDD505-2E9C-101B-9397-08002B2CF9AE}" pid="3" name="KSOProductBuildVer">
    <vt:lpwstr>2052-12.1.0.15120</vt:lpwstr>
  </property>
</Properties>
</file>