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82" r:id="rId3"/>
    <p:sldId id="257" r:id="rId4"/>
    <p:sldId id="337" r:id="rId5"/>
    <p:sldId id="333" r:id="rId6"/>
    <p:sldId id="334" r:id="rId7"/>
    <p:sldId id="335" r:id="rId8"/>
    <p:sldId id="283" r:id="rId9"/>
    <p:sldId id="274" r:id="rId10"/>
    <p:sldId id="311" r:id="rId11"/>
    <p:sldId id="31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22" r:id="rId26"/>
    <p:sldId id="323" r:id="rId27"/>
    <p:sldId id="305" r:id="rId28"/>
    <p:sldId id="306" r:id="rId29"/>
    <p:sldId id="307" r:id="rId30"/>
    <p:sldId id="315" r:id="rId31"/>
    <p:sldId id="317" r:id="rId32"/>
    <p:sldId id="325" r:id="rId33"/>
    <p:sldId id="319" r:id="rId34"/>
    <p:sldId id="320" r:id="rId35"/>
    <p:sldId id="326" r:id="rId36"/>
    <p:sldId id="331" r:id="rId37"/>
    <p:sldId id="312" r:id="rId38"/>
    <p:sldId id="329" r:id="rId39"/>
    <p:sldId id="313" r:id="rId40"/>
    <p:sldId id="330" r:id="rId41"/>
    <p:sldId id="338" r:id="rId42"/>
    <p:sldId id="332" r:id="rId43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FF3300"/>
    <a:srgbClr val="A9A57C"/>
    <a:srgbClr val="006600"/>
    <a:srgbClr val="FF9900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4" autoAdjust="0"/>
    <p:restoredTop sz="76757" autoAdjust="0"/>
  </p:normalViewPr>
  <p:slideViewPr>
    <p:cSldViewPr>
      <p:cViewPr varScale="1">
        <p:scale>
          <a:sx n="93" d="100"/>
          <a:sy n="93" d="100"/>
        </p:scale>
        <p:origin x="24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594" y="0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78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594" y="6456378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4B3507-0BC9-47F0-9D1C-56187C61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9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5632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65" tIns="45282" rIns="90565" bIns="45282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0275" y="0"/>
            <a:ext cx="4305632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65" tIns="45282" rIns="90565" bIns="45282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8000"/>
            <a:ext cx="3400425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678" y="3229277"/>
            <a:ext cx="7938870" cy="305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65" tIns="45282" rIns="90565" bIns="45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8"/>
            <a:ext cx="4305632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65" tIns="45282" rIns="90565" bIns="45282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endParaRPr lang="en-US" altLang="zh-TW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0275" y="6456378"/>
            <a:ext cx="4305632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565" tIns="45282" rIns="90565" bIns="45282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fld id="{91A9331D-726F-40CC-8254-145F5A36275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383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1A652-7933-4756-93B0-E14F203C1337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6AE98-B1AB-439C-AAFD-FB268B67835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82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9F512-B1FC-450D-9905-D433A06AD9E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9F512-B1FC-450D-9905-D433A06AD9E5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02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9F512-B1FC-450D-9905-D433A06AD9E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4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9F512-B1FC-450D-9905-D433A06AD9E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65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9331D-726F-40CC-8254-145F5A362758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54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625E2-C2F7-4ABC-96E4-E9323A89992F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5488" y="508000"/>
            <a:ext cx="3402012" cy="255111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C384-1C4C-44D5-BAD6-F57B6445515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E7C1-7FA7-4DAC-B58B-AD453B12C97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B7E2-DBA9-4FAF-B664-2CF487550A5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08E1-7B1B-49A1-92EF-7D82AAF9645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08-2C51-4571-BA8E-4861547ADA3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4ECC-0A19-4073-8EBC-78D7FE14364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B866-3EA5-4D51-A8A6-3C5D95598CF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E826-0AB5-465B-921E-E975ABFF18E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98-F93E-426A-A028-AEF037E4893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AA2C-431E-4830-9239-DD0DECA82BF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A9B7C3-3696-4132-BDEA-1092F9B1832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24BDC2-D9BC-46E7-AD39-08157E6B292F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aa.cs.cityu.edu.h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editor/debugging" TargetMode="External"/><Relationship Id="rId2" Type="http://schemas.openxmlformats.org/officeDocument/2006/relationships/hyperlink" Target="https://code.visualstudio.com/docs/languages/cpp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762000"/>
            <a:ext cx="7696200" cy="1219200"/>
          </a:xfrm>
        </p:spPr>
        <p:txBody>
          <a:bodyPr>
            <a:normAutofit/>
          </a:bodyPr>
          <a:lstStyle/>
          <a:p>
            <a:r>
              <a:rPr lang="en-US" altLang="zh-TW" sz="6600" b="1" dirty="0" smtClean="0"/>
              <a:t>CS2311 – Lab 1 </a:t>
            </a:r>
            <a:endParaRPr lang="zh-TW" alt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76600"/>
            <a:ext cx="7010400" cy="1905000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/>
              <a:t>Getting Started with Visual Studio </a:t>
            </a:r>
            <a:r>
              <a:rPr lang="en-US" altLang="zh-TW" sz="2800" b="1" dirty="0" smtClean="0"/>
              <a:t>2012</a:t>
            </a:r>
          </a:p>
          <a:p>
            <a:pPr algn="l"/>
            <a:endParaRPr lang="en-US" altLang="zh-TW" sz="2800" b="1" dirty="0"/>
          </a:p>
          <a:p>
            <a:pPr algn="l"/>
            <a:r>
              <a:rPr lang="en-US" altLang="zh-TW" sz="2800" b="1" dirty="0" smtClean="0"/>
              <a:t>Fall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7938979" cy="4267200"/>
          </a:xfrm>
        </p:spPr>
      </p:pic>
      <p:sp>
        <p:nvSpPr>
          <p:cNvPr id="6" name="Rounded Rectangular Callout 5"/>
          <p:cNvSpPr/>
          <p:nvPr/>
        </p:nvSpPr>
        <p:spPr>
          <a:xfrm>
            <a:off x="2362200" y="3352800"/>
            <a:ext cx="3276600" cy="1295400"/>
          </a:xfrm>
          <a:prstGeom prst="wedgeRoundRectCallout">
            <a:avLst>
              <a:gd name="adj1" fmla="val -45638"/>
              <a:gd name="adj2" fmla="val -161819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altLang="zh-HK" sz="2000" dirty="0" smtClean="0">
                <a:solidFill>
                  <a:schemeClr val="tx1"/>
                </a:solidFill>
              </a:rPr>
              <a:t>Select </a:t>
            </a:r>
            <a:r>
              <a:rPr lang="en-US" altLang="zh-HK" sz="2000" dirty="0" smtClean="0">
                <a:solidFill>
                  <a:schemeClr val="bg1"/>
                </a:solidFill>
              </a:rPr>
              <a:t>File</a:t>
            </a:r>
          </a:p>
          <a:p>
            <a:pPr marL="457200" indent="-457200">
              <a:buAutoNum type="arabicPeriod"/>
            </a:pPr>
            <a:r>
              <a:rPr lang="en-US" altLang="zh-HK" sz="2000" dirty="0" smtClean="0">
                <a:solidFill>
                  <a:schemeClr val="tx1"/>
                </a:solidFill>
              </a:rPr>
              <a:t>Mouse over </a:t>
            </a:r>
            <a:r>
              <a:rPr lang="en-US" altLang="zh-HK" sz="2000" dirty="0" smtClean="0">
                <a:solidFill>
                  <a:schemeClr val="bg1"/>
                </a:solidFill>
              </a:rPr>
              <a:t>New</a:t>
            </a:r>
          </a:p>
          <a:p>
            <a:pPr marL="457200" indent="-457200">
              <a:buAutoNum type="arabicPeriod"/>
            </a:pPr>
            <a:r>
              <a:rPr lang="en-US" altLang="zh-HK" sz="2000" dirty="0" smtClean="0">
                <a:solidFill>
                  <a:schemeClr val="tx1"/>
                </a:solidFill>
              </a:rPr>
              <a:t>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Project…</a:t>
            </a:r>
          </a:p>
        </p:txBody>
      </p:sp>
    </p:spTree>
    <p:extLst>
      <p:ext uri="{BB962C8B-B14F-4D97-AF65-F5344CB8AC3E}">
        <p14:creationId xmlns:p14="http://schemas.microsoft.com/office/powerpoint/2010/main" val="37638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" y="1219200"/>
            <a:ext cx="7774536" cy="5372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C++ Console Project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419600" y="1807317"/>
            <a:ext cx="3886200" cy="609600"/>
          </a:xfrm>
          <a:prstGeom prst="wedgeRoundRectCallout">
            <a:avLst>
              <a:gd name="adj1" fmla="val -61641"/>
              <a:gd name="adj2" fmla="val -308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800" dirty="0" smtClean="0">
                <a:solidFill>
                  <a:schemeClr val="tx1"/>
                </a:solidFill>
              </a:rPr>
              <a:t>2: Select</a:t>
            </a:r>
            <a:r>
              <a:rPr lang="en-US" altLang="zh-HK" sz="1800" dirty="0" smtClean="0"/>
              <a:t> </a:t>
            </a:r>
            <a:r>
              <a:rPr lang="en-US" altLang="zh-HK" sz="1800" dirty="0" smtClean="0">
                <a:solidFill>
                  <a:schemeClr val="bg1"/>
                </a:solidFill>
              </a:rPr>
              <a:t>Win32 Console Application</a:t>
            </a:r>
            <a:endParaRPr lang="zh-HK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38200" y="2819400"/>
            <a:ext cx="2362200" cy="381000"/>
          </a:xfrm>
          <a:prstGeom prst="wedgeRoundRectCallout">
            <a:avLst>
              <a:gd name="adj1" fmla="val -33545"/>
              <a:gd name="adj2" fmla="val -116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800" dirty="0" smtClean="0">
                <a:solidFill>
                  <a:schemeClr val="tx1"/>
                </a:solidFill>
              </a:rPr>
              <a:t>1: Select</a:t>
            </a:r>
            <a:r>
              <a:rPr lang="en-US" altLang="zh-HK" sz="1800" dirty="0" smtClean="0"/>
              <a:t> </a:t>
            </a:r>
            <a:r>
              <a:rPr lang="en-US" altLang="zh-HK" sz="1800" dirty="0" smtClean="0">
                <a:solidFill>
                  <a:schemeClr val="bg1"/>
                </a:solidFill>
              </a:rPr>
              <a:t>Visual C++</a:t>
            </a:r>
            <a:endParaRPr lang="zh-HK" altLang="en-US" sz="18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04850" y="4724400"/>
            <a:ext cx="3333750" cy="426313"/>
          </a:xfrm>
          <a:prstGeom prst="wedgeRoundRectCallout">
            <a:avLst>
              <a:gd name="adj1" fmla="val -19095"/>
              <a:gd name="adj2" fmla="val 135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800" dirty="0" smtClean="0">
                <a:solidFill>
                  <a:schemeClr val="tx1"/>
                </a:solidFill>
              </a:rPr>
              <a:t>4: type a folder name, e.g. </a:t>
            </a:r>
            <a:r>
              <a:rPr lang="en-US" altLang="zh-HK" sz="1800" dirty="0" smtClean="0">
                <a:solidFill>
                  <a:schemeClr val="bg1"/>
                </a:solidFill>
              </a:rPr>
              <a:t>tut1</a:t>
            </a:r>
            <a:endParaRPr lang="zh-HK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675523" y="4732690"/>
            <a:ext cx="2667000" cy="785408"/>
          </a:xfrm>
          <a:prstGeom prst="wedgeRoundRectCallout">
            <a:avLst>
              <a:gd name="adj1" fmla="val -30781"/>
              <a:gd name="adj2" fmla="val 107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800" dirty="0">
                <a:solidFill>
                  <a:schemeClr val="tx1"/>
                </a:solidFill>
              </a:rPr>
              <a:t>5</a:t>
            </a:r>
            <a:r>
              <a:rPr lang="en-US" altLang="zh-HK" sz="1800" dirty="0" smtClean="0">
                <a:solidFill>
                  <a:schemeClr val="tx1"/>
                </a:solidFill>
              </a:rPr>
              <a:t>: uncheck “Create directory for solution”</a:t>
            </a:r>
            <a:endParaRPr lang="zh-HK" altLang="en-US" sz="18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38500" y="6126736"/>
            <a:ext cx="2362200" cy="609600"/>
          </a:xfrm>
          <a:prstGeom prst="wedgeRoundRectCallout">
            <a:avLst>
              <a:gd name="adj1" fmla="val 102323"/>
              <a:gd name="adj2" fmla="val -5011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800" dirty="0" smtClean="0">
                <a:solidFill>
                  <a:schemeClr val="tx1"/>
                </a:solidFill>
              </a:rPr>
              <a:t>6: click </a:t>
            </a:r>
            <a:r>
              <a:rPr lang="en-US" altLang="zh-HK" sz="1800" dirty="0" smtClean="0">
                <a:solidFill>
                  <a:schemeClr val="bg1"/>
                </a:solidFill>
              </a:rPr>
              <a:t>OK</a:t>
            </a:r>
            <a:endParaRPr lang="zh-HK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162425" y="3528219"/>
            <a:ext cx="3917529" cy="990600"/>
          </a:xfrm>
          <a:prstGeom prst="wedgeRoundRectCallout">
            <a:avLst>
              <a:gd name="adj1" fmla="val -49552"/>
              <a:gd name="adj2" fmla="val 1692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400" dirty="0" smtClean="0">
                <a:solidFill>
                  <a:schemeClr val="tx1"/>
                </a:solidFill>
              </a:rPr>
              <a:t>3: Select the folder where you want the project saved</a:t>
            </a:r>
          </a:p>
          <a:p>
            <a:r>
              <a:rPr lang="en-US" altLang="zh-HK" sz="1400" dirty="0" smtClean="0">
                <a:solidFill>
                  <a:schemeClr val="tx1"/>
                </a:solidFill>
              </a:rPr>
              <a:t> e.g. </a:t>
            </a:r>
            <a:r>
              <a:rPr lang="en-US" altLang="zh-HK" sz="1400" dirty="0">
                <a:solidFill>
                  <a:schemeClr val="bg1"/>
                </a:solidFill>
              </a:rPr>
              <a:t>c:\users</a:t>
            </a:r>
            <a:r>
              <a:rPr lang="en-US" altLang="zh-HK" sz="1400" dirty="0" smtClean="0">
                <a:solidFill>
                  <a:srgbClr val="FF0000"/>
                </a:solidFill>
              </a:rPr>
              <a:t>\&lt;your log in name&gt;\</a:t>
            </a:r>
            <a:r>
              <a:rPr lang="en-US" altLang="zh-HK" sz="1400" dirty="0" smtClean="0">
                <a:solidFill>
                  <a:schemeClr val="bg1"/>
                </a:solidFill>
              </a:rPr>
              <a:t>documents\</a:t>
            </a:r>
          </a:p>
          <a:p>
            <a:r>
              <a:rPr lang="en-US" altLang="zh-HK" sz="1400" dirty="0" smtClean="0">
                <a:solidFill>
                  <a:schemeClr val="bg1"/>
                </a:solidFill>
              </a:rPr>
              <a:t>visual </a:t>
            </a:r>
            <a:r>
              <a:rPr lang="en-US" altLang="zh-HK" sz="1400" dirty="0">
                <a:solidFill>
                  <a:schemeClr val="bg1"/>
                </a:solidFill>
              </a:rPr>
              <a:t>studio </a:t>
            </a:r>
            <a:r>
              <a:rPr lang="en-US" altLang="zh-HK" sz="1400" dirty="0" smtClean="0">
                <a:solidFill>
                  <a:schemeClr val="bg1"/>
                </a:solidFill>
              </a:rPr>
              <a:t>2012\Projects</a:t>
            </a:r>
            <a:endParaRPr lang="zh-HK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428524"/>
            <a:ext cx="6524625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the project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6858000" cy="426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524000" y="4083106"/>
            <a:ext cx="2362200" cy="609600"/>
          </a:xfrm>
          <a:prstGeom prst="wedgeRoundRectCallout">
            <a:avLst>
              <a:gd name="adj1" fmla="val -41007"/>
              <a:gd name="adj2" fmla="val -215929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Application Settings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417638"/>
            <a:ext cx="6524625" cy="504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the project setting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169416" y="4584988"/>
            <a:ext cx="4191000" cy="529727"/>
          </a:xfrm>
          <a:prstGeom prst="wedgeRoundRectCallout">
            <a:avLst>
              <a:gd name="adj1" fmla="val -46483"/>
              <a:gd name="adj2" fmla="val -1854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1: check </a:t>
            </a:r>
            <a:r>
              <a:rPr lang="en-US" altLang="zh-HK" sz="2000" dirty="0" smtClean="0">
                <a:solidFill>
                  <a:schemeClr val="bg1"/>
                </a:solidFill>
              </a:rPr>
              <a:t>Empty project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362200" y="5297277"/>
            <a:ext cx="2362200" cy="609600"/>
          </a:xfrm>
          <a:prstGeom prst="wedgeRoundRectCallout">
            <a:avLst>
              <a:gd name="adj1" fmla="val 98908"/>
              <a:gd name="adj2" fmla="val 78649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3: 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Finish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600" dirty="0" smtClean="0"/>
              <a:t>Add a C++ program file into the project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1055"/>
            <a:ext cx="6099845" cy="5049745"/>
          </a:xfrm>
        </p:spPr>
      </p:pic>
      <p:sp>
        <p:nvSpPr>
          <p:cNvPr id="6" name="Rounded Rectangular Callout 5"/>
          <p:cNvSpPr/>
          <p:nvPr/>
        </p:nvSpPr>
        <p:spPr>
          <a:xfrm>
            <a:off x="4648200" y="1277676"/>
            <a:ext cx="3276600" cy="1295400"/>
          </a:xfrm>
          <a:prstGeom prst="wedgeRoundRectCallout">
            <a:avLst>
              <a:gd name="adj1" fmla="val -38577"/>
              <a:gd name="adj2" fmla="val 115431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1. Right 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Source Files</a:t>
            </a:r>
          </a:p>
          <a:p>
            <a:r>
              <a:rPr lang="en-US" altLang="zh-HK" sz="2000" dirty="0" smtClean="0">
                <a:solidFill>
                  <a:schemeClr val="tx1"/>
                </a:solidFill>
              </a:rPr>
              <a:t>2. Mouse over </a:t>
            </a:r>
            <a:r>
              <a:rPr lang="en-US" altLang="zh-HK" sz="2000" dirty="0" smtClean="0">
                <a:solidFill>
                  <a:schemeClr val="bg1"/>
                </a:solidFill>
              </a:rPr>
              <a:t>Add</a:t>
            </a:r>
          </a:p>
          <a:p>
            <a:r>
              <a:rPr lang="en-US" altLang="zh-HK" sz="2000" dirty="0" smtClean="0">
                <a:solidFill>
                  <a:schemeClr val="tx1"/>
                </a:solidFill>
              </a:rPr>
              <a:t>3. 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New Item…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30819"/>
            <a:ext cx="8015287" cy="5539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600" dirty="0"/>
              <a:t>Add a C++ program file into the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819400" y="2660573"/>
            <a:ext cx="4191000" cy="529727"/>
          </a:xfrm>
          <a:prstGeom prst="wedgeRoundRectCallout">
            <a:avLst>
              <a:gd name="adj1" fmla="val -45012"/>
              <a:gd name="adj2" fmla="val -162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1: select </a:t>
            </a:r>
            <a:r>
              <a:rPr lang="en-US" altLang="zh-HK" sz="2000" dirty="0" smtClean="0">
                <a:solidFill>
                  <a:schemeClr val="bg1"/>
                </a:solidFill>
              </a:rPr>
              <a:t>C++ File(.</a:t>
            </a:r>
            <a:r>
              <a:rPr lang="en-US" altLang="zh-HK" sz="2000" dirty="0" err="1" smtClean="0">
                <a:solidFill>
                  <a:schemeClr val="bg1"/>
                </a:solidFill>
              </a:rPr>
              <a:t>cpp</a:t>
            </a:r>
            <a:r>
              <a:rPr lang="en-US" altLang="zh-HK" sz="2000" dirty="0" smtClean="0">
                <a:solidFill>
                  <a:schemeClr val="bg1"/>
                </a:solidFill>
              </a:rPr>
              <a:t>)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81517" y="4249047"/>
            <a:ext cx="2362200" cy="609600"/>
          </a:xfrm>
          <a:prstGeom prst="wedgeRoundRectCallout">
            <a:avLst>
              <a:gd name="adj1" fmla="val 15346"/>
              <a:gd name="adj2" fmla="val 322096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>
                <a:solidFill>
                  <a:schemeClr val="tx1"/>
                </a:solidFill>
              </a:rPr>
              <a:t>3</a:t>
            </a:r>
            <a:r>
              <a:rPr lang="en-US" altLang="zh-HK" sz="2000" dirty="0" smtClean="0">
                <a:solidFill>
                  <a:schemeClr val="tx1"/>
                </a:solidFill>
              </a:rPr>
              <a:t>: 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Add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53278" y="4823760"/>
            <a:ext cx="4191000" cy="529727"/>
          </a:xfrm>
          <a:prstGeom prst="wedgeRoundRectCallout">
            <a:avLst>
              <a:gd name="adj1" fmla="val -25297"/>
              <a:gd name="adj2" fmla="val 120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2: enter a file name, e.g. </a:t>
            </a:r>
            <a:r>
              <a:rPr lang="en-US" altLang="zh-HK" sz="2000" dirty="0" smtClean="0">
                <a:solidFill>
                  <a:schemeClr val="bg1"/>
                </a:solidFill>
              </a:rPr>
              <a:t>tut1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15" y="1654175"/>
            <a:ext cx="7620000" cy="41592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32940" y="3733800"/>
            <a:ext cx="1804471" cy="665238"/>
          </a:xfrm>
          <a:prstGeom prst="wedgeRoundRectCallout">
            <a:avLst>
              <a:gd name="adj1" fmla="val -17128"/>
              <a:gd name="adj2" fmla="val -18818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The </a:t>
            </a:r>
            <a:r>
              <a:rPr lang="en-US" altLang="zh-HK" sz="2000" dirty="0" err="1" smtClean="0">
                <a:solidFill>
                  <a:schemeClr val="tx1"/>
                </a:solidFill>
              </a:rPr>
              <a:t>cpp</a:t>
            </a:r>
            <a:r>
              <a:rPr lang="en-US" altLang="zh-HK" sz="2000" dirty="0" smtClean="0">
                <a:solidFill>
                  <a:schemeClr val="tx1"/>
                </a:solidFill>
              </a:rPr>
              <a:t> file just created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657600" y="2971575"/>
            <a:ext cx="2165365" cy="1600425"/>
          </a:xfrm>
          <a:prstGeom prst="wedgeRoundRectCallout">
            <a:avLst>
              <a:gd name="adj1" fmla="val -98777"/>
              <a:gd name="adj2" fmla="val -7791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The area for typing project code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Try to type the Hello World program, without looking at the lecture notes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15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Build (Compile) your program [</a:t>
            </a:r>
            <a:r>
              <a:rPr lang="en-US" sz="4000" dirty="0" err="1" smtClean="0"/>
              <a:t>Ctrl+Shift+B</a:t>
            </a:r>
            <a:r>
              <a:rPr lang="en-US" sz="4000" dirty="0" smtClean="0"/>
              <a:t>]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7" y="1600200"/>
            <a:ext cx="7331685" cy="4800600"/>
          </a:xfrm>
        </p:spPr>
      </p:pic>
      <p:sp>
        <p:nvSpPr>
          <p:cNvPr id="5" name="Rounded Rectangular Callout 4"/>
          <p:cNvSpPr/>
          <p:nvPr/>
        </p:nvSpPr>
        <p:spPr>
          <a:xfrm>
            <a:off x="4191000" y="3124200"/>
            <a:ext cx="2819400" cy="609600"/>
          </a:xfrm>
          <a:prstGeom prst="wedgeRoundRectCallout">
            <a:avLst>
              <a:gd name="adj1" fmla="val -74586"/>
              <a:gd name="adj2" fmla="val -201471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Build Solution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2" y="1417638"/>
            <a:ext cx="7772400" cy="5055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program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3657600"/>
            <a:ext cx="3048000" cy="1264986"/>
          </a:xfrm>
          <a:prstGeom prst="wedgeRoundRectCallout">
            <a:avLst>
              <a:gd name="adj1" fmla="val -56170"/>
              <a:gd name="adj2" fmla="val 1201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If the program can be built successfully, you will see </a:t>
            </a:r>
            <a:r>
              <a:rPr lang="en-US" altLang="zh-HK" sz="2000" dirty="0" smtClean="0">
                <a:solidFill>
                  <a:schemeClr val="bg1"/>
                </a:solidFill>
              </a:rPr>
              <a:t>1 succeeded </a:t>
            </a:r>
            <a:r>
              <a:rPr lang="en-US" altLang="zh-HK" sz="2000" dirty="0" smtClean="0">
                <a:solidFill>
                  <a:schemeClr val="tx1"/>
                </a:solidFill>
              </a:rPr>
              <a:t>here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and installation of Visual studio (VS)</a:t>
            </a:r>
          </a:p>
          <a:p>
            <a:r>
              <a:rPr lang="en-US" dirty="0"/>
              <a:t>Writing, compiling, and executing </a:t>
            </a:r>
            <a:r>
              <a:rPr lang="en-US" dirty="0" smtClean="0"/>
              <a:t>C++ </a:t>
            </a:r>
            <a:r>
              <a:rPr lang="en-US" dirty="0"/>
              <a:t>programs using </a:t>
            </a:r>
            <a:r>
              <a:rPr lang="en-US" dirty="0" smtClean="0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Execute your program [Ctrl+F5]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41438"/>
            <a:ext cx="7086600" cy="4984066"/>
          </a:xfrm>
        </p:spPr>
      </p:pic>
      <p:sp>
        <p:nvSpPr>
          <p:cNvPr id="5" name="Rounded Rectangular Callout 4"/>
          <p:cNvSpPr/>
          <p:nvPr/>
        </p:nvSpPr>
        <p:spPr>
          <a:xfrm>
            <a:off x="5029200" y="3505200"/>
            <a:ext cx="2819400" cy="756994"/>
          </a:xfrm>
          <a:prstGeom prst="wedgeRoundRectCallout">
            <a:avLst>
              <a:gd name="adj1" fmla="val -74586"/>
              <a:gd name="adj2" fmla="val -201471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Start without Debugging…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0" y="1890976"/>
            <a:ext cx="6447619" cy="4219048"/>
          </a:xfrm>
        </p:spPr>
      </p:pic>
    </p:spTree>
    <p:extLst>
      <p:ext uri="{BB962C8B-B14F-4D97-AF65-F5344CB8AC3E}">
        <p14:creationId xmlns:p14="http://schemas.microsoft.com/office/powerpoint/2010/main" val="23705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391400" cy="3631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357235" y="3847804"/>
            <a:ext cx="2819400" cy="756994"/>
          </a:xfrm>
          <a:prstGeom prst="wedgeRoundRectCallout">
            <a:avLst>
              <a:gd name="adj1" fmla="val -90620"/>
              <a:gd name="adj2" fmla="val -232687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>
                <a:solidFill>
                  <a:schemeClr val="tx1"/>
                </a:solidFill>
              </a:rPr>
              <a:t>Comment this line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Rebuild the project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975"/>
            <a:ext cx="7315200" cy="5333826"/>
          </a:xfrm>
        </p:spPr>
      </p:pic>
      <p:sp>
        <p:nvSpPr>
          <p:cNvPr id="5" name="Rounded Rectangular Callout 4"/>
          <p:cNvSpPr/>
          <p:nvPr/>
        </p:nvSpPr>
        <p:spPr>
          <a:xfrm>
            <a:off x="4800600" y="3352800"/>
            <a:ext cx="2819400" cy="1676400"/>
          </a:xfrm>
          <a:prstGeom prst="wedgeRoundRectCallout">
            <a:avLst>
              <a:gd name="adj1" fmla="val -78103"/>
              <a:gd name="adj2" fmla="val -121953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This time, 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Rebuild Solution </a:t>
            </a:r>
            <a:r>
              <a:rPr lang="en-US" altLang="zh-HK" sz="2000" dirty="0" smtClean="0">
                <a:solidFill>
                  <a:schemeClr val="tx1"/>
                </a:solidFill>
              </a:rPr>
              <a:t>because the project has been built before</a:t>
            </a:r>
            <a:endParaRPr lang="zh-HK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7620000" cy="4956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an error message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038599" y="3352800"/>
            <a:ext cx="3048000" cy="1264986"/>
          </a:xfrm>
          <a:prstGeom prst="wedgeRoundRectCallout">
            <a:avLst>
              <a:gd name="adj1" fmla="val -56170"/>
              <a:gd name="adj2" fmla="val 12016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bg1"/>
                </a:solidFill>
              </a:rPr>
              <a:t>0 succeeded, 1 failed </a:t>
            </a:r>
            <a:r>
              <a:rPr lang="en-US" altLang="zh-HK" sz="2000" dirty="0" smtClean="0">
                <a:solidFill>
                  <a:schemeClr val="tx1"/>
                </a:solidFill>
              </a:rPr>
              <a:t>The program has some problem! No executable is made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try to execute it anyway..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2" y="1295399"/>
            <a:ext cx="7492388" cy="5490041"/>
          </a:xfrm>
        </p:spPr>
      </p:pic>
    </p:spTree>
    <p:extLst>
      <p:ext uri="{BB962C8B-B14F-4D97-AF65-F5344CB8AC3E}">
        <p14:creationId xmlns:p14="http://schemas.microsoft.com/office/powerpoint/2010/main" val="12426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get an error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7939"/>
            <a:ext cx="7162800" cy="46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6346"/>
            <a:ext cx="7924800" cy="5154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way: Locate the error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10000" y="4605941"/>
            <a:ext cx="2819400" cy="831870"/>
          </a:xfrm>
          <a:prstGeom prst="wedgeRoundRectCallout">
            <a:avLst>
              <a:gd name="adj1" fmla="val -75124"/>
              <a:gd name="adj2" fmla="val 61594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Double click the error message</a:t>
            </a:r>
            <a:endParaRPr lang="zh-HK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276600" y="3048000"/>
            <a:ext cx="3048000" cy="1264986"/>
          </a:xfrm>
          <a:prstGeom prst="wedgeRoundRectCallout">
            <a:avLst>
              <a:gd name="adj1" fmla="val -71216"/>
              <a:gd name="adj2" fmla="val -95377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A maker will be placed beside the line that makes program failed to build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45" y="1524000"/>
            <a:ext cx="7467600" cy="4857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the error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962400" y="3124200"/>
            <a:ext cx="2819400" cy="1285349"/>
          </a:xfrm>
          <a:prstGeom prst="wedgeRoundRectCallout">
            <a:avLst>
              <a:gd name="adj1" fmla="val -76044"/>
              <a:gd name="adj2" fmla="val -90462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Add </a:t>
            </a:r>
            <a:r>
              <a:rPr lang="en-US" altLang="zh-HK" sz="2000" dirty="0" err="1" smtClean="0">
                <a:solidFill>
                  <a:schemeClr val="bg1"/>
                </a:solidFill>
              </a:rPr>
              <a:t>std</a:t>
            </a:r>
            <a:r>
              <a:rPr lang="en-US" altLang="zh-HK" sz="2000" dirty="0" smtClean="0">
                <a:solidFill>
                  <a:schemeClr val="bg1"/>
                </a:solidFill>
              </a:rPr>
              <a:t>:: </a:t>
            </a:r>
            <a:r>
              <a:rPr lang="en-US" altLang="zh-HK" sz="2000" dirty="0" smtClean="0">
                <a:solidFill>
                  <a:schemeClr val="tx1"/>
                </a:solidFill>
              </a:rPr>
              <a:t>before </a:t>
            </a:r>
            <a:r>
              <a:rPr lang="en-US" altLang="zh-HK" sz="2000" dirty="0" err="1" smtClean="0">
                <a:solidFill>
                  <a:schemeClr val="tx1"/>
                </a:solidFill>
              </a:rPr>
              <a:t>cout</a:t>
            </a:r>
            <a:r>
              <a:rPr lang="en-US" altLang="zh-HK" sz="2000" dirty="0" smtClean="0">
                <a:solidFill>
                  <a:schemeClr val="tx1"/>
                </a:solidFill>
              </a:rPr>
              <a:t>, it tells the compiler the </a:t>
            </a:r>
            <a:r>
              <a:rPr lang="en-US" altLang="zh-HK" sz="2000" dirty="0" err="1" smtClean="0">
                <a:solidFill>
                  <a:schemeClr val="tx1"/>
                </a:solidFill>
              </a:rPr>
              <a:t>cout</a:t>
            </a:r>
            <a:r>
              <a:rPr lang="en-US" altLang="zh-HK" sz="2000" dirty="0" smtClean="0">
                <a:solidFill>
                  <a:schemeClr val="tx1"/>
                </a:solidFill>
              </a:rPr>
              <a:t> object is defined in </a:t>
            </a:r>
            <a:r>
              <a:rPr lang="en-US" altLang="zh-HK" sz="2000" dirty="0" err="1" smtClean="0">
                <a:solidFill>
                  <a:schemeClr val="tx1"/>
                </a:solidFill>
              </a:rPr>
              <a:t>std</a:t>
            </a:r>
            <a:r>
              <a:rPr lang="en-US" altLang="zh-HK" sz="2000" dirty="0" smtClean="0">
                <a:solidFill>
                  <a:schemeClr val="tx1"/>
                </a:solidFill>
              </a:rPr>
              <a:t> namespace</a:t>
            </a:r>
            <a:endParaRPr lang="zh-HK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7497332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Rebuild the project: Fixed!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57400" y="4602414"/>
            <a:ext cx="3048000" cy="731586"/>
          </a:xfrm>
          <a:prstGeom prst="wedgeRoundRectCallout">
            <a:avLst>
              <a:gd name="adj1" fmla="val 9560"/>
              <a:gd name="adj2" fmla="val 10471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It is success this time!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Working Environment</a:t>
            </a:r>
            <a:endParaRPr lang="zh-TW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In this course, you will be working with PC under Windows </a:t>
            </a:r>
            <a:r>
              <a:rPr lang="en-US" altLang="zh-TW" sz="2800" dirty="0" smtClean="0"/>
              <a:t>7, </a:t>
            </a:r>
            <a:r>
              <a:rPr lang="en-US" altLang="zh-TW" sz="2800" dirty="0"/>
              <a:t>and all the programs will be written with </a:t>
            </a:r>
            <a:r>
              <a:rPr lang="en-US" altLang="zh-TW" sz="2800" b="1" dirty="0">
                <a:solidFill>
                  <a:srgbClr val="FF6600"/>
                </a:solidFill>
              </a:rPr>
              <a:t>Visual Studio </a:t>
            </a:r>
            <a:r>
              <a:rPr lang="en-US" altLang="zh-TW" sz="2800" b="1" dirty="0" smtClean="0">
                <a:solidFill>
                  <a:srgbClr val="FF6600"/>
                </a:solidFill>
              </a:rPr>
              <a:t>2012</a:t>
            </a:r>
            <a:r>
              <a:rPr lang="en-US" altLang="zh-TW" sz="2800" dirty="0" smtClean="0"/>
              <a:t>. 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In this lab, you will explore </a:t>
            </a:r>
            <a:r>
              <a:rPr lang="en-US" altLang="zh-TW" sz="2800" dirty="0"/>
              <a:t>and get familiar with the MS Visual Studio </a:t>
            </a:r>
            <a:r>
              <a:rPr lang="en-US" altLang="zh-TW" sz="2800" dirty="0" smtClean="0"/>
              <a:t>2012 </a:t>
            </a:r>
            <a:r>
              <a:rPr lang="en-US" altLang="zh-TW" sz="2800" dirty="0"/>
              <a:t>compiler working environment.   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Visual </a:t>
            </a:r>
            <a:r>
              <a:rPr lang="en-US" altLang="zh-TW" sz="2800" dirty="0"/>
              <a:t>Studio </a:t>
            </a:r>
            <a:r>
              <a:rPr lang="en-US" altLang="zh-TW" sz="2800" dirty="0" smtClean="0"/>
              <a:t>2012 </a:t>
            </a:r>
            <a:r>
              <a:rPr lang="en-US" altLang="zh-TW" sz="2800" dirty="0"/>
              <a:t>is an integrated developing environment (IDE). </a:t>
            </a:r>
            <a:r>
              <a:rPr lang="en-US" altLang="zh-CN" sz="2800" dirty="0"/>
              <a:t> Inside the Visual </a:t>
            </a:r>
            <a:r>
              <a:rPr lang="en-US" altLang="zh-TW" sz="2800" dirty="0"/>
              <a:t>Studio </a:t>
            </a:r>
            <a:r>
              <a:rPr lang="en-US" altLang="zh-CN" sz="2800" dirty="0" smtClean="0"/>
              <a:t>2012 </a:t>
            </a:r>
            <a:r>
              <a:rPr lang="en-US" altLang="zh-CN" sz="2800" dirty="0"/>
              <a:t>compiler, you can </a:t>
            </a:r>
            <a:r>
              <a:rPr lang="en-US" altLang="zh-CN" sz="2800" b="1" dirty="0">
                <a:solidFill>
                  <a:srgbClr val="FF6600"/>
                </a:solidFill>
              </a:rPr>
              <a:t>edit</a:t>
            </a:r>
            <a:r>
              <a:rPr lang="en-US" altLang="zh-CN" sz="2800" dirty="0">
                <a:solidFill>
                  <a:srgbClr val="FF6600"/>
                </a:solidFill>
              </a:rPr>
              <a:t>, </a:t>
            </a:r>
            <a:r>
              <a:rPr lang="en-US" altLang="zh-CN" sz="2800" b="1" dirty="0">
                <a:solidFill>
                  <a:srgbClr val="FF6600"/>
                </a:solidFill>
              </a:rPr>
              <a:t>compile</a:t>
            </a:r>
            <a:r>
              <a:rPr lang="en-US" altLang="zh-CN" sz="2800" dirty="0">
                <a:solidFill>
                  <a:srgbClr val="FF6600"/>
                </a:solidFill>
              </a:rPr>
              <a:t>, </a:t>
            </a:r>
            <a:r>
              <a:rPr lang="en-US" altLang="zh-CN" sz="2800" b="1" dirty="0">
                <a:solidFill>
                  <a:srgbClr val="FF6600"/>
                </a:solidFill>
              </a:rPr>
              <a:t>link</a:t>
            </a:r>
            <a:r>
              <a:rPr lang="en-US" altLang="zh-CN" sz="2800" dirty="0">
                <a:solidFill>
                  <a:srgbClr val="FF6600"/>
                </a:solidFill>
              </a:rPr>
              <a:t>, </a:t>
            </a:r>
            <a:r>
              <a:rPr lang="en-US" altLang="zh-CN" sz="2800" b="1" dirty="0">
                <a:solidFill>
                  <a:srgbClr val="FF6600"/>
                </a:solidFill>
              </a:rPr>
              <a:t>run</a:t>
            </a:r>
            <a:r>
              <a:rPr lang="en-US" altLang="zh-CN" sz="2800" dirty="0">
                <a:solidFill>
                  <a:srgbClr val="FF6600"/>
                </a:solidFill>
              </a:rPr>
              <a:t>, </a:t>
            </a:r>
            <a:r>
              <a:rPr lang="en-US" altLang="zh-CN" sz="2800" b="1" dirty="0">
                <a:solidFill>
                  <a:srgbClr val="FF6600"/>
                </a:solidFill>
              </a:rPr>
              <a:t>debug </a:t>
            </a:r>
            <a:r>
              <a:rPr lang="en-US" altLang="zh-CN" sz="2800" dirty="0"/>
              <a:t>and manage your programming projects.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your project out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733800" y="2971800"/>
            <a:ext cx="3962400" cy="1229927"/>
          </a:xfrm>
          <a:prstGeom prst="wedgeRoundRectCallout">
            <a:avLst>
              <a:gd name="adj1" fmla="val -13435"/>
              <a:gd name="adj2" fmla="val -10796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Locate your project (the path may be different if you choice different path in project creation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752600" y="5065131"/>
            <a:ext cx="3429000" cy="642674"/>
          </a:xfrm>
          <a:prstGeom prst="wedgeRoundRectCallout">
            <a:avLst>
              <a:gd name="adj1" fmla="val -34339"/>
              <a:gd name="adj2" fmla="val -408846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Copy the whole folder into your USB or elsewhere</a:t>
            </a:r>
            <a:endParaRPr lang="zh-HK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6" y="1600200"/>
            <a:ext cx="7363767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Reload your project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01941" y="4114800"/>
            <a:ext cx="2438400" cy="642674"/>
          </a:xfrm>
          <a:prstGeom prst="wedgeRoundRectCallout">
            <a:avLst>
              <a:gd name="adj1" fmla="val -89921"/>
              <a:gd name="adj2" fmla="val -300850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Close it first!</a:t>
            </a:r>
            <a:endParaRPr lang="zh-HK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VS without project loaded</a:t>
            </a:r>
            <a:endParaRPr lang="zh-HK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5211"/>
            <a:ext cx="7620000" cy="4570578"/>
          </a:xfrm>
        </p:spPr>
      </p:pic>
      <p:sp>
        <p:nvSpPr>
          <p:cNvPr id="5" name="Rounded Rectangular Callout 4"/>
          <p:cNvSpPr/>
          <p:nvPr/>
        </p:nvSpPr>
        <p:spPr>
          <a:xfrm>
            <a:off x="3429000" y="3124200"/>
            <a:ext cx="4191000" cy="1066800"/>
          </a:xfrm>
          <a:prstGeom prst="wedgeRoundRectCallout">
            <a:avLst>
              <a:gd name="adj1" fmla="val -43583"/>
              <a:gd name="adj2" fmla="val -121408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File &gt;&gt; Open&gt;&gt;Project/Solution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and select your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" y="1714785"/>
            <a:ext cx="7619048" cy="4571429"/>
          </a:xfrm>
        </p:spPr>
      </p:pic>
      <p:sp>
        <p:nvSpPr>
          <p:cNvPr id="5" name="Rounded Rectangular Callout 4"/>
          <p:cNvSpPr/>
          <p:nvPr/>
        </p:nvSpPr>
        <p:spPr>
          <a:xfrm>
            <a:off x="4237822" y="3484276"/>
            <a:ext cx="3276600" cy="1728354"/>
          </a:xfrm>
          <a:prstGeom prst="wedgeRoundRectCallout">
            <a:avLst>
              <a:gd name="adj1" fmla="val -86222"/>
              <a:gd name="adj2" fmla="val -61817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1. Select tut1</a:t>
            </a:r>
            <a:r>
              <a:rPr lang="en-US" altLang="zh-HK" sz="2000" dirty="0" smtClean="0">
                <a:solidFill>
                  <a:schemeClr val="bg1"/>
                </a:solidFill>
              </a:rPr>
              <a:t>.sln</a:t>
            </a:r>
            <a:r>
              <a:rPr lang="en-US" altLang="zh-HK" sz="2000" dirty="0" smtClean="0">
                <a:solidFill>
                  <a:schemeClr val="tx1"/>
                </a:solidFill>
              </a:rPr>
              <a:t> from the project folder you copy before</a:t>
            </a:r>
            <a:endParaRPr lang="zh-HK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5696503"/>
            <a:ext cx="1943100" cy="914400"/>
          </a:xfrm>
          <a:prstGeom prst="wedgeRoundRectCallout">
            <a:avLst>
              <a:gd name="adj1" fmla="val 99402"/>
              <a:gd name="adj2" fmla="val -22268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Click </a:t>
            </a:r>
            <a:r>
              <a:rPr lang="en-US" altLang="zh-HK" sz="2000" dirty="0" smtClean="0">
                <a:solidFill>
                  <a:schemeClr val="bg1"/>
                </a:solidFill>
              </a:rPr>
              <a:t>Open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 is loaded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3" y="1613263"/>
            <a:ext cx="8124637" cy="4635137"/>
          </a:xfrm>
        </p:spPr>
      </p:pic>
    </p:spTree>
    <p:extLst>
      <p:ext uri="{BB962C8B-B14F-4D97-AF65-F5344CB8AC3E}">
        <p14:creationId xmlns:p14="http://schemas.microsoft.com/office/powerpoint/2010/main" val="29268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600" dirty="0" smtClean="0"/>
              <a:t>Work on other program with the same project</a:t>
            </a:r>
            <a:endParaRPr lang="zh-HK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Within the same project, we can only have one “main” function.  If you want to add another program file with function main, exclude the existing one first!</a:t>
            </a:r>
            <a:endParaRPr lang="zh-HK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7239000" cy="33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/>
              <a:t>What you have done in this Tutorial</a:t>
            </a:r>
            <a:endParaRPr lang="zh-HK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3200" dirty="0" smtClean="0"/>
              <a:t>Create a Visual Studio 2012 Project</a:t>
            </a:r>
          </a:p>
          <a:p>
            <a:r>
              <a:rPr lang="en-US" altLang="zh-HK" sz="3200" dirty="0" smtClean="0"/>
              <a:t>Create and add a C++ program into the project</a:t>
            </a:r>
          </a:p>
          <a:p>
            <a:r>
              <a:rPr lang="en-US" altLang="zh-HK" sz="3200" dirty="0" smtClean="0"/>
              <a:t>Write a simple Hello World Program</a:t>
            </a:r>
          </a:p>
          <a:p>
            <a:r>
              <a:rPr lang="en-US" altLang="zh-HK" sz="3200" dirty="0" smtClean="0"/>
              <a:t>Build and Execute the program</a:t>
            </a:r>
          </a:p>
          <a:p>
            <a:r>
              <a:rPr lang="en-US" altLang="zh-HK" sz="3200" dirty="0" smtClean="0"/>
              <a:t>Locate the syntax error of a program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756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Downloading a Visual C++ </a:t>
            </a:r>
            <a:r>
              <a:rPr lang="en-US" altLang="zh-TW" sz="4000" dirty="0" smtClean="0"/>
              <a:t>2015 </a:t>
            </a:r>
            <a:r>
              <a:rPr lang="en-US" altLang="zh-TW" sz="4000" dirty="0"/>
              <a:t>compilers (try it yourself at home)</a:t>
            </a:r>
            <a:endParaRPr lang="zh-TW" altLang="en-US" sz="40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altLang="zh-TW" sz="2800" dirty="0"/>
              <a:t>Visual Studio </a:t>
            </a:r>
            <a:r>
              <a:rPr lang="en-US" altLang="zh-TW" sz="2800" dirty="0" smtClean="0"/>
              <a:t>2015can </a:t>
            </a:r>
            <a:r>
              <a:rPr lang="en-US" altLang="zh-TW" sz="2800" dirty="0"/>
              <a:t>be found at: </a:t>
            </a:r>
            <a:r>
              <a:rPr lang="en-US" altLang="zh-TW" sz="2800" i="1" dirty="0">
                <a:hlinkClick r:id="rId3"/>
              </a:rPr>
              <a:t>http://msdnaa.cs.cityu.edu.hk/</a:t>
            </a:r>
            <a:endParaRPr lang="en-US" altLang="zh-TW" sz="2800" dirty="0"/>
          </a:p>
          <a:p>
            <a:pPr marL="617220" indent="-457200">
              <a:lnSpc>
                <a:spcPct val="80000"/>
              </a:lnSpc>
            </a:pPr>
            <a:r>
              <a:rPr lang="en-US" altLang="zh-TW" sz="2600" dirty="0"/>
              <a:t>Login using </a:t>
            </a:r>
            <a:r>
              <a:rPr lang="en-US" altLang="zh-TW" sz="2600" dirty="0" smtClean="0"/>
              <a:t>“CITYUMD\</a:t>
            </a:r>
            <a:r>
              <a:rPr lang="en-US" altLang="zh-TW" sz="2600" dirty="0" err="1" smtClean="0"/>
              <a:t>your_EID</a:t>
            </a:r>
            <a:r>
              <a:rPr lang="en-US" altLang="zh-TW" sz="2600" dirty="0" smtClean="0"/>
              <a:t>”.</a:t>
            </a:r>
            <a:endParaRPr lang="en-US" altLang="zh-TW" sz="2600" dirty="0"/>
          </a:p>
          <a:p>
            <a:pPr marL="617220" indent="-457200">
              <a:lnSpc>
                <a:spcPct val="80000"/>
              </a:lnSpc>
            </a:pPr>
            <a:r>
              <a:rPr lang="en-US" altLang="zh-TW" sz="2600" dirty="0" smtClean="0"/>
              <a:t>Select </a:t>
            </a:r>
            <a:r>
              <a:rPr lang="en-US" sz="2800" dirty="0"/>
              <a:t>Visual Studio </a:t>
            </a:r>
            <a:r>
              <a:rPr lang="en-US" altLang="zh-CN" sz="2800" dirty="0"/>
              <a:t>Enterprise </a:t>
            </a:r>
            <a:r>
              <a:rPr lang="en-US" altLang="zh-CN" sz="2800" dirty="0" smtClean="0"/>
              <a:t>2015 Edition</a:t>
            </a:r>
            <a:endParaRPr lang="en-US" altLang="zh-TW" sz="2600" dirty="0"/>
          </a:p>
          <a:p>
            <a:pPr marL="617220" indent="-457200">
              <a:lnSpc>
                <a:spcPct val="80000"/>
              </a:lnSpc>
            </a:pPr>
            <a:r>
              <a:rPr lang="en-US" altLang="zh-TW" sz="2600" dirty="0"/>
              <a:t>Add the following items to the shopping cart</a:t>
            </a:r>
          </a:p>
          <a:p>
            <a:pPr marL="891540" lvl="1" indent="-342900">
              <a:lnSpc>
                <a:spcPct val="80000"/>
              </a:lnSpc>
            </a:pPr>
            <a:r>
              <a:rPr lang="en-US" altLang="zh-CN" sz="2400" b="1" dirty="0"/>
              <a:t>VS2015 (With Update 3) </a:t>
            </a:r>
          </a:p>
          <a:p>
            <a:pPr marL="617220" indent="-457200">
              <a:lnSpc>
                <a:spcPct val="80000"/>
              </a:lnSpc>
            </a:pPr>
            <a:r>
              <a:rPr lang="en-US" altLang="zh-TW" sz="2600" dirty="0"/>
              <a:t>Download and run the executable files.  </a:t>
            </a:r>
            <a:endParaRPr lang="en-US" altLang="zh-TW" sz="2600" dirty="0" smtClean="0"/>
          </a:p>
          <a:p>
            <a:pPr marL="617220" indent="-457200">
              <a:lnSpc>
                <a:spcPct val="80000"/>
              </a:lnSpc>
            </a:pPr>
            <a:r>
              <a:rPr lang="en-US" altLang="zh-TW" sz="2600" dirty="0" smtClean="0"/>
              <a:t>Burn </a:t>
            </a:r>
            <a:r>
              <a:rPr lang="en-US" altLang="zh-TW" sz="2600" dirty="0"/>
              <a:t>the </a:t>
            </a:r>
            <a:r>
              <a:rPr lang="en-US" altLang="zh-TW" sz="2600" dirty="0" err="1"/>
              <a:t>iso</a:t>
            </a:r>
            <a:r>
              <a:rPr lang="en-US" altLang="zh-TW" sz="2600" dirty="0"/>
              <a:t> files to DVDs (or using software to mount the DVD image). </a:t>
            </a:r>
          </a:p>
          <a:p>
            <a:pPr marL="617220" indent="-457200">
              <a:lnSpc>
                <a:spcPct val="80000"/>
              </a:lnSpc>
            </a:pPr>
            <a:r>
              <a:rPr lang="en-US" altLang="zh-TW" sz="2600" dirty="0"/>
              <a:t>Click setup to </a:t>
            </a:r>
            <a:r>
              <a:rPr lang="en-US" altLang="zh-TW" sz="2600" dirty="0" smtClean="0"/>
              <a:t>install.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2802" y="6001434"/>
            <a:ext cx="7866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3300"/>
                </a:solidFill>
              </a:rPr>
              <a:t>Note: Since Visual Studio 2012 is no longer available in MSDAA, </a:t>
            </a:r>
            <a:r>
              <a:rPr lang="en-US" altLang="zh-CN" sz="1600" dirty="0">
                <a:solidFill>
                  <a:srgbClr val="FF3300"/>
                </a:solidFill>
              </a:rPr>
              <a:t>w</a:t>
            </a:r>
            <a:r>
              <a:rPr lang="en-US" altLang="zh-CN" sz="1600" dirty="0" smtClean="0">
                <a:solidFill>
                  <a:srgbClr val="FF3300"/>
                </a:solidFill>
              </a:rPr>
              <a:t>e recommend you to use Visual Studio 2015 instead. VS2015 has </a:t>
            </a:r>
            <a:r>
              <a:rPr lang="en-US" altLang="zh-CN" sz="1600" dirty="0" smtClean="0">
                <a:solidFill>
                  <a:srgbClr val="FF3300"/>
                </a:solidFill>
              </a:rPr>
              <a:t>almost same IDE </a:t>
            </a:r>
            <a:r>
              <a:rPr lang="en-US" altLang="zh-CN" sz="1600" dirty="0" smtClean="0">
                <a:solidFill>
                  <a:srgbClr val="FF3300"/>
                </a:solidFill>
              </a:rPr>
              <a:t>as VS2012. </a:t>
            </a:r>
            <a:endParaRPr lang="zh-CN" altLang="en-US" sz="16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425599"/>
            <a:ext cx="5743575" cy="5296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dirty="0" smtClean="0"/>
              <a:t>Enter the MSDNAA Software Center</a:t>
            </a:r>
            <a:endParaRPr lang="zh-HK" altLang="en-US" sz="4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96000" y="5562600"/>
            <a:ext cx="2286000" cy="914400"/>
          </a:xfrm>
          <a:prstGeom prst="wedgeRoundRectCallout">
            <a:avLst>
              <a:gd name="adj1" fmla="val -102440"/>
              <a:gd name="adj2" fmla="val -87329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Click this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" y="1676400"/>
            <a:ext cx="8358188" cy="4904806"/>
          </a:xfrm>
          <a:prstGeom prst="rect">
            <a:avLst/>
          </a:prstGeom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Visual Studio </a:t>
            </a:r>
            <a:r>
              <a:rPr lang="en-US" altLang="zh-CN" dirty="0"/>
              <a:t>Enterprise 2015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24400" y="4351251"/>
            <a:ext cx="3200400" cy="914400"/>
          </a:xfrm>
          <a:prstGeom prst="wedgeRoundRectCallout">
            <a:avLst>
              <a:gd name="adj1" fmla="val 29562"/>
              <a:gd name="adj2" fmla="val 86328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Select </a:t>
            </a:r>
            <a:r>
              <a:rPr lang="en-US" altLang="zh-HK" sz="2000" dirty="0" smtClean="0">
                <a:solidFill>
                  <a:schemeClr val="bg1"/>
                </a:solidFill>
              </a:rPr>
              <a:t>Visual Studio </a:t>
            </a:r>
            <a:r>
              <a:rPr lang="en-US" altLang="zh-CN" sz="2000" dirty="0" smtClean="0">
                <a:solidFill>
                  <a:schemeClr val="bg1"/>
                </a:solidFill>
              </a:rPr>
              <a:t>Enterprise</a:t>
            </a:r>
            <a:r>
              <a:rPr lang="en-US" altLang="zh-HK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2015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286000" y="1669576"/>
            <a:ext cx="3962400" cy="762000"/>
          </a:xfrm>
          <a:prstGeom prst="wedgeRoundRectCallout">
            <a:avLst>
              <a:gd name="adj1" fmla="val -65402"/>
              <a:gd name="adj2" fmla="val 12448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1. Select </a:t>
            </a:r>
            <a:r>
              <a:rPr lang="en-US" altLang="zh-HK" sz="2000" dirty="0" smtClean="0">
                <a:solidFill>
                  <a:schemeClr val="bg1"/>
                </a:solidFill>
              </a:rPr>
              <a:t>Developer Tools</a:t>
            </a:r>
            <a:endParaRPr lang="zh-HK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Setting up Visual Studio Environment (In CSC Labs)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Locate </a:t>
            </a:r>
            <a:r>
              <a:rPr lang="en-US" altLang="zh-TW" b="1" dirty="0"/>
              <a:t>Microsoft Visual Studio </a:t>
            </a:r>
            <a:r>
              <a:rPr lang="en-US" altLang="zh-TW" b="1" dirty="0" smtClean="0"/>
              <a:t>201</a:t>
            </a:r>
            <a:r>
              <a:rPr lang="en-US" altLang="zh-CN" b="1" dirty="0" smtClean="0"/>
              <a:t>2</a:t>
            </a:r>
            <a:r>
              <a:rPr lang="en-US" altLang="zh-TW" b="1" dirty="0" smtClean="0"/>
              <a:t> </a:t>
            </a:r>
            <a:r>
              <a:rPr lang="en-US" altLang="zh-TW" dirty="0"/>
              <a:t>from the </a:t>
            </a:r>
            <a:r>
              <a:rPr lang="en-US" altLang="zh-TW" b="1" dirty="0"/>
              <a:t>Start </a:t>
            </a:r>
            <a:r>
              <a:rPr lang="en-US" altLang="zh-TW" dirty="0"/>
              <a:t>icon on</a:t>
            </a:r>
            <a:r>
              <a:rPr lang="en-US" altLang="zh-TW" b="1" dirty="0"/>
              <a:t> Desktop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Visual Studio </a:t>
            </a:r>
            <a:r>
              <a:rPr lang="en-US" altLang="zh-TW" dirty="0" smtClean="0"/>
              <a:t>201</a:t>
            </a:r>
            <a:r>
              <a:rPr lang="en-US" altLang="zh-CN" dirty="0" smtClean="0"/>
              <a:t>2 </a:t>
            </a:r>
            <a:r>
              <a:rPr lang="en-US" altLang="zh-TW" dirty="0" smtClean="0"/>
              <a:t>and </a:t>
            </a:r>
            <a:r>
              <a:rPr lang="en-US" altLang="zh-TW" dirty="0"/>
              <a:t>Visual Studio </a:t>
            </a:r>
            <a:r>
              <a:rPr lang="en-US" altLang="zh-TW" dirty="0" smtClean="0"/>
              <a:t>201</a:t>
            </a:r>
            <a:r>
              <a:rPr lang="en-US" altLang="zh-CN" dirty="0" smtClean="0"/>
              <a:t>5</a:t>
            </a:r>
            <a:r>
              <a:rPr lang="en-US" altLang="zh-TW" dirty="0" smtClean="0"/>
              <a:t> are </a:t>
            </a:r>
            <a:r>
              <a:rPr lang="en-US" altLang="zh-TW" dirty="0"/>
              <a:t>similar IDEs and both of them can be used in this course.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74683"/>
            <a:ext cx="5552364" cy="30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2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1" y="1752600"/>
            <a:ext cx="7620000" cy="3922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VS2015 (With Update 3) to shopping cart </a:t>
            </a:r>
            <a:endParaRPr lang="zh-HK" altLang="en-US" dirty="0"/>
          </a:p>
        </p:txBody>
      </p:sp>
      <p:sp>
        <p:nvSpPr>
          <p:cNvPr id="7" name="Rounded Rectangular Callout 7"/>
          <p:cNvSpPr/>
          <p:nvPr/>
        </p:nvSpPr>
        <p:spPr>
          <a:xfrm>
            <a:off x="6248400" y="1676400"/>
            <a:ext cx="2362200" cy="692411"/>
          </a:xfrm>
          <a:prstGeom prst="wedgeRoundRectCallout">
            <a:avLst>
              <a:gd name="adj1" fmla="val 1018"/>
              <a:gd name="adj2" fmla="val 159680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>
                <a:solidFill>
                  <a:schemeClr val="tx1"/>
                </a:solidFill>
              </a:rPr>
              <a:t>Click </a:t>
            </a:r>
            <a:r>
              <a:rPr lang="en-US" altLang="zh-HK" sz="2000" dirty="0">
                <a:solidFill>
                  <a:schemeClr val="bg1"/>
                </a:solidFill>
              </a:rPr>
              <a:t>Add to Cart </a:t>
            </a:r>
            <a:r>
              <a:rPr lang="en-US" altLang="zh-HK" sz="2000" dirty="0">
                <a:solidFill>
                  <a:schemeClr val="tx1"/>
                </a:solidFill>
              </a:rPr>
              <a:t>and then</a:t>
            </a:r>
            <a:r>
              <a:rPr lang="en-US" altLang="zh-HK" sz="2000" dirty="0">
                <a:solidFill>
                  <a:schemeClr val="bg1"/>
                </a:solidFill>
              </a:rPr>
              <a:t> check-out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Mac or Linux users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4800" y="1862646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You can </a:t>
            </a:r>
            <a:r>
              <a:rPr lang="en-US" altLang="zh-CN" sz="2000" dirty="0" smtClean="0"/>
              <a:t>use </a:t>
            </a:r>
            <a:r>
              <a:rPr lang="en-US" altLang="zh-CN" sz="2000" dirty="0" err="1"/>
              <a:t>CLion</a:t>
            </a:r>
            <a:r>
              <a:rPr lang="en-US" altLang="zh-CN" sz="2000" dirty="0"/>
              <a:t> in Mac or Linux, which is A Cross-Platform IDE for C and C++ by </a:t>
            </a:r>
            <a:r>
              <a:rPr lang="en-US" altLang="zh-CN" sz="2000" dirty="0" err="1"/>
              <a:t>JetBrains</a:t>
            </a:r>
            <a:r>
              <a:rPr lang="en-US" altLang="zh-CN" sz="2000" dirty="0"/>
              <a:t>. Students can get the education support by registering with school email for free use of </a:t>
            </a:r>
            <a:r>
              <a:rPr lang="en-US" altLang="zh-CN" sz="2000" dirty="0" err="1"/>
              <a:t>CLion</a:t>
            </a:r>
            <a:r>
              <a:rPr lang="en-US" altLang="zh-CN" sz="2000" dirty="0" smtClean="0"/>
              <a:t>. </a:t>
            </a:r>
            <a:r>
              <a:rPr lang="en-US" altLang="zh-CN" sz="2000" dirty="0" smtClean="0">
                <a:solidFill>
                  <a:srgbClr val="FF6600"/>
                </a:solidFill>
              </a:rPr>
              <a:t>(Most recommended.)</a:t>
            </a:r>
            <a:endParaRPr lang="en-US" altLang="zh-CN" sz="2000" dirty="0">
              <a:solidFill>
                <a:srgbClr val="FF6600"/>
              </a:solidFill>
            </a:endParaRPr>
          </a:p>
          <a:p>
            <a:r>
              <a:rPr lang="en-US" altLang="zh-CN" sz="2000" dirty="0"/>
              <a:t>Please refer to </a:t>
            </a:r>
            <a:r>
              <a:rPr lang="en-US" altLang="zh-CN" sz="2000" dirty="0">
                <a:solidFill>
                  <a:srgbClr val="C00000"/>
                </a:solidFill>
              </a:rPr>
              <a:t>“Reference-CLion-Mac&amp;Linux.pptx”</a:t>
            </a:r>
            <a:r>
              <a:rPr lang="en-US" altLang="zh-CN" sz="2000" dirty="0"/>
              <a:t> for detail instructions. 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You can use Visual Studio Code to run and debug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++ programs in </a:t>
            </a:r>
            <a:r>
              <a:rPr lang="en-US" altLang="zh-CN" sz="2000" dirty="0"/>
              <a:t>Mac or Linux. </a:t>
            </a:r>
            <a:endParaRPr lang="en-US" altLang="zh-CN" sz="2000" dirty="0" smtClean="0"/>
          </a:p>
          <a:p>
            <a:r>
              <a:rPr lang="en-US" altLang="zh-CN" sz="2000" dirty="0"/>
              <a:t>Reference: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code.visualstudio.com/docs/languages/cpp</a:t>
            </a:r>
            <a:endParaRPr lang="en-US" altLang="zh-CN" sz="2000" dirty="0" smtClean="0"/>
          </a:p>
          <a:p>
            <a:r>
              <a:rPr lang="en-US" altLang="zh-CN" sz="2000" dirty="0"/>
              <a:t>                  </a:t>
            </a:r>
            <a:r>
              <a:rPr lang="en-US" altLang="zh-CN" sz="2000" dirty="0">
                <a:hlinkClick r:id="rId3"/>
              </a:rPr>
              <a:t>https://</a:t>
            </a:r>
            <a:r>
              <a:rPr lang="en-US" altLang="zh-CN" sz="2000" dirty="0" smtClean="0">
                <a:hlinkClick r:id="rId3"/>
              </a:rPr>
              <a:t>code.visualstudio.com/docs/editor/debugging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It is also very convenient to use command line with g++ to compile and run .</a:t>
            </a:r>
            <a:r>
              <a:rPr lang="en-US" altLang="zh-CN" sz="2000" dirty="0" err="1" smtClean="0"/>
              <a:t>cpp</a:t>
            </a:r>
            <a:r>
              <a:rPr lang="en-US" altLang="zh-CN" sz="2000" dirty="0" smtClean="0"/>
              <a:t> files. </a:t>
            </a:r>
          </a:p>
          <a:p>
            <a:r>
              <a:rPr lang="en-US" altLang="zh-CN" sz="2000" dirty="0" smtClean="0"/>
              <a:t>Please refer to </a:t>
            </a:r>
            <a:r>
              <a:rPr lang="en-US" altLang="zh-CN" sz="2000" dirty="0" smtClean="0">
                <a:solidFill>
                  <a:srgbClr val="C00000"/>
                </a:solidFill>
              </a:rPr>
              <a:t>“Reference-cmd&amp;makefile.pptx”</a:t>
            </a:r>
            <a:r>
              <a:rPr lang="en-US" altLang="zh-CN" sz="2000" dirty="0" smtClean="0"/>
              <a:t> for detail instructions. 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5265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Output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C++, “\” indicates an escape </a:t>
            </a:r>
            <a:r>
              <a:rPr lang="en-US"/>
              <a:t>sequence</a:t>
            </a:r>
            <a:r>
              <a:rPr lang="en-US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“\n” will output a new line, and “\\” will output the backslash character “\”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How to start VS2012 in CSC labs</a:t>
            </a:r>
            <a:endParaRPr lang="en-US" altLang="zh-TW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Double click the  “Work Desk” icon on the desk     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2590800"/>
            <a:ext cx="704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2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8344"/>
            <a:ext cx="5486400" cy="4264619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How to start VS2012 in CSC labs</a:t>
            </a:r>
            <a:endParaRPr lang="en-US" altLang="zh-TW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Click </a:t>
            </a:r>
            <a:r>
              <a:rPr lang="en-US" altLang="zh-TW" dirty="0"/>
              <a:t>“Microsoft Visual Studio Professional </a:t>
            </a:r>
            <a:r>
              <a:rPr lang="en-US" altLang="zh-TW" dirty="0" smtClean="0"/>
              <a:t>2012 </a:t>
            </a:r>
            <a:r>
              <a:rPr lang="en-US" altLang="zh-TW" dirty="0"/>
              <a:t>Menu</a:t>
            </a:r>
            <a:r>
              <a:rPr lang="en-US" altLang="zh-TW" dirty="0" smtClean="0"/>
              <a:t>” in the “</a:t>
            </a:r>
            <a:r>
              <a:rPr lang="en-US" dirty="0"/>
              <a:t>Central Software</a:t>
            </a:r>
            <a:r>
              <a:rPr lang="en-US" altLang="zh-TW" dirty="0" smtClean="0"/>
              <a:t>” list on the left.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3733800"/>
            <a:ext cx="1371600" cy="685800"/>
          </a:xfrm>
          <a:prstGeom prst="wedgeRoundRectCallout">
            <a:avLst>
              <a:gd name="adj1" fmla="val -83464"/>
              <a:gd name="adj2" fmla="val 94118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2000" dirty="0" smtClean="0">
                <a:solidFill>
                  <a:schemeClr val="tx1"/>
                </a:solidFill>
              </a:rPr>
              <a:t>Click this</a:t>
            </a:r>
            <a:endParaRPr lang="en-US" altLang="zh-HK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How to start VS2012 in CSC labs</a:t>
            </a:r>
            <a:endParaRPr lang="en-US" altLang="zh-TW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Click </a:t>
            </a:r>
            <a:r>
              <a:rPr lang="en-US" altLang="zh-TW" dirty="0"/>
              <a:t>“Microsoft Visual </a:t>
            </a:r>
            <a:r>
              <a:rPr lang="en-US" altLang="zh-TW" dirty="0" smtClean="0"/>
              <a:t>Studio 2012-Visual </a:t>
            </a:r>
            <a:r>
              <a:rPr lang="en-US" altLang="zh-TW" dirty="0"/>
              <a:t>Studio </a:t>
            </a:r>
            <a:r>
              <a:rPr lang="en-US" altLang="zh-TW" dirty="0" smtClean="0"/>
              <a:t>2012”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14400" y="2133600"/>
            <a:ext cx="5912845" cy="4596098"/>
            <a:chOff x="716554" y="2141050"/>
            <a:chExt cx="5912845" cy="45960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554" y="2141050"/>
              <a:ext cx="5912845" cy="4596098"/>
            </a:xfrm>
            <a:prstGeom prst="rect">
              <a:avLst/>
            </a:prstGeom>
          </p:spPr>
        </p:pic>
        <p:sp>
          <p:nvSpPr>
            <p:cNvPr id="9" name="Rounded Rectangular Callout 8"/>
            <p:cNvSpPr/>
            <p:nvPr/>
          </p:nvSpPr>
          <p:spPr>
            <a:xfrm>
              <a:off x="2438400" y="3759161"/>
              <a:ext cx="1371600" cy="685800"/>
            </a:xfrm>
            <a:prstGeom prst="wedgeRoundRectCallout">
              <a:avLst>
                <a:gd name="adj1" fmla="val -61777"/>
                <a:gd name="adj2" fmla="val -98653"/>
                <a:gd name="adj3" fmla="val 16667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HK" sz="2000" dirty="0" smtClean="0">
                  <a:solidFill>
                    <a:schemeClr val="tx1"/>
                  </a:solidFill>
                </a:rPr>
                <a:t>Click this</a:t>
              </a:r>
              <a:endParaRPr lang="en-US" altLang="zh-HK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352800"/>
              <a:ext cx="14478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6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</a:t>
            </a:r>
            <a:endParaRPr lang="en-GB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installation of Visual studio (VS)</a:t>
            </a:r>
          </a:p>
          <a:p>
            <a:r>
              <a:rPr lang="en-US" dirty="0">
                <a:solidFill>
                  <a:srgbClr val="FF0000"/>
                </a:solidFill>
              </a:rPr>
              <a:t>Writing, compiling, and executing </a:t>
            </a:r>
            <a:r>
              <a:rPr lang="en-US" dirty="0" smtClean="0">
                <a:solidFill>
                  <a:srgbClr val="FF0000"/>
                </a:solidFill>
              </a:rPr>
              <a:t>C++ </a:t>
            </a:r>
            <a:r>
              <a:rPr lang="en-US" dirty="0">
                <a:solidFill>
                  <a:srgbClr val="FF0000"/>
                </a:solidFill>
              </a:rPr>
              <a:t>programs using </a:t>
            </a:r>
            <a:r>
              <a:rPr lang="en-US" dirty="0" smtClean="0">
                <a:solidFill>
                  <a:srgbClr val="FF0000"/>
                </a:solidFill>
              </a:rPr>
              <a:t>VS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Steps for writing, compiling and running c programs  </a:t>
            </a:r>
            <a:endParaRPr lang="en-GB" sz="40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Create a project and project folder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Create a folder for storing programs (source code)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Add the source code to project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Compile and run the program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1085</Words>
  <Application>Microsoft Office PowerPoint</Application>
  <PresentationFormat>On-screen Show (4:3)</PresentationFormat>
  <Paragraphs>144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新細明體</vt:lpstr>
      <vt:lpstr>宋体</vt:lpstr>
      <vt:lpstr>Arial</vt:lpstr>
      <vt:lpstr>Calibri</vt:lpstr>
      <vt:lpstr>Cambria</vt:lpstr>
      <vt:lpstr>Times New Roman</vt:lpstr>
      <vt:lpstr>Adjacency</vt:lpstr>
      <vt:lpstr>CS2311 – Lab 1 </vt:lpstr>
      <vt:lpstr>Outline</vt:lpstr>
      <vt:lpstr>Working Environment</vt:lpstr>
      <vt:lpstr>Setting up Visual Studio Environment (In CSC Labs)</vt:lpstr>
      <vt:lpstr>How to start VS2012 in CSC labs</vt:lpstr>
      <vt:lpstr>How to start VS2012 in CSC labs</vt:lpstr>
      <vt:lpstr>How to start VS2012 in CSC labs</vt:lpstr>
      <vt:lpstr>Outline </vt:lpstr>
      <vt:lpstr>Steps for writing, compiling and running c programs  </vt:lpstr>
      <vt:lpstr>Create the project</vt:lpstr>
      <vt:lpstr>Create a C++ Console Project</vt:lpstr>
      <vt:lpstr>Customize the project setting</vt:lpstr>
      <vt:lpstr>Customize the project setting</vt:lpstr>
      <vt:lpstr>Add a C++ program file into the project</vt:lpstr>
      <vt:lpstr>Add a C++ program file into the project</vt:lpstr>
      <vt:lpstr>Writing code </vt:lpstr>
      <vt:lpstr>Writing code</vt:lpstr>
      <vt:lpstr>Build (Compile) your program [Ctrl+Shift+B]</vt:lpstr>
      <vt:lpstr>Build your program</vt:lpstr>
      <vt:lpstr>Execute your program [Ctrl+F5]</vt:lpstr>
      <vt:lpstr>Result of Execution</vt:lpstr>
      <vt:lpstr>Try it out!</vt:lpstr>
      <vt:lpstr>Rebuild the project</vt:lpstr>
      <vt:lpstr>Got an error message</vt:lpstr>
      <vt:lpstr>If you try to execute it anyway..</vt:lpstr>
      <vt:lpstr>You will get an error message</vt:lpstr>
      <vt:lpstr>A better way: Locate the error</vt:lpstr>
      <vt:lpstr>Fixed the error</vt:lpstr>
      <vt:lpstr>Rebuild the project: Fixed!</vt:lpstr>
      <vt:lpstr>Copy your project out</vt:lpstr>
      <vt:lpstr>Reload your project</vt:lpstr>
      <vt:lpstr>VS without project loaded</vt:lpstr>
      <vt:lpstr>Locate and select your project</vt:lpstr>
      <vt:lpstr>Your project is loaded</vt:lpstr>
      <vt:lpstr>Work on other program with the same project</vt:lpstr>
      <vt:lpstr>What you have done in this Tutorial</vt:lpstr>
      <vt:lpstr>Downloading a Visual C++ 2015 compilers (try it yourself at home)</vt:lpstr>
      <vt:lpstr>Enter the MSDNAA Software Center</vt:lpstr>
      <vt:lpstr>Select Visual Studio Enterprise 2015</vt:lpstr>
      <vt:lpstr>Add VS2015 (With Update 3) to shopping cart </vt:lpstr>
      <vt:lpstr>For Mac or Linux users</vt:lpstr>
      <vt:lpstr>Exercise – Output the following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</dc:creator>
  <cp:lastModifiedBy>XU Qian</cp:lastModifiedBy>
  <cp:revision>294</cp:revision>
  <cp:lastPrinted>2014-09-11T12:02:23Z</cp:lastPrinted>
  <dcterms:created xsi:type="dcterms:W3CDTF">1601-01-01T00:00:00Z</dcterms:created>
  <dcterms:modified xsi:type="dcterms:W3CDTF">2018-09-07T08:27:53Z</dcterms:modified>
</cp:coreProperties>
</file>