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74" r:id="rId3"/>
    <p:sldId id="258" r:id="rId4"/>
    <p:sldId id="262" r:id="rId5"/>
    <p:sldId id="263" r:id="rId6"/>
    <p:sldId id="260" r:id="rId7"/>
    <p:sldId id="261" r:id="rId8"/>
    <p:sldId id="259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8"/>
    <p:restoredTop sz="94680"/>
  </p:normalViewPr>
  <p:slideViewPr>
    <p:cSldViewPr snapToGrid="0">
      <p:cViewPr varScale="1">
        <p:scale>
          <a:sx n="93" d="100"/>
          <a:sy n="93" d="100"/>
        </p:scale>
        <p:origin x="216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DC284-0112-4B1C-BAA8-7BF7432BAB42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FE97-6477-4E73-B130-B498DE781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1A652-7933-4756-93B0-E14F203C1337}" type="slidenum">
              <a:rPr lang="zh-TW" altLang="en-US">
                <a:solidFill>
                  <a:srgbClr val="000000"/>
                </a:solidFill>
              </a:rPr>
              <a:pPr/>
              <a:t>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660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DC384-1C4C-44D5-BAD6-F57B6445515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13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5E7C1-7FA7-4DAC-B58B-AD453B12C97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414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8B7E2-DBA9-4FAF-B664-2CF487550A55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59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08E1-7B1B-49A1-92EF-7D82AAF9645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477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0A08-2C51-4571-BA8E-4861547ADA3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90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4ECC-0A19-4073-8EBC-78D7FE14364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1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7B866-3EA5-4D51-A8A6-3C5D95598CF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2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3E826-0AB5-465B-921E-E975ABFF18E8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24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F198-F93E-426A-A028-AEF037E48939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97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AA2C-431E-4830-9239-DD0DECA82BF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66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A9B7C3-3696-4132-BDEA-1092F9B1832A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TW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5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24BDC2-D9BC-46E7-AD39-08157E6B292F}" type="slidenum">
              <a:rPr kumimoji="1" lang="zh-TW" alt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TW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>
              <a:solidFill>
                <a:srgbClr val="DFDCB7"/>
              </a:solidFill>
              <a:latin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>
              <a:solidFill>
                <a:srgbClr val="DFDCB7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5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clion/install-and-set-up-produc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eclipse.org/mars/index.jsp?topic=%2Forg.eclipse.cdt.doc.user%2Fconcepts%2Fcdt_c_makefile.htm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9565" y="1737360"/>
            <a:ext cx="9962605" cy="1219200"/>
          </a:xfrm>
        </p:spPr>
        <p:txBody>
          <a:bodyPr>
            <a:normAutofit/>
          </a:bodyPr>
          <a:lstStyle/>
          <a:p>
            <a:r>
              <a:rPr lang="en-US" altLang="zh-TW" b="1"/>
              <a:t>Lab 2</a:t>
            </a:r>
            <a:endParaRPr lang="zh-TW" alt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2372" y="3511731"/>
            <a:ext cx="8874034" cy="1905000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1" dirty="0"/>
              <a:t>Other methods for running C++ project</a:t>
            </a:r>
          </a:p>
          <a:p>
            <a:pPr algn="l"/>
            <a:endParaRPr lang="en-US" altLang="zh-TW" sz="2800" b="1" dirty="0"/>
          </a:p>
          <a:p>
            <a:pPr algn="l"/>
            <a:r>
              <a:rPr lang="en-US" altLang="zh-TW" sz="2800" b="1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2621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Apply the education support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7577" y="1864556"/>
            <a:ext cx="7162800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6015446" y="1717639"/>
            <a:ext cx="1524000" cy="792162"/>
          </a:xfrm>
          <a:prstGeom prst="wedgeRectCallout">
            <a:avLst>
              <a:gd name="adj1" fmla="val -62133"/>
              <a:gd name="adj2" fmla="val 30311"/>
            </a:avLst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Support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015446" y="3321808"/>
            <a:ext cx="1524000" cy="792162"/>
          </a:xfrm>
          <a:prstGeom prst="wedgeRectCallout">
            <a:avLst>
              <a:gd name="adj1" fmla="val -89894"/>
              <a:gd name="adj2" fmla="val -69614"/>
            </a:avLst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Education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783396" y="6290491"/>
            <a:ext cx="77484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following the application steps to register with your school email, you will get an education account.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Download CLion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5653" y="1460098"/>
            <a:ext cx="7294728" cy="4559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6019800" y="3200400"/>
            <a:ext cx="1524000" cy="685800"/>
          </a:xfrm>
          <a:prstGeom prst="wedgeRectCallout">
            <a:avLst>
              <a:gd name="adj1" fmla="val -88999"/>
              <a:gd name="adj2" fmla="val 86391"/>
            </a:avLst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CLion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981200" y="5935213"/>
            <a:ext cx="7162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Clion as well as </a:t>
            </a:r>
            <a:r>
              <a:rPr lang="en-US" sz="1800" b="1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Xcode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Mac. Active it with your username and password registered just now.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1400" y="2169209"/>
            <a:ext cx="464820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Install and Activate -- Mac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7941314" y="3948068"/>
            <a:ext cx="3088999" cy="953589"/>
          </a:xfrm>
          <a:prstGeom prst="wedgeRectCallout">
            <a:avLst>
              <a:gd name="adj1" fmla="val -79414"/>
              <a:gd name="adj2" fmla="val -77079"/>
            </a:avLst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Activate it with your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CLion education account for free use.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609600" y="1624789"/>
            <a:ext cx="486809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Xcode in your Mac.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https://itunes.apple.com/hk/app/xcode/id497799835?mt=12</a:t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107" y="2998718"/>
            <a:ext cx="479107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/>
          <p:nvPr/>
        </p:nvSpPr>
        <p:spPr>
          <a:xfrm>
            <a:off x="6502849" y="1577885"/>
            <a:ext cx="3672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Clion and Activate it.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Install and Activate -- Linux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718088" y="1580827"/>
            <a:ext cx="8627390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Unpack the CLion-*.tar.gz file you have downloaded to the filesystem hierarchy standard (FHS)  /opt  (recommend)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sudo tar xf CLion-2018.2.2.tar.gz  -C /opt/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Switch to the bin directory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/opt/clion-2018.2.2/bin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Run CLion.sh from the bin subdirectory.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 chmod +x clion.sh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./clion.sh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Open a new project</a:t>
            </a:r>
            <a:endParaRPr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828800"/>
            <a:ext cx="6781800" cy="419825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>
            <a:off x="7510818" y="3048000"/>
            <a:ext cx="1524000" cy="685800"/>
          </a:xfrm>
          <a:prstGeom prst="wedgeRectCallout">
            <a:avLst>
              <a:gd name="adj1" fmla="val -88999"/>
              <a:gd name="adj2" fmla="val 86391"/>
            </a:avLst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New Project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692" y="1468601"/>
            <a:ext cx="8374813" cy="517873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/>
          <p:nvPr/>
        </p:nvSpPr>
        <p:spPr>
          <a:xfrm>
            <a:off x="2581766" y="1004888"/>
            <a:ext cx="1524000" cy="685800"/>
          </a:xfrm>
          <a:prstGeom prst="wedgeRectCallout">
            <a:avLst>
              <a:gd name="adj1" fmla="val -88999"/>
              <a:gd name="adj2" fmla="val 86391"/>
            </a:avLst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C++ Executable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5860543" y="2515825"/>
            <a:ext cx="2055548" cy="685800"/>
          </a:xfrm>
          <a:prstGeom prst="wedgeRectCallout">
            <a:avLst>
              <a:gd name="adj1" fmla="val -76428"/>
              <a:gd name="adj2" fmla="val -104085"/>
            </a:avLst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Locate and name your project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Run the program</a:t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524001"/>
            <a:ext cx="7924800" cy="461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Debug the program</a:t>
            </a:r>
            <a:endParaRPr/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600200"/>
            <a:ext cx="7467600" cy="43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Debug the program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752600"/>
            <a:ext cx="7239000" cy="420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/>
          <p:nvPr/>
        </p:nvSpPr>
        <p:spPr>
          <a:xfrm>
            <a:off x="4648200" y="3962400"/>
            <a:ext cx="2057400" cy="838200"/>
          </a:xfrm>
          <a:prstGeom prst="wedgeRectCallout">
            <a:avLst>
              <a:gd name="adj1" fmla="val -71911"/>
              <a:gd name="adj2" fmla="val 38077"/>
            </a:avLst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the error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3543300" y="3038467"/>
            <a:ext cx="2057400" cy="838200"/>
          </a:xfrm>
          <a:prstGeom prst="wedgeRectCallout">
            <a:avLst>
              <a:gd name="adj1" fmla="val -32110"/>
              <a:gd name="adj2" fmla="val -116604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line with error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609600" y="1515291"/>
            <a:ext cx="75851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https://www.jetbrains.com/help/clion/install-and-set-up-product.html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Outline</a:t>
            </a:r>
          </a:p>
        </p:txBody>
      </p:sp>
      <p:sp>
        <p:nvSpPr>
          <p:cNvPr id="10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531225" y="5708743"/>
            <a:ext cx="549275" cy="276039"/>
          </a:xfrm>
          <a:prstGeom prst="rect">
            <a:avLst/>
          </a:prstGeom>
          <a:ln w="190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en-HK" smtClean="0"/>
              <a:pPr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9BF65-4574-03D9-DD24-6703835CE149}"/>
              </a:ext>
            </a:extLst>
          </p:cNvPr>
          <p:cNvSpPr txBox="1"/>
          <p:nvPr/>
        </p:nvSpPr>
        <p:spPr>
          <a:xfrm>
            <a:off x="609600" y="1790700"/>
            <a:ext cx="7053213" cy="1695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HK" sz="2800" dirty="0" err="1">
                <a:solidFill>
                  <a:srgbClr val="FF0000"/>
                </a:solidFill>
              </a:rPr>
              <a:t>makefile</a:t>
            </a:r>
            <a:r>
              <a:rPr lang="en-HK" sz="2800" dirty="0">
                <a:solidFill>
                  <a:srgbClr val="FF0000"/>
                </a:solidFill>
              </a:rPr>
              <a:t> and command lines for C++ project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HK" sz="2800" dirty="0"/>
              <a:t>Getting Started with </a:t>
            </a:r>
            <a:r>
              <a:rPr lang="en-HK" sz="2800" dirty="0" err="1"/>
              <a:t>CLion</a:t>
            </a:r>
            <a:r>
              <a:rPr lang="en-HK" sz="2800" dirty="0"/>
              <a:t> for Mac and Linux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31225" y="5708743"/>
            <a:ext cx="549275" cy="276039"/>
          </a:xfrm>
          <a:prstGeom prst="rect">
            <a:avLst/>
          </a:prstGeom>
          <a:ln w="1905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en-HK" smtClean="0"/>
              <a:pPr/>
              <a:t>20</a:t>
            </a:fld>
            <a:endParaRPr/>
          </a:p>
        </p:txBody>
      </p:sp>
      <p:sp>
        <p:nvSpPr>
          <p:cNvPr id="232" name="Create a C++ project…"/>
          <p:cNvSpPr txBox="1">
            <a:spLocks noGrp="1"/>
          </p:cNvSpPr>
          <p:nvPr>
            <p:ph type="body" sz="quarter" idx="4294967295"/>
          </p:nvPr>
        </p:nvSpPr>
        <p:spPr>
          <a:xfrm>
            <a:off x="609600" y="1892300"/>
            <a:ext cx="7620000" cy="2489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14300" indent="0">
              <a:spcBef>
                <a:spcPts val="700"/>
              </a:spcBef>
              <a:buNone/>
              <a:defRPr sz="3200"/>
            </a:pPr>
            <a:r>
              <a:rPr lang="en-US" sz="3200" dirty="0"/>
              <a:t>Under different environments</a:t>
            </a:r>
          </a:p>
          <a:p>
            <a:pPr>
              <a:spcBef>
                <a:spcPts val="700"/>
              </a:spcBef>
              <a:defRPr sz="3200"/>
            </a:pPr>
            <a:r>
              <a:rPr sz="3200" dirty="0"/>
              <a:t>Create a C++ project</a:t>
            </a:r>
          </a:p>
          <a:p>
            <a:pPr>
              <a:spcBef>
                <a:spcPts val="700"/>
              </a:spcBef>
              <a:defRPr sz="3200"/>
            </a:pPr>
            <a:r>
              <a:rPr sz="3200" dirty="0"/>
              <a:t>Complete the Hello world program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E720C-4BE6-4BA7-8EC9-BC6031529E85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2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HK" dirty="0"/>
              <a:t>Exercise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dirty="0"/>
              <a:t>Exercise</a:t>
            </a:r>
            <a:r>
              <a:rPr lang="en-US" dirty="0"/>
              <a:t> 2</a:t>
            </a:r>
            <a:r>
              <a:rPr dirty="0"/>
              <a:t> – Output the following</a:t>
            </a:r>
          </a:p>
        </p:txBody>
      </p:sp>
      <p:sp>
        <p:nvSpPr>
          <p:cNvPr id="364" name="TextBox 3"/>
          <p:cNvSpPr txBox="1"/>
          <p:nvPr/>
        </p:nvSpPr>
        <p:spPr>
          <a:xfrm>
            <a:off x="682625" y="2066799"/>
            <a:ext cx="7848600" cy="1631216"/>
          </a:xfrm>
          <a:prstGeom prst="rect">
            <a:avLst/>
          </a:prstGeom>
          <a:solidFill>
            <a:srgbClr val="2F2B20"/>
          </a:solidFill>
          <a:ln>
            <a:solidFill>
              <a:srgbClr val="FFFFFF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/>
          </a:p>
          <a:p>
            <a:pPr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In C++, "\" indicates an escape sequence.</a:t>
            </a:r>
            <a:endParaRPr sz="2000" dirty="0">
              <a:latin typeface="+mj-lt"/>
              <a:ea typeface="+mj-ea"/>
              <a:cs typeface="+mj-cs"/>
              <a:sym typeface="Times New Roman"/>
            </a:endParaRPr>
          </a:p>
          <a:p>
            <a:pPr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000" dirty="0">
              <a:latin typeface="+mj-lt"/>
              <a:ea typeface="+mj-ea"/>
              <a:cs typeface="+mj-cs"/>
              <a:sym typeface="Times New Roman"/>
            </a:endParaRPr>
          </a:p>
          <a:p>
            <a:pPr>
              <a:defRPr sz="2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For example, "\n" will output a new line, and "\\" will output the backslash character "\" itself.</a:t>
            </a:r>
            <a:endParaRPr sz="2000" dirty="0"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36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531225" y="5708743"/>
            <a:ext cx="549275" cy="276039"/>
          </a:xfrm>
          <a:prstGeom prst="rect">
            <a:avLst/>
          </a:prstGeom>
          <a:ln w="190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en-HK" smtClean="0"/>
              <a:pPr/>
              <a:t>21</a:t>
            </a:fld>
            <a:endParaRPr/>
          </a:p>
        </p:txBody>
      </p:sp>
      <p:sp>
        <p:nvSpPr>
          <p:cNvPr id="366" name="Escape sequences are used to represent certain special characters (e.g. \n, \, “”) within string literals (e.g. cout &lt;&lt; “”) and character literals."/>
          <p:cNvSpPr txBox="1"/>
          <p:nvPr/>
        </p:nvSpPr>
        <p:spPr>
          <a:xfrm>
            <a:off x="682625" y="4380213"/>
            <a:ext cx="8657102" cy="646331"/>
          </a:xfrm>
          <a:prstGeom prst="rect">
            <a:avLst/>
          </a:prstGeom>
          <a:solidFill>
            <a:srgbClr val="CDD2D0"/>
          </a:solidFill>
          <a:ln w="12700">
            <a:solidFill>
              <a:srgbClr val="91A099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Escape sequences are used to represent certain special characters (e.g. </a:t>
            </a:r>
            <a:r>
              <a:rPr dirty="0">
                <a:latin typeface="Comic Sans MS"/>
                <a:ea typeface="Comic Sans MS"/>
                <a:cs typeface="Comic Sans MS"/>
                <a:sym typeface="Comic Sans MS"/>
              </a:rPr>
              <a:t>\n, \, “”</a:t>
            </a:r>
            <a:r>
              <a:rPr dirty="0"/>
              <a:t>) within string literals (e.g. </a:t>
            </a:r>
            <a:r>
              <a:rPr dirty="0" err="1">
                <a:latin typeface="Comic Sans MS"/>
                <a:ea typeface="Comic Sans MS"/>
                <a:cs typeface="Comic Sans MS"/>
                <a:sym typeface="Comic Sans MS"/>
              </a:rPr>
              <a:t>cout</a:t>
            </a:r>
            <a:r>
              <a:rPr dirty="0">
                <a:latin typeface="Comic Sans MS"/>
                <a:ea typeface="Comic Sans MS"/>
                <a:cs typeface="Comic Sans MS"/>
                <a:sym typeface="Comic Sans MS"/>
              </a:rPr>
              <a:t> &lt;&lt; “”</a:t>
            </a:r>
            <a:r>
              <a:rPr dirty="0"/>
              <a:t>) and character literals.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913" y="190720"/>
            <a:ext cx="10160000" cy="1143000"/>
          </a:xfrm>
        </p:spPr>
        <p:txBody>
          <a:bodyPr/>
          <a:lstStyle/>
          <a:p>
            <a:r>
              <a:rPr lang="en-US" altLang="zh-CN" dirty="0"/>
              <a:t>Run .</a:t>
            </a:r>
            <a:r>
              <a:rPr lang="en-US" altLang="zh-CN" dirty="0" err="1"/>
              <a:t>cpp</a:t>
            </a:r>
            <a:r>
              <a:rPr lang="en-US" altLang="zh-CN" dirty="0"/>
              <a:t> files in terminal with g++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353" y="2880678"/>
            <a:ext cx="8806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dirty="0"/>
              <a:t>Compile the project with g++ and output the executable program like    </a:t>
            </a:r>
            <a:r>
              <a:rPr kumimoji="1" lang="en-US" altLang="zh-CN" sz="2400" i="1" dirty="0">
                <a:solidFill>
                  <a:srgbClr val="C00000"/>
                </a:solidFill>
              </a:rPr>
              <a:t>g++ YOURFILENAME.cpp -o YOURTARGETFILE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endParaRPr lang="en-US" sz="2400" dirty="0"/>
          </a:p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g++ hello.cpp -o hello</a:t>
            </a:r>
          </a:p>
          <a:p>
            <a:endParaRPr lang="en-US" sz="2400" dirty="0"/>
          </a:p>
          <a:p>
            <a:pPr marL="342900" indent="-342900">
              <a:buAutoNum type="arabicPeriod" startAt="2"/>
            </a:pPr>
            <a:r>
              <a:rPr lang="en-US" sz="2400" dirty="0"/>
              <a:t>Run the executable program </a:t>
            </a:r>
          </a:p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./hello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53" y="5684623"/>
            <a:ext cx="5894912" cy="724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36" y="1345054"/>
            <a:ext cx="9649493" cy="120032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Installation: </a:t>
            </a:r>
          </a:p>
          <a:p>
            <a:r>
              <a:rPr lang="en-US" sz="2400" dirty="0"/>
              <a:t>Linux:  </a:t>
            </a:r>
            <a:r>
              <a:rPr lang="en-US" sz="2400" dirty="0" err="1">
                <a:solidFill>
                  <a:srgbClr val="C00000"/>
                </a:solidFill>
              </a:rPr>
              <a:t>sudo</a:t>
            </a:r>
            <a:r>
              <a:rPr lang="en-US" sz="2400" dirty="0">
                <a:solidFill>
                  <a:srgbClr val="C00000"/>
                </a:solidFill>
              </a:rPr>
              <a:t> apt-get update                                    </a:t>
            </a:r>
            <a:r>
              <a:rPr lang="en-US" sz="2400" dirty="0"/>
              <a:t>Mac:  install </a:t>
            </a:r>
            <a:r>
              <a:rPr lang="en-US" sz="2400" b="1" dirty="0" err="1"/>
              <a:t>Xcode</a:t>
            </a:r>
            <a:r>
              <a:rPr lang="en-US" sz="2400" dirty="0"/>
              <a:t> first </a:t>
            </a:r>
          </a:p>
          <a:p>
            <a:r>
              <a:rPr lang="en-US" sz="2400" dirty="0"/>
              <a:t>             </a:t>
            </a:r>
            <a:r>
              <a:rPr lang="en-US" sz="2400" dirty="0" err="1">
                <a:solidFill>
                  <a:srgbClr val="C00000"/>
                </a:solidFill>
              </a:rPr>
              <a:t>sudo</a:t>
            </a:r>
            <a:r>
              <a:rPr lang="en-US" sz="2400" dirty="0">
                <a:solidFill>
                  <a:srgbClr val="C00000"/>
                </a:solidFill>
              </a:rPr>
              <a:t> apt-get install g++</a:t>
            </a:r>
          </a:p>
        </p:txBody>
      </p:sp>
    </p:spTree>
    <p:extLst>
      <p:ext uri="{BB962C8B-B14F-4D97-AF65-F5344CB8AC3E}">
        <p14:creationId xmlns:p14="http://schemas.microsoft.com/office/powerpoint/2010/main" val="352149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with g++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347"/>
            <a:ext cx="4031998" cy="387199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769505" y="1417638"/>
            <a:ext cx="2819400" cy="756994"/>
          </a:xfrm>
          <a:prstGeom prst="wedgeRoundRectCallout">
            <a:avLst>
              <a:gd name="adj1" fmla="val -67805"/>
              <a:gd name="adj2" fmla="val 145537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>
                <a:solidFill>
                  <a:schemeClr val="bg1"/>
                </a:solidFill>
              </a:rPr>
              <a:t>Comment this line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64" y="2352504"/>
            <a:ext cx="5713224" cy="342484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826414" y="1128077"/>
            <a:ext cx="1832975" cy="756994"/>
          </a:xfrm>
          <a:prstGeom prst="wedgeRoundRectCallout">
            <a:avLst>
              <a:gd name="adj1" fmla="val -72340"/>
              <a:gd name="adj2" fmla="val 145537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>
                <a:solidFill>
                  <a:schemeClr val="bg1"/>
                </a:solidFill>
              </a:rPr>
              <a:t>Compile again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543011" y="3084352"/>
            <a:ext cx="2049549" cy="756994"/>
          </a:xfrm>
          <a:prstGeom prst="wedgeRoundRectCallout">
            <a:avLst>
              <a:gd name="adj1" fmla="val -203837"/>
              <a:gd name="adj2" fmla="val -65304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b="1" dirty="0">
                <a:solidFill>
                  <a:srgbClr val="C00000"/>
                </a:solidFill>
              </a:rPr>
              <a:t>Error</a:t>
            </a:r>
            <a:r>
              <a:rPr lang="en-US" altLang="zh-HK" sz="2000" dirty="0">
                <a:solidFill>
                  <a:schemeClr val="tx1"/>
                </a:solidFill>
              </a:rPr>
              <a:t> </a:t>
            </a:r>
            <a:r>
              <a:rPr lang="en-US" altLang="zh-HK" sz="2000" dirty="0">
                <a:solidFill>
                  <a:schemeClr val="bg1"/>
                </a:solidFill>
              </a:rPr>
              <a:t>in line 4 column 5  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7826414" y="4194697"/>
            <a:ext cx="2049549" cy="756994"/>
          </a:xfrm>
          <a:prstGeom prst="wedgeRoundRectCallout">
            <a:avLst>
              <a:gd name="adj1" fmla="val -8344"/>
              <a:gd name="adj2" fmla="val -125701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>
                <a:solidFill>
                  <a:schemeClr val="bg1"/>
                </a:solidFill>
              </a:rPr>
              <a:t>Suggestion to fix the error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error and rebuild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12835"/>
            <a:ext cx="4623555" cy="445743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20021" y="4141555"/>
            <a:ext cx="2049549" cy="756994"/>
          </a:xfrm>
          <a:prstGeom prst="wedgeRoundRectCallout">
            <a:avLst>
              <a:gd name="adj1" fmla="val -7533"/>
              <a:gd name="adj2" fmla="val -135584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>
                <a:solidFill>
                  <a:schemeClr val="bg1"/>
                </a:solidFill>
              </a:rPr>
              <a:t>Add </a:t>
            </a:r>
            <a:r>
              <a:rPr lang="en-US" altLang="zh-HK" sz="2000" dirty="0" err="1">
                <a:solidFill>
                  <a:srgbClr val="C00000"/>
                </a:solidFill>
              </a:rPr>
              <a:t>std</a:t>
            </a:r>
            <a:r>
              <a:rPr lang="en-US" altLang="zh-HK" sz="2000" dirty="0">
                <a:solidFill>
                  <a:srgbClr val="C00000"/>
                </a:solidFill>
              </a:rPr>
              <a:t>:: </a:t>
            </a:r>
            <a:r>
              <a:rPr lang="en-US" altLang="zh-HK" sz="2000" dirty="0">
                <a:solidFill>
                  <a:schemeClr val="bg1"/>
                </a:solidFill>
              </a:rPr>
              <a:t>as suggested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07" y="3106882"/>
            <a:ext cx="4543425" cy="1143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7764087" y="1147156"/>
            <a:ext cx="2488719" cy="1418288"/>
          </a:xfrm>
          <a:prstGeom prst="wedgeRoundRectCallout">
            <a:avLst>
              <a:gd name="adj1" fmla="val -58446"/>
              <a:gd name="adj2" fmla="val 91189"/>
              <a:gd name="adj3" fmla="val 16667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2000" dirty="0">
                <a:solidFill>
                  <a:schemeClr val="bg1"/>
                </a:solidFill>
              </a:rPr>
              <a:t>Any alternative method without typing such long command again?</a:t>
            </a:r>
            <a:endParaRPr lang="zh-HK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4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463720"/>
            <a:ext cx="10160000" cy="480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a file containing instructions for how to automatically build your programs. It is convenient to compile multiple programs and revised code without entering argument in command line. </a:t>
            </a:r>
          </a:p>
          <a:p>
            <a:endParaRPr lang="en-US" dirty="0"/>
          </a:p>
          <a:p>
            <a:r>
              <a:rPr lang="en-US" dirty="0"/>
              <a:t>An example of </a:t>
            </a:r>
            <a:r>
              <a:rPr lang="en-US" dirty="0" err="1"/>
              <a:t>makefile</a:t>
            </a:r>
            <a:r>
              <a:rPr lang="en-US" dirty="0"/>
              <a:t> for compile hello.cpp (write the command in last slide into make file).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798433"/>
            <a:ext cx="2948904" cy="28549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481" y="4143441"/>
            <a:ext cx="4353328" cy="108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3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160000" cy="1999363"/>
          </a:xfrm>
        </p:spPr>
        <p:txBody>
          <a:bodyPr>
            <a:noAutofit/>
          </a:bodyPr>
          <a:lstStyle/>
          <a:p>
            <a:r>
              <a:rPr lang="en-US" sz="2400" dirty="0" err="1"/>
              <a:t>Makefile</a:t>
            </a:r>
            <a:r>
              <a:rPr lang="en-US" sz="2400" dirty="0"/>
              <a:t> will be very useful when you need to compile multiple files especially with dependencies. </a:t>
            </a:r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An example of compiling hello.cpp to three different executable programs.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54" y="3599563"/>
            <a:ext cx="3266394" cy="3136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51" y="4096259"/>
            <a:ext cx="42672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417638"/>
            <a:ext cx="97172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more rules to write the </a:t>
            </a:r>
            <a:r>
              <a:rPr lang="en-US" sz="2400" dirty="0" err="1"/>
              <a:t>makefile</a:t>
            </a:r>
            <a:r>
              <a:rPr lang="en-US" sz="2400" dirty="0"/>
              <a:t>, please refer to the following link or search in Google.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https://help.eclipse.org/mars/index.jsp?topic=%2Forg.eclipse.cdt.doc.user%2Fconcepts%2Fcdt_c_makefile.htm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58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Outline</a:t>
            </a:r>
          </a:p>
        </p:txBody>
      </p:sp>
      <p:sp>
        <p:nvSpPr>
          <p:cNvPr id="10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8531225" y="5708743"/>
            <a:ext cx="549275" cy="276039"/>
          </a:xfrm>
          <a:prstGeom prst="rect">
            <a:avLst/>
          </a:prstGeom>
          <a:ln w="19050">
            <a:solidFill>
              <a:srgbClr val="FFFFFF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F2B2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6CB4B4D-7CA3-9044-876B-883B54F8677D}" type="slidenum">
              <a:rPr lang="en-HK" smtClean="0"/>
              <a:pPr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9BF65-4574-03D9-DD24-6703835CE149}"/>
              </a:ext>
            </a:extLst>
          </p:cNvPr>
          <p:cNvSpPr txBox="1"/>
          <p:nvPr/>
        </p:nvSpPr>
        <p:spPr>
          <a:xfrm>
            <a:off x="609600" y="1790700"/>
            <a:ext cx="7053213" cy="1695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HK" sz="2800" dirty="0" err="1"/>
              <a:t>makefile</a:t>
            </a:r>
            <a:r>
              <a:rPr lang="en-HK" sz="2800" dirty="0"/>
              <a:t> and command lines for C++ project 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HK" sz="2800" dirty="0">
                <a:solidFill>
                  <a:srgbClr val="FF0000"/>
                </a:solidFill>
              </a:rPr>
              <a:t>Getting Started with </a:t>
            </a:r>
            <a:r>
              <a:rPr lang="en-HK" sz="2800" dirty="0" err="1">
                <a:solidFill>
                  <a:srgbClr val="FF0000"/>
                </a:solidFill>
              </a:rPr>
              <a:t>CLion</a:t>
            </a:r>
            <a:r>
              <a:rPr lang="en-HK" sz="2800" dirty="0">
                <a:solidFill>
                  <a:srgbClr val="FF0000"/>
                </a:solidFill>
              </a:rPr>
              <a:t> for Mac and Linux</a:t>
            </a:r>
          </a:p>
        </p:txBody>
      </p:sp>
    </p:spTree>
    <p:extLst>
      <p:ext uri="{BB962C8B-B14F-4D97-AF65-F5344CB8AC3E}">
        <p14:creationId xmlns:p14="http://schemas.microsoft.com/office/powerpoint/2010/main" val="167616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607</Words>
  <Application>Microsoft Macintosh PowerPoint</Application>
  <PresentationFormat>Widescreen</PresentationFormat>
  <Paragraphs>93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</vt:lpstr>
      <vt:lpstr>Comic Sans MS</vt:lpstr>
      <vt:lpstr>Courier New</vt:lpstr>
      <vt:lpstr>Times New Roman</vt:lpstr>
      <vt:lpstr>Wingdings</vt:lpstr>
      <vt:lpstr>1_Adjacency</vt:lpstr>
      <vt:lpstr>Lab 2</vt:lpstr>
      <vt:lpstr>Outline</vt:lpstr>
      <vt:lpstr>Run .cpp files in terminal with g++</vt:lpstr>
      <vt:lpstr>Debug with g++</vt:lpstr>
      <vt:lpstr>Fix error and rebuild</vt:lpstr>
      <vt:lpstr>Makefile</vt:lpstr>
      <vt:lpstr>Makefile</vt:lpstr>
      <vt:lpstr>Reference:</vt:lpstr>
      <vt:lpstr>Outline</vt:lpstr>
      <vt:lpstr>Apply the education support</vt:lpstr>
      <vt:lpstr>Download CLion</vt:lpstr>
      <vt:lpstr>Install and Activate -- Mac</vt:lpstr>
      <vt:lpstr>Install and Activate -- Linux</vt:lpstr>
      <vt:lpstr>Open a new project</vt:lpstr>
      <vt:lpstr>PowerPoint Presentation</vt:lpstr>
      <vt:lpstr>Run the program</vt:lpstr>
      <vt:lpstr>Debug the program</vt:lpstr>
      <vt:lpstr>Debug the program</vt:lpstr>
      <vt:lpstr>Reference</vt:lpstr>
      <vt:lpstr>PowerPoint Presentation</vt:lpstr>
      <vt:lpstr>Exercise 2 – Output the following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cp:lastModifiedBy>Dr. QIU Junqiao</cp:lastModifiedBy>
  <cp:revision>9</cp:revision>
  <dcterms:created xsi:type="dcterms:W3CDTF">2018-09-02T07:08:22Z</dcterms:created>
  <dcterms:modified xsi:type="dcterms:W3CDTF">2023-01-07T06:51:10Z</dcterms:modified>
</cp:coreProperties>
</file>