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1" r:id="rId2"/>
    <p:sldId id="304" r:id="rId3"/>
    <p:sldId id="289" r:id="rId4"/>
    <p:sldId id="336" r:id="rId5"/>
    <p:sldId id="337" r:id="rId6"/>
    <p:sldId id="338" r:id="rId7"/>
    <p:sldId id="339" r:id="rId8"/>
    <p:sldId id="340" r:id="rId9"/>
    <p:sldId id="325" r:id="rId10"/>
    <p:sldId id="307" r:id="rId11"/>
    <p:sldId id="308" r:id="rId12"/>
    <p:sldId id="326" r:id="rId13"/>
    <p:sldId id="327" r:id="rId14"/>
    <p:sldId id="341" r:id="rId15"/>
    <p:sldId id="328" r:id="rId16"/>
    <p:sldId id="329" r:id="rId17"/>
    <p:sldId id="291" r:id="rId18"/>
    <p:sldId id="287" r:id="rId19"/>
    <p:sldId id="330" r:id="rId20"/>
    <p:sldId id="331" r:id="rId21"/>
    <p:sldId id="332" r:id="rId22"/>
    <p:sldId id="333" r:id="rId23"/>
    <p:sldId id="290" r:id="rId24"/>
    <p:sldId id="342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297" r:id="rId47"/>
  </p:sldIdLst>
  <p:sldSz cx="9144000" cy="6858000" type="screen4x3"/>
  <p:notesSz cx="9926638" cy="6662738"/>
  <p:defaultTextStyle>
    <a:defPPr>
      <a:defRPr lang="zh-TW"/>
    </a:defPPr>
    <a:lvl1pPr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86003" autoAdjust="0"/>
  </p:normalViewPr>
  <p:slideViewPr>
    <p:cSldViewPr>
      <p:cViewPr varScale="1">
        <p:scale>
          <a:sx n="59" d="100"/>
          <a:sy n="59" d="100"/>
        </p:scale>
        <p:origin x="-1277" y="-67"/>
      </p:cViewPr>
      <p:guideLst>
        <p:guide orient="horz" pos="3249"/>
        <p:guide pos="30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12.xml"/><Relationship Id="rId7" Type="http://schemas.openxmlformats.org/officeDocument/2006/relationships/slide" Target="slides/slide17.xml"/><Relationship Id="rId2" Type="http://schemas.openxmlformats.org/officeDocument/2006/relationships/slide" Target="slides/slide9.xml"/><Relationship Id="rId1" Type="http://schemas.openxmlformats.org/officeDocument/2006/relationships/slide" Target="slides/slide2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3.xml"/><Relationship Id="rId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22D6C4-22B3-4007-B791-970867D62DB9}" type="datetimeFigureOut">
              <a:rPr lang="zh-TW" altLang="en-US"/>
              <a:pPr/>
              <a:t>2019/1/9</a:t>
            </a:fld>
            <a:endParaRPr lang="en-US" altLang="zh-TW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936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32936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6308BA-3282-4B57-A1C7-820219A9DC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19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 b="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/>
            </a:lvl1pPr>
          </a:lstStyle>
          <a:p>
            <a:fld id="{6A13CF36-719A-44EF-9F60-B488C9CB1734}" type="datetimeFigureOut">
              <a:rPr lang="zh-TW" altLang="en-US"/>
              <a:pPr/>
              <a:t>2019/1/9</a:t>
            </a:fld>
            <a:endParaRPr lang="en-US" altLang="zh-TW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8825" y="500063"/>
            <a:ext cx="3330575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5475"/>
            <a:ext cx="7942262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7775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 b="0"/>
            </a:lvl1pPr>
          </a:lstStyle>
          <a:p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27775"/>
            <a:ext cx="4300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/>
            </a:lvl1pPr>
          </a:lstStyle>
          <a:p>
            <a:fld id="{673AE4DD-2159-4C05-AEAB-1AB6F30EA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7715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E52886C-2133-48D8-AAA7-CCB8FBA7E765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979CB16-CC54-412F-BAE1-4C197AE87B0E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Date Placeholder 3"/>
          <p:cNvSpPr txBox="1">
            <a:spLocks noGrp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6C1E0E-DE33-4A0D-9D3C-BE6D1BB4FD5B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2019/1/9</a:t>
            </a:fld>
            <a:endParaRPr lang="en-US" altLang="zh-TW" b="0"/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 bwMode="auto">
          <a:xfrm>
            <a:off x="5624513" y="6327775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931752-A9F3-44E9-9510-D9D16E595A3E}" type="slidenum">
              <a:rPr lang="en-US" altLang="zh-TW" b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TW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8C582D-96D7-4001-8D31-2B6540B6123D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2019/1/9</a:t>
            </a:fld>
            <a:endParaRPr lang="en-US" altLang="zh-TW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FDA6D96-5A54-4DF4-8E1B-9BCB0B388EF3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68011B-C741-4B2B-8E36-D2F84A456074}" type="slidenum">
              <a:rPr lang="en-US" altLang="zh-TW"/>
              <a:pPr eaLnBrk="1" hangingPunct="1">
                <a:spcBef>
                  <a:spcPct val="0"/>
                </a:spcBef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991CA1-5F66-4DDD-B0F3-80CAFDD1A143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2019/1/9</a:t>
            </a:fld>
            <a:endParaRPr lang="en-US" altLang="zh-TW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21ADFF-CC76-4D93-B8D6-674C2C506B7E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2019/1/9</a:t>
            </a:fld>
            <a:endParaRPr lang="en-US" altLang="zh-TW" b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20E5DB-5D58-4DC8-92C6-1381F83AA3A3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6308FA7-D086-46B3-BA34-798EA1DFC775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47902-59B1-421A-A00B-21AD389ACA27}" type="slidenum">
              <a:rPr lang="en-US" altLang="zh-TW"/>
              <a:pPr eaLnBrk="1" hangingPunct="1">
                <a:spcBef>
                  <a:spcPct val="0"/>
                </a:spcBef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C141A37E-F53F-4E2D-82F2-3460FF5BCED0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19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5259742C-D17F-4E81-A15A-DAC26985D2FE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20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92DCEB12-29EA-4C13-AF7C-59D22FE42524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21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AEF0229-F8D6-4556-8218-5E24F8472C22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A80ADF5-E8B0-44A2-936B-EE50C4208075}" type="slidenum">
              <a:rPr lang="en-US" altLang="zh-TW"/>
              <a:pPr eaLnBrk="1" hangingPunct="1"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A3F20AA8-361D-447B-9B7E-8E99B57DF56C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22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6BB7001-AED7-41FF-92E3-D43654B0D032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1D9E14A-7DF1-4F92-9FA0-82D0C7E4514B}" type="slidenum">
              <a:rPr lang="en-US" altLang="zh-TW"/>
              <a:pPr eaLnBrk="1" hangingPunct="1"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8CCEC64-934C-4EAD-91F5-761F12B0EC41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5931CEF-C114-4827-9E55-3779205F7B1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E059C14-A956-4957-874D-336B7264716B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51613-7163-4483-9F08-B3505E0DE1B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A116D38-3A72-4EEC-BB10-DDDA84723D20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65F145F-ACDA-4929-84FC-6B47E6CC0B69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60FD4E9-571B-4E00-A4C9-A906FFEC22B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9C1C80-FE6B-4B1C-8707-AF74473D18B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591A53A-1B8F-47DB-8FE3-F59A6B725D92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ECEF854-6042-4A90-8EEB-2B8DAF48B77C}" type="slidenum">
              <a:rPr lang="en-US" altLang="zh-TW"/>
              <a:pPr eaLnBrk="1" hangingPunct="1"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24E6A07-9BE1-4BD2-A6DC-899D88AF8070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D072555-A7C0-4179-9AD1-560CCECB9ECD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0EAB10F-A669-40F1-8AB1-E490FE15F638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A9FC92-5E83-433C-B9FA-D03D0A5A55ED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2F371AA-B0D1-4382-8F51-AAD5C197448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E32C55B-5047-4F24-A736-D651984E005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8D88DC6-B74E-40C5-84B3-5FA6216EC86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245492E-F288-4E1D-8F06-6BE1A87154D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6937D5E-C027-42A7-AAEC-9BC640770A5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8C212-6351-48E5-AED6-4A0A8BBB003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esp when the RAM and ROM space are external to the CPU.</a:t>
            </a:r>
          </a:p>
          <a:p>
            <a:endParaRPr lang="en-CA" altLang="en-US" smtClean="0"/>
          </a:p>
          <a:p>
            <a:r>
              <a:rPr lang="en-CA" altLang="en-US" smtClean="0"/>
              <a:t>e.g., Pentium </a:t>
            </a:r>
            <a:r>
              <a:rPr lang="el-GR" altLang="en-US" smtClean="0"/>
              <a:t>μ</a:t>
            </a:r>
            <a:r>
              <a:rPr lang="en-CA" altLang="en-US" smtClean="0"/>
              <a:t>P with 64-bit data bus and 32-bit address bus needs about 100 wires. Number of wires is doubled for Harvard architecture.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7EDAC39-1C20-4759-AB40-237E1F98E246}" type="slidenum">
              <a:rPr lang="en-CA" altLang="zh-TW"/>
              <a:pPr eaLnBrk="1" hangingPunct="1">
                <a:spcBef>
                  <a:spcPct val="0"/>
                </a:spcBef>
              </a:pPr>
              <a:t>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D98F8EF-1900-47CE-BC60-9B9EE03D595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A59508B-1441-489F-B6FA-852848CFBD4F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000">
                <a:latin typeface="Times New Roman" pitchFamily="18" charset="0"/>
              </a:rPr>
              <a:t>ELEC 330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4CE4900-B77C-4591-80BD-638F837D34DB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 sz="10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2192CEA-9E26-400E-A77B-B4AE65FBE16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F63A0D-9F49-4F40-93C2-ED321D7D7B42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D371FA2-F9EA-4B7D-B247-CA062D890947}" type="slidenum">
              <a:rPr lang="en-US" altLang="zh-TW"/>
              <a:pPr eaLnBrk="1" hangingPunct="1">
                <a:spcBef>
                  <a:spcPct val="0"/>
                </a:spcBef>
              </a:pPr>
              <a:t>46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E56C332-B1A7-4975-B8E2-90C00612A253}" type="slidenum">
              <a:rPr lang="en-CA" altLang="zh-TW"/>
              <a:pPr eaLnBrk="1" hangingPunct="1"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D094249-19DF-47FE-BA08-5E7CC6DB6434}" type="datetime1">
              <a:rPr lang="zh-TW" altLang="en-US"/>
              <a:pPr eaLnBrk="1" hangingPunct="1">
                <a:spcBef>
                  <a:spcPct val="0"/>
                </a:spcBef>
              </a:pPr>
              <a:t>2019/1/9</a:t>
            </a:fld>
            <a:endParaRPr lang="en-US" altLang="zh-TW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8DF670-8732-4526-9495-F912B12732E4}" type="slidenum">
              <a:rPr lang="en-US" altLang="zh-TW"/>
              <a:pPr eaLnBrk="1" hangingPunct="1"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D5ECD5-A939-4395-A4DB-33EEA4D786BB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2019/1/9</a:t>
            </a:fld>
            <a:endParaRPr lang="en-US" altLang="zh-TW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CDF67AB1-D8EE-4963-A902-19F5073A5FF0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10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FFFED323-BC9A-425D-BA9F-42A3D598CD59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11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7A0D9-216B-4DE4-AE7B-09C13164B1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CFF4-716E-47A3-9E2D-67BD423D7C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A8232-B3BA-45E3-B912-C1855AF078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44B08-5D06-4A69-A5DA-02C2CD81CD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0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30CD1-53B7-4A4A-A295-DFB59488F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B5B27-5D72-4997-B779-1B8109133B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5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151ED-08E7-4FA3-A7EB-2E139AF45D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1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5FB2-7FF6-4F43-8E3C-B00544F6E3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4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13532-9DFC-46AC-8967-34C86462E2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2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8CDE6-D2CF-40CA-A473-16A00DE7AC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0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2D8DE-010D-45FF-B82B-0DF4DDFB9A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400" b="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400" b="0"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 b="0"/>
            </a:lvl1pPr>
          </a:lstStyle>
          <a:p>
            <a:fld id="{BBBF547A-9490-400C-A132-84300E7159A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DFKai-SB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DFKai-SB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DFKai-SB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DFKai-SB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DFKai-SB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DFKai-SB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D0B9A-AB4E-473F-98CC-28AF0F6A9F38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Chapter 1 </a:t>
            </a:r>
            <a:br>
              <a:rPr lang="en-US" altLang="zh-TW" sz="3600" dirty="0" smtClean="0"/>
            </a:br>
            <a:r>
              <a:rPr lang="en-US" altLang="zh-TW" sz="3600" dirty="0" smtClean="0"/>
              <a:t>The PIC18 Microcontroller</a:t>
            </a:r>
            <a:endParaRPr lang="en-US" altLang="zh-TW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Microcontrollers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Embedded Systems</a:t>
            </a:r>
          </a:p>
          <a:p>
            <a:pPr lvl="1" eaLnBrk="1" hangingPunct="1"/>
            <a:r>
              <a:rPr lang="en-US" altLang="en-US" smtClean="0"/>
              <a:t>Operations managed behind the scenes by a microcontroller</a:t>
            </a:r>
          </a:p>
          <a:p>
            <a:pPr eaLnBrk="1" hangingPunct="1"/>
            <a:r>
              <a:rPr lang="en-US" altLang="en-US" smtClean="0"/>
              <a:t>Microcontroller (MCU)</a:t>
            </a:r>
          </a:p>
          <a:p>
            <a:pPr lvl="1" eaLnBrk="1" hangingPunct="1"/>
            <a:r>
              <a:rPr lang="en-US" altLang="en-US" smtClean="0"/>
              <a:t>An integrated electronic computing device that includes three major components on a single chip</a:t>
            </a:r>
          </a:p>
          <a:p>
            <a:pPr marL="1085850" lvl="2" eaLnBrk="1" hangingPunct="1"/>
            <a:r>
              <a:rPr lang="en-US" altLang="en-US" smtClean="0"/>
              <a:t>Microprocessor (MPU)</a:t>
            </a:r>
          </a:p>
          <a:p>
            <a:pPr marL="1085850" lvl="2" eaLnBrk="1" hangingPunct="1"/>
            <a:r>
              <a:rPr lang="en-US" altLang="en-US" smtClean="0"/>
              <a:t>Memory</a:t>
            </a:r>
          </a:p>
          <a:p>
            <a:pPr marL="1085850" lvl="2" eaLnBrk="1" hangingPunct="1"/>
            <a:r>
              <a:rPr lang="en-US" altLang="en-US" smtClean="0"/>
              <a:t>I/O (Input/Output) ports</a:t>
            </a: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84F3644-3FDF-47B4-9B2E-74AE28B34351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11269" name="Picture 5" descr="79144_0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00438"/>
            <a:ext cx="27257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Microcontrollers</a:t>
            </a:r>
            <a:endParaRPr lang="en-US" altLang="en-US" sz="1600" smtClean="0">
              <a:cs typeface="Arial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 Devices (peripheral)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a device attached to a computer</a:t>
            </a:r>
          </a:p>
          <a:p>
            <a:pPr lvl="1" eaLnBrk="1" hangingPunct="1"/>
            <a:r>
              <a:rPr lang="en-US" altLang="en-US" smtClean="0"/>
              <a:t>Timers   (counting number of  pulses)</a:t>
            </a:r>
          </a:p>
          <a:p>
            <a:pPr lvl="1" eaLnBrk="1" hangingPunct="1"/>
            <a:r>
              <a:rPr lang="en-US" altLang="en-US" smtClean="0"/>
              <a:t>A/D converter (Analog to Digital )</a:t>
            </a:r>
          </a:p>
          <a:p>
            <a:pPr lvl="1" eaLnBrk="1" hangingPunct="1"/>
            <a:r>
              <a:rPr lang="en-US" altLang="en-US" smtClean="0"/>
              <a:t>Serial I/O  (example keyboard to main board)</a:t>
            </a:r>
          </a:p>
          <a:p>
            <a:pPr eaLnBrk="1" hangingPunct="1"/>
            <a:r>
              <a:rPr lang="en-US" altLang="en-US" smtClean="0"/>
              <a:t>All components connected by common communication lines called the system bus. </a:t>
            </a: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580A42D-0C3D-47D0-AD50-11ECBC27A062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93E9BAD-335C-4727-8C10-4D4F7151C8C4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Microcontroller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62200" y="39624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362200" y="4191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 RAM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124200" y="39624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3124200" y="4191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 ROM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676400" y="48006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676400" y="495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I/O Port</a:t>
            </a: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2362200" y="4800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2362200" y="502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Timer</a:t>
            </a: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3124200" y="48006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3124200" y="4800600"/>
            <a:ext cx="83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Serial COM Port</a:t>
            </a:r>
          </a:p>
        </p:txBody>
      </p:sp>
      <p:sp>
        <p:nvSpPr>
          <p:cNvPr id="13326" name="Text Box 30"/>
          <p:cNvSpPr txBox="1">
            <a:spLocks noChangeArrowheads="1"/>
          </p:cNvSpPr>
          <p:nvPr/>
        </p:nvSpPr>
        <p:spPr bwMode="auto">
          <a:xfrm>
            <a:off x="1524000" y="60198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ea typeface="新細明體" pitchFamily="18" charset="-120"/>
              </a:rPr>
              <a:t>Figure 1-1 (b) Microcontroller</a:t>
            </a:r>
          </a:p>
        </p:txBody>
      </p:sp>
      <p:sp>
        <p:nvSpPr>
          <p:cNvPr id="13327" name="Rectangle 31"/>
          <p:cNvSpPr>
            <a:spLocks noChangeArrowheads="1"/>
          </p:cNvSpPr>
          <p:nvPr/>
        </p:nvSpPr>
        <p:spPr bwMode="auto">
          <a:xfrm>
            <a:off x="1676400" y="39624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1676400" y="4191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CPU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zh-TW" smtClean="0"/>
              <a:t>A smaller computer</a:t>
            </a:r>
          </a:p>
          <a:p>
            <a:pPr eaLnBrk="1" hangingPunct="1"/>
            <a:r>
              <a:rPr lang="en-US" altLang="zh-TW" smtClean="0"/>
              <a:t>On-chip RAM, ROM, I/O ports...</a:t>
            </a:r>
          </a:p>
          <a:p>
            <a:pPr eaLnBrk="1" hangingPunct="1"/>
            <a:r>
              <a:rPr lang="en-US" altLang="zh-TW" smtClean="0"/>
              <a:t>Example</a:t>
            </a:r>
            <a:r>
              <a:rPr lang="zh-TW" altLang="en-US" smtClean="0"/>
              <a:t>：</a:t>
            </a:r>
            <a:r>
              <a:rPr lang="en-US" altLang="zh-TW" smtClean="0"/>
              <a:t>Motorola’s 6811, Intel’s 8051, Zilog’s Z8 and PIC 18</a:t>
            </a:r>
          </a:p>
        </p:txBody>
      </p:sp>
      <p:sp>
        <p:nvSpPr>
          <p:cNvPr id="13330" name="Line 34"/>
          <p:cNvSpPr>
            <a:spLocks noChangeShapeType="1"/>
          </p:cNvSpPr>
          <p:nvPr/>
        </p:nvSpPr>
        <p:spPr bwMode="auto">
          <a:xfrm flipH="1">
            <a:off x="4267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35"/>
          <p:cNvSpPr txBox="1">
            <a:spLocks noChangeArrowheads="1"/>
          </p:cNvSpPr>
          <p:nvPr/>
        </p:nvSpPr>
        <p:spPr bwMode="auto">
          <a:xfrm>
            <a:off x="5257800" y="4495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Arial" charset="0"/>
                <a:ea typeface="新細明體" pitchFamily="18" charset="-120"/>
              </a:rPr>
              <a:t>A single chip </a:t>
            </a:r>
          </a:p>
        </p:txBody>
      </p:sp>
      <p:sp>
        <p:nvSpPr>
          <p:cNvPr id="13332" name="Rectangle 36"/>
          <p:cNvSpPr>
            <a:spLocks noChangeArrowheads="1"/>
          </p:cNvSpPr>
          <p:nvPr/>
        </p:nvSpPr>
        <p:spPr bwMode="auto">
          <a:xfrm>
            <a:off x="1524000" y="3886200"/>
            <a:ext cx="259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C5CD1A5-8981-4A65-A7BF-2463DDD365D7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Microprocessor v.s. Microcontroller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smtClean="0"/>
              <a:t>Microprocessor</a:t>
            </a:r>
            <a:r>
              <a:rPr lang="en-US" altLang="zh-TW" smtClean="0"/>
              <a:t> </a:t>
            </a:r>
          </a:p>
          <a:p>
            <a:pPr eaLnBrk="1" hangingPunct="1"/>
            <a:r>
              <a:rPr lang="en-US" altLang="zh-TW" smtClean="0"/>
              <a:t>CPU is stand-alone,  RAM, ROM, I/O, timer are separate</a:t>
            </a:r>
          </a:p>
          <a:p>
            <a:pPr eaLnBrk="1" hangingPunct="1"/>
            <a:r>
              <a:rPr lang="en-US" altLang="zh-TW" smtClean="0"/>
              <a:t>Designer can decide on the  amount of ROM, RAM and I/O ports.</a:t>
            </a:r>
          </a:p>
          <a:p>
            <a:pPr eaLnBrk="1" hangingPunct="1"/>
            <a:r>
              <a:rPr lang="en-US" altLang="zh-TW" smtClean="0"/>
              <a:t>General-purpose</a:t>
            </a:r>
          </a:p>
          <a:p>
            <a:pPr eaLnBrk="1" hangingPunct="1"/>
            <a:r>
              <a:rPr lang="en-US" altLang="zh-TW" smtClean="0"/>
              <a:t>Expensive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572000" y="1600200"/>
            <a:ext cx="411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Microcontroller</a:t>
            </a:r>
          </a:p>
          <a:p>
            <a:pPr eaLnBrk="1" hangingPunct="1"/>
            <a:r>
              <a:rPr lang="en-US" altLang="zh-TW" b="0"/>
              <a:t>CPU, RAM, ROM, I/O and timer are all on a single chip</a:t>
            </a:r>
          </a:p>
          <a:p>
            <a:pPr eaLnBrk="1" hangingPunct="1"/>
            <a:r>
              <a:rPr lang="en-US" altLang="zh-TW" b="0"/>
              <a:t>Fix amount of on-chip ROM, RAM, I/O ports</a:t>
            </a:r>
          </a:p>
          <a:p>
            <a:pPr eaLnBrk="1" hangingPunct="1"/>
            <a:r>
              <a:rPr lang="en-US" altLang="zh-TW" b="0"/>
              <a:t>Single-purpose</a:t>
            </a:r>
          </a:p>
          <a:p>
            <a:pPr eaLnBrk="1" hangingPunct="1"/>
            <a:r>
              <a:rPr lang="en-US" altLang="zh-TW" b="0"/>
              <a:t>Cheap</a:t>
            </a:r>
          </a:p>
          <a:p>
            <a:pPr eaLnBrk="1" hangingPunct="1"/>
            <a:r>
              <a:rPr lang="en-US" altLang="zh-TW" b="0"/>
              <a:t>For applications in which cost, power and space are critical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09871-D3EC-456C-9B1D-F1233227C13C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 smtClean="0"/>
              <a:t>Section 1.3</a:t>
            </a:r>
            <a:br>
              <a:rPr lang="en-US" altLang="zh-TW" sz="3600" smtClean="0"/>
            </a:br>
            <a:r>
              <a:rPr lang="en-US" altLang="zh-TW" sz="3600" smtClean="0"/>
              <a:t>Embedded System</a:t>
            </a:r>
            <a:endParaRPr lang="en-US" altLang="zh-TW" sz="3600" b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6D74EC-86F4-4624-9FC0-B21C83944876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Embedded System </a:t>
            </a:r>
            <a:endParaRPr lang="en-US" altLang="zh-TW" sz="18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smtClean="0"/>
              <a:t>Embedded system means the processor is </a:t>
            </a:r>
            <a:r>
              <a:rPr lang="en-US" altLang="zh-TW" smtClean="0">
                <a:solidFill>
                  <a:srgbClr val="FF3300"/>
                </a:solidFill>
              </a:rPr>
              <a:t>embedded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into</a:t>
            </a:r>
            <a:r>
              <a:rPr lang="en-US" altLang="zh-TW" smtClean="0"/>
              <a:t> that application.</a:t>
            </a:r>
          </a:p>
          <a:p>
            <a:pPr eaLnBrk="1" hangingPunct="1"/>
            <a:r>
              <a:rPr lang="en-US" altLang="zh-TW" smtClean="0"/>
              <a:t>An embedded product uses a microprocessor or microcontroller to </a:t>
            </a:r>
            <a:r>
              <a:rPr lang="en-US" altLang="zh-TW" smtClean="0">
                <a:solidFill>
                  <a:srgbClr val="FF3300"/>
                </a:solidFill>
              </a:rPr>
              <a:t>do specified tasks</a:t>
            </a:r>
            <a:r>
              <a:rPr lang="en-US" altLang="zh-TW" smtClean="0"/>
              <a:t> only.</a:t>
            </a:r>
          </a:p>
          <a:p>
            <a:pPr eaLnBrk="1" hangingPunct="1"/>
            <a:r>
              <a:rPr lang="en-US" altLang="zh-TW" smtClean="0"/>
              <a:t>In an embedded system, there is only one application software that is typically </a:t>
            </a:r>
            <a:r>
              <a:rPr lang="en-US" altLang="zh-TW" smtClean="0">
                <a:solidFill>
                  <a:srgbClr val="FF3300"/>
                </a:solidFill>
              </a:rPr>
              <a:t>burned into ROM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Some embedded products using microcontrollers. Example</a:t>
            </a:r>
            <a:r>
              <a:rPr lang="zh-TW" altLang="en-US" smtClean="0"/>
              <a:t>：</a:t>
            </a:r>
            <a:r>
              <a:rPr lang="en-US" altLang="zh-TW" smtClean="0"/>
              <a:t>printer, keyboard, video game player, door opener, copier, ABS,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fax machine, camera, cellular phone,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keyless entry, microwave...</a:t>
            </a:r>
          </a:p>
        </p:txBody>
      </p:sp>
      <p:pic>
        <p:nvPicPr>
          <p:cNvPr id="16389" name="Picture 1172" descr="in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16764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73" descr="m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562600"/>
            <a:ext cx="20589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DF17112-03E6-4045-8575-0F562A90B350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Embedded System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49375"/>
            <a:ext cx="7545387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7DBAC8-60FB-4567-B565-F89B17433CA2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Processors in Embedded Systems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Which is your choice for an embedded product</a:t>
            </a:r>
            <a:r>
              <a:rPr lang="zh-TW" altLang="en-US" smtClean="0"/>
              <a:t>？</a:t>
            </a:r>
          </a:p>
          <a:p>
            <a:pPr eaLnBrk="1" hangingPunct="1"/>
            <a:r>
              <a:rPr lang="en-US" altLang="zh-TW" smtClean="0"/>
              <a:t>microcontroller</a:t>
            </a:r>
          </a:p>
          <a:p>
            <a:pPr lvl="1" eaLnBrk="1" hangingPunct="1"/>
            <a:r>
              <a:rPr lang="en-US" altLang="zh-TW" smtClean="0"/>
              <a:t>cost down</a:t>
            </a:r>
          </a:p>
          <a:p>
            <a:pPr lvl="1" eaLnBrk="1" hangingPunct="1"/>
            <a:r>
              <a:rPr lang="en-US" altLang="zh-TW" smtClean="0"/>
              <a:t>embedded processor </a:t>
            </a:r>
            <a:r>
              <a:rPr lang="zh-TW" altLang="en-US" smtClean="0"/>
              <a:t>＝ </a:t>
            </a:r>
            <a:r>
              <a:rPr lang="en-US" altLang="zh-TW" smtClean="0"/>
              <a:t>microcontroller</a:t>
            </a:r>
          </a:p>
          <a:p>
            <a:pPr lvl="1" eaLnBrk="1" hangingPunct="1"/>
            <a:r>
              <a:rPr lang="en-US" altLang="zh-TW" smtClean="0"/>
              <a:t>In future, an entire computer on a chip</a:t>
            </a:r>
          </a:p>
          <a:p>
            <a:pPr lvl="1" eaLnBrk="1" hangingPunct="1"/>
            <a:r>
              <a:rPr lang="en-US" altLang="zh-TW" smtClean="0"/>
              <a:t>high-end embedded systems may use microprocessors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DC752-8F7A-46D7-BAEC-2782EA3ED2C9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criteria in Choosing a Microcontroller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zh-TW" smtClean="0"/>
              <a:t>meeting the computing needs of the task efficiently and cost effectively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mtClean="0"/>
              <a:t>speed, the amount of ROM and RAM, the number of I/O ports and timers, size, packaging, power consumption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mtClean="0"/>
              <a:t>easy to upgrade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mtClean="0"/>
              <a:t>cost per unit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mtClean="0"/>
              <a:t>availability of software development tools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 smtClean="0"/>
              <a:t>assemblers, debuggers, C compilers, emulator, simulator, technical support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 smtClean="0"/>
              <a:t>wide availability and reliable sources of the microcontrollers.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Data Format (8-bit)</a:t>
            </a:r>
            <a:endParaRPr lang="en-US" altLang="en-US" sz="1600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Unsigned Integers: All eight bits (Bit7 to Bit0) represent the magnitude of a number</a:t>
            </a:r>
          </a:p>
          <a:p>
            <a:pPr lvl="1" eaLnBrk="1" hangingPunct="1"/>
            <a:r>
              <a:rPr lang="en-US" altLang="en-US" smtClean="0"/>
              <a:t>Range 00 to FF in Hex and 0 to 255 in decimal</a:t>
            </a: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CBA464-BC4B-450F-A898-B01C5823F085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0485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38CDE-950C-4ECA-BF4E-C6E33DF32FA2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 smtClean="0"/>
          </a:p>
          <a:p>
            <a:pPr lvl="1" eaLnBrk="1" hangingPunct="1"/>
            <a:r>
              <a:rPr lang="en-US" altLang="zh-TW" smtClean="0"/>
              <a:t>Von Neumann and Harvard Architectures</a:t>
            </a:r>
          </a:p>
          <a:p>
            <a:pPr lvl="1" eaLnBrk="1" hangingPunct="1"/>
            <a:r>
              <a:rPr lang="en-US" altLang="zh-TW" smtClean="0"/>
              <a:t>Compare the contrasts in microprocessors and microcontrollers.</a:t>
            </a:r>
          </a:p>
          <a:p>
            <a:pPr lvl="1" eaLnBrk="1" hangingPunct="1"/>
            <a:r>
              <a:rPr lang="en-US" altLang="zh-TW" smtClean="0"/>
              <a:t>Explain the concept of embedded system.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Data Format (8-bit)</a:t>
            </a:r>
            <a:endParaRPr lang="en-US" altLang="en-US" sz="1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Signed Integers: Seven bits (Bit6 to Bit0) represent the magnitude of a number.</a:t>
            </a:r>
          </a:p>
          <a:p>
            <a:pPr lvl="1" eaLnBrk="1" hangingPunct="1"/>
            <a:r>
              <a:rPr lang="en-US" altLang="en-US" sz="2200" smtClean="0"/>
              <a:t>The eighth bit (Bit7) represents the sign of a number. The number is positive when Bit7 is zero and negative when Bit7 is one. </a:t>
            </a:r>
          </a:p>
          <a:p>
            <a:pPr lvl="1" eaLnBrk="1" hangingPunct="1"/>
            <a:r>
              <a:rPr lang="en-US" altLang="en-US" sz="2200" smtClean="0"/>
              <a:t>Positive numbers: 00 to 7F (0 to 127)</a:t>
            </a:r>
          </a:p>
          <a:p>
            <a:pPr lvl="1" eaLnBrk="1" hangingPunct="1"/>
            <a:r>
              <a:rPr lang="en-US" altLang="en-US" sz="2200" smtClean="0"/>
              <a:t>Negative numbers: 80 to FF (-1 to -128)</a:t>
            </a:r>
          </a:p>
          <a:p>
            <a:pPr lvl="1" eaLnBrk="1" hangingPunct="1"/>
            <a:r>
              <a:rPr lang="en-US" altLang="en-US" sz="2200" smtClean="0"/>
              <a:t>All negative numbers are represented in 2’s complement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B6B14E5-44BB-451F-B745-8341A163BDD7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Data Format (8-bit)</a:t>
            </a:r>
            <a:endParaRPr lang="en-US" altLang="en-US" sz="1600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Coded Decimal Numbers (BCD)</a:t>
            </a:r>
          </a:p>
          <a:p>
            <a:pPr lvl="1" eaLnBrk="1" hangingPunct="1"/>
            <a:r>
              <a:rPr lang="en-US" altLang="en-US" smtClean="0"/>
              <a:t>8 bits of a number divided into groups of four, and each group represents a decimal digit from </a:t>
            </a:r>
            <a:br>
              <a:rPr lang="en-US" altLang="en-US" smtClean="0"/>
            </a:br>
            <a:r>
              <a:rPr lang="en-US" altLang="en-US" smtClean="0"/>
              <a:t>0 to 9  </a:t>
            </a:r>
          </a:p>
          <a:p>
            <a:pPr lvl="1" eaLnBrk="1" hangingPunct="1"/>
            <a:r>
              <a:rPr lang="en-US" altLang="en-US" smtClean="0"/>
              <a:t>Four-bit combinations from A through F in Hex are invalid in BCD numbers</a:t>
            </a:r>
          </a:p>
          <a:p>
            <a:pPr marL="1085850" lvl="2" eaLnBrk="1" hangingPunct="1"/>
            <a:r>
              <a:rPr lang="en-US" altLang="en-US" smtClean="0"/>
              <a:t>Example:  0010 0101 represents the binary coding of the decimal number 25 which is different in value from 25</a:t>
            </a:r>
            <a:r>
              <a:rPr lang="en-US" altLang="en-US" baseline="-25000" smtClean="0"/>
              <a:t>H</a:t>
            </a:r>
            <a:r>
              <a:rPr lang="en-US" altLang="en-US" smtClean="0"/>
              <a:t>.</a:t>
            </a: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2B50985-F838-437F-AF27-032E2DFD58BD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2533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Data Format (8-bit)</a:t>
            </a:r>
            <a:r>
              <a:rPr lang="en-US" altLang="en-US" sz="2000" smtClean="0"/>
              <a:t> </a:t>
            </a:r>
            <a:endParaRPr lang="en-US" altLang="en-US" sz="1600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American Standard Code for Information Interchange (ASCII)</a:t>
            </a:r>
          </a:p>
          <a:p>
            <a:pPr lvl="1" eaLnBrk="1" hangingPunct="1"/>
            <a:r>
              <a:rPr lang="en-US" altLang="en-US" smtClean="0"/>
              <a:t>Seven-bit alphanumeric code with 128 combinations (00 to 7F) </a:t>
            </a:r>
          </a:p>
          <a:p>
            <a:pPr lvl="1" eaLnBrk="1" hangingPunct="1"/>
            <a:r>
              <a:rPr lang="en-US" altLang="en-US" smtClean="0"/>
              <a:t>Represents English alphabet, decimal digits from 0 to 9, symbols, and commands  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753758E-DC19-4C38-AADC-C51ABA37731B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3557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742C2B-12D9-435B-BEA4-F3EF4E9AC5DD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TW" sz="3600" smtClean="0"/>
              <a:t>Section 1.4</a:t>
            </a:r>
            <a:br>
              <a:rPr lang="en-US" altLang="zh-TW" sz="3600" smtClean="0"/>
            </a:br>
            <a:r>
              <a:rPr lang="en-US" altLang="zh-TW" sz="3600" b="0" smtClean="0"/>
              <a:t>Overview of PIC18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PIC18F Microcontroller Families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PIC microcontrollers are designed using the Harvard Architecture which includes:</a:t>
            </a:r>
          </a:p>
          <a:p>
            <a:pPr lvl="1" eaLnBrk="1" hangingPunct="1"/>
            <a:r>
              <a:rPr lang="en-US" altLang="en-US" smtClean="0"/>
              <a:t>Microprocessor unit (MPU)</a:t>
            </a:r>
          </a:p>
          <a:p>
            <a:pPr lvl="1" eaLnBrk="1" hangingPunct="1"/>
            <a:r>
              <a:rPr lang="en-US" altLang="en-US" smtClean="0"/>
              <a:t>Program memory for instructions</a:t>
            </a:r>
          </a:p>
          <a:p>
            <a:pPr lvl="1" eaLnBrk="1" hangingPunct="1"/>
            <a:r>
              <a:rPr lang="en-US" altLang="en-US" smtClean="0"/>
              <a:t>Data memory for data</a:t>
            </a:r>
          </a:p>
          <a:p>
            <a:pPr lvl="1" eaLnBrk="1" hangingPunct="1"/>
            <a:r>
              <a:rPr lang="en-US" altLang="en-US" smtClean="0"/>
              <a:t>I/O ports</a:t>
            </a:r>
          </a:p>
          <a:p>
            <a:pPr lvl="1" eaLnBrk="1" hangingPunct="1"/>
            <a:r>
              <a:rPr lang="en-US" altLang="en-US" smtClean="0"/>
              <a:t>Support devices such as timers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19825" y="6186488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B1DBA08-EF27-4485-8BFF-5AA5E2527549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25605" name="Picture 3" descr="79144_02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13100"/>
            <a:ext cx="3548062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Microprocessor Unit</a:t>
            </a:r>
            <a:endParaRPr lang="en-US" altLang="en-US" sz="2400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Includes Arithmetic Logic Unit (ALU), Registers, and Control Unit</a:t>
            </a:r>
          </a:p>
          <a:p>
            <a:pPr lvl="1" eaLnBrk="1" hangingPunct="1"/>
            <a:r>
              <a:rPr lang="en-US" altLang="en-US" smtClean="0"/>
              <a:t>Arithmetic Logic Unit (ALU)</a:t>
            </a:r>
          </a:p>
          <a:p>
            <a:pPr lvl="2" eaLnBrk="1" hangingPunct="1"/>
            <a:r>
              <a:rPr lang="en-US" altLang="en-US" smtClean="0"/>
              <a:t>Instruction decoder</a:t>
            </a:r>
          </a:p>
          <a:p>
            <a:pPr lvl="3" eaLnBrk="1" hangingPunct="1"/>
            <a:r>
              <a:rPr lang="en-US" altLang="en-US" smtClean="0"/>
              <a:t>16-bit instructions</a:t>
            </a:r>
          </a:p>
          <a:p>
            <a:pPr lvl="2" eaLnBrk="1" hangingPunct="1"/>
            <a:r>
              <a:rPr lang="en-US" altLang="en-US" smtClean="0"/>
              <a:t>Status register that stores flags</a:t>
            </a:r>
          </a:p>
          <a:p>
            <a:pPr lvl="3" eaLnBrk="1" hangingPunct="1"/>
            <a:r>
              <a:rPr lang="en-US" altLang="en-US" smtClean="0"/>
              <a:t>5-bits</a:t>
            </a:r>
          </a:p>
          <a:p>
            <a:pPr lvl="2" eaLnBrk="1" hangingPunct="1"/>
            <a:r>
              <a:rPr lang="en-US" altLang="en-US" smtClean="0"/>
              <a:t>WREG – working register</a:t>
            </a:r>
          </a:p>
          <a:p>
            <a:pPr lvl="3" eaLnBrk="1" hangingPunct="1"/>
            <a:r>
              <a:rPr lang="en-US" altLang="en-US" smtClean="0"/>
              <a:t>8-bit accumulator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14BD66B-9F3F-445A-B242-EAE242BB296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Microprocessor Unit</a:t>
            </a:r>
            <a:endParaRPr lang="en-US" altLang="en-US" sz="240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Registers</a:t>
            </a:r>
          </a:p>
          <a:p>
            <a:pPr lvl="2" eaLnBrk="1" hangingPunct="1"/>
            <a:r>
              <a:rPr lang="en-US" altLang="en-US" smtClean="0"/>
              <a:t>Program Counter (PC)</a:t>
            </a:r>
          </a:p>
          <a:p>
            <a:pPr lvl="3" eaLnBrk="1" hangingPunct="1"/>
            <a:r>
              <a:rPr lang="en-US" altLang="en-US" smtClean="0"/>
              <a:t>21-bit register that holds the program memory address while executing programs</a:t>
            </a:r>
          </a:p>
          <a:p>
            <a:pPr lvl="2" eaLnBrk="1" hangingPunct="1"/>
            <a:r>
              <a:rPr lang="en-US" altLang="en-US" smtClean="0"/>
              <a:t>Bank Select Register (BSR)</a:t>
            </a:r>
          </a:p>
          <a:p>
            <a:pPr lvl="3" eaLnBrk="1" hangingPunct="1"/>
            <a:r>
              <a:rPr lang="en-US" altLang="en-US" smtClean="0"/>
              <a:t>4-bit register used in direct addressing the data memory  	</a:t>
            </a:r>
          </a:p>
          <a:p>
            <a:pPr lvl="2" eaLnBrk="1" hangingPunct="1"/>
            <a:r>
              <a:rPr lang="en-US" altLang="en-US" smtClean="0"/>
              <a:t>File Select Registers (FSRs)</a:t>
            </a:r>
          </a:p>
          <a:p>
            <a:pPr lvl="3" eaLnBrk="1" hangingPunct="1"/>
            <a:r>
              <a:rPr lang="en-US" altLang="en-US" smtClean="0"/>
              <a:t>12-bit registers used as memory pointers in indirect addressing data memory </a:t>
            </a:r>
          </a:p>
          <a:p>
            <a:pPr lvl="1" eaLnBrk="1" hangingPunct="1"/>
            <a:r>
              <a:rPr lang="en-US" altLang="en-US" smtClean="0"/>
              <a:t>Control unit </a:t>
            </a:r>
          </a:p>
          <a:p>
            <a:pPr lvl="2" eaLnBrk="1" hangingPunct="1"/>
            <a:r>
              <a:rPr lang="en-US" altLang="en-US" smtClean="0"/>
              <a:t>Provides timing and control signals to various Read and Write operations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F679C34-F80F-43F4-A431-BF95ECE4B6FE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 - Address Buses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bus</a:t>
            </a:r>
          </a:p>
          <a:p>
            <a:pPr lvl="1" eaLnBrk="1" hangingPunct="1"/>
            <a:r>
              <a:rPr lang="en-US" altLang="en-US" smtClean="0"/>
              <a:t>21-bit address bus for program memory addressing capacity: 2 MB of memory	</a:t>
            </a:r>
          </a:p>
          <a:p>
            <a:pPr lvl="1" eaLnBrk="1" hangingPunct="1"/>
            <a:r>
              <a:rPr lang="en-US" altLang="en-US" smtClean="0"/>
              <a:t>12-bit address bus for data memory addressing capacity: 4 KB of memory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FD3B63D-3A15-4254-829C-5935971F7F8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Bus and Control Signals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bus</a:t>
            </a:r>
          </a:p>
          <a:p>
            <a:pPr lvl="1" eaLnBrk="1" hangingPunct="1"/>
            <a:r>
              <a:rPr lang="en-US" altLang="en-US" smtClean="0"/>
              <a:t>16-bit instruction/data bus for program memory</a:t>
            </a:r>
          </a:p>
          <a:p>
            <a:pPr lvl="1" eaLnBrk="1" hangingPunct="1"/>
            <a:r>
              <a:rPr lang="en-US" altLang="en-US" smtClean="0"/>
              <a:t>8-bit data bus for data memory</a:t>
            </a:r>
          </a:p>
          <a:p>
            <a:pPr eaLnBrk="1" hangingPunct="1"/>
            <a:r>
              <a:rPr lang="en-US" altLang="en-US" smtClean="0"/>
              <a:t>Control signals</a:t>
            </a:r>
          </a:p>
          <a:p>
            <a:pPr lvl="1" eaLnBrk="1" hangingPunct="1"/>
            <a:r>
              <a:rPr lang="en-US" altLang="en-US" smtClean="0"/>
              <a:t>Read and Write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D431969-61D0-458C-94AE-48E1D132DB7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PIC18F452/4520 Memory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Memory: 32 K </a:t>
            </a:r>
          </a:p>
          <a:p>
            <a:pPr lvl="1" eaLnBrk="1" hangingPunct="1"/>
            <a:r>
              <a:rPr lang="en-US" altLang="en-US" smtClean="0"/>
              <a:t>Address range: 000000 to 007FFF</a:t>
            </a:r>
            <a:r>
              <a:rPr lang="en-US" altLang="en-US" baseline="-25000" smtClean="0"/>
              <a:t>H</a:t>
            </a:r>
          </a:p>
          <a:p>
            <a:pPr eaLnBrk="1" hangingPunct="1"/>
            <a:r>
              <a:rPr lang="en-US" altLang="en-US" smtClean="0"/>
              <a:t>Data Memory: 4 K</a:t>
            </a:r>
          </a:p>
          <a:p>
            <a:pPr lvl="1" eaLnBrk="1" hangingPunct="1"/>
            <a:r>
              <a:rPr lang="en-US" altLang="en-US" smtClean="0"/>
              <a:t>Address range: 000 to FFF</a:t>
            </a:r>
            <a:r>
              <a:rPr lang="en-US" altLang="en-US" baseline="-25000" smtClean="0"/>
              <a:t>H</a:t>
            </a:r>
          </a:p>
          <a:p>
            <a:pPr eaLnBrk="1" hangingPunct="1"/>
            <a:r>
              <a:rPr lang="en-US" altLang="en-US" smtClean="0"/>
              <a:t>Data EEPROM</a:t>
            </a:r>
          </a:p>
          <a:p>
            <a:pPr lvl="1" eaLnBrk="1" hangingPunct="1"/>
            <a:r>
              <a:rPr lang="en-US" altLang="en-US" smtClean="0"/>
              <a:t>Not part of the data memory space</a:t>
            </a:r>
          </a:p>
          <a:p>
            <a:pPr lvl="1" eaLnBrk="1" hangingPunct="1"/>
            <a:r>
              <a:rPr lang="en-US" altLang="en-US" smtClean="0"/>
              <a:t>Addressed through special function registers  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6A6CED8-B56A-4660-B062-FA6E1398669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98069D-7CF6-4543-91C8-DC6DAEBED58C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 smtClean="0"/>
              <a:t>Section 1.1</a:t>
            </a:r>
            <a:br>
              <a:rPr lang="en-US" altLang="zh-TW" sz="3600" smtClean="0"/>
            </a:br>
            <a:r>
              <a:rPr lang="en-US" altLang="zh-TW" smtClean="0"/>
              <a:t>Von Neumann and Harvard Architectures</a:t>
            </a:r>
            <a:br>
              <a:rPr lang="en-US" altLang="zh-TW" smtClean="0"/>
            </a:br>
            <a:endParaRPr lang="en-US" altLang="zh-TW" sz="3600" b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79144_02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783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447800" y="54102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endParaRPr lang="en-US" altLang="en-US" sz="2400">
              <a:ea typeface="新細明體" pitchFamily="18" charset="-120"/>
            </a:endParaRP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PIC18F452/4520 Memory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7958138" cy="990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Program memory</a:t>
            </a:r>
          </a:p>
        </p:txBody>
      </p:sp>
      <p:sp>
        <p:nvSpPr>
          <p:cNvPr id="3175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17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08DF241-BFED-4E2B-BBBF-5F4CE67F3A60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175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40338" y="1524000"/>
            <a:ext cx="3903662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Data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PIC18F452/4520 – Data Memory with Access Banks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69FBE32-CF1A-4FB3-A078-E9A20E123A74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32773" name="Picture 3" descr="79144_02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4625"/>
            <a:ext cx="6934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PIC18F452 I/O Ports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Five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Digital IO is the most fundamental mode of connecting a MCU to external world. The interface is done using what is called a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IO ports can be programmed as input or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PORT A through PORT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Most I/O pins are multiplexed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Generally have eight I/O pins with a few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Addresses already assigned to these ports in the design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port is identified by its assigned SFR 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4782302-2C0E-47E1-9FED-BEB31CC6EE82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79144_02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1295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PIC18F452</a:t>
            </a:r>
            <a:r>
              <a:rPr lang="en-US" altLang="en-US" smtClean="0">
                <a:cs typeface="Arial" charset="0"/>
              </a:rPr>
              <a:t>—I/O Ports A and B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A184B51-7881-42F5-AA7C-5B4ED201FB2D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MCU Support Devices</a:t>
            </a:r>
            <a:endParaRPr lang="en-US" altLang="en-US" sz="2400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Timers</a:t>
            </a:r>
          </a:p>
          <a:p>
            <a:pPr lvl="1" eaLnBrk="1" hangingPunct="1"/>
            <a:r>
              <a:rPr lang="en-US" altLang="en-US" smtClean="0"/>
              <a:t>Capture, Compare and PWM (CCP Modules) </a:t>
            </a:r>
          </a:p>
          <a:p>
            <a:pPr eaLnBrk="1" hangingPunct="1"/>
            <a:r>
              <a:rPr lang="en-US" altLang="en-US" smtClean="0"/>
              <a:t>Serial Communications</a:t>
            </a:r>
          </a:p>
          <a:p>
            <a:pPr lvl="1" eaLnBrk="1" hangingPunct="1"/>
            <a:r>
              <a:rPr lang="en-US" altLang="en-US" smtClean="0"/>
              <a:t>Master Synchronous Serial Port (MSSP)</a:t>
            </a:r>
          </a:p>
          <a:p>
            <a:pPr lvl="1" eaLnBrk="1" hangingPunct="1"/>
            <a:r>
              <a:rPr lang="en-US" altLang="en-US" smtClean="0"/>
              <a:t>Addressable USART</a:t>
            </a:r>
          </a:p>
          <a:p>
            <a:pPr eaLnBrk="1" hangingPunct="1"/>
            <a:r>
              <a:rPr lang="en-US" altLang="en-US" smtClean="0"/>
              <a:t>A/D converter</a:t>
            </a:r>
          </a:p>
          <a:p>
            <a:pPr eaLnBrk="1" hangingPunct="1"/>
            <a:r>
              <a:rPr lang="en-US" altLang="en-US" smtClean="0"/>
              <a:t>Parallel Slave Port (PSP)</a:t>
            </a:r>
          </a:p>
          <a:p>
            <a:pPr eaLnBrk="1" hangingPunct="1"/>
            <a:r>
              <a:rPr lang="en-US" altLang="en-US" smtClean="0"/>
              <a:t>Data EEPROM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4FC2E76-FA83-4F27-8B0C-E5F3292B694E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79144_02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867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MCU Support Devices</a:t>
            </a:r>
            <a:endParaRPr lang="en-US" altLang="en-US" sz="240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28F706C-16D2-4BFF-B4A6-95574DADAFC4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PIC18F Special Features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Sleep mode</a:t>
            </a:r>
          </a:p>
          <a:p>
            <a:pPr eaLnBrk="1" hangingPunct="1"/>
            <a:r>
              <a:rPr lang="en-US" altLang="en-US" smtClean="0"/>
              <a:t>Watchdog timer (WDT)</a:t>
            </a:r>
          </a:p>
          <a:p>
            <a:pPr eaLnBrk="1" hangingPunct="1"/>
            <a:r>
              <a:rPr lang="en-US" altLang="en-US" smtClean="0"/>
              <a:t>Code protection</a:t>
            </a:r>
          </a:p>
          <a:p>
            <a:pPr eaLnBrk="1" hangingPunct="1"/>
            <a:r>
              <a:rPr lang="en-US" altLang="en-US" smtClean="0"/>
              <a:t>In-circuit serial programming</a:t>
            </a:r>
          </a:p>
          <a:p>
            <a:pPr eaLnBrk="1" hangingPunct="1"/>
            <a:r>
              <a:rPr lang="en-US" altLang="en-US" smtClean="0"/>
              <a:t>In-circuit debugger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FDD3096-6B6F-4D1D-974A-BA5AC5D338B5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79144_02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115" r="1785" b="8089"/>
          <a:stretch>
            <a:fillRect/>
          </a:stretch>
        </p:blipFill>
        <p:spPr bwMode="auto">
          <a:xfrm>
            <a:off x="3429000" y="0"/>
            <a:ext cx="4572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76200" y="152400"/>
            <a:ext cx="3381375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PIC18F4X2 Architecture Block Diagram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BF0A0FD-8D5E-43E5-9779-0CB271D1350C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79144_02_tbl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50"/>
            <a:ext cx="89916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90C9F7A-BD94-42C8-8DD9-FC4B5C018FC9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PIC18F Instructions </a:t>
            </a:r>
            <a:br>
              <a:rPr lang="en-US" altLang="en-US" sz="4000" smtClean="0"/>
            </a:br>
            <a:r>
              <a:rPr lang="en-US" altLang="en-US" sz="4000" smtClean="0"/>
              <a:t>and Assembly Language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 77 instructions </a:t>
            </a:r>
          </a:p>
          <a:p>
            <a:pPr lvl="1" eaLnBrk="1" hangingPunct="1"/>
            <a:r>
              <a:rPr lang="en-US" altLang="en-US" smtClean="0"/>
              <a:t>Earlier PIC family of microcontrollers have  either 33 or 35 instructions</a:t>
            </a:r>
          </a:p>
          <a:p>
            <a:pPr eaLnBrk="1" hangingPunct="1"/>
            <a:r>
              <a:rPr lang="en-US" altLang="en-US" smtClean="0"/>
              <a:t>In PIC18F instruction set, all instructions are 16-bit word length except four instructions that are 32-bit length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09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AB45A40-90DD-47CC-8BB0-8D69AAD0D10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5288" y="3175"/>
            <a:ext cx="8229600" cy="1143000"/>
          </a:xfrm>
        </p:spPr>
        <p:txBody>
          <a:bodyPr/>
          <a:lstStyle/>
          <a:p>
            <a:r>
              <a:rPr lang="en-CA" altLang="en-US" smtClean="0"/>
              <a:t>Harvard vs von Neumann Architecture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382000" cy="5445125"/>
          </a:xfrm>
        </p:spPr>
        <p:txBody>
          <a:bodyPr>
            <a:normAutofit/>
          </a:bodyPr>
          <a:lstStyle/>
          <a:p>
            <a:r>
              <a:rPr lang="en-CA" altLang="en-US" sz="2400" dirty="0" smtClean="0"/>
              <a:t>von Neumann – uses the same address and data bus for code ROM space and data RAM space.</a:t>
            </a:r>
          </a:p>
          <a:p>
            <a:r>
              <a:rPr lang="en-CA" altLang="en-US" sz="2400" dirty="0" smtClean="0"/>
              <a:t>Harvard – uses different address and data buses to access code ROM space and data RAM space.</a:t>
            </a:r>
          </a:p>
          <a:p>
            <a:r>
              <a:rPr lang="en-CA" altLang="en-US" sz="2400" dirty="0" smtClean="0"/>
              <a:t>von Neumann architecture is slow because ROM and RAM cannot be accessed simultaneously.</a:t>
            </a:r>
          </a:p>
          <a:p>
            <a:r>
              <a:rPr lang="en-CA" altLang="en-US" sz="2400" dirty="0" smtClean="0"/>
              <a:t>Implementing Harvard architecture is expensive. </a:t>
            </a:r>
          </a:p>
          <a:p>
            <a:pPr>
              <a:buFontTx/>
              <a:buNone/>
            </a:pPr>
            <a:r>
              <a:rPr lang="en-CA" altLang="en-US" sz="2400" b="1" dirty="0" smtClean="0"/>
              <a:t>von Neumann					 Harvard </a:t>
            </a:r>
            <a:endParaRPr lang="en-US" altLang="en-US" sz="2400" b="1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688D40-2017-4CF0-A4BE-8FD3ACF3B2AF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512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5950"/>
            <a:ext cx="352901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457700"/>
            <a:ext cx="35782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Instruction Description and  Illustrations 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81819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Copy (Move) 8-bit number (Literal) into W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Mnemonics:  MOVLW  8-bit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format: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/>
              <a:t>	0000 1110 XXXX XXXX (any 8-bit number)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Copy (Move) contents of W register into PORTC (File)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Mnemonics:  MOVWF  PORTC,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(‘a’ indicates that PORTC is in the Access Bank)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format: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/>
              <a:t>    0110 1110 1000 0010 (82</a:t>
            </a:r>
            <a:r>
              <a:rPr lang="en-US" altLang="en-US" sz="2600" baseline="-25000" smtClean="0"/>
              <a:t>H</a:t>
            </a:r>
            <a:r>
              <a:rPr lang="en-US" altLang="en-US" sz="2600" smtClean="0"/>
              <a:t> is PORTC address)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FD84E54-0D75-4CEF-A7B7-C9B3ECD8BF11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Illustrative Program: Displaying a </a:t>
            </a:r>
            <a:br>
              <a:rPr lang="en-US" altLang="en-US" sz="4000" smtClean="0"/>
            </a:br>
            <a:r>
              <a:rPr lang="en-US" altLang="en-US" sz="4000" smtClean="0"/>
              <a:t>Byte at an I/O Port</a:t>
            </a:r>
            <a:endParaRPr lang="en-US" altLang="en-US" sz="2000" smtClean="0"/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statement:</a:t>
            </a:r>
          </a:p>
          <a:p>
            <a:pPr lvl="1" eaLnBrk="1" hangingPunct="1"/>
            <a:r>
              <a:rPr lang="en-US" altLang="en-US" smtClean="0"/>
              <a:t>Write instructions to light up alternate LEDs at PORTC</a:t>
            </a:r>
          </a:p>
          <a:p>
            <a:pPr eaLnBrk="1" hangingPunct="1"/>
            <a:r>
              <a:rPr lang="en-US" altLang="en-US" smtClean="0"/>
              <a:t>Hardware: </a:t>
            </a:r>
          </a:p>
          <a:p>
            <a:pPr lvl="1" eaLnBrk="1" hangingPunct="1"/>
            <a:r>
              <a:rPr lang="en-US" altLang="en-US" smtClean="0"/>
              <a:t>PORTC</a:t>
            </a:r>
          </a:p>
          <a:p>
            <a:pPr lvl="2" eaLnBrk="1" hangingPunct="1"/>
            <a:r>
              <a:rPr lang="en-US" altLang="en-US" smtClean="0"/>
              <a:t>bidirectional (input or output) port; should be setup as output port for display</a:t>
            </a:r>
          </a:p>
          <a:p>
            <a:pPr lvl="1" eaLnBrk="1" hangingPunct="1"/>
            <a:r>
              <a:rPr lang="en-US" altLang="en-US" smtClean="0"/>
              <a:t>Logic 1 will turn on an LED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9458360-FFCF-4CA7-AEBA-EF6E79793C7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79144_02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5606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</a:t>
            </a:r>
            <a:endParaRPr lang="en-US" altLang="en-US" sz="24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LEDs to PORTC</a:t>
            </a:r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40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08E1306-9038-4F1D-80B2-CB6B7BDBDB9F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</a:t>
            </a:r>
            <a:endParaRPr lang="en-US" altLang="en-US" sz="240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Program (software)</a:t>
            </a:r>
          </a:p>
          <a:p>
            <a:pPr lvl="1" eaLnBrk="1" hangingPunct="1"/>
            <a:r>
              <a:rPr lang="en-US" altLang="en-US" smtClean="0"/>
              <a:t>Logic 0 to TRISC sets up PORTC as an output port</a:t>
            </a:r>
          </a:p>
          <a:p>
            <a:pPr lvl="1" eaLnBrk="1" hangingPunct="1"/>
            <a:r>
              <a:rPr lang="en-US" altLang="en-US" smtClean="0"/>
              <a:t>Byte 55</a:t>
            </a:r>
            <a:r>
              <a:rPr lang="en-US" altLang="en-US" baseline="-25000" smtClean="0"/>
              <a:t>H</a:t>
            </a:r>
            <a:r>
              <a:rPr lang="en-US" altLang="en-US" smtClean="0"/>
              <a:t> turns on alternate LEDs </a:t>
            </a:r>
          </a:p>
          <a:p>
            <a:pPr lvl="2" eaLnBrk="1" hangingPunct="1"/>
            <a:r>
              <a:rPr lang="en-US" altLang="en-US" smtClean="0"/>
              <a:t>MOVLW	00		;Load W register with 0</a:t>
            </a:r>
          </a:p>
          <a:p>
            <a:pPr lvl="2" eaLnBrk="1" hangingPunct="1"/>
            <a:r>
              <a:rPr lang="en-US" altLang="en-US" smtClean="0"/>
              <a:t>MOVWF	TRISC,0 	;Set up PORTC as output</a:t>
            </a:r>
          </a:p>
          <a:p>
            <a:pPr lvl="2" eaLnBrk="1" hangingPunct="1"/>
            <a:r>
              <a:rPr lang="en-US" altLang="en-US" smtClean="0"/>
              <a:t>MOVLW	0x55		;Byte 55</a:t>
            </a:r>
            <a:r>
              <a:rPr lang="en-US" altLang="en-US" baseline="-25000" smtClean="0"/>
              <a:t>H</a:t>
            </a:r>
            <a:r>
              <a:rPr lang="en-US" altLang="en-US" smtClean="0"/>
              <a:t> to turn on LEDS</a:t>
            </a:r>
          </a:p>
          <a:p>
            <a:pPr lvl="2" eaLnBrk="1" hangingPunct="1"/>
            <a:r>
              <a:rPr lang="en-US" altLang="en-US" smtClean="0"/>
              <a:t>MOVWF	PORTC,0	;Turn on LEDs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50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530E00F-361F-4690-8BCF-D8A18D4185F5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 Simulator IDE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9A01BBF-F77B-444C-A441-2F0C9D592EC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16573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371600"/>
            <a:ext cx="46767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79144_02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1295400"/>
            <a:ext cx="51260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Embedded System</a:t>
            </a:r>
            <a:endParaRPr lang="en-US" altLang="en-US" sz="24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292417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cs typeface="Arial" charset="0"/>
              </a:rPr>
              <a:t>Microcontroller-based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cs typeface="Arial" charset="0"/>
              </a:rPr>
              <a:t>Time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cs typeface="Arial" charset="0"/>
              </a:rPr>
              <a:t>Temperature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cs typeface="Arial" charset="0"/>
              </a:rPr>
              <a:t>System</a:t>
            </a:r>
          </a:p>
        </p:txBody>
      </p:sp>
      <p:sp>
        <p:nvSpPr>
          <p:cNvPr id="4710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003366"/>
                </a:solidFill>
                <a:ea typeface="新細明體" pitchFamily="18" charset="-120"/>
              </a:rPr>
              <a:t>Andrew Leung</a:t>
            </a:r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471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29119B5-923A-4409-A888-C12A692A017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B86DE4-49DA-4028-B95C-94EB9134B51E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are able to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Compare and contrast microprocessors and microcontrollers</a:t>
            </a:r>
          </a:p>
          <a:p>
            <a:pPr eaLnBrk="1" hangingPunct="1"/>
            <a:r>
              <a:rPr lang="en-US" altLang="zh-TW" sz="2400" smtClean="0"/>
              <a:t>Describe the advantages of microcontrollers for some applications</a:t>
            </a:r>
          </a:p>
          <a:p>
            <a:pPr eaLnBrk="1" hangingPunct="1"/>
            <a:r>
              <a:rPr lang="en-US" altLang="zh-TW" sz="2400" smtClean="0"/>
              <a:t>Explain the concept of embedded systems</a:t>
            </a:r>
          </a:p>
          <a:p>
            <a:pPr eaLnBrk="1" hangingPunct="1"/>
            <a:r>
              <a:rPr lang="en-US" altLang="zh-TW" sz="2400" smtClean="0"/>
              <a:t>Discuss criteria to consider in choosing a microcontroller</a:t>
            </a:r>
          </a:p>
          <a:p>
            <a:pPr eaLnBrk="1" hangingPunct="1"/>
            <a:r>
              <a:rPr lang="en-US" altLang="zh-TW" sz="2400" smtClean="0"/>
              <a:t>Explain the variations of speed, packaging, memory, and cost per unit and how these affect choosing a microcontroller</a:t>
            </a:r>
          </a:p>
          <a:p>
            <a:pPr eaLnBrk="1" hangingPunct="1"/>
            <a:r>
              <a:rPr lang="en-US" altLang="zh-TW" sz="2400" smtClean="0"/>
              <a:t>Some basic feature of PIC18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Von Neumann Architecture is Slow</a:t>
            </a:r>
            <a:endParaRPr lang="en-US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382000" cy="5263825"/>
        </p:xfrm>
        <a:graphic>
          <a:graphicData uri="http://schemas.openxmlformats.org/drawingml/2006/table">
            <a:tbl>
              <a:tblPr/>
              <a:tblGrid>
                <a:gridCol w="931863"/>
                <a:gridCol w="930275"/>
                <a:gridCol w="931862"/>
                <a:gridCol w="931863"/>
                <a:gridCol w="930275"/>
                <a:gridCol w="931862"/>
                <a:gridCol w="931863"/>
                <a:gridCol w="930275"/>
                <a:gridCol w="931862"/>
              </a:tblGrid>
              <a:tr h="87471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388" y="26082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1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370681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2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88" y="48053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3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8" y="5881688"/>
            <a:ext cx="446087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4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619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126288" y="62357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9D646A-51EE-4D34-A6C1-E9DD251E867D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44738"/>
            <a:ext cx="8810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44738"/>
            <a:ext cx="8810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363913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363913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4424363"/>
            <a:ext cx="88106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4424363"/>
            <a:ext cx="8810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5421313"/>
            <a:ext cx="88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421313"/>
            <a:ext cx="88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Advantage of Harvard Architecture</a:t>
            </a:r>
            <a:br>
              <a:rPr lang="en-CA" altLang="en-US" smtClean="0"/>
            </a:br>
            <a:r>
              <a:rPr lang="en-CA" altLang="en-US" b="0" smtClean="0"/>
              <a:t>(easy for pipeline implementation)</a:t>
            </a:r>
            <a:endParaRPr lang="en-US" altLang="en-US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B5803F-F904-43F3-B9B4-9F9F8AD2A251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7716838" cy="5263825"/>
        </p:xfrm>
        <a:graphic>
          <a:graphicData uri="http://schemas.openxmlformats.org/drawingml/2006/table">
            <a:tbl>
              <a:tblPr/>
              <a:tblGrid>
                <a:gridCol w="1285875"/>
                <a:gridCol w="1285875"/>
                <a:gridCol w="1287463"/>
                <a:gridCol w="1285875"/>
                <a:gridCol w="1285875"/>
                <a:gridCol w="1285875"/>
              </a:tblGrid>
              <a:tr h="87471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388" y="26082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1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370681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2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88" y="48053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3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513" y="5913438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4</a:t>
            </a:r>
            <a:endParaRPr lang="en-US" altLang="en-US" sz="3600">
              <a:latin typeface="Times New Roman" pitchFamily="18" charset="0"/>
            </a:endParaRPr>
          </a:p>
        </p:txBody>
      </p:sp>
      <p:pic>
        <p:nvPicPr>
          <p:cNvPr id="7207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971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3971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3443288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443288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4799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44799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5537200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5537200"/>
            <a:ext cx="8810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Disadvantage of Harvard Architecture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4156075"/>
            <a:ext cx="8382000" cy="2316163"/>
          </a:xfrm>
        </p:spPr>
        <p:txBody>
          <a:bodyPr/>
          <a:lstStyle/>
          <a:p>
            <a:pPr eaLnBrk="1" hangingPunct="1"/>
            <a:r>
              <a:rPr lang="el-GR" altLang="en-US" smtClean="0"/>
              <a:t>μ</a:t>
            </a:r>
            <a:r>
              <a:rPr lang="en-CA" altLang="en-US" smtClean="0"/>
              <a:t>P 64-bit data bus and 32-bit address bus needs about 200 wires.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C2A4E9-526E-446E-8641-8036A3C8E5FD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35782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D1F6BB-E0EC-4EA6-BA32-ED65B8AA57EE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 smtClean="0"/>
              <a:t>Section 1.2</a:t>
            </a:r>
            <a:br>
              <a:rPr lang="en-US" altLang="zh-TW" sz="3600" smtClean="0"/>
            </a:br>
            <a:r>
              <a:rPr lang="en-US" altLang="zh-TW" smtClean="0"/>
              <a:t>microprocessors and microcontrollers</a:t>
            </a:r>
            <a:br>
              <a:rPr lang="en-US" altLang="zh-TW" smtClean="0"/>
            </a:br>
            <a:endParaRPr lang="en-US" altLang="zh-TW" sz="3600" b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7BFA22-E537-480D-BEE8-68DF4ACCC1D3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General-purpose microprocessor</a:t>
            </a:r>
          </a:p>
        </p:txBody>
      </p:sp>
      <p:sp>
        <p:nvSpPr>
          <p:cNvPr id="10244" name="Rectangle 1028"/>
          <p:cNvSpPr>
            <a:spLocks noChangeArrowheads="1"/>
          </p:cNvSpPr>
          <p:nvPr/>
        </p:nvSpPr>
        <p:spPr bwMode="auto">
          <a:xfrm>
            <a:off x="1600200" y="3505200"/>
            <a:ext cx="1143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5" name="Text Box 1031"/>
          <p:cNvSpPr txBox="1">
            <a:spLocks noChangeArrowheads="1"/>
          </p:cNvSpPr>
          <p:nvPr/>
        </p:nvSpPr>
        <p:spPr bwMode="auto">
          <a:xfrm>
            <a:off x="1600200" y="3581400"/>
            <a:ext cx="1295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CPU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latin typeface="Arial" charset="0"/>
                <a:ea typeface="新細明體" pitchFamily="18" charset="-120"/>
              </a:rPr>
              <a:t>General-Purpose Micro-processor</a:t>
            </a:r>
          </a:p>
        </p:txBody>
      </p:sp>
      <p:sp>
        <p:nvSpPr>
          <p:cNvPr id="10246" name="Rectangle 1032"/>
          <p:cNvSpPr>
            <a:spLocks noChangeArrowheads="1"/>
          </p:cNvSpPr>
          <p:nvPr/>
        </p:nvSpPr>
        <p:spPr bwMode="auto">
          <a:xfrm>
            <a:off x="32004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7" name="Text Box 1033"/>
          <p:cNvSpPr txBox="1">
            <a:spLocks noChangeArrowheads="1"/>
          </p:cNvSpPr>
          <p:nvPr/>
        </p:nvSpPr>
        <p:spPr bwMode="auto">
          <a:xfrm>
            <a:off x="32004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RAM</a:t>
            </a:r>
          </a:p>
        </p:txBody>
      </p:sp>
      <p:sp>
        <p:nvSpPr>
          <p:cNvPr id="10248" name="Rectangle 1034"/>
          <p:cNvSpPr>
            <a:spLocks noChangeArrowheads="1"/>
          </p:cNvSpPr>
          <p:nvPr/>
        </p:nvSpPr>
        <p:spPr bwMode="auto">
          <a:xfrm>
            <a:off x="42291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9" name="Text Box 1035"/>
          <p:cNvSpPr txBox="1">
            <a:spLocks noChangeArrowheads="1"/>
          </p:cNvSpPr>
          <p:nvPr/>
        </p:nvSpPr>
        <p:spPr bwMode="auto">
          <a:xfrm>
            <a:off x="42291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ROM</a:t>
            </a:r>
          </a:p>
        </p:txBody>
      </p:sp>
      <p:sp>
        <p:nvSpPr>
          <p:cNvPr id="10250" name="Rectangle 1036"/>
          <p:cNvSpPr>
            <a:spLocks noChangeArrowheads="1"/>
          </p:cNvSpPr>
          <p:nvPr/>
        </p:nvSpPr>
        <p:spPr bwMode="auto">
          <a:xfrm>
            <a:off x="53340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1" name="Text Box 1037"/>
          <p:cNvSpPr txBox="1">
            <a:spLocks noChangeArrowheads="1"/>
          </p:cNvSpPr>
          <p:nvPr/>
        </p:nvSpPr>
        <p:spPr bwMode="auto">
          <a:xfrm>
            <a:off x="5334000" y="4267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I/O Port</a:t>
            </a:r>
          </a:p>
        </p:txBody>
      </p:sp>
      <p:sp>
        <p:nvSpPr>
          <p:cNvPr id="10252" name="Rectangle 1038"/>
          <p:cNvSpPr>
            <a:spLocks noChangeArrowheads="1"/>
          </p:cNvSpPr>
          <p:nvPr/>
        </p:nvSpPr>
        <p:spPr bwMode="auto">
          <a:xfrm>
            <a:off x="6400800" y="4114800"/>
            <a:ext cx="7620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3" name="Text Box 1039"/>
          <p:cNvSpPr txBox="1">
            <a:spLocks noChangeArrowheads="1"/>
          </p:cNvSpPr>
          <p:nvPr/>
        </p:nvSpPr>
        <p:spPr bwMode="auto">
          <a:xfrm>
            <a:off x="64008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Timer</a:t>
            </a:r>
          </a:p>
        </p:txBody>
      </p:sp>
      <p:sp>
        <p:nvSpPr>
          <p:cNvPr id="10254" name="Rectangle 1040"/>
          <p:cNvSpPr>
            <a:spLocks noChangeArrowheads="1"/>
          </p:cNvSpPr>
          <p:nvPr/>
        </p:nvSpPr>
        <p:spPr bwMode="auto">
          <a:xfrm>
            <a:off x="7467600" y="4114800"/>
            <a:ext cx="838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5" name="Text Box 1041"/>
          <p:cNvSpPr txBox="1">
            <a:spLocks noChangeArrowheads="1"/>
          </p:cNvSpPr>
          <p:nvPr/>
        </p:nvSpPr>
        <p:spPr bwMode="auto">
          <a:xfrm>
            <a:off x="7467600" y="4114800"/>
            <a:ext cx="83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Serial COM Port</a:t>
            </a:r>
          </a:p>
        </p:txBody>
      </p:sp>
      <p:sp>
        <p:nvSpPr>
          <p:cNvPr id="10256" name="Line 1042"/>
          <p:cNvSpPr>
            <a:spLocks noChangeShapeType="1"/>
          </p:cNvSpPr>
          <p:nvPr/>
        </p:nvSpPr>
        <p:spPr bwMode="auto">
          <a:xfrm>
            <a:off x="2743200" y="5181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043"/>
          <p:cNvSpPr>
            <a:spLocks noChangeShapeType="1"/>
          </p:cNvSpPr>
          <p:nvPr/>
        </p:nvSpPr>
        <p:spPr bwMode="auto">
          <a:xfrm>
            <a:off x="35814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044"/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045"/>
          <p:cNvSpPr>
            <a:spLocks noChangeShapeType="1"/>
          </p:cNvSpPr>
          <p:nvPr/>
        </p:nvSpPr>
        <p:spPr bwMode="auto">
          <a:xfrm>
            <a:off x="3581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046"/>
          <p:cNvSpPr>
            <a:spLocks noChangeShapeType="1"/>
          </p:cNvSpPr>
          <p:nvPr/>
        </p:nvSpPr>
        <p:spPr bwMode="auto">
          <a:xfrm>
            <a:off x="4572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47"/>
          <p:cNvSpPr>
            <a:spLocks noChangeShapeType="1"/>
          </p:cNvSpPr>
          <p:nvPr/>
        </p:nvSpPr>
        <p:spPr bwMode="auto">
          <a:xfrm>
            <a:off x="5715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048"/>
          <p:cNvSpPr>
            <a:spLocks noChangeShapeType="1"/>
          </p:cNvSpPr>
          <p:nvPr/>
        </p:nvSpPr>
        <p:spPr bwMode="auto">
          <a:xfrm>
            <a:off x="5715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1049"/>
          <p:cNvSpPr>
            <a:spLocks noChangeShapeType="1"/>
          </p:cNvSpPr>
          <p:nvPr/>
        </p:nvSpPr>
        <p:spPr bwMode="auto">
          <a:xfrm>
            <a:off x="6781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1050"/>
          <p:cNvSpPr>
            <a:spLocks noChangeShapeType="1"/>
          </p:cNvSpPr>
          <p:nvPr/>
        </p:nvSpPr>
        <p:spPr bwMode="auto">
          <a:xfrm>
            <a:off x="6781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1051"/>
          <p:cNvSpPr>
            <a:spLocks noChangeShapeType="1"/>
          </p:cNvSpPr>
          <p:nvPr/>
        </p:nvSpPr>
        <p:spPr bwMode="auto">
          <a:xfrm>
            <a:off x="78486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1052"/>
          <p:cNvSpPr>
            <a:spLocks noChangeShapeType="1"/>
          </p:cNvSpPr>
          <p:nvPr/>
        </p:nvSpPr>
        <p:spPr bwMode="auto">
          <a:xfrm>
            <a:off x="784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1053"/>
          <p:cNvSpPr>
            <a:spLocks noChangeShapeType="1"/>
          </p:cNvSpPr>
          <p:nvPr/>
        </p:nvSpPr>
        <p:spPr bwMode="auto">
          <a:xfrm>
            <a:off x="2743200" y="3886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1054"/>
          <p:cNvSpPr txBox="1">
            <a:spLocks noChangeArrowheads="1"/>
          </p:cNvSpPr>
          <p:nvPr/>
        </p:nvSpPr>
        <p:spPr bwMode="auto">
          <a:xfrm>
            <a:off x="3048000" y="3429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Data Bus</a:t>
            </a:r>
          </a:p>
        </p:txBody>
      </p:sp>
      <p:sp>
        <p:nvSpPr>
          <p:cNvPr id="10269" name="Text Box 1055"/>
          <p:cNvSpPr txBox="1">
            <a:spLocks noChangeArrowheads="1"/>
          </p:cNvSpPr>
          <p:nvPr/>
        </p:nvSpPr>
        <p:spPr bwMode="auto">
          <a:xfrm>
            <a:off x="3124200" y="5257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Address Bus</a:t>
            </a:r>
          </a:p>
        </p:txBody>
      </p:sp>
      <p:sp>
        <p:nvSpPr>
          <p:cNvPr id="10270" name="Text Box 1056"/>
          <p:cNvSpPr txBox="1">
            <a:spLocks noChangeArrowheads="1"/>
          </p:cNvSpPr>
          <p:nvPr/>
        </p:nvSpPr>
        <p:spPr bwMode="auto">
          <a:xfrm>
            <a:off x="1524000" y="6019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ea typeface="新細明體" pitchFamily="18" charset="-120"/>
              </a:rPr>
              <a:t>Figure 1-1 (a) General-Purpose Microprocessor System</a:t>
            </a:r>
          </a:p>
        </p:txBody>
      </p:sp>
      <p:sp>
        <p:nvSpPr>
          <p:cNvPr id="10271" name="Rectangle 105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zh-TW" smtClean="0"/>
              <a:t>CPU for Computers</a:t>
            </a:r>
          </a:p>
          <a:p>
            <a:pPr eaLnBrk="1" hangingPunct="1"/>
            <a:r>
              <a:rPr lang="en-US" altLang="zh-TW" smtClean="0"/>
              <a:t>No RAM, ROM, I/O on CPU chip itself</a:t>
            </a:r>
          </a:p>
          <a:p>
            <a:pPr eaLnBrk="1" hangingPunct="1"/>
            <a:r>
              <a:rPr lang="en-US" altLang="zh-TW" smtClean="0"/>
              <a:t>Example</a:t>
            </a:r>
            <a:r>
              <a:rPr lang="zh-TW" altLang="en-US" smtClean="0"/>
              <a:t>：</a:t>
            </a:r>
            <a:r>
              <a:rPr lang="en-US" altLang="zh-TW" smtClean="0"/>
              <a:t>Intel’s x86, Motorola’s 680x0</a:t>
            </a:r>
          </a:p>
        </p:txBody>
      </p:sp>
      <p:sp>
        <p:nvSpPr>
          <p:cNvPr id="10272" name="Text Box 1058"/>
          <p:cNvSpPr txBox="1">
            <a:spLocks noChangeArrowheads="1"/>
          </p:cNvSpPr>
          <p:nvPr/>
        </p:nvSpPr>
        <p:spPr bwMode="auto">
          <a:xfrm>
            <a:off x="6629400" y="3048000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Arial" charset="0"/>
                <a:ea typeface="新細明體" pitchFamily="18" charset="-120"/>
              </a:rPr>
              <a:t>Many chips on mother’s board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1532</Words>
  <Application>Microsoft Office PowerPoint</Application>
  <PresentationFormat>On-screen Show (4:3)</PresentationFormat>
  <Paragraphs>427</Paragraphs>
  <Slides>46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預設簡報設計</vt:lpstr>
      <vt:lpstr>Chapter 1  The PIC18 Microcontroller</vt:lpstr>
      <vt:lpstr>Objective</vt:lpstr>
      <vt:lpstr>Section 1.1 Von Neumann and Harvard Architectures </vt:lpstr>
      <vt:lpstr>Harvard vs von Neumann Architecture</vt:lpstr>
      <vt:lpstr>Von Neumann Architecture is Slow</vt:lpstr>
      <vt:lpstr>Advantage of Harvard Architecture (easy for pipeline implementation)</vt:lpstr>
      <vt:lpstr>Disadvantage of Harvard Architecture</vt:lpstr>
      <vt:lpstr>Section 1.2 microprocessors and microcontrollers </vt:lpstr>
      <vt:lpstr>General-purpose microprocessor</vt:lpstr>
      <vt:lpstr>Microcontrollers</vt:lpstr>
      <vt:lpstr>Microcontrollers</vt:lpstr>
      <vt:lpstr>Microcontroller</vt:lpstr>
      <vt:lpstr>Microprocessor v.s. Microcontroller</vt:lpstr>
      <vt:lpstr>Section 1.3 Embedded System</vt:lpstr>
      <vt:lpstr>Embedded System </vt:lpstr>
      <vt:lpstr>Embedded System</vt:lpstr>
      <vt:lpstr>Processors in Embedded Systems</vt:lpstr>
      <vt:lpstr>Three criteria in Choosing a Microcontroller</vt:lpstr>
      <vt:lpstr>Basic Data Format (8-bit)</vt:lpstr>
      <vt:lpstr>Basic Data Format (8-bit)</vt:lpstr>
      <vt:lpstr>Basic Data Format (8-bit)</vt:lpstr>
      <vt:lpstr>Basic Data Format (8-bit) </vt:lpstr>
      <vt:lpstr>Section 1.4 Overview of PIC18</vt:lpstr>
      <vt:lpstr>PIC18F Microcontroller Families</vt:lpstr>
      <vt:lpstr>Microprocessor Unit</vt:lpstr>
      <vt:lpstr>Microprocessor Unit</vt:lpstr>
      <vt:lpstr>PIC18F - Address Buses</vt:lpstr>
      <vt:lpstr>Data Bus and Control Signals</vt:lpstr>
      <vt:lpstr>PIC18F452/4520 Memory</vt:lpstr>
      <vt:lpstr>PIC18F452/4520 Memory</vt:lpstr>
      <vt:lpstr>PIC18F452/4520 – Data Memory with Access Banks</vt:lpstr>
      <vt:lpstr>PIC18F452 I/O Ports</vt:lpstr>
      <vt:lpstr>PIC18F452—I/O Ports A and B</vt:lpstr>
      <vt:lpstr>MCU Support Devices</vt:lpstr>
      <vt:lpstr>MCU Support Devices</vt:lpstr>
      <vt:lpstr>PIC18F Special Features</vt:lpstr>
      <vt:lpstr>PowerPoint Presentation</vt:lpstr>
      <vt:lpstr>PowerPoint Presentation</vt:lpstr>
      <vt:lpstr>PIC18F Instructions  and Assembly Language</vt:lpstr>
      <vt:lpstr>Instruction Description and  Illustrations </vt:lpstr>
      <vt:lpstr>Illustrative Program: Displaying a  Byte at an I/O Port</vt:lpstr>
      <vt:lpstr>Illustration</vt:lpstr>
      <vt:lpstr>Illustration</vt:lpstr>
      <vt:lpstr>PIC18 Simulator IDE</vt:lpstr>
      <vt:lpstr>Embedded System</vt:lpstr>
      <vt:lpstr>You are able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chout</dc:creator>
  <cp:lastModifiedBy>CSLeung</cp:lastModifiedBy>
  <cp:revision>70</cp:revision>
  <dcterms:created xsi:type="dcterms:W3CDTF">2002-07-15T13:14:15Z</dcterms:created>
  <dcterms:modified xsi:type="dcterms:W3CDTF">2019-01-09T10:17:46Z</dcterms:modified>
</cp:coreProperties>
</file>