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0"/>
  </p:notesMasterIdLst>
  <p:handoutMasterIdLst>
    <p:handoutMasterId r:id="rId71"/>
  </p:handoutMasterIdLst>
  <p:sldIdLst>
    <p:sldId id="289" r:id="rId5"/>
    <p:sldId id="290" r:id="rId6"/>
    <p:sldId id="329" r:id="rId7"/>
    <p:sldId id="286" r:id="rId8"/>
    <p:sldId id="300" r:id="rId9"/>
    <p:sldId id="330" r:id="rId10"/>
    <p:sldId id="335" r:id="rId11"/>
    <p:sldId id="336" r:id="rId12"/>
    <p:sldId id="337" r:id="rId13"/>
    <p:sldId id="338" r:id="rId14"/>
    <p:sldId id="339" r:id="rId15"/>
    <p:sldId id="341" r:id="rId16"/>
    <p:sldId id="342" r:id="rId17"/>
    <p:sldId id="340" r:id="rId18"/>
    <p:sldId id="343" r:id="rId19"/>
    <p:sldId id="344" r:id="rId20"/>
    <p:sldId id="303" r:id="rId21"/>
    <p:sldId id="322" r:id="rId22"/>
    <p:sldId id="304" r:id="rId23"/>
    <p:sldId id="345" r:id="rId24"/>
    <p:sldId id="261" r:id="rId25"/>
    <p:sldId id="298" r:id="rId26"/>
    <p:sldId id="347" r:id="rId27"/>
    <p:sldId id="348" r:id="rId28"/>
    <p:sldId id="349" r:id="rId29"/>
    <p:sldId id="346" r:id="rId30"/>
    <p:sldId id="306" r:id="rId31"/>
    <p:sldId id="307" r:id="rId32"/>
    <p:sldId id="283" r:id="rId33"/>
    <p:sldId id="284" r:id="rId34"/>
    <p:sldId id="311" r:id="rId35"/>
    <p:sldId id="270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75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295" r:id="rId61"/>
    <p:sldId id="316" r:id="rId62"/>
    <p:sldId id="273" r:id="rId63"/>
    <p:sldId id="275" r:id="rId64"/>
    <p:sldId id="276" r:id="rId65"/>
    <p:sldId id="373" r:id="rId66"/>
    <p:sldId id="374" r:id="rId67"/>
    <p:sldId id="281" r:id="rId68"/>
    <p:sldId id="282" r:id="rId69"/>
  </p:sldIdLst>
  <p:sldSz cx="9144000" cy="6858000" type="screen4x3"/>
  <p:notesSz cx="9144000" cy="6858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>
          <p15:clr>
            <a:srgbClr val="A4A3A4"/>
          </p15:clr>
        </p15:guide>
        <p15:guide id="2" pos="50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8"/>
    <a:srgbClr val="FF3300"/>
    <a:srgbClr val="EAEAEA"/>
    <a:srgbClr val="ED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80" autoAdjust="0"/>
    <p:restoredTop sz="89863" autoAdjust="0"/>
  </p:normalViewPr>
  <p:slideViewPr>
    <p:cSldViewPr>
      <p:cViewPr varScale="1">
        <p:scale>
          <a:sx n="54" d="100"/>
          <a:sy n="54" d="100"/>
        </p:scale>
        <p:origin x="58" y="470"/>
      </p:cViewPr>
      <p:guideLst>
        <p:guide orient="horz" pos="3744"/>
        <p:guide pos="50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62.xml"/><Relationship Id="rId21" Type="http://schemas.openxmlformats.org/officeDocument/2006/relationships/slide" Target="slides/slide22.xml"/><Relationship Id="rId34" Type="http://schemas.openxmlformats.org/officeDocument/2006/relationships/slide" Target="slides/slide57.xml"/><Relationship Id="rId42" Type="http://schemas.openxmlformats.org/officeDocument/2006/relationships/slide" Target="slides/slide65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1.xml"/><Relationship Id="rId41" Type="http://schemas.openxmlformats.org/officeDocument/2006/relationships/slide" Target="slides/slide64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4.xml"/><Relationship Id="rId37" Type="http://schemas.openxmlformats.org/officeDocument/2006/relationships/slide" Target="slides/slide60.xml"/><Relationship Id="rId40" Type="http://schemas.openxmlformats.org/officeDocument/2006/relationships/slide" Target="slides/slide6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59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3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2.xml"/><Relationship Id="rId35" Type="http://schemas.openxmlformats.org/officeDocument/2006/relationships/slide" Target="slides/slide58.xml"/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56.xml"/><Relationship Id="rId38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BE19F58-2CA5-4510-AECE-08C8770B539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8467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EF035B0-FDB2-4641-B5A3-6F2A0E9190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4452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F481D19-4617-4A7A-A84D-407B3F804B4E}" type="slidenum">
              <a:rPr lang="en-US" altLang="zh-TW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C76880D-EE3E-462E-8ED1-B6EA8C06C52F}" type="slidenum">
              <a:rPr lang="en-US" altLang="zh-TW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8B44E98-C275-4C99-A38F-7B91AE9D7E6D}" type="slidenum">
              <a:rPr lang="en-US" altLang="zh-TW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809A1EC-6473-4B78-AC68-D061F7F2AAB1}" type="slidenum">
              <a:rPr lang="en-US" altLang="zh-TW"/>
              <a:pPr>
                <a:spcBef>
                  <a:spcPct val="0"/>
                </a:spcBef>
              </a:pPr>
              <a:t>12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E125023-9F9C-4545-9F08-B52E9FABA169}" type="slidenum">
              <a:rPr lang="en-US" altLang="zh-TW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249072F-C26E-4714-BEF6-619BE27FACBE}" type="slidenum">
              <a:rPr lang="en-US" altLang="zh-TW"/>
              <a:pPr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120E153-5432-477D-9ECC-61301FB2FFBA}" type="slidenum">
              <a:rPr lang="en-US" altLang="zh-TW"/>
              <a:pPr>
                <a:spcBef>
                  <a:spcPct val="0"/>
                </a:spcBef>
              </a:pPr>
              <a:t>15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</a:t>
            </a:r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F8F58AE-CA65-42FC-921D-F8F3D01C68EC}" type="slidenum">
              <a:rPr lang="en-US" altLang="zh-TW"/>
              <a:pPr>
                <a:spcBef>
                  <a:spcPct val="0"/>
                </a:spcBef>
              </a:pPr>
              <a:t>16</a:t>
            </a:fld>
            <a:endParaRPr lang="en-US" altLang="zh-TW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 eaLnBrk="1" hangingPunct="1"/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34B63A7-2924-4DFD-B26A-F575141B1B44}" type="slidenum">
              <a:rPr lang="en-US" altLang="zh-TW"/>
              <a:pPr>
                <a:spcBef>
                  <a:spcPct val="0"/>
                </a:spcBef>
              </a:pPr>
              <a:t>17</a:t>
            </a:fld>
            <a:endParaRPr lang="en-US" altLang="zh-TW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MOV  R2,#02H   </a:t>
            </a:r>
            <a:r>
              <a:rPr lang="en-US" altLang="zh-TW" smtClean="0">
                <a:latin typeface="Courier New" pitchFamily="49" charset="0"/>
              </a:rPr>
              <a:t>;R2=2</a:t>
            </a:r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CLR  A            </a:t>
            </a:r>
            <a:r>
              <a:rPr lang="en-US" altLang="zh-TW" smtClean="0">
                <a:latin typeface="Courier New" pitchFamily="49" charset="0"/>
              </a:rPr>
              <a:t>  ;A=0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HERE: INC  A </a:t>
            </a:r>
            <a:r>
              <a:rPr lang="en-US" altLang="zh-TW" smtClean="0">
                <a:latin typeface="Courier New" pitchFamily="49" charset="0"/>
              </a:rPr>
              <a:t>              ;increase A by 1  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DJNZ R2,BACK </a:t>
            </a:r>
            <a:r>
              <a:rPr lang="en-US" altLang="zh-TW" smtClean="0">
                <a:latin typeface="Courier New" pitchFamily="49" charset="0"/>
              </a:rPr>
              <a:t>;Decrement R2 and Jump to HERE if R2≠0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0199839-41FE-4A11-A975-020C48EF5679}" type="slidenum">
              <a:rPr lang="en-US" altLang="zh-TW"/>
              <a:pPr>
                <a:spcBef>
                  <a:spcPct val="0"/>
                </a:spcBef>
              </a:pPr>
              <a:t>18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MOV  R2,#02H   </a:t>
            </a:r>
            <a:r>
              <a:rPr lang="en-US" altLang="zh-TW" smtClean="0">
                <a:latin typeface="Courier New" pitchFamily="49" charset="0"/>
              </a:rPr>
              <a:t>;R2=2</a:t>
            </a:r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CLR  A            </a:t>
            </a:r>
            <a:r>
              <a:rPr lang="en-US" altLang="zh-TW" smtClean="0">
                <a:latin typeface="Courier New" pitchFamily="49" charset="0"/>
              </a:rPr>
              <a:t>  ;A=0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HERE: INC  A </a:t>
            </a:r>
            <a:r>
              <a:rPr lang="en-US" altLang="zh-TW" smtClean="0">
                <a:latin typeface="Courier New" pitchFamily="49" charset="0"/>
              </a:rPr>
              <a:t>              ;increase A by 1  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DJNZ R2,BACK </a:t>
            </a:r>
            <a:r>
              <a:rPr lang="en-US" altLang="zh-TW" smtClean="0">
                <a:latin typeface="Courier New" pitchFamily="49" charset="0"/>
              </a:rPr>
              <a:t>;Decrement R2 and Jump to HERE if R2≠0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196B832-F31D-41E2-A940-C50D995D6C0D}" type="slidenum">
              <a:rPr lang="en-US" altLang="zh-TW"/>
              <a:pPr>
                <a:spcBef>
                  <a:spcPct val="0"/>
                </a:spcBef>
              </a:pPr>
              <a:t>19</a:t>
            </a:fld>
            <a:endParaRPr lang="en-US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MOV  R2,#02H   </a:t>
            </a:r>
            <a:r>
              <a:rPr lang="en-US" altLang="zh-TW" smtClean="0">
                <a:latin typeface="Courier New" pitchFamily="49" charset="0"/>
              </a:rPr>
              <a:t>;R2=2</a:t>
            </a:r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CLR  A            </a:t>
            </a:r>
            <a:r>
              <a:rPr lang="en-US" altLang="zh-TW" smtClean="0">
                <a:latin typeface="Courier New" pitchFamily="49" charset="0"/>
              </a:rPr>
              <a:t>  ;A=0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HERE: INC  A </a:t>
            </a:r>
            <a:r>
              <a:rPr lang="en-US" altLang="zh-TW" smtClean="0">
                <a:latin typeface="Courier New" pitchFamily="49" charset="0"/>
              </a:rPr>
              <a:t>              ;increase A by 1  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DJNZ R2,BACK </a:t>
            </a:r>
            <a:r>
              <a:rPr lang="en-US" altLang="zh-TW" smtClean="0">
                <a:latin typeface="Courier New" pitchFamily="49" charset="0"/>
              </a:rPr>
              <a:t>;Decrement R2 and Jump to HERE if R2≠0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64BAE25-EAF1-41E6-B6FF-337A70BCEB6F}" type="slidenum">
              <a:rPr lang="en-US" altLang="zh-TW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45B508A-426E-4098-8BA2-153E4F13A6A5}" type="slidenum">
              <a:rPr lang="en-US" altLang="zh-TW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B88760A-1F6D-4704-A5FF-CCDF0C0FF2CE}" type="slidenum">
              <a:rPr lang="en-US" altLang="zh-TW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F2C1037-B3EB-44D6-AFB4-88EAE0CFE81D}" type="slidenum">
              <a:rPr lang="en-US" altLang="zh-TW"/>
              <a:pPr>
                <a:spcBef>
                  <a:spcPct val="0"/>
                </a:spcBef>
              </a:pPr>
              <a:t>22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D24C1D0-4BCA-4BAC-BBD5-AE1A75AE8CE6}" type="slidenum">
              <a:rPr lang="en-US" altLang="zh-TW"/>
              <a:pPr>
                <a:spcBef>
                  <a:spcPct val="0"/>
                </a:spcBef>
              </a:pPr>
              <a:t>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044C854-97F3-47BB-A890-6BF93CFC3853}" type="slidenum">
              <a:rPr lang="en-US" altLang="zh-TW"/>
              <a:pPr>
                <a:spcBef>
                  <a:spcPct val="0"/>
                </a:spcBef>
              </a:pPr>
              <a:t>24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B0A1EB8-3AA1-427D-9576-5792FD3AE714}" type="slidenum">
              <a:rPr lang="en-US" altLang="zh-TW"/>
              <a:pPr>
                <a:spcBef>
                  <a:spcPct val="0"/>
                </a:spcBef>
              </a:pPr>
              <a:t>25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FDF3172-DD00-4F80-969D-9001C799DA92}" type="slidenum">
              <a:rPr lang="en-US" altLang="zh-TW"/>
              <a:pPr>
                <a:spcBef>
                  <a:spcPct val="0"/>
                </a:spcBef>
              </a:pPr>
              <a:t>26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197CE36-DCFE-4DDE-AFA1-D2581DB3DFB2}" type="slidenum">
              <a:rPr lang="en-US" altLang="zh-TW"/>
              <a:pPr>
                <a:spcBef>
                  <a:spcPct val="0"/>
                </a:spcBef>
              </a:pPr>
              <a:t>27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/>
              <a:t>displacement: </a:t>
            </a:r>
            <a:r>
              <a:rPr lang="zh-TW" altLang="en-US" smtClean="0"/>
              <a:t>替換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7DAFC1D-8647-416D-BDBD-E9EBD223ECB7}" type="slidenum">
              <a:rPr lang="en-US" altLang="zh-TW"/>
              <a:pPr>
                <a:spcBef>
                  <a:spcPct val="0"/>
                </a:spcBef>
              </a:pPr>
              <a:t>28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28325E3-7C4C-4441-A0D2-DF4F6FAD564A}" type="slidenum">
              <a:rPr lang="en-US" altLang="zh-TW"/>
              <a:pPr>
                <a:spcBef>
                  <a:spcPct val="0"/>
                </a:spcBef>
              </a:pPr>
              <a:t>29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BA084A-9EA2-4037-857C-B03341487FA7}" type="slidenum">
              <a:rPr lang="en-US" altLang="zh-TW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E4414FD-61F5-47F5-AA68-7302E9DE5B57}" type="slidenum">
              <a:rPr lang="en-US" altLang="zh-TW"/>
              <a:pPr>
                <a:spcBef>
                  <a:spcPct val="0"/>
                </a:spcBef>
              </a:pPr>
              <a:t>30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EF0919D-E603-4EAB-95CD-8C7EB6FFC52D}" type="slidenum">
              <a:rPr lang="en-US" altLang="zh-TW"/>
              <a:pPr>
                <a:spcBef>
                  <a:spcPct val="0"/>
                </a:spcBef>
              </a:pPr>
              <a:t>31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C2648EC-7F6A-4C26-A9E7-359BB85F949C}" type="slidenum">
              <a:rPr lang="en-US" altLang="zh-TW"/>
              <a:pPr>
                <a:spcBef>
                  <a:spcPct val="0"/>
                </a:spcBef>
              </a:pPr>
              <a:t>32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2311CC5-DD7A-455A-9068-E69D94B856DB}" type="slidenum">
              <a:rPr lang="en-US" altLang="zh-TW"/>
              <a:pPr>
                <a:spcBef>
                  <a:spcPct val="0"/>
                </a:spcBef>
              </a:pPr>
              <a:t>33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B499059-C844-40D2-8105-86A16E0D4086}" type="slidenum">
              <a:rPr lang="en-US" altLang="zh-TW"/>
              <a:pPr>
                <a:spcBef>
                  <a:spcPct val="0"/>
                </a:spcBef>
              </a:pPr>
              <a:t>34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smtClean="0"/>
              <a:t>Input – get voltage level from a peripherial</a:t>
            </a:r>
          </a:p>
          <a:p>
            <a:r>
              <a:rPr lang="en-CA" altLang="en-US" smtClean="0"/>
              <a:t>Output – assign a voltage level of a designated port</a:t>
            </a:r>
          </a:p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1369003-3B15-471B-9764-C6CAB2ECEA33}" type="slidenum">
              <a:rPr lang="en-CA" altLang="zh-TW">
                <a:latin typeface="Times New Roman" pitchFamily="18" charset="0"/>
                <a:cs typeface="Arial" charset="0"/>
              </a:rPr>
              <a:pPr>
                <a:spcBef>
                  <a:spcPct val="0"/>
                </a:spcBef>
              </a:pPr>
              <a:t>38</a:t>
            </a:fld>
            <a:endParaRPr lang="en-CA" altLang="zh-TW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smtClean="0"/>
              <a:t>4552 – display 4 first 2ms ; change position display 5 for 2ms; etc</a:t>
            </a:r>
          </a:p>
          <a:p>
            <a:endParaRPr lang="en-CA" altLang="en-US" smtClean="0"/>
          </a:p>
          <a:p>
            <a:r>
              <a:rPr lang="en-CA" altLang="en-US" smtClean="0"/>
              <a:t>Describe mechanism. </a:t>
            </a:r>
          </a:p>
          <a:p>
            <a:endParaRPr lang="en-CA" altLang="en-US" smtClean="0"/>
          </a:p>
          <a:p>
            <a:r>
              <a:rPr lang="en-CA" altLang="en-US" smtClean="0"/>
              <a:t>If the digit moves quickly enough, the 4 digits would appear to </a:t>
            </a:r>
          </a:p>
          <a:p>
            <a:endParaRPr lang="en-CA" altLang="en-US" smtClean="0"/>
          </a:p>
          <a:p>
            <a:r>
              <a:rPr lang="en-CA" altLang="en-US" smtClean="0"/>
              <a:t>Let us step back a bit. Why do we need time multiplexing.</a:t>
            </a:r>
          </a:p>
          <a:p>
            <a:endParaRPr lang="en-CA" altLang="en-US" smtClean="0"/>
          </a:p>
          <a:p>
            <a:r>
              <a:rPr lang="en-CA" altLang="en-US" smtClean="0"/>
              <a:t>Interfacing with 4 digit 7 segment led</a:t>
            </a:r>
            <a:endParaRPr lang="en-US" altLang="en-US" smtClean="0"/>
          </a:p>
          <a:p>
            <a:r>
              <a:rPr lang="en-CA" altLang="en-US" smtClean="0"/>
              <a:t>Each digit is controlled by 7 leds. If we need to control 4 digits, we need 28 pins in total. Too much for a 40-pin microcontroller. Solution is time multiplexing…..</a:t>
            </a:r>
            <a:endParaRPr lang="en-US" altLang="en-US" smtClean="0"/>
          </a:p>
          <a:p>
            <a:r>
              <a:rPr lang="en-CA" altLang="en-US" smtClean="0"/>
              <a:t>What is time multiplexing????</a:t>
            </a:r>
            <a:endParaRPr lang="en-US" altLang="en-US" smtClean="0"/>
          </a:p>
          <a:p>
            <a:r>
              <a:rPr lang="en-CA" altLang="en-US" smtClean="0"/>
              <a:t>Only one digit appears at any given time. The digit pattern is controlled by this input.</a:t>
            </a:r>
            <a:endParaRPr lang="en-US" altLang="en-US" smtClean="0"/>
          </a:p>
          <a:p>
            <a:r>
              <a:rPr lang="en-CA" altLang="en-US" smtClean="0"/>
              <a:t>and we try to perform something like this…..</a:t>
            </a:r>
            <a:endParaRPr lang="en-US" altLang="en-US" smtClean="0"/>
          </a:p>
          <a:p>
            <a:r>
              <a:rPr lang="en-CA" altLang="en-US" smtClean="0"/>
              <a:t>Digit 1 digit for 2ms then 2</a:t>
            </a:r>
            <a:r>
              <a:rPr lang="en-CA" altLang="en-US" baseline="30000" smtClean="0"/>
              <a:t>nd</a:t>
            </a:r>
            <a:r>
              <a:rPr lang="en-CA" altLang="en-US" smtClean="0"/>
              <a:t> digit for 2ms …..</a:t>
            </a:r>
            <a:endParaRPr lang="en-US" altLang="en-US" smtClean="0"/>
          </a:p>
          <a:p>
            <a:r>
              <a:rPr lang="en-CA" altLang="en-US" smtClean="0"/>
              <a:t>You are able to see all 4 digits appearing simultaneously because of an effect called Persistence of vision….</a:t>
            </a:r>
            <a:endParaRPr lang="en-US" altLang="en-US" smtClean="0"/>
          </a:p>
          <a:p>
            <a:r>
              <a:rPr lang="en-CA" altLang="en-US" smtClean="0"/>
              <a:t>this is an effect in which the image continuing to appear in one’s vision for 1/25 of a second even though the original image has already disappeared.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8109611-541E-42C8-8556-F2FC23E05EA2}" type="slidenum">
              <a:rPr lang="en-CA" altLang="zh-TW">
                <a:latin typeface="Times New Roman" pitchFamily="18" charset="0"/>
                <a:cs typeface="Arial" charset="0"/>
              </a:rPr>
              <a:pPr>
                <a:spcBef>
                  <a:spcPct val="0"/>
                </a:spcBef>
              </a:pPr>
              <a:t>44</a:t>
            </a:fld>
            <a:endParaRPr lang="en-CA" altLang="zh-TW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D00F60-0E3B-4BCA-9FEF-7280F3149C97}" type="slidenum">
              <a:rPr lang="en-CA" altLang="zh-TW">
                <a:latin typeface="Times New Roman" pitchFamily="18" charset="0"/>
                <a:cs typeface="Arial" charset="0"/>
              </a:rPr>
              <a:pPr>
                <a:spcBef>
                  <a:spcPct val="0"/>
                </a:spcBef>
              </a:pPr>
              <a:t>45</a:t>
            </a:fld>
            <a:endParaRPr lang="en-CA" altLang="zh-TW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D00F60-0E3B-4BCA-9FEF-7280F3149C97}" type="slidenum">
              <a:rPr lang="en-CA" altLang="zh-TW">
                <a:latin typeface="Times New Roman" pitchFamily="18" charset="0"/>
                <a:cs typeface="Arial" charset="0"/>
              </a:rPr>
              <a:pPr>
                <a:spcBef>
                  <a:spcPct val="0"/>
                </a:spcBef>
              </a:pPr>
              <a:t>46</a:t>
            </a:fld>
            <a:endParaRPr lang="en-CA" altLang="zh-TW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091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7F6F95A-F866-4793-89F0-C0524736A86B}" type="slidenum">
              <a:rPr lang="en-US" altLang="zh-TW"/>
              <a:pPr>
                <a:spcBef>
                  <a:spcPct val="0"/>
                </a:spcBef>
              </a:pPr>
              <a:t>56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CD1EB1F-32B3-4EA8-AB84-6AF9D1524CF8}" type="slidenum">
              <a:rPr lang="en-US" altLang="zh-TW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C515102-B825-4DCE-9B03-4ED3B34BB46D}" type="slidenum">
              <a:rPr lang="en-US" altLang="zh-TW"/>
              <a:pPr>
                <a:spcBef>
                  <a:spcPct val="0"/>
                </a:spcBef>
              </a:pPr>
              <a:t>57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66C3454-0D14-4E9E-875E-6821D33C45B7}" type="slidenum">
              <a:rPr lang="en-US" altLang="zh-TW"/>
              <a:pPr>
                <a:spcBef>
                  <a:spcPct val="0"/>
                </a:spcBef>
              </a:pPr>
              <a:t>58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TW" smtClean="0"/>
              <a:t>quartz </a:t>
            </a:r>
            <a:r>
              <a:rPr lang="zh-TW" altLang="en-US" smtClean="0"/>
              <a:t>石英</a:t>
            </a:r>
          </a:p>
          <a:p>
            <a:pPr eaLnBrk="1" hangingPunct="1">
              <a:buFontTx/>
              <a:buChar char="•"/>
            </a:pPr>
            <a:r>
              <a:rPr lang="en-US" altLang="zh-TW" smtClean="0"/>
              <a:t>crystal </a:t>
            </a:r>
            <a:r>
              <a:rPr lang="zh-TW" altLang="en-US" smtClean="0"/>
              <a:t>水晶</a:t>
            </a:r>
          </a:p>
          <a:p>
            <a:pPr eaLnBrk="1" hangingPunct="1">
              <a:buFontTx/>
              <a:buChar char="•"/>
            </a:pPr>
            <a:r>
              <a:rPr lang="en-US" altLang="zh-TW" smtClean="0"/>
              <a:t>oscillator:</a:t>
            </a:r>
            <a:r>
              <a:rPr lang="zh-TW" altLang="en-US" smtClean="0"/>
              <a:t>振盪器</a:t>
            </a:r>
          </a:p>
          <a:p>
            <a:pPr eaLnBrk="1" hangingPunct="1">
              <a:buFontTx/>
              <a:buChar char="•"/>
            </a:pPr>
            <a:r>
              <a:rPr lang="en-US" altLang="zh-TW" smtClean="0"/>
              <a:t>The pin of 8051 for external clock =&gt; look Chapter 4.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6FDD5C7-53BA-4A74-87F9-E015839CA284}" type="slidenum">
              <a:rPr lang="en-US" altLang="zh-TW"/>
              <a:pPr>
                <a:spcBef>
                  <a:spcPct val="0"/>
                </a:spcBef>
              </a:pPr>
              <a:t>59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4AD6C95-F7BD-4F76-A25E-391C5B4527E1}" type="slidenum">
              <a:rPr lang="en-US" altLang="zh-TW"/>
              <a:pPr>
                <a:spcBef>
                  <a:spcPct val="0"/>
                </a:spcBef>
              </a:pPr>
              <a:t>60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2611AD4-DA0F-44C0-B0F8-A88FDAFACE6F}" type="slidenum">
              <a:rPr lang="en-US" altLang="zh-TW"/>
              <a:pPr>
                <a:spcBef>
                  <a:spcPct val="0"/>
                </a:spcBef>
              </a:pPr>
              <a:t>61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FE9BDEF-BC42-4DA1-B5A9-F7D082FCC473}" type="slidenum">
              <a:rPr lang="en-US" altLang="zh-TW"/>
              <a:pPr>
                <a:spcBef>
                  <a:spcPct val="0"/>
                </a:spcBef>
              </a:pPr>
              <a:t>62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57D0735-50F4-4108-888C-419F141AFF57}" type="slidenum">
              <a:rPr lang="en-US" altLang="zh-TW"/>
              <a:pPr>
                <a:spcBef>
                  <a:spcPct val="0"/>
                </a:spcBef>
              </a:pPr>
              <a:t>63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B90D5B3-34D7-4853-8689-56503D18FA9D}" type="slidenum">
              <a:rPr lang="en-US" altLang="zh-TW"/>
              <a:pPr>
                <a:spcBef>
                  <a:spcPct val="0"/>
                </a:spcBef>
              </a:pPr>
              <a:t>64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75739AA-C4AD-4B51-807D-E73ECB0FCC1F}" type="slidenum">
              <a:rPr lang="en-US" altLang="zh-TW"/>
              <a:pPr>
                <a:spcBef>
                  <a:spcPct val="0"/>
                </a:spcBef>
              </a:pPr>
              <a:t>65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64264F1-7A46-4AA5-8045-5A7AC4429ACE}" type="slidenum">
              <a:rPr lang="en-US" altLang="zh-TW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FF2B5BC-8CDE-40E4-BF9C-338357CDBF39}" type="slidenum">
              <a:rPr lang="en-US" altLang="zh-TW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139406C-5E05-4368-8B49-0C0E9DAA9501}" type="slidenum">
              <a:rPr lang="en-US" altLang="zh-TW"/>
              <a:pPr>
                <a:spcBef>
                  <a:spcPct val="0"/>
                </a:spcBef>
              </a:pPr>
              <a:t>7</a:t>
            </a:fld>
            <a:endParaRPr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E5D09C1-95BC-4962-AD0D-87D76308EC22}" type="slidenum">
              <a:rPr lang="en-US" altLang="zh-TW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8355BFE-4A73-41AD-AF79-DF06009F0B2F}" type="slidenum">
              <a:rPr lang="en-US" altLang="zh-TW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78EFC-4255-4917-82F8-DE824DB92FD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29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20741-2C10-46D1-ACDE-0930BB58A0B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704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6B2AEB-20C3-4032-9FD0-1F6E2BBCBDA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03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"/>
            <a:ext cx="8610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8382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924300"/>
            <a:ext cx="8382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altLang="zh-TW" smtClean="0"/>
              <a:t>Andrew Leung</a:t>
            </a:r>
            <a:endParaRPr lang="en-CA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7AB20-6571-4A23-A751-EABEFDC7B678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3255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37790D-FC9D-4074-8732-D956646088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495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8170A-1C51-4E21-B746-A99AF514E1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876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508B3-3373-4B60-AF24-4F5B9312AE9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31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1C796-D1C3-401C-9072-D7C5A9DD61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690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2168B3-9321-48CD-BDC7-628F3C4516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027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80FED-7E43-440A-A80E-EC1B8D7934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235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143E1-6B42-43F8-84CA-1261242851B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195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E3E7E-5FB0-4452-903D-77DD9BC599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89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913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534DDF8B-F10F-4014-B518-95A5D7E6AEB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DFKai-SB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DFKai-SB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DFKai-SB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DFKai-SB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DFKai-SB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DFKai-SB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DFKai-SB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DFKai-SB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DFKai-SB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DFKai-SB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B24569-F618-4D48-BA57-6F6CB07201B5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Chapter 3 </a:t>
            </a:r>
            <a:br>
              <a:rPr lang="en-US" altLang="zh-TW" sz="3600" smtClean="0"/>
            </a:br>
            <a:r>
              <a:rPr lang="en-US" altLang="zh-TW" sz="3600" smtClean="0"/>
              <a:t>Branch Loop, and IO Port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F611E-DB08-4795-A123-1EEC47C55C9B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Using BNZ\BZ </a:t>
            </a:r>
            <a:endParaRPr lang="zh-TW" altLang="en-US" sz="2800" smtClean="0"/>
          </a:p>
        </p:txBody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Supported by PIC18 families Early families such as PIC16 and PIC12 doesn’t support these instruction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These instructions check the status flag</a:t>
            </a:r>
          </a:p>
          <a:p>
            <a:pPr marL="0" indent="0"/>
            <a:endParaRPr lang="en-US" altLang="en-US" sz="2400" smtClean="0"/>
          </a:p>
          <a:p>
            <a:pPr marL="0" indent="0"/>
            <a:endParaRPr kumimoji="0" lang="en-US" altLang="zh-TW" sz="2400" smtClean="0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141663"/>
            <a:ext cx="450691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63" y="2057400"/>
            <a:ext cx="18383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A9A0B6-AF32-4591-A0C8-D032579B2C00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Using BNZ\BZ </a:t>
            </a:r>
            <a:endParaRPr lang="zh-TW" altLang="en-US" sz="2800" smtClean="0"/>
          </a:p>
        </p:txBody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dirty="0" smtClean="0"/>
              <a:t>Example:</a:t>
            </a:r>
          </a:p>
          <a:p>
            <a:pPr marL="0" indent="0">
              <a:buFontTx/>
              <a:buNone/>
            </a:pPr>
            <a:r>
              <a:rPr lang="en-US" altLang="en-US" sz="2000" dirty="0" smtClean="0"/>
              <a:t>Write a program to</a:t>
            </a:r>
          </a:p>
          <a:p>
            <a:pPr marL="0" indent="0">
              <a:buFontTx/>
              <a:buNone/>
            </a:pPr>
            <a:r>
              <a:rPr lang="en-US" altLang="en-US" sz="2000" dirty="0" smtClean="0"/>
              <a:t>     	a)Clear WREG</a:t>
            </a:r>
          </a:p>
          <a:p>
            <a:pPr marL="0" indent="0">
              <a:buFontTx/>
              <a:buNone/>
            </a:pPr>
            <a:r>
              <a:rPr lang="en-US" altLang="en-US" sz="2000" dirty="0" smtClean="0"/>
              <a:t>	b)Add 3 to WREG ten times and place the result in </a:t>
            </a:r>
          </a:p>
          <a:p>
            <a:pPr marL="0" indent="0">
              <a:buFontTx/>
              <a:buNone/>
            </a:pPr>
            <a:endParaRPr lang="en-US" altLang="en-US" sz="2000" dirty="0" smtClean="0"/>
          </a:p>
          <a:p>
            <a:pPr marL="0" indent="0">
              <a:buFontTx/>
              <a:buNone/>
            </a:pPr>
            <a:r>
              <a:rPr lang="en-US" altLang="en-US" sz="2000" dirty="0" smtClean="0"/>
              <a:t>COUNT 	EQU	0x25</a:t>
            </a:r>
          </a:p>
          <a:p>
            <a:pPr marL="0" indent="0">
              <a:buFontTx/>
              <a:buNone/>
            </a:pPr>
            <a:r>
              <a:rPr lang="en-US" altLang="en-US" sz="2000" dirty="0" smtClean="0"/>
              <a:t>		MOVLW	d'10‘	</a:t>
            </a:r>
          </a:p>
          <a:p>
            <a:pPr marL="0" indent="0">
              <a:buFontTx/>
              <a:buNone/>
            </a:pPr>
            <a:r>
              <a:rPr lang="en-US" altLang="en-US" sz="2000" dirty="0" smtClean="0"/>
              <a:t>		MOVWF	COUNT</a:t>
            </a:r>
          </a:p>
          <a:p>
            <a:pPr marL="0" indent="0">
              <a:buFontTx/>
              <a:buNone/>
            </a:pPr>
            <a:r>
              <a:rPr lang="en-US" altLang="en-US" sz="2000" dirty="0" smtClean="0"/>
              <a:t>		MOVLW 	0</a:t>
            </a:r>
          </a:p>
          <a:p>
            <a:pPr marL="0" indent="0">
              <a:buFontTx/>
              <a:buNone/>
            </a:pPr>
            <a:r>
              <a:rPr lang="en-US" altLang="en-US" sz="2000" dirty="0" smtClean="0"/>
              <a:t>AGAIN		ADDLW	3</a:t>
            </a:r>
          </a:p>
          <a:p>
            <a:pPr marL="0" indent="0">
              <a:buFontTx/>
              <a:buNone/>
            </a:pPr>
            <a:r>
              <a:rPr lang="en-US" altLang="en-US" sz="2000" dirty="0" smtClean="0"/>
              <a:t>		DECF     	COUNT, F</a:t>
            </a:r>
          </a:p>
          <a:p>
            <a:pPr marL="0" indent="0">
              <a:buFontTx/>
              <a:buNone/>
            </a:pPr>
            <a:r>
              <a:rPr lang="en-US" altLang="en-US" sz="2000" dirty="0" smtClean="0"/>
              <a:t>		BNZ		AGAIN</a:t>
            </a:r>
          </a:p>
          <a:p>
            <a:pPr marL="0" indent="0">
              <a:buFontTx/>
              <a:buNone/>
            </a:pPr>
            <a:r>
              <a:rPr lang="en-US" altLang="en-US" sz="2000" dirty="0" smtClean="0"/>
              <a:t>		MOVWF	PORTB</a:t>
            </a:r>
          </a:p>
          <a:p>
            <a:pPr marL="0" indent="0">
              <a:buFontTx/>
              <a:buNone/>
            </a:pPr>
            <a:endParaRPr lang="en-US" altLang="en-US" sz="2000" dirty="0" smtClean="0"/>
          </a:p>
          <a:p>
            <a:pPr marL="0" indent="0"/>
            <a:endParaRPr lang="en-US" altLang="en-US" sz="2000" dirty="0" smtClean="0"/>
          </a:p>
          <a:p>
            <a:pPr marL="0" indent="0"/>
            <a:endParaRPr kumimoji="0" lang="en-US" altLang="zh-TW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63BC97-E348-4C05-B157-8BBC07E421CA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706438"/>
          </a:xfrm>
        </p:spPr>
        <p:txBody>
          <a:bodyPr/>
          <a:lstStyle/>
          <a:p>
            <a:pPr eaLnBrk="1" hangingPunct="1"/>
            <a:r>
              <a:rPr lang="en-US" altLang="en-US" b="0" dirty="0" smtClean="0"/>
              <a:t>Branch</a:t>
            </a:r>
            <a:r>
              <a:rPr lang="en-US" altLang="en-US" b="0" dirty="0" smtClean="0"/>
              <a:t> </a:t>
            </a:r>
            <a:r>
              <a:rPr lang="en-US" altLang="en-US" b="0" dirty="0" smtClean="0"/>
              <a:t>instruction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822825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kumimoji="0" lang="en-US" altLang="zh-TW" sz="2400" smtClean="0"/>
              <a:t>What is the maximum number of times that the loop in the previous example can be repeated?</a:t>
            </a:r>
          </a:p>
          <a:p>
            <a:pPr eaLnBrk="1" hangingPunct="1">
              <a:buFontTx/>
              <a:buNone/>
            </a:pPr>
            <a:endParaRPr kumimoji="0" lang="en-US" altLang="zh-TW" sz="2400" smtClean="0"/>
          </a:p>
          <a:p>
            <a:pPr eaLnBrk="1" hangingPunct="1">
              <a:buFontTx/>
              <a:buNone/>
            </a:pPr>
            <a:r>
              <a:rPr kumimoji="0" lang="en-US" altLang="zh-TW" sz="2400" b="1" smtClean="0"/>
              <a:t>Solution:</a:t>
            </a:r>
          </a:p>
          <a:p>
            <a:pPr eaLnBrk="1" hangingPunct="1">
              <a:buFontTx/>
              <a:buNone/>
            </a:pPr>
            <a:r>
              <a:rPr kumimoji="0" lang="en-US" altLang="zh-TW" sz="2400" smtClean="0"/>
              <a:t>Since COUNT holds is an 8-bit register, it can hold a maximum of FFH, therefore  the loop can be repeated a maximum of 256 times </a:t>
            </a:r>
            <a:r>
              <a:rPr kumimoji="0" lang="en-US" altLang="zh-TW" sz="2400" smtClean="0">
                <a:solidFill>
                  <a:srgbClr val="FF3300"/>
                </a:solidFill>
              </a:rPr>
              <a:t>by setting COUNT=0</a:t>
            </a:r>
            <a:r>
              <a:rPr kumimoji="0" lang="en-US" altLang="zh-TW" sz="2400" smtClean="0"/>
              <a:t>.</a:t>
            </a:r>
          </a:p>
          <a:p>
            <a:pPr eaLnBrk="1" hangingPunct="1">
              <a:buFontTx/>
              <a:buNone/>
            </a:pPr>
            <a:r>
              <a:rPr kumimoji="0" lang="en-US" altLang="zh-TW" sz="2400" smtClean="0"/>
              <a:t>Thus,  COUNT</a:t>
            </a:r>
            <a:r>
              <a:rPr kumimoji="0" lang="zh-TW" altLang="en-US" sz="2400" smtClean="0"/>
              <a:t>＝</a:t>
            </a:r>
            <a:r>
              <a:rPr kumimoji="0" lang="en-US" altLang="zh-TW" sz="2400" smtClean="0"/>
              <a:t>0H, FFH, FEH, ..., 2, 1, 0</a:t>
            </a:r>
            <a:r>
              <a:rPr kumimoji="0" lang="zh-TW" altLang="en-US" sz="2400" smtClean="0"/>
              <a:t>（</a:t>
            </a:r>
            <a:r>
              <a:rPr kumimoji="0" lang="en-US" altLang="zh-TW" sz="2400" smtClean="0"/>
              <a:t>total 256 times)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F83018-1D06-4ED3-9E80-DEC98D7B97B1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Nested Loop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single loop is repeated 256 times in maximum.</a:t>
            </a:r>
          </a:p>
          <a:p>
            <a:pPr eaLnBrk="1" hangingPunct="1"/>
            <a:r>
              <a:rPr lang="en-US" altLang="zh-TW" smtClean="0"/>
              <a:t>If we want to repeat an action more times than 256, we use a loop inside a loop.</a:t>
            </a:r>
          </a:p>
          <a:p>
            <a:pPr eaLnBrk="1" hangingPunct="1"/>
            <a:r>
              <a:rPr lang="en-US" altLang="zh-TW" smtClean="0"/>
              <a:t>This is called nested loop.</a:t>
            </a:r>
          </a:p>
          <a:p>
            <a:pPr eaLnBrk="1" hangingPunct="1"/>
            <a:r>
              <a:rPr lang="en-US" altLang="zh-TW" smtClean="0"/>
              <a:t>For Example: </a:t>
            </a:r>
          </a:p>
          <a:p>
            <a:pPr lvl="1" eaLnBrk="1" hangingPunct="1"/>
            <a:r>
              <a:rPr lang="en-US" altLang="zh-TW" smtClean="0"/>
              <a:t>The inner loop is 256</a:t>
            </a:r>
          </a:p>
          <a:p>
            <a:pPr lvl="1" eaLnBrk="1" hangingPunct="1"/>
            <a:r>
              <a:rPr lang="en-US" altLang="zh-TW" smtClean="0"/>
              <a:t>The outer loop is 2</a:t>
            </a:r>
          </a:p>
          <a:p>
            <a:pPr lvl="1" eaLnBrk="1" hangingPunct="1"/>
            <a:r>
              <a:rPr lang="en-US" altLang="zh-TW" smtClean="0"/>
              <a:t>Total 256*2=512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5638800" y="3733800"/>
            <a:ext cx="2286000" cy="2209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6400800" y="4495800"/>
            <a:ext cx="914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77000" y="46482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inner loop</a:t>
            </a:r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5257800" y="3505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5638800" y="37338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outer loop</a:t>
            </a: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67818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>
            <a:off x="6781800" y="5943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3"/>
          <p:cNvSpPr>
            <a:spLocks noChangeShapeType="1"/>
          </p:cNvSpPr>
          <p:nvPr/>
        </p:nvSpPr>
        <p:spPr bwMode="auto">
          <a:xfrm>
            <a:off x="5257800" y="6248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4"/>
          <p:cNvSpPr>
            <a:spLocks noChangeShapeType="1"/>
          </p:cNvSpPr>
          <p:nvPr/>
        </p:nvSpPr>
        <p:spPr bwMode="auto">
          <a:xfrm>
            <a:off x="5257800" y="3505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5"/>
          <p:cNvSpPr>
            <a:spLocks noChangeShapeType="1"/>
          </p:cNvSpPr>
          <p:nvPr/>
        </p:nvSpPr>
        <p:spPr bwMode="auto">
          <a:xfrm>
            <a:off x="67818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6"/>
          <p:cNvSpPr>
            <a:spLocks noChangeShapeType="1"/>
          </p:cNvSpPr>
          <p:nvPr/>
        </p:nvSpPr>
        <p:spPr bwMode="auto">
          <a:xfrm>
            <a:off x="67818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>
            <a:off x="61722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8"/>
          <p:cNvSpPr>
            <a:spLocks noChangeShapeType="1"/>
          </p:cNvSpPr>
          <p:nvPr/>
        </p:nvSpPr>
        <p:spPr bwMode="auto">
          <a:xfrm>
            <a:off x="61722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9"/>
          <p:cNvSpPr>
            <a:spLocks noChangeShapeType="1"/>
          </p:cNvSpPr>
          <p:nvPr/>
        </p:nvSpPr>
        <p:spPr bwMode="auto">
          <a:xfrm>
            <a:off x="6172200" y="4267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Oval 21"/>
          <p:cNvSpPr>
            <a:spLocks noChangeArrowheads="1"/>
          </p:cNvSpPr>
          <p:nvPr/>
        </p:nvSpPr>
        <p:spPr bwMode="auto">
          <a:xfrm flipH="1">
            <a:off x="6743700" y="55245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600">
              <a:latin typeface="Arial" charset="0"/>
              <a:ea typeface="新細明體" pitchFamily="18" charset="-120"/>
            </a:endParaRPr>
          </a:p>
        </p:txBody>
      </p:sp>
      <p:sp>
        <p:nvSpPr>
          <p:cNvPr id="29716" name="Oval 22"/>
          <p:cNvSpPr>
            <a:spLocks noChangeArrowheads="1"/>
          </p:cNvSpPr>
          <p:nvPr/>
        </p:nvSpPr>
        <p:spPr bwMode="auto">
          <a:xfrm flipH="1">
            <a:off x="6743700" y="62103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600">
              <a:latin typeface="Arial" charset="0"/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EFABBB-C927-4586-BA6F-D3CE2491879F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317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Loop inside a loop</a:t>
            </a:r>
            <a:endParaRPr lang="zh-TW" altLang="en-US" sz="2800" smtClean="0"/>
          </a:p>
        </p:txBody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229600" cy="5832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Write a program to 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a)Load the PORTB SFR register with the value 55H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b)Complement PORTB </a:t>
            </a:r>
            <a:r>
              <a:rPr lang="en-US" altLang="en-US" sz="2400" b="1" smtClean="0"/>
              <a:t>700</a:t>
            </a:r>
            <a:r>
              <a:rPr lang="en-US" altLang="en-US" sz="2400" smtClean="0"/>
              <a:t>times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R1  		EQU   0x25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R2  		EQU   0x26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COUNT_1 	EQU	d'10'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COUNT_2 	EQU	d'70' 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MOVLW	0x55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MOVWF	PORTB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MOVLW	COUNT_1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MOVWF	R1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LOP_1:		MOVLW	COUNT_2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MOVWF	R2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LOP_2:		COMF	PORTB, F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DECF	R2, F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BNZ	LOP_2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DECF	R1, F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BNZ	LOP_1 </a:t>
            </a:r>
            <a:endParaRPr kumimoji="0" lang="en-US" altLang="zh-TW" sz="160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749" name="Group 1045"/>
          <p:cNvGrpSpPr>
            <a:grpSpLocks/>
          </p:cNvGrpSpPr>
          <p:nvPr/>
        </p:nvGrpSpPr>
        <p:grpSpPr bwMode="auto">
          <a:xfrm>
            <a:off x="4787900" y="2887663"/>
            <a:ext cx="3092450" cy="3048000"/>
            <a:chOff x="3312" y="2208"/>
            <a:chExt cx="1948" cy="1920"/>
          </a:xfrm>
        </p:grpSpPr>
        <p:sp>
          <p:nvSpPr>
            <p:cNvPr id="31752" name="Rectangle 1046"/>
            <p:cNvSpPr>
              <a:spLocks noChangeArrowheads="1"/>
            </p:cNvSpPr>
            <p:nvPr/>
          </p:nvSpPr>
          <p:spPr bwMode="auto">
            <a:xfrm>
              <a:off x="3552" y="2496"/>
              <a:ext cx="1536" cy="13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753" name="Rectangle 1047"/>
            <p:cNvSpPr>
              <a:spLocks noChangeArrowheads="1"/>
            </p:cNvSpPr>
            <p:nvPr/>
          </p:nvSpPr>
          <p:spPr bwMode="auto">
            <a:xfrm>
              <a:off x="3792" y="3024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754" name="Text Box 1048"/>
            <p:cNvSpPr txBox="1">
              <a:spLocks noChangeArrowheads="1"/>
            </p:cNvSpPr>
            <p:nvPr/>
          </p:nvSpPr>
          <p:spPr bwMode="auto">
            <a:xfrm>
              <a:off x="3792" y="3334"/>
              <a:ext cx="146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charset="0"/>
                  <a:ea typeface="新細明體" pitchFamily="18" charset="-120"/>
                </a:rPr>
                <a:t>DECF R2, BNZ LOP_2</a:t>
              </a:r>
            </a:p>
          </p:txBody>
        </p:sp>
        <p:sp>
          <p:nvSpPr>
            <p:cNvPr id="31755" name="Line 1049"/>
            <p:cNvSpPr>
              <a:spLocks noChangeShapeType="1"/>
            </p:cNvSpPr>
            <p:nvPr/>
          </p:nvSpPr>
          <p:spPr bwMode="auto">
            <a:xfrm>
              <a:off x="3312" y="2352"/>
              <a:ext cx="9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Line 1050"/>
            <p:cNvSpPr>
              <a:spLocks noChangeShapeType="1"/>
            </p:cNvSpPr>
            <p:nvPr/>
          </p:nvSpPr>
          <p:spPr bwMode="auto">
            <a:xfrm>
              <a:off x="4272" y="2208"/>
              <a:ext cx="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Line 1051"/>
            <p:cNvSpPr>
              <a:spLocks noChangeShapeType="1"/>
            </p:cNvSpPr>
            <p:nvPr/>
          </p:nvSpPr>
          <p:spPr bwMode="auto">
            <a:xfrm>
              <a:off x="4272" y="3888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1052"/>
            <p:cNvSpPr>
              <a:spLocks noChangeShapeType="1"/>
            </p:cNvSpPr>
            <p:nvPr/>
          </p:nvSpPr>
          <p:spPr bwMode="auto">
            <a:xfrm>
              <a:off x="3312" y="398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1053"/>
            <p:cNvSpPr>
              <a:spLocks noChangeShapeType="1"/>
            </p:cNvSpPr>
            <p:nvPr/>
          </p:nvSpPr>
          <p:spPr bwMode="auto">
            <a:xfrm>
              <a:off x="3312" y="2352"/>
              <a:ext cx="1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1054"/>
            <p:cNvSpPr>
              <a:spLocks noChangeShapeType="1"/>
            </p:cNvSpPr>
            <p:nvPr/>
          </p:nvSpPr>
          <p:spPr bwMode="auto">
            <a:xfrm>
              <a:off x="4272" y="2784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1055"/>
            <p:cNvSpPr>
              <a:spLocks noChangeShapeType="1"/>
            </p:cNvSpPr>
            <p:nvPr/>
          </p:nvSpPr>
          <p:spPr bwMode="auto">
            <a:xfrm>
              <a:off x="4272" y="3504"/>
              <a:ext cx="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1056"/>
            <p:cNvSpPr>
              <a:spLocks noChangeShapeType="1"/>
            </p:cNvSpPr>
            <p:nvPr/>
          </p:nvSpPr>
          <p:spPr bwMode="auto">
            <a:xfrm>
              <a:off x="3696" y="3552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1057"/>
            <p:cNvSpPr>
              <a:spLocks noChangeShapeType="1"/>
            </p:cNvSpPr>
            <p:nvPr/>
          </p:nvSpPr>
          <p:spPr bwMode="auto">
            <a:xfrm flipV="1">
              <a:off x="3696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1058"/>
            <p:cNvSpPr>
              <a:spLocks noChangeShapeType="1"/>
            </p:cNvSpPr>
            <p:nvPr/>
          </p:nvSpPr>
          <p:spPr bwMode="auto">
            <a:xfrm>
              <a:off x="3696" y="2880"/>
              <a:ext cx="1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Text Box 1060"/>
            <p:cNvSpPr txBox="1">
              <a:spLocks noChangeArrowheads="1"/>
            </p:cNvSpPr>
            <p:nvPr/>
          </p:nvSpPr>
          <p:spPr bwMode="auto">
            <a:xfrm>
              <a:off x="4280" y="2783"/>
              <a:ext cx="62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 b="1">
                  <a:latin typeface="Arial" charset="0"/>
                  <a:ea typeface="新細明體" pitchFamily="18" charset="-120"/>
                </a:rPr>
                <a:t>LOP_2</a:t>
              </a:r>
            </a:p>
          </p:txBody>
        </p:sp>
        <p:sp>
          <p:nvSpPr>
            <p:cNvPr id="31766" name="Text Box 1062"/>
            <p:cNvSpPr txBox="1">
              <a:spLocks noChangeArrowheads="1"/>
            </p:cNvSpPr>
            <p:nvPr/>
          </p:nvSpPr>
          <p:spPr bwMode="auto">
            <a:xfrm>
              <a:off x="3792" y="2496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Set R2 to ,#70 </a:t>
              </a:r>
            </a:p>
          </p:txBody>
        </p:sp>
        <p:sp>
          <p:nvSpPr>
            <p:cNvPr id="31767" name="Oval 1063"/>
            <p:cNvSpPr>
              <a:spLocks noChangeArrowheads="1"/>
            </p:cNvSpPr>
            <p:nvPr/>
          </p:nvSpPr>
          <p:spPr bwMode="auto">
            <a:xfrm flipH="1">
              <a:off x="4248" y="396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768" name="Oval 1064"/>
            <p:cNvSpPr>
              <a:spLocks noChangeArrowheads="1"/>
            </p:cNvSpPr>
            <p:nvPr/>
          </p:nvSpPr>
          <p:spPr bwMode="auto">
            <a:xfrm flipH="1">
              <a:off x="4248" y="352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31750" name="Text Box 1048"/>
          <p:cNvSpPr txBox="1">
            <a:spLocks noChangeArrowheads="1"/>
          </p:cNvSpPr>
          <p:nvPr/>
        </p:nvSpPr>
        <p:spPr bwMode="auto">
          <a:xfrm>
            <a:off x="5626100" y="5294313"/>
            <a:ext cx="24749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latin typeface="Arial" charset="0"/>
                <a:ea typeface="新細明體" pitchFamily="18" charset="-120"/>
              </a:rPr>
              <a:t>DECF R1, BNZ LOP_1</a:t>
            </a:r>
          </a:p>
        </p:txBody>
      </p:sp>
      <p:sp>
        <p:nvSpPr>
          <p:cNvPr id="31751" name="Text Box 1060"/>
          <p:cNvSpPr txBox="1">
            <a:spLocks noChangeArrowheads="1"/>
          </p:cNvSpPr>
          <p:nvPr/>
        </p:nvSpPr>
        <p:spPr bwMode="auto">
          <a:xfrm>
            <a:off x="6424613" y="2963863"/>
            <a:ext cx="990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400" b="1">
                <a:latin typeface="Arial" charset="0"/>
                <a:ea typeface="新細明體" pitchFamily="18" charset="-120"/>
              </a:rPr>
              <a:t>LOP_1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DC1597-9ADD-4CE6-B530-01880BE2C1DE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Other Conditional jumps</a:t>
            </a:r>
          </a:p>
        </p:txBody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mtClean="0"/>
              <a:t>All of the 10 conditional jumps are 2-byte instructions</a:t>
            </a:r>
          </a:p>
          <a:p>
            <a:pPr marL="0" indent="0"/>
            <a:r>
              <a:rPr lang="en-US" altLang="en-US" smtClean="0"/>
              <a:t>They requires the target address </a:t>
            </a:r>
          </a:p>
          <a:p>
            <a:pPr marL="0" indent="0">
              <a:buFontTx/>
              <a:buNone/>
            </a:pPr>
            <a:r>
              <a:rPr lang="en-US" altLang="en-US" smtClean="0"/>
              <a:t>	1 byte address  (short branch address)</a:t>
            </a:r>
          </a:p>
          <a:p>
            <a:pPr marL="0" indent="0">
              <a:buFontTx/>
              <a:buNone/>
            </a:pPr>
            <a:r>
              <a:rPr lang="en-US" altLang="en-US" smtClean="0"/>
              <a:t>	Relative address</a:t>
            </a:r>
          </a:p>
          <a:p>
            <a:pPr marL="0" indent="0"/>
            <a:r>
              <a:rPr lang="en-US" altLang="en-US" smtClean="0"/>
              <a:t>Recall: MOVF will affect the status Reg.</a:t>
            </a:r>
          </a:p>
          <a:p>
            <a:pPr marL="0" indent="0"/>
            <a:r>
              <a:rPr lang="en-US" altLang="en-US" smtClean="0"/>
              <a:t>In the BZ instruction, the Z flag is checked. If it is high, that is equal 1, it jumps to the target address. </a:t>
            </a:r>
          </a:p>
          <a:p>
            <a:pPr marL="0" indent="0"/>
            <a:endParaRPr lang="en-US" altLang="en-US" smtClean="0"/>
          </a:p>
          <a:p>
            <a:pPr marL="0" indent="0">
              <a:buFontTx/>
              <a:buNone/>
            </a:pPr>
            <a:endParaRPr lang="en-US" altLang="zh-TW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F1DFB-26B1-48E9-9E05-15F0DE59E56D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358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Flags Bits and Decision </a:t>
            </a:r>
          </a:p>
        </p:txBody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TW" smtClean="0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3600"/>
            <a:ext cx="52482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A135A0-F95A-4D68-8BD4-15094497889D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378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BZ</a:t>
            </a:r>
          </a:p>
        </p:txBody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Jump if previous result is 0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latin typeface="Arial" charset="0"/>
              </a:rPr>
              <a:t>     </a:t>
            </a:r>
            <a:endParaRPr lang="en-US" altLang="zh-TW" sz="2000" b="1" smtClean="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altLang="zh-TW" sz="2000" b="1" smtClean="0">
                <a:solidFill>
                  <a:schemeClr val="accent2"/>
                </a:solidFill>
                <a:latin typeface="Arial" charset="0"/>
              </a:rPr>
              <a:t>		</a:t>
            </a: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MOVF PORTB, W  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		BZ NEXT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		MOVLW 55H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		MOVWF PORTC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NEXT: ……</a:t>
            </a:r>
          </a:p>
          <a:p>
            <a:pPr eaLnBrk="1" hangingPunct="1"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			</a:t>
            </a:r>
          </a:p>
          <a:p>
            <a:pPr eaLnBrk="1" hangingPunct="1"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endParaRPr lang="en-US" altLang="zh-TW" smtClean="0"/>
          </a:p>
        </p:txBody>
      </p:sp>
      <p:grpSp>
        <p:nvGrpSpPr>
          <p:cNvPr id="37893" name="Group 1053"/>
          <p:cNvGrpSpPr>
            <a:grpSpLocks/>
          </p:cNvGrpSpPr>
          <p:nvPr/>
        </p:nvGrpSpPr>
        <p:grpSpPr bwMode="auto">
          <a:xfrm>
            <a:off x="5943600" y="1600200"/>
            <a:ext cx="2819400" cy="3657600"/>
            <a:chOff x="3744" y="1008"/>
            <a:chExt cx="1776" cy="2304"/>
          </a:xfrm>
        </p:grpSpPr>
        <p:sp>
          <p:nvSpPr>
            <p:cNvPr id="37894" name="Rectangle 1029"/>
            <p:cNvSpPr>
              <a:spLocks noChangeArrowheads="1"/>
            </p:cNvSpPr>
            <p:nvPr/>
          </p:nvSpPr>
          <p:spPr bwMode="auto">
            <a:xfrm>
              <a:off x="4173" y="2544"/>
              <a:ext cx="1057" cy="3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7895" name="Text Box 1030"/>
            <p:cNvSpPr txBox="1">
              <a:spLocks noChangeArrowheads="1"/>
            </p:cNvSpPr>
            <p:nvPr/>
          </p:nvSpPr>
          <p:spPr bwMode="auto">
            <a:xfrm>
              <a:off x="4176" y="2592"/>
              <a:ext cx="11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PORTC=55H </a:t>
              </a:r>
            </a:p>
          </p:txBody>
        </p:sp>
        <p:sp>
          <p:nvSpPr>
            <p:cNvPr id="37896" name="AutoShape 1033"/>
            <p:cNvSpPr>
              <a:spLocks noChangeArrowheads="1"/>
            </p:cNvSpPr>
            <p:nvPr/>
          </p:nvSpPr>
          <p:spPr bwMode="auto">
            <a:xfrm>
              <a:off x="4131" y="1632"/>
              <a:ext cx="1050" cy="597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7897" name="Text Box 1035"/>
            <p:cNvSpPr txBox="1">
              <a:spLocks noChangeArrowheads="1"/>
            </p:cNvSpPr>
            <p:nvPr/>
          </p:nvSpPr>
          <p:spPr bwMode="auto">
            <a:xfrm>
              <a:off x="4191" y="1776"/>
              <a:ext cx="9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Test</a:t>
              </a:r>
            </a:p>
          </p:txBody>
        </p:sp>
        <p:sp>
          <p:nvSpPr>
            <p:cNvPr id="37898" name="Line 1037"/>
            <p:cNvSpPr>
              <a:spLocks noChangeShapeType="1"/>
            </p:cNvSpPr>
            <p:nvPr/>
          </p:nvSpPr>
          <p:spPr bwMode="auto">
            <a:xfrm>
              <a:off x="3848" y="3120"/>
              <a:ext cx="8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1038"/>
            <p:cNvSpPr>
              <a:spLocks noChangeShapeType="1"/>
            </p:cNvSpPr>
            <p:nvPr/>
          </p:nvSpPr>
          <p:spPr bwMode="auto">
            <a:xfrm>
              <a:off x="3840" y="192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Line 1039"/>
            <p:cNvSpPr>
              <a:spLocks noChangeShapeType="1"/>
            </p:cNvSpPr>
            <p:nvPr/>
          </p:nvSpPr>
          <p:spPr bwMode="auto">
            <a:xfrm>
              <a:off x="3840" y="1920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Text Box 1040"/>
            <p:cNvSpPr txBox="1">
              <a:spLocks noChangeArrowheads="1"/>
            </p:cNvSpPr>
            <p:nvPr/>
          </p:nvSpPr>
          <p:spPr bwMode="auto">
            <a:xfrm>
              <a:off x="3744" y="1536"/>
              <a:ext cx="60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Jump if W</a:t>
              </a:r>
              <a:r>
                <a:rPr lang="zh-TW" altLang="en-US" sz="1800">
                  <a:latin typeface="Arial" charset="0"/>
                  <a:ea typeface="新細明體" pitchFamily="18" charset="-120"/>
                </a:rPr>
                <a:t>＝</a:t>
              </a:r>
              <a:r>
                <a:rPr lang="en-US" altLang="zh-TW" sz="1800">
                  <a:latin typeface="Arial" charset="0"/>
                  <a:ea typeface="新細明體" pitchFamily="18" charset="-120"/>
                </a:rPr>
                <a:t>0</a:t>
              </a:r>
            </a:p>
          </p:txBody>
        </p:sp>
        <p:sp>
          <p:nvSpPr>
            <p:cNvPr id="37902" name="Text Box 1041"/>
            <p:cNvSpPr txBox="1">
              <a:spLocks noChangeArrowheads="1"/>
            </p:cNvSpPr>
            <p:nvPr/>
          </p:nvSpPr>
          <p:spPr bwMode="auto">
            <a:xfrm>
              <a:off x="4656" y="216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Not Jump if W ≠0</a:t>
              </a:r>
            </a:p>
          </p:txBody>
        </p:sp>
        <p:sp>
          <p:nvSpPr>
            <p:cNvPr id="37903" name="Text Box 1042"/>
            <p:cNvSpPr txBox="1">
              <a:spLocks noChangeArrowheads="1"/>
            </p:cNvSpPr>
            <p:nvPr/>
          </p:nvSpPr>
          <p:spPr bwMode="auto">
            <a:xfrm>
              <a:off x="3840" y="2928"/>
              <a:ext cx="6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NEXT</a:t>
              </a:r>
            </a:p>
          </p:txBody>
        </p:sp>
        <p:sp>
          <p:nvSpPr>
            <p:cNvPr id="37904" name="Line 1043"/>
            <p:cNvSpPr>
              <a:spLocks noChangeShapeType="1"/>
            </p:cNvSpPr>
            <p:nvPr/>
          </p:nvSpPr>
          <p:spPr bwMode="auto">
            <a:xfrm>
              <a:off x="4656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044"/>
            <p:cNvSpPr>
              <a:spLocks noChangeShapeType="1"/>
            </p:cNvSpPr>
            <p:nvPr/>
          </p:nvSpPr>
          <p:spPr bwMode="auto">
            <a:xfrm>
              <a:off x="46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Rectangle 1050"/>
            <p:cNvSpPr>
              <a:spLocks noChangeArrowheads="1"/>
            </p:cNvSpPr>
            <p:nvPr/>
          </p:nvSpPr>
          <p:spPr bwMode="auto">
            <a:xfrm>
              <a:off x="4127" y="1008"/>
              <a:ext cx="1057" cy="3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7907" name="Text Box 1051"/>
            <p:cNvSpPr txBox="1">
              <a:spLocks noChangeArrowheads="1"/>
            </p:cNvSpPr>
            <p:nvPr/>
          </p:nvSpPr>
          <p:spPr bwMode="auto">
            <a:xfrm>
              <a:off x="4071" y="1104"/>
              <a:ext cx="11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TW" sz="1400">
                  <a:latin typeface="Helvetica" pitchFamily="34" charset="0"/>
                  <a:ea typeface="新細明體" pitchFamily="18" charset="-120"/>
                </a:rPr>
                <a:t>MOVF PORTB, W</a:t>
              </a: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 </a:t>
              </a:r>
            </a:p>
          </p:txBody>
        </p:sp>
        <p:sp>
          <p:nvSpPr>
            <p:cNvPr id="37908" name="Line 1052"/>
            <p:cNvSpPr>
              <a:spLocks noChangeShapeType="1"/>
            </p:cNvSpPr>
            <p:nvPr/>
          </p:nvSpPr>
          <p:spPr bwMode="auto">
            <a:xfrm>
              <a:off x="4656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804092-A635-4F07-815A-1154FFDF6B60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399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BNZ</a:t>
            </a:r>
          </a:p>
        </p:txBody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Jump if previous is not zero</a:t>
            </a:r>
          </a:p>
          <a:p>
            <a:pPr eaLnBrk="1" hangingPunct="1">
              <a:buFontTx/>
              <a:buNone/>
            </a:pPr>
            <a:endParaRPr lang="en-US" altLang="zh-TW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	MOVF PORTB, W  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		BNZ NEXT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		MOVLW 55H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		MOVWF PORTC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NEXT: …</a:t>
            </a:r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</a:t>
            </a:r>
            <a:r>
              <a:rPr lang="en-US" altLang="zh-TW" smtClean="0">
                <a:latin typeface="Courier New" pitchFamily="49" charset="0"/>
              </a:rPr>
              <a:t>  </a:t>
            </a:r>
          </a:p>
          <a:p>
            <a:pPr lvl="1" eaLnBrk="1" hangingPunct="1">
              <a:buFontTx/>
              <a:buNone/>
            </a:pPr>
            <a:r>
              <a:rPr lang="en-US" altLang="zh-TW" smtClean="0">
                <a:latin typeface="Courier New" pitchFamily="49" charset="0"/>
              </a:rPr>
              <a:t>                               </a:t>
            </a:r>
          </a:p>
          <a:p>
            <a:pPr lvl="1" eaLnBrk="1" hangingPunct="1"/>
            <a:r>
              <a:rPr lang="en-US" altLang="zh-TW" smtClean="0"/>
              <a:t>This instruction examines the contents of the ACC and jumps if ACC is not 0.</a:t>
            </a:r>
          </a:p>
        </p:txBody>
      </p:sp>
      <p:grpSp>
        <p:nvGrpSpPr>
          <p:cNvPr id="39941" name="Group 1053"/>
          <p:cNvGrpSpPr>
            <a:grpSpLocks/>
          </p:cNvGrpSpPr>
          <p:nvPr/>
        </p:nvGrpSpPr>
        <p:grpSpPr bwMode="auto">
          <a:xfrm>
            <a:off x="5943600" y="1600200"/>
            <a:ext cx="2819400" cy="3657600"/>
            <a:chOff x="3744" y="1008"/>
            <a:chExt cx="1776" cy="2304"/>
          </a:xfrm>
        </p:grpSpPr>
        <p:sp>
          <p:nvSpPr>
            <p:cNvPr id="39942" name="Rectangle 1029"/>
            <p:cNvSpPr>
              <a:spLocks noChangeArrowheads="1"/>
            </p:cNvSpPr>
            <p:nvPr/>
          </p:nvSpPr>
          <p:spPr bwMode="auto">
            <a:xfrm>
              <a:off x="4173" y="2544"/>
              <a:ext cx="1057" cy="3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9943" name="Text Box 1030"/>
            <p:cNvSpPr txBox="1">
              <a:spLocks noChangeArrowheads="1"/>
            </p:cNvSpPr>
            <p:nvPr/>
          </p:nvSpPr>
          <p:spPr bwMode="auto">
            <a:xfrm>
              <a:off x="4176" y="2592"/>
              <a:ext cx="11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PORTC=55H </a:t>
              </a:r>
            </a:p>
          </p:txBody>
        </p:sp>
        <p:sp>
          <p:nvSpPr>
            <p:cNvPr id="39944" name="AutoShape 1033"/>
            <p:cNvSpPr>
              <a:spLocks noChangeArrowheads="1"/>
            </p:cNvSpPr>
            <p:nvPr/>
          </p:nvSpPr>
          <p:spPr bwMode="auto">
            <a:xfrm>
              <a:off x="4131" y="1632"/>
              <a:ext cx="1050" cy="597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9945" name="Text Box 1035"/>
            <p:cNvSpPr txBox="1">
              <a:spLocks noChangeArrowheads="1"/>
            </p:cNvSpPr>
            <p:nvPr/>
          </p:nvSpPr>
          <p:spPr bwMode="auto">
            <a:xfrm>
              <a:off x="4191" y="1776"/>
              <a:ext cx="9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Test</a:t>
              </a:r>
            </a:p>
          </p:txBody>
        </p:sp>
        <p:sp>
          <p:nvSpPr>
            <p:cNvPr id="39946" name="Line 1037"/>
            <p:cNvSpPr>
              <a:spLocks noChangeShapeType="1"/>
            </p:cNvSpPr>
            <p:nvPr/>
          </p:nvSpPr>
          <p:spPr bwMode="auto">
            <a:xfrm>
              <a:off x="3848" y="3120"/>
              <a:ext cx="8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1038"/>
            <p:cNvSpPr>
              <a:spLocks noChangeShapeType="1"/>
            </p:cNvSpPr>
            <p:nvPr/>
          </p:nvSpPr>
          <p:spPr bwMode="auto">
            <a:xfrm>
              <a:off x="3840" y="192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1039"/>
            <p:cNvSpPr>
              <a:spLocks noChangeShapeType="1"/>
            </p:cNvSpPr>
            <p:nvPr/>
          </p:nvSpPr>
          <p:spPr bwMode="auto">
            <a:xfrm>
              <a:off x="3840" y="1920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Text Box 1040"/>
            <p:cNvSpPr txBox="1">
              <a:spLocks noChangeArrowheads="1"/>
            </p:cNvSpPr>
            <p:nvPr/>
          </p:nvSpPr>
          <p:spPr bwMode="auto">
            <a:xfrm>
              <a:off x="3744" y="1536"/>
              <a:ext cx="60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Jump if W ≠ 0</a:t>
              </a:r>
            </a:p>
          </p:txBody>
        </p:sp>
        <p:sp>
          <p:nvSpPr>
            <p:cNvPr id="39950" name="Text Box 1041"/>
            <p:cNvSpPr txBox="1">
              <a:spLocks noChangeArrowheads="1"/>
            </p:cNvSpPr>
            <p:nvPr/>
          </p:nvSpPr>
          <p:spPr bwMode="auto">
            <a:xfrm>
              <a:off x="4656" y="216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Not Jump if W = 0</a:t>
              </a:r>
            </a:p>
          </p:txBody>
        </p:sp>
        <p:sp>
          <p:nvSpPr>
            <p:cNvPr id="39951" name="Text Box 1042"/>
            <p:cNvSpPr txBox="1">
              <a:spLocks noChangeArrowheads="1"/>
            </p:cNvSpPr>
            <p:nvPr/>
          </p:nvSpPr>
          <p:spPr bwMode="auto">
            <a:xfrm>
              <a:off x="3840" y="2928"/>
              <a:ext cx="6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NEXT</a:t>
              </a:r>
            </a:p>
          </p:txBody>
        </p:sp>
        <p:sp>
          <p:nvSpPr>
            <p:cNvPr id="39952" name="Line 1043"/>
            <p:cNvSpPr>
              <a:spLocks noChangeShapeType="1"/>
            </p:cNvSpPr>
            <p:nvPr/>
          </p:nvSpPr>
          <p:spPr bwMode="auto">
            <a:xfrm>
              <a:off x="4656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1044"/>
            <p:cNvSpPr>
              <a:spLocks noChangeShapeType="1"/>
            </p:cNvSpPr>
            <p:nvPr/>
          </p:nvSpPr>
          <p:spPr bwMode="auto">
            <a:xfrm>
              <a:off x="46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Rectangle 1050"/>
            <p:cNvSpPr>
              <a:spLocks noChangeArrowheads="1"/>
            </p:cNvSpPr>
            <p:nvPr/>
          </p:nvSpPr>
          <p:spPr bwMode="auto">
            <a:xfrm>
              <a:off x="4127" y="1008"/>
              <a:ext cx="1057" cy="3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9955" name="Text Box 1051"/>
            <p:cNvSpPr txBox="1">
              <a:spLocks noChangeArrowheads="1"/>
            </p:cNvSpPr>
            <p:nvPr/>
          </p:nvSpPr>
          <p:spPr bwMode="auto">
            <a:xfrm>
              <a:off x="4071" y="1104"/>
              <a:ext cx="11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TW" sz="1400">
                  <a:latin typeface="Helvetica" pitchFamily="34" charset="0"/>
                  <a:ea typeface="新細明體" pitchFamily="18" charset="-120"/>
                </a:rPr>
                <a:t>MOVF PORTB, W</a:t>
              </a: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 </a:t>
              </a:r>
            </a:p>
          </p:txBody>
        </p:sp>
        <p:sp>
          <p:nvSpPr>
            <p:cNvPr id="39956" name="Line 1052"/>
            <p:cNvSpPr>
              <a:spLocks noChangeShapeType="1"/>
            </p:cNvSpPr>
            <p:nvPr/>
          </p:nvSpPr>
          <p:spPr bwMode="auto">
            <a:xfrm>
              <a:off x="4656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085CCC-DBBE-41EA-A81A-45B0B8E08E70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BNC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Jump if no carry</a:t>
            </a:r>
            <a:r>
              <a:rPr lang="zh-TW" altLang="en-US" smtClean="0"/>
              <a:t>（</a:t>
            </a:r>
            <a:r>
              <a:rPr lang="en-US" altLang="zh-TW" smtClean="0"/>
              <a:t>CY=0</a:t>
            </a:r>
            <a:r>
              <a:rPr lang="zh-TW" altLang="en-US" smtClean="0"/>
              <a:t>）</a:t>
            </a:r>
          </a:p>
          <a:p>
            <a:pPr eaLnBrk="1" hangingPunct="1">
              <a:buFontTx/>
              <a:buNone/>
            </a:pPr>
            <a:r>
              <a:rPr lang="zh-TW" altLang="en-US" smtClean="0">
                <a:latin typeface="Arial" charset="0"/>
              </a:rPr>
              <a:t>     </a:t>
            </a:r>
            <a:endParaRPr lang="en-US" altLang="zh-TW" sz="2000" b="1" smtClean="0">
              <a:latin typeface="Arial" charset="0"/>
            </a:endParaRPr>
          </a:p>
          <a:p>
            <a:pPr lvl="1"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       MOVLW  FFH  </a:t>
            </a:r>
          </a:p>
          <a:p>
            <a:pPr lvl="1"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       ADDLW  01H    </a:t>
            </a:r>
            <a:r>
              <a:rPr lang="en-US" altLang="zh-TW" b="1" smtClean="0">
                <a:latin typeface="Courier New" pitchFamily="49" charset="0"/>
              </a:rPr>
              <a:t>  </a:t>
            </a:r>
          </a:p>
          <a:p>
            <a:pPr lvl="1"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       BNC  NEXT </a:t>
            </a:r>
            <a:r>
              <a:rPr lang="en-US" altLang="zh-TW" b="1" smtClean="0">
                <a:latin typeface="Courier New" pitchFamily="49" charset="0"/>
              </a:rPr>
              <a:t>        </a:t>
            </a:r>
          </a:p>
          <a:p>
            <a:pPr lvl="1"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       INCF  R5 </a:t>
            </a:r>
            <a:endParaRPr lang="en-US" altLang="zh-TW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NEXT:</a:t>
            </a:r>
            <a:r>
              <a:rPr lang="en-US" altLang="zh-TW" sz="2000" b="1" smtClean="0">
                <a:solidFill>
                  <a:schemeClr val="accent2"/>
                </a:solidFill>
                <a:latin typeface="Courier New" pitchFamily="49" charset="0"/>
              </a:rPr>
              <a:t>  ...</a:t>
            </a:r>
            <a:r>
              <a:rPr lang="en-US" altLang="zh-TW" smtClean="0">
                <a:latin typeface="Courier New" pitchFamily="49" charset="0"/>
              </a:rPr>
              <a:t>                       </a:t>
            </a:r>
          </a:p>
          <a:p>
            <a:pPr lvl="1" eaLnBrk="1" hangingPunct="1"/>
            <a:r>
              <a:rPr lang="en-US" altLang="zh-TW" smtClean="0"/>
              <a:t>CY is PSW.</a:t>
            </a:r>
          </a:p>
          <a:p>
            <a:pPr lvl="1" eaLnBrk="1" hangingPunct="1"/>
            <a:r>
              <a:rPr lang="en-US" altLang="zh-TW" smtClean="0"/>
              <a:t>This instruction examines the CY flag, and if it is zero it will jump to the target address.</a:t>
            </a:r>
          </a:p>
        </p:txBody>
      </p:sp>
      <p:grpSp>
        <p:nvGrpSpPr>
          <p:cNvPr id="41989" name="Group 20"/>
          <p:cNvGrpSpPr>
            <a:grpSpLocks/>
          </p:cNvGrpSpPr>
          <p:nvPr/>
        </p:nvGrpSpPr>
        <p:grpSpPr bwMode="auto">
          <a:xfrm>
            <a:off x="5943600" y="1600200"/>
            <a:ext cx="2819400" cy="3657600"/>
            <a:chOff x="3744" y="1008"/>
            <a:chExt cx="1776" cy="2304"/>
          </a:xfrm>
        </p:grpSpPr>
        <p:sp>
          <p:nvSpPr>
            <p:cNvPr id="41990" name="Rectangle 21"/>
            <p:cNvSpPr>
              <a:spLocks noChangeArrowheads="1"/>
            </p:cNvSpPr>
            <p:nvPr/>
          </p:nvSpPr>
          <p:spPr bwMode="auto">
            <a:xfrm>
              <a:off x="4173" y="2544"/>
              <a:ext cx="1057" cy="3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1991" name="Text Box 22"/>
            <p:cNvSpPr txBox="1">
              <a:spLocks noChangeArrowheads="1"/>
            </p:cNvSpPr>
            <p:nvPr/>
          </p:nvSpPr>
          <p:spPr bwMode="auto">
            <a:xfrm>
              <a:off x="4176" y="2592"/>
              <a:ext cx="11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    INCF  R5</a:t>
              </a:r>
            </a:p>
          </p:txBody>
        </p:sp>
        <p:sp>
          <p:nvSpPr>
            <p:cNvPr id="41992" name="AutoShape 23"/>
            <p:cNvSpPr>
              <a:spLocks noChangeArrowheads="1"/>
            </p:cNvSpPr>
            <p:nvPr/>
          </p:nvSpPr>
          <p:spPr bwMode="auto">
            <a:xfrm>
              <a:off x="4131" y="1632"/>
              <a:ext cx="1050" cy="597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1993" name="Text Box 24"/>
            <p:cNvSpPr txBox="1">
              <a:spLocks noChangeArrowheads="1"/>
            </p:cNvSpPr>
            <p:nvPr/>
          </p:nvSpPr>
          <p:spPr bwMode="auto">
            <a:xfrm>
              <a:off x="4191" y="1776"/>
              <a:ext cx="9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Test</a:t>
              </a:r>
            </a:p>
          </p:txBody>
        </p:sp>
        <p:sp>
          <p:nvSpPr>
            <p:cNvPr id="41994" name="Line 25"/>
            <p:cNvSpPr>
              <a:spLocks noChangeShapeType="1"/>
            </p:cNvSpPr>
            <p:nvPr/>
          </p:nvSpPr>
          <p:spPr bwMode="auto">
            <a:xfrm>
              <a:off x="3848" y="3120"/>
              <a:ext cx="8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Line 26"/>
            <p:cNvSpPr>
              <a:spLocks noChangeShapeType="1"/>
            </p:cNvSpPr>
            <p:nvPr/>
          </p:nvSpPr>
          <p:spPr bwMode="auto">
            <a:xfrm>
              <a:off x="3840" y="192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Line 27"/>
            <p:cNvSpPr>
              <a:spLocks noChangeShapeType="1"/>
            </p:cNvSpPr>
            <p:nvPr/>
          </p:nvSpPr>
          <p:spPr bwMode="auto">
            <a:xfrm>
              <a:off x="3840" y="1920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Text Box 28"/>
            <p:cNvSpPr txBox="1">
              <a:spLocks noChangeArrowheads="1"/>
            </p:cNvSpPr>
            <p:nvPr/>
          </p:nvSpPr>
          <p:spPr bwMode="auto">
            <a:xfrm>
              <a:off x="3744" y="1536"/>
              <a:ext cx="60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Jump if CY=0</a:t>
              </a:r>
            </a:p>
          </p:txBody>
        </p:sp>
        <p:sp>
          <p:nvSpPr>
            <p:cNvPr id="41998" name="Text Box 29"/>
            <p:cNvSpPr txBox="1">
              <a:spLocks noChangeArrowheads="1"/>
            </p:cNvSpPr>
            <p:nvPr/>
          </p:nvSpPr>
          <p:spPr bwMode="auto">
            <a:xfrm>
              <a:off x="4656" y="216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Not Jump if CY ≠0</a:t>
              </a:r>
            </a:p>
          </p:txBody>
        </p:sp>
        <p:sp>
          <p:nvSpPr>
            <p:cNvPr id="41999" name="Text Box 30"/>
            <p:cNvSpPr txBox="1">
              <a:spLocks noChangeArrowheads="1"/>
            </p:cNvSpPr>
            <p:nvPr/>
          </p:nvSpPr>
          <p:spPr bwMode="auto">
            <a:xfrm>
              <a:off x="3840" y="2928"/>
              <a:ext cx="6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NEXT</a:t>
              </a:r>
            </a:p>
          </p:txBody>
        </p:sp>
        <p:sp>
          <p:nvSpPr>
            <p:cNvPr id="42000" name="Line 31"/>
            <p:cNvSpPr>
              <a:spLocks noChangeShapeType="1"/>
            </p:cNvSpPr>
            <p:nvPr/>
          </p:nvSpPr>
          <p:spPr bwMode="auto">
            <a:xfrm>
              <a:off x="4656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32"/>
            <p:cNvSpPr>
              <a:spLocks noChangeShapeType="1"/>
            </p:cNvSpPr>
            <p:nvPr/>
          </p:nvSpPr>
          <p:spPr bwMode="auto">
            <a:xfrm>
              <a:off x="46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Rectangle 33"/>
            <p:cNvSpPr>
              <a:spLocks noChangeArrowheads="1"/>
            </p:cNvSpPr>
            <p:nvPr/>
          </p:nvSpPr>
          <p:spPr bwMode="auto">
            <a:xfrm>
              <a:off x="4127" y="1008"/>
              <a:ext cx="1057" cy="3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2003" name="Text Box 34"/>
            <p:cNvSpPr txBox="1">
              <a:spLocks noChangeArrowheads="1"/>
            </p:cNvSpPr>
            <p:nvPr/>
          </p:nvSpPr>
          <p:spPr bwMode="auto">
            <a:xfrm>
              <a:off x="4071" y="1104"/>
              <a:ext cx="11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ADDLW 01H </a:t>
              </a:r>
            </a:p>
          </p:txBody>
        </p:sp>
        <p:sp>
          <p:nvSpPr>
            <p:cNvPr id="42004" name="Line 35"/>
            <p:cNvSpPr>
              <a:spLocks noChangeShapeType="1"/>
            </p:cNvSpPr>
            <p:nvPr/>
          </p:nvSpPr>
          <p:spPr bwMode="auto">
            <a:xfrm>
              <a:off x="4656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2B37F7-7C29-4050-8CB4-C8C18D0DCDFB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Sections</a:t>
            </a:r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3.1  Loop and Jump Instructions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3.2  IO PORT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3.3  Time Delay Generation and Calculation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20403C-81F8-4FF2-B467-074ADAF56ABF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490538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5263" y="806450"/>
            <a:ext cx="8658225" cy="57277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smtClean="0"/>
              <a:t>Write a program to determine if the loc. 0x30 contains the value 0. if so, put 55H in it</a:t>
            </a:r>
            <a:r>
              <a:rPr lang="en-US" altLang="en-US" sz="2400" dirty="0" smtClean="0"/>
              <a:t>. (an example to show move the content to the original register, to trigger the flag)</a:t>
            </a:r>
          </a:p>
          <a:p>
            <a:pPr marL="0" indent="0">
              <a:buFontTx/>
              <a:buNone/>
            </a:pP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altLang="en-US" sz="2400" dirty="0" smtClean="0"/>
              <a:t>Solution:</a:t>
            </a:r>
          </a:p>
          <a:p>
            <a:pPr marL="0" indent="0">
              <a:buFontTx/>
              <a:buNone/>
            </a:pPr>
            <a:r>
              <a:rPr lang="en-US" alt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MYLOC	EQU Ox30</a:t>
            </a:r>
          </a:p>
          <a:p>
            <a:pPr marL="0" indent="0">
              <a:buFontTx/>
              <a:buNone/>
            </a:pPr>
            <a:r>
              <a:rPr lang="en-US" alt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MOVF	MYLOC, F</a:t>
            </a:r>
          </a:p>
          <a:p>
            <a:pPr marL="0" indent="0">
              <a:buFontTx/>
              <a:buNone/>
            </a:pPr>
            <a:r>
              <a:rPr lang="en-US" alt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BNZ	NEXT</a:t>
            </a:r>
          </a:p>
          <a:p>
            <a:pPr marL="0" indent="0">
              <a:buFontTx/>
              <a:buNone/>
            </a:pPr>
            <a:r>
              <a:rPr lang="en-US" alt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MOVLW	0x55</a:t>
            </a:r>
          </a:p>
          <a:p>
            <a:pPr marL="0" indent="0">
              <a:buFontTx/>
              <a:buNone/>
            </a:pPr>
            <a:r>
              <a:rPr lang="en-US" alt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MOVWF	MYLOC</a:t>
            </a:r>
          </a:p>
          <a:p>
            <a:pPr marL="0" indent="0">
              <a:buFontTx/>
              <a:buNone/>
            </a:pPr>
            <a:r>
              <a:rPr lang="en-US" alt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NEXT: …… </a:t>
            </a:r>
          </a:p>
          <a:p>
            <a:pPr marL="0" indent="0">
              <a:buFontTx/>
              <a:buNone/>
            </a:pPr>
            <a:endParaRPr lang="en-US" alt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6D827-00ED-4284-880D-5363B7C62A54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490538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5263" y="806450"/>
            <a:ext cx="8658225" cy="57277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smtClean="0"/>
              <a:t>Find the sum of the values 79H, F5H, and E2H.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smtClean="0"/>
              <a:t>Put the sum in file register loc 5H  (low byte) and 6H (high byte).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b="1" smtClean="0"/>
              <a:t>Solution: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b="1" smtClean="0"/>
              <a:t>	</a:t>
            </a:r>
            <a:r>
              <a:rPr kumimoji="0" lang="en-US" altLang="zh-TW" sz="1800" smtClean="0">
                <a:latin typeface="Courier New" pitchFamily="49" charset="0"/>
              </a:rPr>
              <a:t>L_Byte 	EQU 0x5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	H_Byte 	EQU 0x6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			ORG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			MOVLW 0x0   	 ;clear (W=0)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     		MOVWF H_Byte,A ;clear H_Byte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     		ADDLW 0x79	  ;W=0+79H=79H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     		</a:t>
            </a:r>
            <a:r>
              <a:rPr kumimoji="0" lang="en-US" altLang="zh-TW" sz="1800" b="1" smtClean="0">
                <a:solidFill>
                  <a:srgbClr val="0070C0"/>
                </a:solidFill>
                <a:latin typeface="Courier New" pitchFamily="49" charset="0"/>
              </a:rPr>
              <a:t>BNC N_1      </a:t>
            </a:r>
            <a:r>
              <a:rPr kumimoji="0" lang="en-US" altLang="zh-TW" sz="1800" smtClean="0">
                <a:latin typeface="Courier New" pitchFamily="49" charset="0"/>
              </a:rPr>
              <a:t>	  ;if CY=0,add next number directly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     		INCF H_Byte	  ;if CY=1, increment H_Byte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N_1: 		ADDLW 0xF5	  ;W=79+F5=6E and CY=1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     		</a:t>
            </a:r>
            <a:r>
              <a:rPr kumimoji="0" lang="en-US" altLang="zh-TW" sz="1800" b="1" smtClean="0">
                <a:solidFill>
                  <a:srgbClr val="0070C0"/>
                </a:solidFill>
                <a:latin typeface="Courier New" pitchFamily="49" charset="0"/>
              </a:rPr>
              <a:t>BNC N_2</a:t>
            </a:r>
            <a:r>
              <a:rPr kumimoji="0" lang="en-US" altLang="zh-TW" sz="1800" smtClean="0">
                <a:solidFill>
                  <a:srgbClr val="0070C0"/>
                </a:solidFill>
                <a:latin typeface="Courier New" pitchFamily="49" charset="0"/>
              </a:rPr>
              <a:t>      	  </a:t>
            </a:r>
            <a:r>
              <a:rPr kumimoji="0" lang="en-US" altLang="zh-TW" sz="1800" smtClean="0">
                <a:latin typeface="Courier New" pitchFamily="49" charset="0"/>
              </a:rPr>
              <a:t>;if CY=0,add next number directly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     		INCF H_Byte     ;if CY=1, increment H_Byte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N_2: 		ADDLW 0xE2  	   ;W=6E+E2=50 and CY=1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     		</a:t>
            </a:r>
            <a:r>
              <a:rPr kumimoji="0" lang="en-US" altLang="zh-TW" sz="1800" b="1" smtClean="0">
                <a:solidFill>
                  <a:srgbClr val="0070C0"/>
                </a:solidFill>
                <a:latin typeface="Courier New" pitchFamily="49" charset="0"/>
              </a:rPr>
              <a:t>BNC OVER</a:t>
            </a:r>
            <a:r>
              <a:rPr kumimoji="0" lang="en-US" altLang="zh-TW" sz="1800" smtClean="0">
                <a:solidFill>
                  <a:srgbClr val="0070C0"/>
                </a:solidFill>
                <a:latin typeface="Courier New" pitchFamily="49" charset="0"/>
              </a:rPr>
              <a:t>     </a:t>
            </a:r>
            <a:r>
              <a:rPr kumimoji="0" lang="en-US" altLang="zh-TW" sz="1800" smtClean="0">
                <a:latin typeface="Courier New" pitchFamily="49" charset="0"/>
              </a:rPr>
              <a:t>	   ;jump if CY=0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     		INCF  H_Byte     ;CY=1, increment H_Byte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OVER:		MOVWF L_Byte	   ;Now H_Byte=2, L_Byte=50H</a:t>
            </a:r>
          </a:p>
        </p:txBody>
      </p:sp>
      <p:cxnSp>
        <p:nvCxnSpPr>
          <p:cNvPr id="46085" name="Straight Connector 2"/>
          <p:cNvCxnSpPr>
            <a:cxnSpLocks noChangeShapeType="1"/>
          </p:cNvCxnSpPr>
          <p:nvPr/>
        </p:nvCxnSpPr>
        <p:spPr bwMode="auto">
          <a:xfrm flipH="1">
            <a:off x="468313" y="3716338"/>
            <a:ext cx="1511300" cy="0"/>
          </a:xfrm>
          <a:prstGeom prst="line">
            <a:avLst/>
          </a:prstGeom>
          <a:noFill/>
          <a:ln w="254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6" name="Straight Arrow Connector 4"/>
          <p:cNvCxnSpPr>
            <a:cxnSpLocks noChangeShapeType="1"/>
          </p:cNvCxnSpPr>
          <p:nvPr/>
        </p:nvCxnSpPr>
        <p:spPr bwMode="auto">
          <a:xfrm>
            <a:off x="468313" y="3716338"/>
            <a:ext cx="0" cy="433387"/>
          </a:xfrm>
          <a:prstGeom prst="straightConnector1">
            <a:avLst/>
          </a:prstGeom>
          <a:noFill/>
          <a:ln w="25400" algn="ctr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84525A-C95E-413C-B8CC-298AC1FE410D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Relative Address Calculation in conditional brances Instructions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229600" cy="5545138"/>
          </a:xfrm>
        </p:spPr>
        <p:txBody>
          <a:bodyPr/>
          <a:lstStyle/>
          <a:p>
            <a:pPr eaLnBrk="1" hangingPunct="1"/>
            <a:r>
              <a:rPr lang="en-US" altLang="zh-TW" sz="2000" dirty="0" smtClean="0"/>
              <a:t>The conditional jump is a jump in which control is transferred to the target location if it meets the required condition.</a:t>
            </a:r>
          </a:p>
          <a:p>
            <a:pPr lvl="1" eaLnBrk="1" hangingPunct="1"/>
            <a:r>
              <a:rPr lang="en-US" altLang="zh-TW" sz="2000" dirty="0" smtClean="0"/>
              <a:t>BZ, BNC...</a:t>
            </a:r>
          </a:p>
          <a:p>
            <a:pPr lvl="1" eaLnBrk="1" hangingPunct="1"/>
            <a:r>
              <a:rPr lang="en-US" altLang="zh-TW" sz="2000" dirty="0" smtClean="0"/>
              <a:t>The target address cannot be farther than -256 / +254  from the current program counter </a:t>
            </a:r>
          </a:p>
          <a:p>
            <a:pPr lvl="1" eaLnBrk="1" hangingPunct="1">
              <a:buFontTx/>
              <a:buNone/>
            </a:pPr>
            <a:r>
              <a:rPr lang="en-US" altLang="zh-TW" sz="2000" dirty="0" smtClean="0"/>
              <a:t>	How to know the target address is out of  range or not?</a:t>
            </a:r>
          </a:p>
          <a:p>
            <a:pPr lvl="1" eaLnBrk="1" hangingPunct="1">
              <a:buFontTx/>
              <a:buNone/>
            </a:pP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Ans</a:t>
            </a:r>
            <a:r>
              <a:rPr lang="en-US" altLang="zh-TW" sz="2000" dirty="0" smtClean="0"/>
              <a:t>: Assembler will tell you</a:t>
            </a:r>
          </a:p>
          <a:p>
            <a:pPr lvl="1" eaLnBrk="1" hangingPunct="1">
              <a:buFontTx/>
              <a:buNone/>
            </a:pPr>
            <a:r>
              <a:rPr lang="en-US" altLang="zh-TW" sz="2000" dirty="0" smtClean="0"/>
              <a:t>	How to solve the problem if our conditional jump needs to </a:t>
            </a:r>
          </a:p>
          <a:p>
            <a:pPr lvl="1" eaLnBrk="1" hangingPunct="1">
              <a:buFontTx/>
              <a:buNone/>
            </a:pPr>
            <a:r>
              <a:rPr lang="en-US" altLang="zh-TW" sz="2000" dirty="0" smtClean="0"/>
              <a:t>	a target address which is farther than -256 / +254 from the program counter</a:t>
            </a:r>
            <a:r>
              <a:rPr lang="en-US" altLang="zh-TW" sz="2000" dirty="0" smtClean="0"/>
              <a:t>. (</a:t>
            </a:r>
            <a:r>
              <a:rPr lang="en-US" altLang="zh-TW" sz="2000" dirty="0" smtClean="0">
                <a:solidFill>
                  <a:srgbClr val="FF0000"/>
                </a:solidFill>
              </a:rPr>
              <a:t>Need change the logic flow of your problem. See if we have time or not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pPr lvl="1" eaLnBrk="1" hangingPunct="1">
              <a:buFontTx/>
              <a:buNone/>
            </a:pPr>
            <a:r>
              <a:rPr lang="en-US" altLang="zh-TW" sz="2000" dirty="0" smtClean="0"/>
              <a:t>In condition branch, the instruction is </a:t>
            </a:r>
          </a:p>
          <a:p>
            <a:pPr lvl="1" eaLnBrk="1" hangingPunct="1">
              <a:buFontTx/>
              <a:buNone/>
            </a:pPr>
            <a:endParaRPr lang="en-US" altLang="zh-TW" sz="2000" dirty="0" smtClean="0"/>
          </a:p>
          <a:p>
            <a:pPr lvl="1" eaLnBrk="1" hangingPunct="1">
              <a:buFontTx/>
              <a:buNone/>
            </a:pPr>
            <a:endParaRPr lang="en-US" altLang="zh-TW" sz="2000" dirty="0" smtClean="0"/>
          </a:p>
          <a:p>
            <a:pPr lvl="1" eaLnBrk="1" hangingPunct="1">
              <a:buFontTx/>
              <a:buNone/>
            </a:pPr>
            <a:r>
              <a:rPr lang="en-US" altLang="zh-TW" sz="2000" dirty="0" smtClean="0"/>
              <a:t>Target address=PC+</a:t>
            </a:r>
            <a:r>
              <a:rPr lang="en-US" altLang="zh-TW" sz="2000" b="1" dirty="0" smtClean="0"/>
              <a:t>2 x(8 bit signed number)</a:t>
            </a:r>
          </a:p>
          <a:p>
            <a:pPr lvl="1" eaLnBrk="1" hangingPunct="1">
              <a:buFontTx/>
              <a:buNone/>
            </a:pPr>
            <a:r>
              <a:rPr lang="en-US" altLang="zh-TW" sz="2000" dirty="0" smtClean="0"/>
              <a:t>The relative displacement is a common used technique in many processor.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71780"/>
              </p:ext>
            </p:extLst>
          </p:nvPr>
        </p:nvGraphicFramePr>
        <p:xfrm>
          <a:off x="1907704" y="5229200"/>
          <a:ext cx="6408738" cy="3698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6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 bit </a:t>
                      </a:r>
                      <a:r>
                        <a:rPr lang="en-US" sz="1800" dirty="0" err="1" smtClean="0"/>
                        <a:t>Opcode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 bit signed</a:t>
                      </a:r>
                      <a:r>
                        <a:rPr lang="en-US" sz="1800" baseline="0" dirty="0" smtClean="0"/>
                        <a:t> number (for displacement)</a:t>
                      </a:r>
                      <a:endParaRPr lang="en-US" sz="1800" dirty="0"/>
                    </a:p>
                  </a:txBody>
                  <a:tcPr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3AD7F8-8164-4140-BAE9-A0A13BE10A87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Relative Address Calculation in conditional brances Instructions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229600" cy="518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000" smtClean="0"/>
              <a:t>Example:</a:t>
            </a:r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r>
              <a:rPr lang="en-US" altLang="zh-TW" sz="2000" smtClean="0"/>
              <a:t>Why in ROM Loc the content is E301?</a:t>
            </a:r>
          </a:p>
          <a:p>
            <a:pPr marL="0" indent="0" eaLnBrk="1" hangingPunct="1">
              <a:buFontTx/>
              <a:buNone/>
            </a:pPr>
            <a:r>
              <a:rPr lang="en-US" altLang="zh-TW" sz="2000" smtClean="0"/>
              <a:t>Ans:</a:t>
            </a:r>
          </a:p>
          <a:p>
            <a:pPr marL="0" indent="0" eaLnBrk="1" hangingPunct="1">
              <a:buFontTx/>
              <a:buNone/>
            </a:pPr>
            <a:r>
              <a:rPr lang="en-US" altLang="zh-TW" sz="2000" smtClean="0"/>
              <a:t>E3 is opcode for BNC</a:t>
            </a:r>
          </a:p>
          <a:p>
            <a:pPr marL="0" indent="0" eaLnBrk="1" hangingPunct="1">
              <a:buFontTx/>
              <a:buNone/>
            </a:pPr>
            <a:r>
              <a:rPr lang="en-US" altLang="zh-TW" sz="2000" smtClean="0"/>
              <a:t>When CPU is executing BNC N_1, the PC=00008.</a:t>
            </a:r>
          </a:p>
          <a:p>
            <a:pPr marL="0" indent="0" eaLnBrk="1" hangingPunct="1">
              <a:buFontTx/>
              <a:buNone/>
            </a:pPr>
            <a:r>
              <a:rPr lang="en-US" altLang="zh-TW" sz="2000" smtClean="0"/>
              <a:t>The target address is 000A. The difference (000A-0008) is +2. So, the displacement in instruction is 01.  </a:t>
            </a:r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</p:txBody>
      </p:sp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68413"/>
            <a:ext cx="36607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B3D51-A327-4C75-975E-9525BD99E64B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Relative Address Calculation in conditional brances Instructions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229600" cy="46085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000" smtClean="0"/>
              <a:t>Example: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0000    0E00     	MOVLW 0x0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0002    6E06     	MOVWF H_Byte, A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0004   	0F79     	ADDLW 0x79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b="1" smtClean="0">
                <a:latin typeface="Courier New" pitchFamily="49" charset="0"/>
                <a:cs typeface="Courier New" pitchFamily="49" charset="0"/>
              </a:rPr>
              <a:t>0006	E3XX     	BNC N_1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0008</a:t>
            </a: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	0000     	NOP       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000A    0000  		NOP       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000C    2A06  		INCF 0x6, F, ACCESS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000E </a:t>
            </a: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   0FF5     N_1: 	ADDLW 0xf5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0010    E301  		BNC N_2  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0012	2A06   		INCF 0x6, F, ACCESS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0014    0FE2     N_2:	ADDLW 0xe2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0016    E301  		BNC Over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0018    2A06     	INCF 0x6, F, ACCESS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001A    6E05  	Over: 	MOVWF 0x5, </a:t>
            </a:r>
          </a:p>
          <a:p>
            <a:pPr marL="0" indent="0" eaLnBrk="1" hangingPunct="1">
              <a:buFontTx/>
              <a:buNone/>
            </a:pPr>
            <a:endParaRPr lang="en-US" altLang="zh-TW" sz="20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2000" smtClean="0">
                <a:solidFill>
                  <a:srgbClr val="0070C0"/>
                </a:solidFill>
                <a:cs typeface="Courier New" pitchFamily="49" charset="0"/>
              </a:rPr>
              <a:t>000E-0008</a:t>
            </a:r>
            <a:r>
              <a:rPr lang="en-US" altLang="zh-TW" sz="2000" smtClean="0">
                <a:cs typeface="Courier New" pitchFamily="49" charset="0"/>
              </a:rPr>
              <a:t>=06, 6/2 = 3 =&gt; E303</a:t>
            </a:r>
          </a:p>
          <a:p>
            <a:pPr marL="0" indent="0" eaLnBrk="1" hangingPunct="1">
              <a:buFontTx/>
              <a:buNone/>
            </a:pPr>
            <a:r>
              <a:rPr lang="en-US" altLang="zh-TW" sz="2000" smtClean="0"/>
              <a:t>  </a:t>
            </a:r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35ABCD-B471-4DA9-9987-B4CAFF02DB2C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Relative Address Calculation in conditional brances Instructions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229600" cy="46815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000" smtClean="0"/>
              <a:t>Example: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0000    	0E00     	MOVLW 0x0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0002    	6E06     	MOVWF H_Byte, A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0004   	0F79     	ADDLW 0x79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0006	E303     	BNC N_1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0008	0000     	NOP       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000A    	0000	NOP       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000C    	2A06	INCF 0x6, F, ACCESS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solidFill>
                  <a:srgbClr val="0070C0"/>
                </a:solidFill>
                <a:cs typeface="Courier New" pitchFamily="49" charset="0"/>
              </a:rPr>
              <a:t>000E    	</a:t>
            </a:r>
            <a:r>
              <a:rPr lang="en-US" altLang="zh-TW" sz="1600" smtClean="0">
                <a:cs typeface="Courier New" pitchFamily="49" charset="0"/>
              </a:rPr>
              <a:t>0FF5</a:t>
            </a:r>
            <a:r>
              <a:rPr lang="en-US" altLang="zh-TW" sz="1600" smtClean="0">
                <a:solidFill>
                  <a:srgbClr val="0070C0"/>
                </a:solidFill>
                <a:cs typeface="Courier New" pitchFamily="49" charset="0"/>
              </a:rPr>
              <a:t>  </a:t>
            </a:r>
            <a:r>
              <a:rPr lang="en-US" altLang="zh-TW" sz="1600" smtClean="0">
                <a:cs typeface="Courier New" pitchFamily="49" charset="0"/>
              </a:rPr>
              <a:t>N_1:ADDLW 0xf5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0010    	E301	BNC N_2  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0012	2A06	INCF 0x6, F, ACCESS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0014    	0FE2 N_2:	ADDLW 0xe2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b="1" smtClean="0">
                <a:cs typeface="Courier New" pitchFamily="49" charset="0"/>
              </a:rPr>
              <a:t>0016    	E3XX   	</a:t>
            </a:r>
            <a:r>
              <a:rPr lang="en-US" altLang="zh-TW" sz="1600" b="1" smtClean="0">
                <a:solidFill>
                  <a:srgbClr val="FF0000"/>
                </a:solidFill>
                <a:cs typeface="Courier New" pitchFamily="49" charset="0"/>
              </a:rPr>
              <a:t>BNC N_1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solidFill>
                  <a:srgbClr val="0070C0"/>
                </a:solidFill>
                <a:cs typeface="Courier New" pitchFamily="49" charset="0"/>
              </a:rPr>
              <a:t>0018    	</a:t>
            </a:r>
            <a:r>
              <a:rPr lang="en-US" altLang="zh-TW" sz="1600" smtClean="0">
                <a:cs typeface="Courier New" pitchFamily="49" charset="0"/>
              </a:rPr>
              <a:t>2A06</a:t>
            </a:r>
            <a:r>
              <a:rPr lang="en-US" altLang="zh-TW" sz="1600" smtClean="0">
                <a:solidFill>
                  <a:srgbClr val="0070C0"/>
                </a:solidFill>
                <a:cs typeface="Courier New" pitchFamily="49" charset="0"/>
              </a:rPr>
              <a:t>   	</a:t>
            </a:r>
            <a:r>
              <a:rPr lang="en-US" altLang="zh-TW" sz="1600" smtClean="0">
                <a:cs typeface="Courier New" pitchFamily="49" charset="0"/>
              </a:rPr>
              <a:t>INCF 0x6, F, ACCESS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001A    	6E05     Over: 	MOVWF 0x5, </a:t>
            </a:r>
          </a:p>
          <a:p>
            <a:pPr marL="0" indent="0" eaLnBrk="1" hangingPunct="1">
              <a:buFontTx/>
              <a:buNone/>
            </a:pPr>
            <a:endParaRPr lang="en-US" altLang="zh-TW" sz="2000" smtClean="0">
              <a:cs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2000" smtClean="0">
                <a:solidFill>
                  <a:srgbClr val="0070C0"/>
                </a:solidFill>
                <a:cs typeface="Courier New" pitchFamily="49" charset="0"/>
              </a:rPr>
              <a:t>000E-0018</a:t>
            </a:r>
            <a:r>
              <a:rPr lang="en-US" altLang="zh-TW" sz="2000" smtClean="0">
                <a:cs typeface="Courier New" pitchFamily="49" charset="0"/>
              </a:rPr>
              <a:t>=-10, -10/2 = -5, -5 is signed format is FB=&gt;E3FB</a:t>
            </a:r>
          </a:p>
          <a:p>
            <a:pPr marL="0" indent="0" eaLnBrk="1" hangingPunct="1">
              <a:buFontTx/>
              <a:buNone/>
            </a:pPr>
            <a:r>
              <a:rPr lang="en-US" altLang="zh-TW" sz="2000" smtClean="0"/>
              <a:t>  </a:t>
            </a:r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AB5FC2-28CA-4892-82E7-8727915594FE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Jump Instructions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000" smtClean="0"/>
              <a:t>The unconditional jump is a jump in which control is transferred unconditionally to the target location. The target address is directly coded in the instruction</a:t>
            </a:r>
          </a:p>
          <a:p>
            <a:pPr marL="0" indent="0" eaLnBrk="1" hangingPunct="1"/>
            <a:r>
              <a:rPr lang="en-US" altLang="zh-TW" sz="2000" smtClean="0"/>
              <a:t>There are two unconditional jumps</a:t>
            </a:r>
            <a:r>
              <a:rPr lang="zh-TW" altLang="en-US" sz="2000" smtClean="0"/>
              <a:t>：</a:t>
            </a:r>
          </a:p>
          <a:p>
            <a:pPr lvl="1" eaLnBrk="1" hangingPunct="1"/>
            <a:r>
              <a:rPr lang="en-US" altLang="zh-TW" sz="2000" smtClean="0"/>
              <a:t>GOTO</a:t>
            </a:r>
            <a:r>
              <a:rPr lang="zh-TW" altLang="en-US" sz="2000" smtClean="0"/>
              <a:t>（</a:t>
            </a:r>
            <a:r>
              <a:rPr lang="en-US" altLang="zh-TW" sz="2000" smtClean="0"/>
              <a:t>Long Jump</a:t>
            </a:r>
            <a:r>
              <a:rPr lang="zh-TW" altLang="en-US" sz="2000" smtClean="0"/>
              <a:t>） </a:t>
            </a:r>
          </a:p>
          <a:p>
            <a:pPr lvl="1" eaLnBrk="1" hangingPunct="1"/>
            <a:r>
              <a:rPr lang="en-US" altLang="zh-TW" sz="2000" smtClean="0"/>
              <a:t>BRE</a:t>
            </a:r>
            <a:r>
              <a:rPr lang="zh-TW" altLang="en-US" sz="2000" smtClean="0"/>
              <a:t>（</a:t>
            </a:r>
            <a:r>
              <a:rPr lang="en-US" altLang="zh-TW" sz="2000" smtClean="0"/>
              <a:t>Short Jump</a:t>
            </a:r>
            <a:r>
              <a:rPr lang="zh-TW" altLang="en-US" sz="2000" smtClean="0"/>
              <a:t>）</a:t>
            </a:r>
          </a:p>
          <a:p>
            <a:pPr lvl="1" eaLnBrk="1" hangingPunct="1"/>
            <a:r>
              <a:rPr lang="en-US" altLang="zh-TW" sz="2000" smtClean="0"/>
              <a:t>Examples in textbook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66E96B-5229-41E7-9655-9B805B568B06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83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GOTO</a:t>
            </a:r>
            <a:endParaRPr lang="zh-TW" altLang="en-US" smtClean="0"/>
          </a:p>
        </p:txBody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4-byte instruction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>
              <a:buFontTx/>
              <a:buNone/>
            </a:pPr>
            <a:r>
              <a:rPr lang="en-US" altLang="zh-TW" smtClean="0"/>
              <a:t>The address is A</a:t>
            </a:r>
            <a:r>
              <a:rPr lang="en-US" altLang="zh-TW" baseline="-25000" smtClean="0"/>
              <a:t>20</a:t>
            </a:r>
            <a:r>
              <a:rPr lang="en-US" altLang="zh-TW" smtClean="0"/>
              <a:t>-------A</a:t>
            </a:r>
            <a:r>
              <a:rPr lang="en-US" altLang="zh-TW" baseline="-25000" smtClean="0"/>
              <a:t>1</a:t>
            </a:r>
            <a:r>
              <a:rPr lang="en-US" altLang="zh-TW" smtClean="0"/>
              <a:t>0</a:t>
            </a:r>
          </a:p>
          <a:p>
            <a:pPr eaLnBrk="1" hangingPunct="1"/>
            <a:r>
              <a:rPr lang="en-US" altLang="zh-TW" smtClean="0"/>
              <a:t>Jump to anywhere in the program memory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36638" y="2492375"/>
          <a:ext cx="2963862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1110 1111</a:t>
                      </a:r>
                      <a:endParaRPr lang="en-US" sz="1800" dirty="0"/>
                    </a:p>
                  </a:txBody>
                  <a:tcPr marL="91419" marR="91419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8</a:t>
                      </a:r>
                      <a:r>
                        <a:rPr lang="en-US" sz="1800" dirty="0" smtClean="0"/>
                        <a:t>-----A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1419" marR="91419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36638" y="3068638"/>
          <a:ext cx="2963862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1111</a:t>
                      </a:r>
                      <a:endParaRPr lang="en-US" sz="1800" dirty="0"/>
                    </a:p>
                  </a:txBody>
                  <a:tcPr marL="91419" marR="91419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20</a:t>
                      </a:r>
                      <a:r>
                        <a:rPr lang="en-US" sz="1800" dirty="0" smtClean="0"/>
                        <a:t>-------------A</a:t>
                      </a:r>
                      <a:r>
                        <a:rPr lang="en-US" sz="1800" baseline="-25000" dirty="0" smtClean="0"/>
                        <a:t>9</a:t>
                      </a:r>
                      <a:endParaRPr lang="en-US" sz="1800" baseline="-25000" dirty="0"/>
                    </a:p>
                  </a:txBody>
                  <a:tcPr marL="91419" marR="91419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C6949B-C95D-40CE-A3D2-AF12CD26315C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604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BRA</a:t>
            </a:r>
            <a:endParaRPr lang="zh-TW" altLang="en-US" smtClean="0"/>
          </a:p>
        </p:txBody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2-byte instruction</a:t>
            </a:r>
          </a:p>
          <a:p>
            <a:pPr lvl="1" eaLnBrk="1" hangingPunct="1"/>
            <a:r>
              <a:rPr lang="en-US" altLang="zh-TW" smtClean="0"/>
              <a:t>The first 5 bits are the opcode</a:t>
            </a:r>
          </a:p>
          <a:p>
            <a:pPr lvl="1" eaLnBrk="1" hangingPunct="1"/>
            <a:r>
              <a:rPr lang="en-US" altLang="zh-TW" smtClean="0"/>
              <a:t>The next 11 bits form a signed number displacement, which  (need to times 2 first ) is added to the PC to get the target address.</a:t>
            </a:r>
          </a:p>
          <a:p>
            <a:pPr lvl="1" eaLnBrk="1" hangingPunct="1">
              <a:buFontTx/>
              <a:buNone/>
            </a:pPr>
            <a:r>
              <a:rPr lang="en-US" altLang="zh-TW" smtClean="0"/>
              <a:t>In condition branch, the instruction is </a:t>
            </a:r>
          </a:p>
          <a:p>
            <a:pPr lvl="1" eaLnBrk="1" hangingPunct="1">
              <a:buFontTx/>
              <a:buNone/>
            </a:pPr>
            <a:endParaRPr lang="en-US" altLang="zh-TW" smtClean="0"/>
          </a:p>
          <a:p>
            <a:pPr lvl="1" eaLnBrk="1" hangingPunct="1">
              <a:buFontTx/>
              <a:buNone/>
            </a:pPr>
            <a:endParaRPr lang="en-US" altLang="zh-TW" smtClean="0"/>
          </a:p>
          <a:p>
            <a:pPr lvl="1" eaLnBrk="1" hangingPunct="1">
              <a:buFontTx/>
              <a:buNone/>
            </a:pPr>
            <a:r>
              <a:rPr lang="en-US" altLang="zh-TW" smtClean="0"/>
              <a:t>Target address=PC+</a:t>
            </a:r>
            <a:r>
              <a:rPr lang="en-US" altLang="zh-TW" b="1" smtClean="0"/>
              <a:t>2 x(11 bit signed number)</a:t>
            </a:r>
          </a:p>
          <a:p>
            <a:pPr lvl="1" eaLnBrk="1" hangingPunct="1">
              <a:buFontTx/>
              <a:buNone/>
            </a:pPr>
            <a:r>
              <a:rPr lang="en-US" altLang="zh-TW" b="1" smtClean="0"/>
              <a:t>Limited range : -2048 to 2046 bytes of the relative address of the current PC value  </a:t>
            </a:r>
          </a:p>
          <a:p>
            <a:pPr lvl="1" eaLnBrk="1" hangingPunct="1">
              <a:buFontTx/>
              <a:buNone/>
            </a:pPr>
            <a:endParaRPr lang="en-US" altLang="zh-TW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47813" y="4437063"/>
          <a:ext cx="6408737" cy="37147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6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 bit </a:t>
                      </a:r>
                      <a:r>
                        <a:rPr lang="en-US" sz="1800" dirty="0" err="1" smtClean="0"/>
                        <a:t>Opcode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 bit signed</a:t>
                      </a:r>
                      <a:r>
                        <a:rPr lang="en-US" sz="1800" baseline="0" dirty="0" smtClean="0"/>
                        <a:t> number (for displacement)</a:t>
                      </a:r>
                      <a:endParaRPr 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619A88-0598-44B5-A4EA-B56FD13AF243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CALL and RCALL 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CALL: 4 bytes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Call a subroutine in anywhere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format is similar to GOTO</a:t>
            </a:r>
          </a:p>
          <a:p>
            <a:pPr eaLnBrk="1" hangingPunct="1"/>
            <a:r>
              <a:rPr lang="en-US" altLang="zh-TW" smtClean="0"/>
              <a:t>RCALL: 2 bytes</a:t>
            </a:r>
          </a:p>
          <a:p>
            <a:pPr lvl="1" eaLnBrk="1" hangingPunct="1"/>
            <a:r>
              <a:rPr lang="en-US" altLang="zh-TW" smtClean="0"/>
              <a:t>Call a subroutine who address should be within Similar to BRA</a:t>
            </a:r>
          </a:p>
          <a:p>
            <a:pPr lvl="1" eaLnBrk="1" hangingPunct="1"/>
            <a:r>
              <a:rPr lang="en-US" altLang="zh-TW" smtClean="0"/>
              <a:t>Relative address</a:t>
            </a:r>
          </a:p>
          <a:p>
            <a:pPr lvl="1" eaLnBrk="1" hangingPunct="1">
              <a:buFontTx/>
              <a:buNone/>
            </a:pPr>
            <a:endParaRPr lang="en-US" altLang="zh-TW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9CBD78-A7F2-44C5-9482-18CC69D3BB91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Sections</a:t>
            </a:r>
          </a:p>
        </p:txBody>
      </p:sp>
      <p:sp>
        <p:nvSpPr>
          <p:cNvPr id="922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3.1  </a:t>
            </a:r>
            <a:r>
              <a:rPr lang="en-US" altLang="zh-TW" b="1" smtClean="0"/>
              <a:t>Loop and Jump Instructions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3.2  IO PORT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3.3  Time Delay Generation and Calculation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5F7284-D37A-4AED-848C-F165DF0E90C8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pic>
        <p:nvPicPr>
          <p:cNvPr id="64515" name="Picture 2" descr="f05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36725"/>
            <a:ext cx="6554788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The Flow of Control Involving a Procedure</a:t>
            </a:r>
          </a:p>
        </p:txBody>
      </p:sp>
      <p:sp>
        <p:nvSpPr>
          <p:cNvPr id="64517" name="Line 4"/>
          <p:cNvSpPr>
            <a:spLocks noChangeShapeType="1"/>
          </p:cNvSpPr>
          <p:nvPr/>
        </p:nvSpPr>
        <p:spPr bwMode="auto">
          <a:xfrm flipV="1">
            <a:off x="2778125" y="3895725"/>
            <a:ext cx="3978275" cy="167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 flipH="1">
            <a:off x="2992438" y="5332413"/>
            <a:ext cx="3800475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2409825" y="4368800"/>
            <a:ext cx="485775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64520" name="Rectangle 7"/>
          <p:cNvSpPr>
            <a:spLocks noChangeArrowheads="1"/>
          </p:cNvSpPr>
          <p:nvPr/>
        </p:nvSpPr>
        <p:spPr bwMode="auto">
          <a:xfrm>
            <a:off x="2420938" y="5543550"/>
            <a:ext cx="485775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64521" name="Rectangle 8"/>
          <p:cNvSpPr>
            <a:spLocks noChangeArrowheads="1"/>
          </p:cNvSpPr>
          <p:nvPr/>
        </p:nvSpPr>
        <p:spPr bwMode="auto">
          <a:xfrm>
            <a:off x="7315200" y="6019800"/>
            <a:ext cx="777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charset="0"/>
                <a:ea typeface="新細明體" pitchFamily="18" charset="-120"/>
                <a:hlinkClick r:id="rId4" action="ppaction://hlinksldjump"/>
              </a:rPr>
              <a:t> </a:t>
            </a:r>
            <a:r>
              <a:rPr kumimoji="0" lang="en-US" altLang="zh-TW" sz="3200">
                <a:latin typeface="Times" charset="0"/>
                <a:ea typeface="新細明體" pitchFamily="18" charset="-120"/>
                <a:sym typeface="Wingdings" pitchFamily="2" charset="2"/>
                <a:hlinkClick r:id="rId4" action="ppaction://hlinksldjump"/>
              </a:rPr>
              <a:t></a:t>
            </a:r>
            <a:endParaRPr kumimoji="0" lang="en-US" altLang="zh-TW" sz="3200">
              <a:latin typeface="Times" charset="0"/>
              <a:ea typeface="新細明體" pitchFamily="18" charset="-120"/>
              <a:sym typeface="Wingdings" pitchFamily="2" charset="2"/>
            </a:endParaRP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2700338" y="270827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2916238" y="5516563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2916238" y="436562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2700338" y="4581525"/>
            <a:ext cx="71437" cy="714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1213" name="Oval 13"/>
          <p:cNvSpPr>
            <a:spLocks noChangeArrowheads="1"/>
          </p:cNvSpPr>
          <p:nvPr/>
        </p:nvSpPr>
        <p:spPr bwMode="auto">
          <a:xfrm>
            <a:off x="2700338" y="5734050"/>
            <a:ext cx="71437" cy="714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-5.55556E-7 0.2206 " pathEditMode="relative" ptsTypes="AA">
                                      <p:cBhvr>
                                        <p:cTn id="6" dur="20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77778E-6 C 0.13681 -0.03542 0.27361 -0.07061 0.34584 -0.08334 C 0.41806 -0.09607 0.41875 -0.10024 0.43334 -0.07593 C 0.44792 -0.05163 0.44236 0.0324 0.43334 0.06296 C 0.42431 0.09351 0.45226 0.11481 0.37917 0.1074 C 0.30608 0.09999 0.15018 0.05925 -0.00555 0.01851 " pathEditMode="relative" ptsTypes="aaaaaA">
                                      <p:cBhvr>
                                        <p:cTn id="10" dur="20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07407E-6 L -5.55556E-7 0.12593 " pathEditMode="relative" ptsTypes="AA">
                                      <p:cBhvr>
                                        <p:cTn id="14" dur="20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C 0.15347 -0.09144 0.30712 -0.18264 0.37917 -0.21667 C 0.45122 -0.2507 0.42292 -0.22523 0.43195 -0.20371 C 0.44097 -0.18218 0.43959 -0.11597 0.43334 -0.08704 C 0.42709 -0.0581 0.46719 -0.04792 0.39445 -0.02963 C 0.3217 -0.01135 0.06337 0.01365 -0.00278 0.02222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5.92593E-6 L -5.55556E-7 0.06297 " pathEditMode="relative" ptsTypes="AA">
                                      <p:cBhvr>
                                        <p:cTn id="22" dur="20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/>
      <p:bldP spid="51210" grpId="0" animBg="1"/>
      <p:bldP spid="51211" grpId="0" animBg="1"/>
      <p:bldP spid="51212" grpId="0" animBg="1"/>
      <p:bldP spid="512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C65779-7A39-42C9-9F1E-E3D43C59F6D3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The Process of Calling a Subroutine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/>
              <a:t>After execution of the called subroutine, the CPU must know where to com back to.</a:t>
            </a:r>
          </a:p>
          <a:p>
            <a:pPr eaLnBrk="1" hangingPunct="1"/>
            <a:r>
              <a:rPr lang="en-US" altLang="zh-TW" sz="2000" smtClean="0"/>
              <a:t>The process of calling a subroutine</a:t>
            </a:r>
            <a:r>
              <a:rPr lang="zh-TW" altLang="en-US" sz="2000" smtClean="0"/>
              <a:t>：</a:t>
            </a:r>
          </a:p>
          <a:p>
            <a:pPr lvl="1" eaLnBrk="1" hangingPunct="1"/>
            <a:r>
              <a:rPr lang="en-US" altLang="zh-TW" sz="2000" smtClean="0"/>
              <a:t>A subroutine is called by CALL instructions.</a:t>
            </a:r>
          </a:p>
          <a:p>
            <a:pPr lvl="1" eaLnBrk="1" hangingPunct="1"/>
            <a:r>
              <a:rPr lang="en-US" altLang="zh-TW" sz="2000" smtClean="0"/>
              <a:t>The CPU pushes the PC onto the stack (in PIC18 it is a hardware stack).</a:t>
            </a:r>
          </a:p>
          <a:p>
            <a:pPr lvl="1" eaLnBrk="1" hangingPunct="1"/>
            <a:r>
              <a:rPr lang="en-US" altLang="zh-TW" sz="2000" smtClean="0"/>
              <a:t>The CPU copies the target address to the PC.</a:t>
            </a:r>
          </a:p>
          <a:p>
            <a:pPr lvl="1" eaLnBrk="1" hangingPunct="1"/>
            <a:r>
              <a:rPr lang="en-US" altLang="zh-TW" sz="2000" smtClean="0"/>
              <a:t>The CPU fetches instructions from the new location.</a:t>
            </a:r>
          </a:p>
          <a:p>
            <a:pPr lvl="1" eaLnBrk="1" hangingPunct="1"/>
            <a:r>
              <a:rPr lang="en-US" altLang="zh-TW" sz="2000" smtClean="0"/>
              <a:t>When the instruction RETURN is fetched, the subroutine ends.</a:t>
            </a:r>
          </a:p>
          <a:p>
            <a:pPr lvl="1" eaLnBrk="1" hangingPunct="1"/>
            <a:r>
              <a:rPr lang="en-US" altLang="zh-TW" sz="2000" smtClean="0"/>
              <a:t>The CPU pops the return address from the stack.</a:t>
            </a:r>
          </a:p>
          <a:p>
            <a:pPr lvl="1" eaLnBrk="1" hangingPunct="1"/>
            <a:r>
              <a:rPr lang="en-US" altLang="zh-TW" sz="2000" smtClean="0"/>
              <a:t>The CPU copies the return address to the PC.</a:t>
            </a:r>
          </a:p>
          <a:p>
            <a:pPr lvl="1" eaLnBrk="1" hangingPunct="1"/>
            <a:r>
              <a:rPr lang="en-US" altLang="zh-TW" sz="2000" smtClean="0"/>
              <a:t>The CPU fetches instructions from the new location.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C92A45-304C-4A39-8155-FBBB26C492BF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68611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Sample </a:t>
            </a:r>
          </a:p>
        </p:txBody>
      </p:sp>
      <p:sp>
        <p:nvSpPr>
          <p:cNvPr id="6861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527675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;MAIN program calling subroutines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         ORG  0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MAIN:   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			 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			 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			CALL      SUBR_1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			 :          	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			CALL      SUBR_2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           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			 :</a:t>
            </a:r>
            <a:endParaRPr lang="en-US" altLang="zh-TW" sz="80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HERE:    SJMP        HERE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;</a:t>
            </a:r>
            <a:r>
              <a:rPr lang="zh-TW" altLang="en-US" sz="2400" smtClean="0">
                <a:latin typeface="Courier New" pitchFamily="49" charset="0"/>
              </a:rPr>
              <a:t>－－－－</a:t>
            </a:r>
            <a:r>
              <a:rPr lang="en-US" altLang="zh-TW" sz="2400" smtClean="0">
                <a:latin typeface="Courier New" pitchFamily="49" charset="0"/>
              </a:rPr>
              <a:t>end of MAIN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zh-TW" sz="80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SUBR_1:  ....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         ....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         RETURN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;</a:t>
            </a:r>
            <a:r>
              <a:rPr lang="zh-TW" altLang="en-US" sz="2400" smtClean="0">
                <a:latin typeface="Courier New" pitchFamily="49" charset="0"/>
              </a:rPr>
              <a:t>－－－－</a:t>
            </a:r>
            <a:r>
              <a:rPr lang="en-US" altLang="zh-TW" sz="2400" smtClean="0">
                <a:latin typeface="Courier New" pitchFamily="49" charset="0"/>
              </a:rPr>
              <a:t>end of subroutine 1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zh-TW" sz="80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SUBR_2:  ....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         ....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         RETURM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END        ;end of the asm file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E0E1E7-B975-4984-81CC-0B55AC958D4C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70659" name="Rectangle 10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Sample </a:t>
            </a:r>
          </a:p>
        </p:txBody>
      </p:sp>
      <p:sp>
        <p:nvSpPr>
          <p:cNvPr id="7066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229600" cy="5527675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;MAIN program calling subroutines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zh-TW" sz="180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MYREG	EQU	0x8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PORTB	EQU	0xF8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ORG 0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zh-TW" sz="200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BACK:	MOVLW	0x55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MOVWF	PORTB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CALL	DELAY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CALL	DELAY_500MS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MOVLW	0xAA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MOVWF	PORTB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CALL 	DDELAY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GOTO	BACK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DELAY: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MOVLW	0xFF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MOVWF	MYREG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AGAIN: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NOP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NOP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DECF MYREG, F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BNZ	AGAIN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RETURN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   END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778000-1526-4E52-8284-303A99A4CF55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7270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Sections </a:t>
            </a:r>
            <a:endParaRPr lang="en-US" altLang="zh-TW" dirty="0" smtClean="0"/>
          </a:p>
        </p:txBody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3.1  Loop and Jump Instructions</a:t>
            </a:r>
          </a:p>
          <a:p>
            <a:pPr eaLnBrk="1" hangingPunct="1">
              <a:buFontTx/>
              <a:buNone/>
            </a:pPr>
            <a:r>
              <a:rPr lang="en-US" altLang="zh-TW" b="1" smtClean="0"/>
              <a:t>3.2  IO PORT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3.3  Time Delay Generation and Calculation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PIC18 Parallel Ports</a:t>
            </a:r>
            <a:endParaRPr lang="en-US" altLang="en-US" smtClean="0"/>
          </a:p>
        </p:txBody>
      </p:sp>
      <p:sp>
        <p:nvSpPr>
          <p:cNvPr id="74755" name="Text Placeholder 6"/>
          <p:cNvSpPr>
            <a:spLocks noGrp="1"/>
          </p:cNvSpPr>
          <p:nvPr>
            <p:ph type="body" sz="half" idx="1"/>
          </p:nvPr>
        </p:nvSpPr>
        <p:spPr>
          <a:xfrm>
            <a:off x="304800" y="1373188"/>
            <a:ext cx="8382000" cy="2324100"/>
          </a:xfrm>
        </p:spPr>
        <p:txBody>
          <a:bodyPr/>
          <a:lstStyle/>
          <a:p>
            <a:pPr eaLnBrk="1" hangingPunct="1"/>
            <a:r>
              <a:rPr lang="en-CA" altLang="en-US" smtClean="0"/>
              <a:t>I/O ports are available in PIC18 to interact, monitor and control peripherals.</a:t>
            </a:r>
          </a:p>
        </p:txBody>
      </p:sp>
      <p:sp>
        <p:nvSpPr>
          <p:cNvPr id="74756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CA" altLang="en-US" smtClean="0"/>
          </a:p>
          <a:p>
            <a:pPr lvl="1" eaLnBrk="1" hangingPunct="1"/>
            <a:endParaRPr lang="en-US" altLang="en-US" smtClean="0"/>
          </a:p>
        </p:txBody>
      </p:sp>
      <p:pic>
        <p:nvPicPr>
          <p:cNvPr id="74757" name="Picture 7" descr="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3159125"/>
            <a:ext cx="26765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" descr="Dis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3335338"/>
            <a:ext cx="55816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387475" y="5729288"/>
            <a:ext cx="9032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76788" y="5729288"/>
            <a:ext cx="28416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7-Segment LED</a:t>
            </a:r>
          </a:p>
        </p:txBody>
      </p:sp>
      <p:sp>
        <p:nvSpPr>
          <p:cNvPr id="7476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301367-8AFC-4B55-85EF-E624E307F513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TW" smtClean="0"/>
              <a:t>Andrew Leung</a:t>
            </a:r>
            <a:endParaRPr lang="en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PIC18 Parallel Ports</a:t>
            </a:r>
          </a:p>
        </p:txBody>
      </p:sp>
      <p:sp>
        <p:nvSpPr>
          <p:cNvPr id="7577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The number of ports in the PIC18 family depends on the number of pins on the chip.</a:t>
            </a:r>
          </a:p>
          <a:p>
            <a:pPr eaLnBrk="1" hangingPunct="1"/>
            <a:r>
              <a:rPr lang="en-CA" altLang="en-US" smtClean="0"/>
              <a:t>PIC18F4520 has five ports: Port A-E</a:t>
            </a:r>
          </a:p>
          <a:p>
            <a:pPr eaLnBrk="1" hangingPunct="1"/>
            <a:r>
              <a:rPr lang="en-CA" altLang="en-US" smtClean="0"/>
              <a:t>Different ports have different number of pins:</a:t>
            </a:r>
          </a:p>
          <a:p>
            <a:pPr lvl="1" eaLnBrk="1" hangingPunct="1"/>
            <a:r>
              <a:rPr lang="en-CA" altLang="en-US" smtClean="0"/>
              <a:t>Port A: 7 pins</a:t>
            </a:r>
          </a:p>
          <a:p>
            <a:pPr lvl="1" eaLnBrk="1" hangingPunct="1"/>
            <a:r>
              <a:rPr lang="en-CA" altLang="en-US" smtClean="0"/>
              <a:t>Port B, C, D: 8 pins</a:t>
            </a:r>
          </a:p>
          <a:p>
            <a:pPr lvl="1" eaLnBrk="1" hangingPunct="1"/>
            <a:r>
              <a:rPr lang="en-CA" altLang="en-US" smtClean="0"/>
              <a:t>Port E: 3 pins</a:t>
            </a:r>
            <a:endParaRPr lang="en-US" altLang="en-US" smtClean="0"/>
          </a:p>
        </p:txBody>
      </p:sp>
      <p:sp>
        <p:nvSpPr>
          <p:cNvPr id="757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70CF-404D-4CEE-8BA4-E5BB1C0D0717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PIC18 Parallel Ports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40763" cy="4800600"/>
          </a:xfrm>
        </p:spPr>
        <p:txBody>
          <a:bodyPr/>
          <a:lstStyle/>
          <a:p>
            <a:pPr eaLnBrk="1" hangingPunct="1"/>
            <a:r>
              <a:rPr lang="en-CA" altLang="en-US" smtClean="0"/>
              <a:t>The behaviour of each port is controlled by two special function registers (SFRs):</a:t>
            </a:r>
          </a:p>
          <a:p>
            <a:pPr lvl="1" eaLnBrk="1" hangingPunct="1"/>
            <a:r>
              <a:rPr lang="en-CA" altLang="en-US" smtClean="0"/>
              <a:t>PORTx – indicates the voltage levels on the pins of the device</a:t>
            </a:r>
          </a:p>
          <a:p>
            <a:pPr lvl="1" eaLnBrk="1" hangingPunct="1"/>
            <a:r>
              <a:rPr lang="en-CA" altLang="en-US" smtClean="0"/>
              <a:t>TRISx – data direction register</a:t>
            </a:r>
          </a:p>
          <a:p>
            <a:pPr eaLnBrk="1" hangingPunct="1"/>
            <a:r>
              <a:rPr lang="en-CA" altLang="en-US" smtClean="0"/>
              <a:t>e.g., For Port B, we have PORTB and TRISB</a:t>
            </a:r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15F84B-C95B-4DD7-97E3-A2C5B92F6CF0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TRISx and PORTx SFRs</a:t>
            </a:r>
            <a:endParaRPr lang="en-US" altLang="en-US" smtClean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Each of the Ports A-E can be used for input and output.</a:t>
            </a:r>
          </a:p>
          <a:p>
            <a:pPr eaLnBrk="1" hangingPunct="1"/>
            <a:r>
              <a:rPr lang="en-CA" altLang="en-US" smtClean="0"/>
              <a:t>TRISx SFR is used for designating the direction of a port</a:t>
            </a:r>
          </a:p>
          <a:p>
            <a:pPr lvl="1" eaLnBrk="1" hangingPunct="1"/>
            <a:r>
              <a:rPr lang="en-CA" altLang="en-US" smtClean="0"/>
              <a:t>0 for output (e.g., Controlling LED state)</a:t>
            </a:r>
          </a:p>
          <a:p>
            <a:pPr lvl="1" eaLnBrk="1" hangingPunct="1"/>
            <a:r>
              <a:rPr lang="en-CA" altLang="en-US" smtClean="0"/>
              <a:t>1 for input (e.g., Key scan)</a:t>
            </a:r>
          </a:p>
          <a:p>
            <a:pPr eaLnBrk="1" hangingPunct="1"/>
            <a:r>
              <a:rPr lang="en-CA" altLang="en-US" smtClean="0"/>
              <a:t>e.g., To output data to Port B:</a:t>
            </a:r>
          </a:p>
          <a:p>
            <a:pPr lvl="1" eaLnBrk="1" hangingPunct="1"/>
            <a:r>
              <a:rPr lang="en-CA" altLang="en-US" smtClean="0"/>
              <a:t>Write 0s to TRISB SFR</a:t>
            </a:r>
          </a:p>
          <a:p>
            <a:pPr lvl="1" eaLnBrk="1" hangingPunct="1"/>
            <a:r>
              <a:rPr lang="en-CA" altLang="en-US" smtClean="0"/>
              <a:t>Write data to PORTB SFR</a:t>
            </a:r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8E253F-04FE-4353-B604-E254E9A54A91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TRISx and PORTx SFRs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e.g., output the hex value 0x26 to Port C</a:t>
            </a:r>
          </a:p>
          <a:p>
            <a:pPr eaLnBrk="1" hangingPunct="1">
              <a:buFontTx/>
              <a:buNone/>
            </a:pP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		clrf TRISC</a:t>
            </a:r>
          </a:p>
          <a:p>
            <a:pPr eaLnBrk="1" hangingPunct="1">
              <a:buFontTx/>
              <a:buNone/>
            </a:pP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		movlw 0x26</a:t>
            </a:r>
          </a:p>
          <a:p>
            <a:pPr eaLnBrk="1" hangingPunct="1">
              <a:buFontTx/>
              <a:buNone/>
            </a:pP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		movwf PORTC</a:t>
            </a:r>
          </a:p>
          <a:p>
            <a:pPr eaLnBrk="1" hangingPunct="1"/>
            <a:r>
              <a:rPr lang="en-CA" altLang="en-US" smtClean="0"/>
              <a:t>e.g., Read the current value of Port D into WREG register</a:t>
            </a:r>
          </a:p>
          <a:p>
            <a:pPr eaLnBrk="1" hangingPunct="1">
              <a:buFontTx/>
              <a:buNone/>
            </a:pP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		setf TRISD</a:t>
            </a:r>
          </a:p>
          <a:p>
            <a:pPr eaLnBrk="1" hangingPunct="1">
              <a:buFontTx/>
              <a:buNone/>
            </a:pP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		movf PORTD, W</a:t>
            </a:r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397F02-95DE-4C63-B212-893AE900220D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96B8E4-13DA-45DF-911B-52995F841D33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Branch instruction and Looping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Looping in PIC</a:t>
            </a:r>
          </a:p>
          <a:p>
            <a:r>
              <a:rPr lang="en-US" altLang="en-US" smtClean="0"/>
              <a:t>Loop inside loop</a:t>
            </a:r>
          </a:p>
          <a:p>
            <a:r>
              <a:rPr lang="en-US" altLang="en-US" smtClean="0"/>
              <a:t>Other conditional jumps</a:t>
            </a:r>
          </a:p>
          <a:p>
            <a:r>
              <a:rPr lang="en-US" altLang="en-US" smtClean="0"/>
              <a:t>All conditional branches are short jumps </a:t>
            </a:r>
          </a:p>
          <a:p>
            <a:r>
              <a:rPr lang="en-US" altLang="en-US" smtClean="0"/>
              <a:t>Calculating the short branch address</a:t>
            </a:r>
          </a:p>
          <a:p>
            <a:r>
              <a:rPr lang="en-US" altLang="en-US" smtClean="0"/>
              <a:t>Unconditional branch instruction </a:t>
            </a:r>
          </a:p>
          <a:p>
            <a:pPr>
              <a:buFontTx/>
              <a:buNone/>
            </a:pPr>
            <a:endParaRPr lang="en-US" altLang="zh-TW" smtClean="0"/>
          </a:p>
          <a:p>
            <a:pPr lvl="1" eaLnBrk="1" hangingPunct="1">
              <a:buFontTx/>
              <a:buNone/>
            </a:pPr>
            <a:endParaRPr lang="en-US" altLang="zh-TW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Interfacing with LED</a:t>
            </a:r>
            <a:endParaRPr lang="en-US" altLang="en-US" smtClean="0"/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304800" y="1373188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Two ways of connecting LEDs to I/O ports: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FF00"/>
                </a:solidFill>
              </a:rPr>
              <a:t>Common Cathode</a:t>
            </a:r>
            <a:r>
              <a:rPr lang="en-US" altLang="en-US" smtClean="0"/>
              <a:t>: LED cathodes are grounded and logic 1 from the I/O port turns on the LEDs.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Common Anode: LED anodes are connected to the power supply and logic 0 from the I/O port turns on the LEDs.</a:t>
            </a: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2900363" y="3602038"/>
            <a:ext cx="3733800" cy="2632075"/>
            <a:chOff x="1056" y="1344"/>
            <a:chExt cx="3600" cy="2498"/>
          </a:xfrm>
        </p:grpSpPr>
        <p:pic>
          <p:nvPicPr>
            <p:cNvPr id="80905" name="Picture 5" descr="79144_09_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44"/>
              <a:ext cx="3600" cy="2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6" name="Text Box 6"/>
            <p:cNvSpPr txBox="1">
              <a:spLocks noChangeArrowheads="1"/>
            </p:cNvSpPr>
            <p:nvPr/>
          </p:nvSpPr>
          <p:spPr bwMode="auto">
            <a:xfrm>
              <a:off x="1056" y="3553"/>
              <a:ext cx="158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>
                  <a:latin typeface="Arial" charset="0"/>
                  <a:ea typeface="新細明體" pitchFamily="18" charset="-120"/>
                  <a:cs typeface="Arial" charset="0"/>
                </a:rPr>
                <a:t>Common Cathode</a:t>
              </a:r>
            </a:p>
          </p:txBody>
        </p:sp>
      </p:grpSp>
      <p:sp>
        <p:nvSpPr>
          <p:cNvPr id="80901" name="Text Box 8"/>
          <p:cNvSpPr txBox="1">
            <a:spLocks noChangeArrowheads="1"/>
          </p:cNvSpPr>
          <p:nvPr/>
        </p:nvSpPr>
        <p:spPr bwMode="auto">
          <a:xfrm>
            <a:off x="2978150" y="6172200"/>
            <a:ext cx="16906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ea typeface="新細明體" pitchFamily="18" charset="-120"/>
              </a:rPr>
              <a:t>Active high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>
              <a:ea typeface="新細明體" pitchFamily="18" charset="-12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029200" y="6172200"/>
            <a:ext cx="15716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Active low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4953000" y="59436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ea typeface="新細明體" pitchFamily="18" charset="-120"/>
              </a:rPr>
              <a:t>Common Anode</a:t>
            </a:r>
            <a:endParaRPr lang="en-US" altLang="en-US" sz="2000">
              <a:ea typeface="新細明體" pitchFamily="18" charset="-120"/>
            </a:endParaRPr>
          </a:p>
        </p:txBody>
      </p:sp>
      <p:sp>
        <p:nvSpPr>
          <p:cNvPr id="809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B72E95-E7A7-438E-B31C-224F2B2146CA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Interfacing with 7-Segment LED</a:t>
            </a:r>
            <a:endParaRPr lang="en-US" altLang="en-US" smtClean="0"/>
          </a:p>
        </p:txBody>
      </p:sp>
      <p:sp>
        <p:nvSpPr>
          <p:cNvPr id="8192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5354638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Often used to display BCD numbers (1 through 9) and a few alphabets</a:t>
            </a:r>
          </a:p>
          <a:p>
            <a:pPr eaLnBrk="1" hangingPunct="1"/>
            <a:r>
              <a:rPr lang="en-US" altLang="en-US" smtClean="0"/>
              <a:t>A group of eight LEDs physically mounted in the shape of the number eight plus a decimal point</a:t>
            </a:r>
          </a:p>
          <a:p>
            <a:pPr eaLnBrk="1" hangingPunct="1"/>
            <a:r>
              <a:rPr lang="en-US" altLang="en-US" smtClean="0"/>
              <a:t>Each LED is called a </a:t>
            </a:r>
            <a:r>
              <a:rPr lang="en-US" altLang="en-US" smtClean="0">
                <a:solidFill>
                  <a:srgbClr val="FF0000"/>
                </a:solidFill>
              </a:rPr>
              <a:t>segment</a:t>
            </a:r>
            <a:r>
              <a:rPr lang="en-US" altLang="en-US" smtClean="0"/>
              <a:t> and labeled as ‘a’ through ‘g’.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81924" name="Picture 2" descr="79144_09_0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2133600"/>
            <a:ext cx="2474913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034AD6-6B40-4521-A992-D1949D3ABFF2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Interfacing with 7-Segment LED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2948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82949" name="Picture 2" descr="79144_09_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35814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648200" y="1600200"/>
            <a:ext cx="4224338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In a common cathode seven-segment LED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All cathodes are connected together to ground and the anodes are connected to data lines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Logic 1 turns on a segment.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Example: To display digit 1, all segments except b and c should be off.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Byte 00000110 = 06H will display digit 1.</a:t>
            </a:r>
            <a:endParaRPr lang="en-US" sz="2400" dirty="0"/>
          </a:p>
        </p:txBody>
      </p:sp>
      <p:sp>
        <p:nvSpPr>
          <p:cNvPr id="829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000F55-BCE0-4935-AA90-2471197843AC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Interfacing with 7-Segment LED</a:t>
            </a:r>
          </a:p>
        </p:txBody>
      </p:sp>
      <p:pic>
        <p:nvPicPr>
          <p:cNvPr id="83971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338" y="2162175"/>
            <a:ext cx="7515225" cy="3422650"/>
          </a:xfrm>
        </p:spPr>
      </p:pic>
      <p:sp>
        <p:nvSpPr>
          <p:cNvPr id="839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DE9D6-AE5B-40B7-9445-3D8F142C3094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Interfacing with 4-digit 7-Segment LED</a:t>
            </a:r>
            <a:endParaRPr lang="en-US" altLang="en-US" smtClean="0"/>
          </a:p>
        </p:txBody>
      </p:sp>
      <p:sp>
        <p:nvSpPr>
          <p:cNvPr id="84995" name="Text Placeholder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Decoder selects the position where digit pattern is displayed.</a:t>
            </a:r>
          </a:p>
          <a:p>
            <a:pPr eaLnBrk="1" hangingPunct="1"/>
            <a:r>
              <a:rPr lang="en-CA" altLang="en-US" smtClean="0"/>
              <a:t>Use time multiplexing if we need to display all four digits.</a:t>
            </a:r>
            <a:endParaRPr lang="en-US" altLang="en-US" smtClean="0"/>
          </a:p>
        </p:txBody>
      </p:sp>
      <p:pic>
        <p:nvPicPr>
          <p:cNvPr id="84996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6825" y="3729038"/>
            <a:ext cx="4435475" cy="2794000"/>
          </a:xfrm>
        </p:spPr>
      </p:pic>
      <p:sp>
        <p:nvSpPr>
          <p:cNvPr id="8499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2CDB4E-D179-4993-82A2-1CF68842D8D1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TW" smtClean="0"/>
              <a:t>Andrew Leung</a:t>
            </a:r>
            <a:endParaRPr lang="en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Interfacing with Keypad</a:t>
            </a:r>
            <a:endParaRPr lang="en-US" altLang="en-US" smtClean="0"/>
          </a:p>
        </p:txBody>
      </p:sp>
      <p:sp>
        <p:nvSpPr>
          <p:cNvPr id="870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C6E102-EBE0-4BEB-98A5-0E7D5DF05E8F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4050" y="1625600"/>
            <a:ext cx="5143500" cy="4445000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646238"/>
            <a:ext cx="5145088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631950"/>
            <a:ext cx="5145088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Interfacing with Keypad</a:t>
            </a:r>
            <a:endParaRPr lang="en-US" altLang="en-US" smtClean="0"/>
          </a:p>
        </p:txBody>
      </p:sp>
      <p:sp>
        <p:nvSpPr>
          <p:cNvPr id="870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C6E102-EBE0-4BEB-98A5-0E7D5DF05E8F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98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The basic idea is to scan each row.</a:t>
            </a:r>
          </a:p>
          <a:p>
            <a:pPr marL="0" indent="0">
              <a:buNone/>
            </a:pPr>
            <a:r>
              <a:rPr lang="en-US" dirty="0" smtClean="0"/>
              <a:t>Suppose I want to check if  one of (k1to k4) is pressed. </a:t>
            </a:r>
          </a:p>
          <a:p>
            <a:pPr marL="0" indent="0">
              <a:buNone/>
            </a:pPr>
            <a:r>
              <a:rPr lang="en-US" dirty="0" smtClean="0"/>
              <a:t>Set RC0 to 0, and then read RC4-RC7. If one of RC4-RC7 is 0, find out the corresponding pressed key.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Repeat the above procedure for each row.  </a:t>
            </a:r>
          </a:p>
          <a:p>
            <a:pPr marL="0" indent="0">
              <a:buNone/>
            </a:pPr>
            <a:r>
              <a:rPr lang="en-US" dirty="0" smtClean="0"/>
              <a:t>Of course, in </a:t>
            </a:r>
            <a:r>
              <a:rPr lang="en-US" smtClean="0"/>
              <a:t>the program, we need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When K5 is pressed</a:t>
            </a:r>
            <a:endParaRPr lang="en-US" altLang="en-US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4050" y="1606550"/>
            <a:ext cx="5143500" cy="4483100"/>
          </a:xfrm>
        </p:spPr>
      </p:pic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E02910-5FD7-42D3-B481-75768EF2381A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56138" y="39243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56138" y="43449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56138" y="480695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56138" y="52689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43488" y="33575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481638" y="3365500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973763" y="33575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24613" y="33575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656138" y="43449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46663" y="3365500"/>
            <a:ext cx="33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656138" y="3925888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10" grpId="0"/>
      <p:bldP spid="12" grpId="0"/>
      <p:bldP spid="12" grpId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When K15 is pressed</a:t>
            </a:r>
            <a:endParaRPr lang="en-US" altLang="en-US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4050" y="1635125"/>
            <a:ext cx="5143500" cy="4410075"/>
          </a:xfrm>
        </p:spPr>
      </p:pic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4BD0BB-184E-42AF-B284-1BCDDEBF114E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3288" y="39243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13288" y="43449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13288" y="4806950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713288" y="52689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43488" y="33575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81638" y="33575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973763" y="33575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24613" y="33575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713288" y="43449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713288" y="3925888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713288" y="481647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973763" y="33575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713288" y="52784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10" grpId="0"/>
      <p:bldP spid="11" grpId="0"/>
      <p:bldP spid="12" grpId="0"/>
      <p:bldP spid="12" grpId="1"/>
      <p:bldP spid="13" grpId="0"/>
      <p:bldP spid="14" grpId="0"/>
      <p:bldP spid="14" grpId="1"/>
      <p:bldP spid="16" grpId="0"/>
      <p:bldP spid="17" grpId="0"/>
      <p:bldP spid="17" grpId="1"/>
      <p:bldP spid="18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PICkit3</a:t>
            </a:r>
            <a:endParaRPr lang="en-US" altLang="en-US" smtClean="0"/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mtClean="0"/>
              <a:t>Device Programmer – Burn assembled code into the device FLASH.</a:t>
            </a:r>
          </a:p>
          <a:p>
            <a:r>
              <a:rPr lang="en-CA" altLang="en-US" smtClean="0"/>
              <a:t>In-circuit debugger – allow real-time interactions with the board even when debugging.</a:t>
            </a:r>
          </a:p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965B76-DF2C-4D5C-BF9B-3E3348584FDF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pic>
        <p:nvPicPr>
          <p:cNvPr id="911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3" y="4148138"/>
            <a:ext cx="2854325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4FE87C-95CB-427C-A5EB-B0D6E711C110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Loop in PIC</a:t>
            </a:r>
            <a:endParaRPr lang="zh-TW" altLang="en-US" sz="2400" smtClean="0"/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229600" cy="4525962"/>
          </a:xfrm>
        </p:spPr>
        <p:txBody>
          <a:bodyPr/>
          <a:lstStyle/>
          <a:p>
            <a:endParaRPr lang="en-US" altLang="en-US" sz="2000" smtClean="0"/>
          </a:p>
          <a:p>
            <a:r>
              <a:rPr lang="en-US" altLang="en-US" smtClean="0"/>
              <a:t>Repeat a sequence of instructions or a certain number of times</a:t>
            </a:r>
          </a:p>
          <a:p>
            <a:r>
              <a:rPr lang="en-US" altLang="en-US" smtClean="0"/>
              <a:t>Two ways to do looping</a:t>
            </a:r>
          </a:p>
          <a:p>
            <a:pPr>
              <a:buFontTx/>
              <a:buNone/>
            </a:pPr>
            <a:r>
              <a:rPr lang="en-US" altLang="en-US" smtClean="0"/>
              <a:t>	Using DECFSZ instruction</a:t>
            </a:r>
          </a:p>
          <a:p>
            <a:pPr>
              <a:buFontTx/>
              <a:buNone/>
            </a:pPr>
            <a:r>
              <a:rPr lang="en-US" altLang="en-US" smtClean="0"/>
              <a:t>	Using BNZ\BZ instructions </a:t>
            </a:r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kumimoji="0" lang="en-US" altLang="zh-TW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I/O ports and bit-addressability</a:t>
            </a:r>
            <a:endParaRPr lang="en-US" altLang="en-US" smtClean="0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304800" y="1373188"/>
            <a:ext cx="8382000" cy="2803525"/>
          </a:xfrm>
        </p:spPr>
        <p:txBody>
          <a:bodyPr/>
          <a:lstStyle/>
          <a:p>
            <a:pPr eaLnBrk="1" hangingPunct="1"/>
            <a:r>
              <a:rPr lang="en-CA" altLang="en-US" smtClean="0"/>
              <a:t>Often need to access individual bit of the port instead of the entire 8 bits.</a:t>
            </a:r>
          </a:p>
          <a:p>
            <a:pPr eaLnBrk="1" hangingPunct="1"/>
            <a:r>
              <a:rPr lang="en-CA" altLang="en-US" smtClean="0"/>
              <a:t>PIC18 provides instructions that alter individual bits without altering the rest of the bits in the port.</a:t>
            </a:r>
          </a:p>
          <a:p>
            <a:pPr eaLnBrk="1" hangingPunct="1"/>
            <a:r>
              <a:rPr lang="en-CA" altLang="en-US" smtClean="0"/>
              <a:t>Most common bit-oriented instructions: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8263" y="4251325"/>
          <a:ext cx="6508750" cy="2228850"/>
        </p:xfrm>
        <a:graphic>
          <a:graphicData uri="http://schemas.openxmlformats.org/drawingml/2006/table">
            <a:tbl>
              <a:tblPr/>
              <a:tblGrid>
                <a:gridCol w="325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Instructions</a:t>
                      </a:r>
                      <a:endParaRPr kumimoji="0" lang="en-US" altLang="en-US" sz="18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Function</a:t>
                      </a:r>
                      <a:endParaRPr kumimoji="0" lang="en-US" altLang="en-US" sz="18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bsf     fileReg, bit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Bit Set fileReg 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bcf     fileReg, bit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Bit Clear fileReg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btg     fileReg, bit</a:t>
                      </a: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Bit Toggle fileReg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btfsc  fileReg, bit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Bit test fileReg, skip if clear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btfss  fileReg, bit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Bit test fileReg, skip if set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1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4D1887-A102-43FB-AD8B-42F38D183540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193675" y="103188"/>
            <a:ext cx="8610600" cy="914400"/>
          </a:xfrm>
        </p:spPr>
        <p:txBody>
          <a:bodyPr/>
          <a:lstStyle/>
          <a:p>
            <a:pPr eaLnBrk="1" hangingPunct="1"/>
            <a:r>
              <a:rPr lang="en-CA" altLang="en-US" smtClean="0"/>
              <a:t>bsf, bcf and btg</a:t>
            </a:r>
            <a:endParaRPr lang="en-US" altLang="en-US" smtClean="0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bsf fileReg, bit</a:t>
            </a:r>
          </a:p>
          <a:p>
            <a:pPr lvl="1" eaLnBrk="1" hangingPunct="1"/>
            <a:r>
              <a:rPr lang="en-CA" altLang="en-US" smtClean="0"/>
              <a:t>e.g., </a:t>
            </a: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bsf PortB, 5 </a:t>
            </a:r>
            <a:r>
              <a:rPr lang="en-CA" altLang="en-US" smtClean="0"/>
              <a:t>sets Bit 5 of Port B to be 1</a:t>
            </a:r>
          </a:p>
          <a:p>
            <a:pPr eaLnBrk="1" hangingPunct="1"/>
            <a:r>
              <a:rPr lang="en-CA" altLang="en-US" smtClean="0"/>
              <a:t>bcf fileReg, bit</a:t>
            </a:r>
          </a:p>
          <a:p>
            <a:pPr lvl="1" eaLnBrk="1" hangingPunct="1"/>
            <a:r>
              <a:rPr lang="en-CA" altLang="en-US" smtClean="0"/>
              <a:t>e.g., </a:t>
            </a: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bcf PortB, 5 </a:t>
            </a:r>
            <a:r>
              <a:rPr lang="en-CA" altLang="en-US" smtClean="0"/>
              <a:t>sets Bit 5 of Port B to be 0.</a:t>
            </a:r>
          </a:p>
          <a:p>
            <a:pPr eaLnBrk="1" hangingPunct="1"/>
            <a:r>
              <a:rPr lang="en-CA" altLang="en-US" smtClean="0"/>
              <a:t>btg fileReg, bit</a:t>
            </a:r>
          </a:p>
          <a:p>
            <a:pPr lvl="1" eaLnBrk="1" hangingPunct="1"/>
            <a:r>
              <a:rPr lang="en-CA" altLang="en-US" smtClean="0"/>
              <a:t>e.g., </a:t>
            </a: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btg PortB, 5 </a:t>
            </a:r>
            <a:r>
              <a:rPr lang="en-CA" altLang="en-US" smtClean="0"/>
              <a:t>toggles Bit 5 of Port B (i.e., sets it to 1 if the current value is 0 &amp; vice versa)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B20B0A-ADE3-43A8-8780-CD2879C842E3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Checking the state of an I/O port</a:t>
            </a:r>
            <a:endParaRPr lang="en-US" altLang="en-US" smtClean="0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btfsc (bit test file, skip if clear) and btfss (bit test file, skip if set) are used to make branching decision based on the status of a given bit.</a:t>
            </a:r>
          </a:p>
          <a:p>
            <a:pPr eaLnBrk="1" hangingPunct="1"/>
            <a:r>
              <a:rPr lang="en-CA" altLang="en-US" smtClean="0"/>
              <a:t>e.g., btfsc PORTD, 2 skips the next instruction if Bit 2 of Port D equals 0.</a:t>
            </a:r>
          </a:p>
          <a:p>
            <a:pPr eaLnBrk="1" hangingPunct="1"/>
            <a:r>
              <a:rPr lang="en-CA" altLang="en-US" smtClean="0"/>
              <a:t>e.g., btfss PORTD, 2 skips the next instruction if Bit 2 of Port D equals 1. </a:t>
            </a:r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8B633C-50FE-4218-87C8-FE1D8E4811DC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Example: btfss</a:t>
            </a:r>
            <a:endParaRPr lang="en-US" altLang="en-US" smtClean="0"/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e.g., Write a program to (a) keep monitoring RB2 bit until it becomes high (b) When RB2 becomes high, write 45H to Port C</a:t>
            </a:r>
          </a:p>
          <a:p>
            <a:pPr eaLnBrk="1" hangingPunct="1"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	bsf TRISB, 2; set RB2 as input</a:t>
            </a:r>
          </a:p>
          <a:p>
            <a:pPr eaLnBrk="1" hangingPunct="1"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	clrf TRISC; set Port C as output</a:t>
            </a:r>
          </a:p>
          <a:p>
            <a:pPr eaLnBrk="1" hangingPunct="1"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	movlw 0x45</a:t>
            </a:r>
          </a:p>
          <a:p>
            <a:pPr eaLnBrk="1" hangingPunct="1"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   Again: btfss PORTB, 2</a:t>
            </a:r>
          </a:p>
          <a:p>
            <a:pPr eaLnBrk="1" hangingPunct="1"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	bra Again</a:t>
            </a:r>
          </a:p>
          <a:p>
            <a:pPr eaLnBrk="1" hangingPunct="1"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	movwf PORTC</a:t>
            </a:r>
            <a:endParaRPr lang="en-US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07639E-243B-47DA-8844-CE0745D47781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btfss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051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smtClean="0"/>
              <a:t>e.g., Write a program to check RB2. 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CA" altLang="en-US" smtClean="0"/>
              <a:t>If RB2 = 0, send the letter ‘N’ to Port D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smtClean="0"/>
              <a:t>If RB2 = 1, send the letter ‘Y’ to Port 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CA" altLang="en-US" sz="24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bsf TRISB, 2; set RB2 as input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clrf TRISD; set Port D as output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Again: btfss PORTB,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bra Over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movlw A’Y’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movwf PORTD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bra Again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Over:  movlw A’N’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movwf PORTD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bra Again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D54A4D-ACB7-4E4A-9CDF-F22A57DBDFC4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btfsc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e.g., Perform the same function using btfsc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bsf TRISB, 2; set RB2 as input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clrf TRISD; set Port D as 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Again: btfsc PORTB,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bra Over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movlw A‘N’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movwf PORTD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bra Again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Over:  movlw A‘Y’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movwf PORTD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bra Again</a:t>
            </a:r>
          </a:p>
          <a:p>
            <a:pPr eaLnBrk="1" hangingPunct="1"/>
            <a:endParaRPr lang="en-CA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25E32F-3045-4D1C-8452-5A5DFC95FB43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48DFB8-91E0-4341-AE62-46AFCD3DC992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9830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Sections</a:t>
            </a:r>
          </a:p>
        </p:txBody>
      </p:sp>
      <p:sp>
        <p:nvSpPr>
          <p:cNvPr id="9830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3.1  Loop and Jump Instructions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3.2  IO PORT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3.3  </a:t>
            </a:r>
            <a:r>
              <a:rPr lang="en-US" altLang="zh-TW" b="1" smtClean="0"/>
              <a:t>Time Delay Generation and Calculation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D3EA7D-E114-46D7-B77E-654C389CC509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 Delay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We have written a delay subroutine in Ex3-8.</a:t>
            </a:r>
          </a:p>
          <a:p>
            <a:pPr eaLnBrk="1" hangingPunct="1"/>
            <a:r>
              <a:rPr lang="en-US" altLang="zh-TW" smtClean="0"/>
              <a:t>How to calculate exact delays</a:t>
            </a:r>
            <a:r>
              <a:rPr lang="zh-TW" altLang="en-US" smtClean="0"/>
              <a:t>？</a:t>
            </a:r>
          </a:p>
          <a:p>
            <a:pPr eaLnBrk="1" hangingPunct="1"/>
            <a:r>
              <a:rPr lang="en-US" altLang="zh-TW" smtClean="0"/>
              <a:t>How to generate various time delay</a:t>
            </a:r>
            <a:r>
              <a:rPr lang="zh-TW" altLang="en-US" smtClean="0"/>
              <a:t>？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517424-5C7A-47D0-9654-2D9793BD64B8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Machine Cycle</a:t>
            </a:r>
            <a:endParaRPr lang="zh-TW" altLang="en-US" smtClean="0"/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zh-TW" smtClean="0"/>
              <a:t>For the CPU to execute an instruction takes a certain number of clock cycles. </a:t>
            </a:r>
          </a:p>
          <a:p>
            <a:pPr eaLnBrk="1" hangingPunct="1"/>
            <a:r>
              <a:rPr lang="en-US" altLang="zh-TW" smtClean="0"/>
              <a:t>In the PIC18 family, these clock cycles are referred to as </a:t>
            </a:r>
            <a:r>
              <a:rPr lang="en-US" altLang="zh-TW" i="1" smtClean="0"/>
              <a:t>instruction cycles</a:t>
            </a:r>
            <a:r>
              <a:rPr lang="en-US" altLang="zh-TW" smtClean="0"/>
              <a:t>.</a:t>
            </a:r>
          </a:p>
          <a:p>
            <a:pPr eaLnBrk="1" hangingPunct="1"/>
            <a:r>
              <a:rPr lang="en-US" altLang="zh-TW" smtClean="0"/>
              <a:t>In PIC18, 4 clock cycles=1 machine cycle</a:t>
            </a:r>
          </a:p>
          <a:p>
            <a:pPr eaLnBrk="1" hangingPunct="1"/>
            <a:r>
              <a:rPr lang="en-US" altLang="zh-TW" smtClean="0"/>
              <a:t>Different instructions take need different machine cycles</a:t>
            </a:r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marL="457200" lvl="1" indent="0" eaLnBrk="1" hangingPunct="1">
              <a:buFontTx/>
              <a:buNone/>
            </a:pPr>
            <a:endParaRPr lang="en-US" altLang="zh-TW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6E6849-1B2E-47DA-9342-9F551161CA49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0445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6197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970462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smtClean="0"/>
              <a:t>The following shows crystal frequency for three different PIC18 based systems. Find the period of the machine cycle in each case.</a:t>
            </a:r>
          </a:p>
          <a:p>
            <a:pPr marL="0" indent="0" eaLnBrk="1" hangingPunct="1">
              <a:lnSpc>
                <a:spcPct val="80000"/>
              </a:lnSpc>
              <a:buFontTx/>
              <a:buAutoNum type="alphaLcParenBoth"/>
            </a:pPr>
            <a:r>
              <a:rPr kumimoji="0" lang="en-US" altLang="zh-TW" sz="2400" smtClean="0"/>
              <a:t>4  MHz    (b) 16 MHz    (C) 20 MHz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kumimoji="0" lang="en-US" altLang="zh-TW" sz="240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b="1" smtClean="0"/>
              <a:t>Solution: </a:t>
            </a:r>
          </a:p>
          <a:p>
            <a:pPr marL="0" indent="0" eaLnBrk="1" hangingPunct="1">
              <a:lnSpc>
                <a:spcPct val="80000"/>
              </a:lnSpc>
              <a:buFontTx/>
              <a:buAutoNum type="alphaLcParenBoth"/>
            </a:pPr>
            <a:r>
              <a:rPr kumimoji="0" lang="en-US" altLang="zh-TW" sz="2400" smtClean="0"/>
              <a:t>4/4=1MHz, 1MC=1  </a:t>
            </a:r>
            <a:r>
              <a:rPr kumimoji="0" lang="el-GR" altLang="zh-TW" sz="2400" smtClean="0">
                <a:sym typeface="Symbol" pitchFamily="18" charset="2"/>
              </a:rPr>
              <a:t></a:t>
            </a:r>
            <a:r>
              <a:rPr kumimoji="0" lang="en-US" altLang="zh-TW" sz="2400" smtClean="0"/>
              <a:t>s (microsecond)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smtClean="0"/>
              <a:t>(b)  16/4 MHz = 4 MHz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smtClean="0"/>
              <a:t>      machine cycle  (</a:t>
            </a:r>
            <a:r>
              <a:rPr kumimoji="0" lang="en-US" altLang="zh-TW" sz="2400" b="1" smtClean="0">
                <a:solidFill>
                  <a:schemeClr val="accent2"/>
                </a:solidFill>
              </a:rPr>
              <a:t>MC</a:t>
            </a:r>
            <a:r>
              <a:rPr kumimoji="0" lang="en-US" altLang="zh-TW" sz="2400" smtClean="0"/>
              <a:t>) = 1/4MHz=0.25 </a:t>
            </a:r>
            <a:r>
              <a:rPr kumimoji="0" lang="el-GR" altLang="zh-TW" sz="2400" smtClean="0">
                <a:sym typeface="Symbol" pitchFamily="18" charset="2"/>
              </a:rPr>
              <a:t></a:t>
            </a:r>
            <a:r>
              <a:rPr kumimoji="0" lang="en-US" altLang="zh-TW" sz="2400" smtClean="0"/>
              <a:t>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smtClean="0"/>
              <a:t>(c) 20 MHz/4 = 5 MHz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smtClean="0"/>
              <a:t>     MC = 1/5 MHz = 0.2 </a:t>
            </a:r>
            <a:r>
              <a:rPr kumimoji="0" lang="el-GR" altLang="zh-TW" sz="2400" smtClean="0">
                <a:sym typeface="Symbol" pitchFamily="18" charset="2"/>
              </a:rPr>
              <a:t></a:t>
            </a:r>
            <a:r>
              <a:rPr kumimoji="0" lang="en-US" altLang="zh-TW" sz="2400" smtClean="0"/>
              <a:t>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kumimoji="0" lang="en-US" altLang="zh-TW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77D18-DDFD-4644-A783-4FB778715D7B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b="0" smtClean="0"/>
              <a:t>DECFSZ instruction</a:t>
            </a:r>
            <a:endParaRPr lang="zh-TW" altLang="en-US" sz="2800" smtClean="0"/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z="2000" smtClean="0"/>
          </a:p>
          <a:p>
            <a:pPr marL="0" indent="0"/>
            <a:r>
              <a:rPr lang="en-US" altLang="en-US" sz="2000" smtClean="0"/>
              <a:t>Decrement file register, skip the next instruction if the result is equal 0</a:t>
            </a:r>
          </a:p>
          <a:p>
            <a:pPr marL="0" indent="0"/>
            <a:r>
              <a:rPr lang="en-US" altLang="en-US" sz="2000" smtClean="0">
                <a:solidFill>
                  <a:srgbClr val="0070C0"/>
                </a:solidFill>
              </a:rPr>
              <a:t>DECFSZ fileRef, d</a:t>
            </a:r>
          </a:p>
          <a:p>
            <a:pPr marL="0" indent="0"/>
            <a:r>
              <a:rPr lang="en-US" altLang="en-US" sz="2000" smtClean="0"/>
              <a:t>GOTO instruction follows DECFSZ </a:t>
            </a:r>
          </a:p>
          <a:p>
            <a:pPr marL="0" indent="0"/>
            <a:endParaRPr lang="en-US" altLang="en-US" sz="2000" smtClean="0"/>
          </a:p>
          <a:p>
            <a:pPr marL="0" indent="0"/>
            <a:endParaRPr lang="en-US" altLang="en-US" sz="2000" smtClean="0"/>
          </a:p>
          <a:p>
            <a:pPr marL="0" indent="0"/>
            <a:endParaRPr kumimoji="0" lang="en-US" altLang="zh-TW" sz="2400" smtClean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565400"/>
            <a:ext cx="18192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08AD32-1726-4C35-A694-53B3D756F1C5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000"/>
            <a:ext cx="8229600" cy="34607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Example </a:t>
            </a:r>
            <a:endParaRPr lang="en-US" altLang="zh-TW" sz="2000" b="0" smtClean="0"/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620713"/>
            <a:ext cx="8445500" cy="5999162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7150" indent="-34925"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For a PIC18 system of  4MHz11.0592 MHz, find how long it takes to execute each of the following instructions.</a:t>
            </a:r>
          </a:p>
          <a:p>
            <a:pPr marL="57150" indent="-34925" eaLnBrk="1" hangingPunct="1">
              <a:lnSpc>
                <a:spcPct val="70000"/>
              </a:lnSpc>
              <a:buFontTx/>
              <a:buNone/>
            </a:pPr>
            <a:r>
              <a:rPr lang="en-US" altLang="zh-TW" sz="2000" smtClean="0"/>
              <a:t>(a) MOVLW (b) DECF (c) MOVWF (d) ADDLW </a:t>
            </a:r>
          </a:p>
          <a:p>
            <a:pPr marL="57150" indent="-34925" eaLnBrk="1" hangingPunct="1">
              <a:lnSpc>
                <a:spcPct val="7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(e)NOP   (f) GOTO (g) CALL (h) BNZ</a:t>
            </a:r>
          </a:p>
          <a:p>
            <a:pPr marL="57150" indent="-34925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Solution:</a:t>
            </a:r>
          </a:p>
          <a:p>
            <a:pPr marL="57150" indent="-34925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000" smtClean="0"/>
              <a:t>The machine cycle for a system of 11.0952 MHz is 1.085 </a:t>
            </a:r>
            <a:r>
              <a:rPr kumimoji="0" lang="en-US" altLang="zh-TW" sz="2000" smtClean="0">
                <a:sym typeface="Symbol" pitchFamily="18" charset="2"/>
              </a:rPr>
              <a:t></a:t>
            </a:r>
            <a:r>
              <a:rPr kumimoji="0" lang="en-US" altLang="zh-TW" sz="2000" smtClean="0"/>
              <a:t>s.</a:t>
            </a:r>
          </a:p>
          <a:p>
            <a:pPr marL="57150" indent="-34925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000" smtClean="0"/>
              <a:t>Table A-1 shows machine cycles for each instructions.</a:t>
            </a:r>
          </a:p>
          <a:p>
            <a:pPr marL="57150" indent="-34925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smtClean="0"/>
              <a:t> </a:t>
            </a:r>
          </a:p>
          <a:p>
            <a:pPr marL="57150" indent="-34925" eaLnBrk="1" hangingPunct="1">
              <a:lnSpc>
                <a:spcPct val="60000"/>
              </a:lnSpc>
              <a:buFontTx/>
              <a:buNone/>
            </a:pPr>
            <a:r>
              <a:rPr kumimoji="0" lang="en-US" altLang="zh-TW" sz="2000" b="1" smtClean="0">
                <a:latin typeface="Arial" charset="0"/>
              </a:rPr>
              <a:t>Instruct           Machine cycles        Time to execute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/>
              <a:t>(a) MOVLW</a:t>
            </a:r>
            <a:r>
              <a:rPr kumimoji="0" lang="en-US" altLang="zh-TW" sz="2000" smtClean="0">
                <a:latin typeface="Courier New" pitchFamily="49" charset="0"/>
              </a:rPr>
              <a:t>      1    		1</a:t>
            </a:r>
            <a:r>
              <a:rPr kumimoji="0" lang="en-US" altLang="zh-TW" sz="2000" smtClean="0">
                <a:latin typeface="Courier New" pitchFamily="49" charset="0"/>
                <a:cs typeface="Times New Roman" pitchFamily="18" charset="0"/>
              </a:rPr>
              <a:t>×</a:t>
            </a:r>
            <a:r>
              <a:rPr kumimoji="0" lang="en-US" altLang="zh-TW" sz="2000" smtClean="0">
                <a:latin typeface="Courier New" pitchFamily="49" charset="0"/>
              </a:rPr>
              <a:t>1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 =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/>
              <a:t>(b) DECF     </a:t>
            </a:r>
            <a:r>
              <a:rPr kumimoji="0" lang="en-US" altLang="zh-TW" sz="2000" smtClean="0">
                <a:latin typeface="Courier New" pitchFamily="49" charset="0"/>
              </a:rPr>
              <a:t>      1    		1</a:t>
            </a:r>
            <a:r>
              <a:rPr kumimoji="0" lang="en-US" altLang="zh-TW" sz="2000" smtClean="0">
                <a:latin typeface="Courier New" pitchFamily="49" charset="0"/>
                <a:cs typeface="Times New Roman" pitchFamily="18" charset="0"/>
              </a:rPr>
              <a:t>×</a:t>
            </a:r>
            <a:r>
              <a:rPr kumimoji="0" lang="en-US" altLang="zh-TW" sz="2000" smtClean="0">
                <a:latin typeface="Courier New" pitchFamily="49" charset="0"/>
              </a:rPr>
              <a:t>1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 =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/>
              <a:t>(c) MOVWF</a:t>
            </a:r>
            <a:r>
              <a:rPr kumimoji="0" lang="en-US" altLang="zh-TW" sz="2000" smtClean="0">
                <a:latin typeface="Courier New" pitchFamily="49" charset="0"/>
              </a:rPr>
              <a:t>      1    		1</a:t>
            </a:r>
            <a:r>
              <a:rPr kumimoji="0" lang="en-US" altLang="zh-TW" sz="2000" smtClean="0">
                <a:latin typeface="Courier New" pitchFamily="49" charset="0"/>
                <a:cs typeface="Times New Roman" pitchFamily="18" charset="0"/>
              </a:rPr>
              <a:t>×</a:t>
            </a:r>
            <a:r>
              <a:rPr kumimoji="0" lang="en-US" altLang="zh-TW" sz="2000" smtClean="0">
                <a:latin typeface="Courier New" pitchFamily="49" charset="0"/>
              </a:rPr>
              <a:t>1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 =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/>
              <a:t>(d) ADDLW</a:t>
            </a:r>
            <a:r>
              <a:rPr kumimoji="0" lang="en-US" altLang="zh-TW" sz="2000" smtClean="0">
                <a:latin typeface="Courier New" pitchFamily="49" charset="0"/>
              </a:rPr>
              <a:t>      1    		1</a:t>
            </a:r>
            <a:r>
              <a:rPr kumimoji="0" lang="en-US" altLang="zh-TW" sz="2000" smtClean="0">
                <a:latin typeface="Courier New" pitchFamily="49" charset="0"/>
                <a:cs typeface="Times New Roman" pitchFamily="18" charset="0"/>
              </a:rPr>
              <a:t>×</a:t>
            </a:r>
            <a:r>
              <a:rPr kumimoji="0" lang="en-US" altLang="zh-TW" sz="2000" smtClean="0">
                <a:latin typeface="Courier New" pitchFamily="49" charset="0"/>
              </a:rPr>
              <a:t>1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 =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/>
              <a:t>(e ) NOP         </a:t>
            </a:r>
            <a:r>
              <a:rPr kumimoji="0" lang="en-US" altLang="zh-TW" sz="2000" smtClean="0">
                <a:latin typeface="Courier New" pitchFamily="49" charset="0"/>
              </a:rPr>
              <a:t>     1    		1</a:t>
            </a:r>
            <a:r>
              <a:rPr kumimoji="0" lang="en-US" altLang="zh-TW" sz="2000" smtClean="0">
                <a:latin typeface="Courier New" pitchFamily="49" charset="0"/>
                <a:cs typeface="Times New Roman" pitchFamily="18" charset="0"/>
              </a:rPr>
              <a:t>×</a:t>
            </a:r>
            <a:r>
              <a:rPr kumimoji="0" lang="en-US" altLang="zh-TW" sz="2000" smtClean="0">
                <a:latin typeface="Courier New" pitchFamily="49" charset="0"/>
              </a:rPr>
              <a:t>1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 =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/>
              <a:t>(b) GOTO    </a:t>
            </a:r>
            <a:r>
              <a:rPr kumimoji="0" lang="en-US" altLang="zh-TW" sz="2000" smtClean="0">
                <a:latin typeface="Courier New" pitchFamily="49" charset="0"/>
              </a:rPr>
              <a:t>      2    		2</a:t>
            </a:r>
            <a:r>
              <a:rPr kumimoji="0" lang="en-US" altLang="zh-TW" sz="2000" smtClean="0">
                <a:latin typeface="Courier New" pitchFamily="49" charset="0"/>
                <a:cs typeface="Times New Roman" pitchFamily="18" charset="0"/>
              </a:rPr>
              <a:t>×</a:t>
            </a:r>
            <a:r>
              <a:rPr kumimoji="0" lang="en-US" altLang="zh-TW" sz="2000" smtClean="0">
                <a:latin typeface="Courier New" pitchFamily="49" charset="0"/>
              </a:rPr>
              <a:t>1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 =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/>
              <a:t>(c) CALL </a:t>
            </a:r>
            <a:r>
              <a:rPr kumimoji="0" lang="en-US" altLang="zh-TW" sz="2000" smtClean="0">
                <a:latin typeface="Courier New" pitchFamily="49" charset="0"/>
              </a:rPr>
              <a:t>        2    		2</a:t>
            </a:r>
            <a:r>
              <a:rPr kumimoji="0" lang="en-US" altLang="zh-TW" sz="2000" smtClean="0">
                <a:latin typeface="Courier New" pitchFamily="49" charset="0"/>
                <a:cs typeface="Times New Roman" pitchFamily="18" charset="0"/>
              </a:rPr>
              <a:t>×</a:t>
            </a:r>
            <a:r>
              <a:rPr kumimoji="0" lang="en-US" altLang="zh-TW" sz="2000" smtClean="0">
                <a:latin typeface="Courier New" pitchFamily="49" charset="0"/>
              </a:rPr>
              <a:t>1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 =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/>
              <a:t>(d) BNZ</a:t>
            </a:r>
            <a:r>
              <a:rPr kumimoji="0" lang="en-US" altLang="zh-TW" sz="2000" smtClean="0">
                <a:latin typeface="Courier New" pitchFamily="49" charset="0"/>
              </a:rPr>
              <a:t>         1 or 2    	1 or 2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 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>
                <a:latin typeface="Courier New" pitchFamily="49" charset="0"/>
              </a:rPr>
              <a:t>BNZ takes 2 MCs if it jump, and takes 1 MC when falling through. (The pipeline is clear if jump) 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endParaRPr kumimoji="0" lang="en-US" altLang="zh-TW" sz="2400" smtClean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1A75C2-1989-431F-8B91-34EA87DC5A97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417512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3888"/>
            <a:ext cx="8229600" cy="5973762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Find the size of the delay in the following program, if the crystal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frequency is 4 MHz.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                                                                    MC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MYREG	    EQU 0x08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DELAY:   MOVLW	0xFF           </a:t>
            </a:r>
            <a:r>
              <a:rPr lang="en-US" altLang="zh-TW" sz="2400" b="1" smtClean="0"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		    MOVWF	MYREG          </a:t>
            </a:r>
            <a:r>
              <a:rPr lang="en-US" altLang="zh-TW" sz="2400" b="1" smtClean="0">
                <a:latin typeface="Courier New" pitchFamily="49" charset="0"/>
              </a:rPr>
              <a:t>1</a:t>
            </a:r>
            <a:endParaRPr lang="en-US" altLang="zh-TW" sz="24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AGAIN	:   NOP				</a:t>
            </a:r>
            <a:r>
              <a:rPr lang="en-US" altLang="zh-TW" sz="2400" b="1" smtClean="0"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		    NOP				</a:t>
            </a:r>
            <a:r>
              <a:rPr lang="en-US" altLang="zh-TW" sz="2400" b="1" smtClean="0">
                <a:latin typeface="Courier New" pitchFamily="49" charset="0"/>
              </a:rPr>
              <a:t>1</a:t>
            </a:r>
            <a:endParaRPr lang="en-US" altLang="zh-TW" sz="24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rgbClr val="0060A8"/>
                </a:solidFill>
                <a:latin typeface="Courier New" pitchFamily="49" charset="0"/>
              </a:rPr>
              <a:t>		    </a:t>
            </a: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DECF  MYREG, F       </a:t>
            </a:r>
            <a:r>
              <a:rPr lang="en-US" altLang="zh-TW" sz="2400" b="1" smtClean="0"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		    BNZ   AGAIN          </a:t>
            </a:r>
            <a:r>
              <a:rPr lang="en-US" altLang="zh-TW" sz="2400" b="1" smtClean="0"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         RETURN               </a:t>
            </a:r>
            <a:r>
              <a:rPr lang="en-US" altLang="zh-TW" sz="2400" b="1" smtClean="0"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 [(255 </a:t>
            </a:r>
            <a:r>
              <a:rPr kumimoji="0" lang="en-US" altLang="zh-TW" sz="2400" smtClean="0">
                <a:cs typeface="Times New Roman" pitchFamily="18" charset="0"/>
              </a:rPr>
              <a:t>× </a:t>
            </a:r>
            <a:r>
              <a:rPr lang="en-US" altLang="zh-TW" sz="2400" smtClean="0"/>
              <a:t>5)+1+1+1] </a:t>
            </a:r>
            <a:r>
              <a:rPr kumimoji="0" lang="en-US" altLang="zh-TW" sz="2400" smtClean="0">
                <a:cs typeface="Times New Roman" pitchFamily="18" charset="0"/>
              </a:rPr>
              <a:t>× </a:t>
            </a:r>
            <a:r>
              <a:rPr lang="en-US" altLang="zh-TW" sz="2400" smtClean="0"/>
              <a:t>1 </a:t>
            </a:r>
            <a:r>
              <a:rPr kumimoji="0" lang="el-GR" altLang="zh-TW" sz="2400" smtClean="0">
                <a:sym typeface="Symbol" pitchFamily="18" charset="2"/>
              </a:rPr>
              <a:t></a:t>
            </a:r>
            <a:r>
              <a:rPr kumimoji="0" lang="en-US" altLang="zh-TW" sz="2400" smtClean="0"/>
              <a:t>s</a:t>
            </a:r>
            <a:r>
              <a:rPr lang="en-US" altLang="zh-TW" sz="2400" smtClean="0"/>
              <a:t> = 1278 </a:t>
            </a:r>
            <a:r>
              <a:rPr kumimoji="0" lang="el-GR" altLang="zh-TW" sz="2400" smtClean="0">
                <a:sym typeface="Symbol" pitchFamily="18" charset="2"/>
              </a:rPr>
              <a:t></a:t>
            </a:r>
            <a:r>
              <a:rPr kumimoji="0" lang="en-US" altLang="zh-TW" sz="2400" smtClean="0"/>
              <a:t>s</a:t>
            </a:r>
            <a:r>
              <a:rPr lang="en-US" altLang="zh-TW" sz="240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Note that BNZ takes two MCs if it jump, and take only one when falling through the loop. The actual time is 1277 </a:t>
            </a:r>
            <a:r>
              <a:rPr kumimoji="0" lang="el-GR" altLang="zh-TW" sz="2400" smtClean="0">
                <a:sym typeface="Symbol" pitchFamily="18" charset="2"/>
              </a:rPr>
              <a:t></a:t>
            </a:r>
            <a:r>
              <a:rPr kumimoji="0" lang="en-US" altLang="zh-TW" sz="2400" smtClean="0"/>
              <a:t>s.</a:t>
            </a:r>
            <a:endParaRPr lang="en-US" altLang="zh-TW" sz="2400" smtClean="0"/>
          </a:p>
        </p:txBody>
      </p:sp>
      <p:sp>
        <p:nvSpPr>
          <p:cNvPr id="108549" name="Rectangle 4"/>
          <p:cNvSpPr>
            <a:spLocks noChangeArrowheads="1"/>
          </p:cNvSpPr>
          <p:nvPr/>
        </p:nvSpPr>
        <p:spPr bwMode="auto">
          <a:xfrm>
            <a:off x="5105400" y="3068638"/>
            <a:ext cx="1770063" cy="15128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08550" name="Line 5"/>
          <p:cNvSpPr>
            <a:spLocks noChangeShapeType="1"/>
          </p:cNvSpPr>
          <p:nvPr/>
        </p:nvSpPr>
        <p:spPr bwMode="auto">
          <a:xfrm flipV="1">
            <a:off x="64770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BB5224-ACBF-43CA-BDEB-142CF67131F9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417512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3888"/>
            <a:ext cx="8229600" cy="5973762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800" dirty="0" smtClean="0"/>
              <a:t>Find the size of the delay in the following program, if the crystal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800" dirty="0" smtClean="0"/>
              <a:t>frequency is </a:t>
            </a:r>
            <a:r>
              <a:rPr lang="en-US" altLang="zh-TW" sz="1800" dirty="0"/>
              <a:t>4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MHz.</a:t>
            </a:r>
            <a:endParaRPr lang="en-US" altLang="zh-TW" sz="18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800" dirty="0" smtClean="0"/>
              <a:t>                                                                    MC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R2		EQU 0x7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R3		EQU 0x8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DELAY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		MOVLW	D’200’				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	</a:t>
            </a:r>
            <a:r>
              <a:rPr lang="en-US" altLang="zh-TW" sz="1600" b="1" dirty="0" smtClean="0">
                <a:latin typeface="Courier New" pitchFamily="49" charset="0"/>
              </a:rPr>
              <a:t>	MOVWF	R2 				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AGAIN	MOVLW	D’250’				</a:t>
            </a:r>
            <a:r>
              <a:rPr lang="en-US" altLang="zh-TW" sz="1600" b="1" dirty="0" smtClean="0">
                <a:solidFill>
                  <a:srgbClr val="0060A8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	</a:t>
            </a:r>
            <a:r>
              <a:rPr lang="en-US" altLang="zh-TW" sz="1600" b="1" dirty="0" smtClean="0">
                <a:latin typeface="Courier New" pitchFamily="49" charset="0"/>
              </a:rPr>
              <a:t>	MOVWF  R3				</a:t>
            </a:r>
            <a:r>
              <a:rPr lang="en-US" altLang="zh-TW" sz="1600" b="1" dirty="0" smtClean="0">
                <a:solidFill>
                  <a:srgbClr val="0060A8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HERE	NOP					</a:t>
            </a:r>
            <a:r>
              <a:rPr lang="en-US" altLang="zh-TW" sz="1600" b="1" dirty="0" smtClean="0">
                <a:solidFill>
                  <a:srgbClr val="C00000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	</a:t>
            </a:r>
            <a:r>
              <a:rPr lang="en-US" altLang="zh-TW" sz="1600" b="1" dirty="0" smtClean="0">
                <a:latin typeface="Courier New" pitchFamily="49" charset="0"/>
              </a:rPr>
              <a:t>	NOP					</a:t>
            </a:r>
            <a:r>
              <a:rPr lang="en-US" altLang="zh-TW" sz="1600" b="1" dirty="0" smtClean="0">
                <a:solidFill>
                  <a:srgbClr val="C00000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       	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</a:rPr>
              <a:t>DECF  R3, F    </a:t>
            </a:r>
            <a:r>
              <a:rPr lang="en-US" altLang="zh-TW" sz="1600" b="1" dirty="0" smtClean="0">
                <a:latin typeface="Courier New" pitchFamily="49" charset="0"/>
              </a:rPr>
              <a:t>			</a:t>
            </a:r>
            <a:r>
              <a:rPr lang="en-US" altLang="zh-TW" sz="1600" b="1" dirty="0" smtClean="0">
                <a:solidFill>
                  <a:srgbClr val="C00000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	</a:t>
            </a:r>
            <a:r>
              <a:rPr lang="en-US" altLang="zh-TW" sz="1600" b="1" dirty="0" smtClean="0">
                <a:latin typeface="Courier New" pitchFamily="49" charset="0"/>
              </a:rPr>
              <a:t>	BNZ   HERE,     			</a:t>
            </a:r>
            <a:r>
              <a:rPr lang="en-US" altLang="zh-TW" sz="1600" b="1" dirty="0" smtClean="0">
                <a:solidFill>
                  <a:srgbClr val="C00000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 		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</a:rPr>
              <a:t>DECF  R2, F    </a:t>
            </a:r>
            <a:r>
              <a:rPr lang="en-US" altLang="zh-TW" sz="1600" b="1" dirty="0" smtClean="0">
                <a:latin typeface="Courier New" pitchFamily="49" charset="0"/>
              </a:rPr>
              <a:t>			</a:t>
            </a:r>
            <a:r>
              <a:rPr lang="en-US" altLang="zh-TW" sz="1600" b="1" dirty="0" smtClean="0">
                <a:solidFill>
                  <a:srgbClr val="0060A8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		BNZ   AGAIN 				</a:t>
            </a:r>
            <a:r>
              <a:rPr lang="en-US" altLang="zh-TW" sz="1600" b="1" dirty="0" smtClean="0">
                <a:solidFill>
                  <a:srgbClr val="0060A8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 </a:t>
            </a:r>
            <a:r>
              <a:rPr lang="en-US" altLang="zh-TW" sz="1600" b="1" dirty="0" smtClean="0">
                <a:latin typeface="Courier New" pitchFamily="49" charset="0"/>
              </a:rPr>
              <a:t>      RETURN                                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800" dirty="0" smtClean="0"/>
              <a:t>For HERE loop, the delay is </a:t>
            </a:r>
            <a:r>
              <a:rPr lang="en-US" altLang="zh-TW" sz="1800" dirty="0" smtClean="0">
                <a:solidFill>
                  <a:srgbClr val="C00000"/>
                </a:solidFill>
              </a:rPr>
              <a:t>5</a:t>
            </a:r>
            <a:r>
              <a:rPr lang="en-US" altLang="zh-TW" sz="1800" dirty="0" smtClean="0"/>
              <a:t>x250=1250</a:t>
            </a:r>
            <a:r>
              <a:rPr kumimoji="0" lang="el-GR" altLang="zh-TW" sz="1800" dirty="0" smtClean="0">
                <a:sym typeface="Symbol" pitchFamily="18" charset="2"/>
              </a:rPr>
              <a:t></a:t>
            </a:r>
            <a:r>
              <a:rPr kumimoji="0" lang="en-US" altLang="zh-TW" sz="1800" dirty="0" smtClean="0"/>
              <a:t>s</a:t>
            </a:r>
            <a:r>
              <a:rPr lang="en-US" altLang="zh-TW" sz="1800" dirty="0" smtClean="0"/>
              <a:t>. The AGAIN loop repeats the HERE loop 200 times. Therefore, we have 200x1250=250 000 </a:t>
            </a:r>
            <a:r>
              <a:rPr kumimoji="0" lang="el-GR" altLang="zh-TW" sz="1800" dirty="0" smtClean="0">
                <a:sym typeface="Symbol" pitchFamily="18" charset="2"/>
              </a:rPr>
              <a:t></a:t>
            </a:r>
            <a:r>
              <a:rPr kumimoji="0" lang="en-US" altLang="zh-TW" sz="1800" dirty="0" smtClean="0"/>
              <a:t>s. (without overhead)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kumimoji="0" lang="en-US" altLang="zh-TW" sz="1800" dirty="0" smtClean="0"/>
              <a:t>Overhead=</a:t>
            </a:r>
            <a:r>
              <a:rPr kumimoji="0" lang="en-US" altLang="zh-TW" sz="1800" dirty="0" smtClean="0">
                <a:solidFill>
                  <a:srgbClr val="0060A8"/>
                </a:solidFill>
              </a:rPr>
              <a:t>5</a:t>
            </a:r>
            <a:r>
              <a:rPr kumimoji="0" lang="en-US" altLang="zh-TW" sz="1800" dirty="0" smtClean="0"/>
              <a:t>x200-200 + 1 + 1 + 1 – 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kumimoji="0" lang="en-US" altLang="zh-TW" sz="1800" dirty="0" smtClean="0"/>
              <a:t>The delay = 250 </a:t>
            </a:r>
            <a:r>
              <a:rPr kumimoji="0" lang="en-US" altLang="zh-TW" sz="1800" dirty="0" err="1" smtClean="0"/>
              <a:t>ms</a:t>
            </a:r>
            <a:r>
              <a:rPr kumimoji="0" lang="en-US" altLang="zh-TW" sz="1800" dirty="0" smtClean="0"/>
              <a:t>  + 0.8 </a:t>
            </a:r>
            <a:r>
              <a:rPr kumimoji="0" lang="en-US" altLang="zh-TW" sz="1800" dirty="0" err="1" smtClean="0"/>
              <a:t>ms</a:t>
            </a:r>
            <a:r>
              <a:rPr kumimoji="0" lang="en-US" altLang="zh-TW" sz="1800" dirty="0" smtClean="0"/>
              <a:t> = 250.8 </a:t>
            </a:r>
            <a:r>
              <a:rPr kumimoji="0" lang="en-US" altLang="zh-TW" sz="1800" dirty="0" err="1" smtClean="0"/>
              <a:t>ms.</a:t>
            </a:r>
            <a:endParaRPr kumimoji="0" lang="en-US" altLang="zh-TW" sz="1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762F0A-F9FE-4EFE-AFBE-484DE27ABA50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417512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3888"/>
            <a:ext cx="8229600" cy="5973762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/>
              <a:t>Write a PIC18 code to generate 1 second delay.  The crystal frequency is 10 </a:t>
            </a:r>
            <a:r>
              <a:rPr lang="en-US" altLang="zh-TW" sz="1800" dirty="0" err="1" smtClean="0"/>
              <a:t>MHz.</a:t>
            </a:r>
            <a:endParaRPr lang="en-US" altLang="zh-TW" sz="1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800" b="1" dirty="0" smtClean="0"/>
              <a:t>Solution:</a:t>
            </a:r>
            <a:endParaRPr lang="en-US" altLang="zh-TW" sz="1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/>
              <a:t>10 MHZ =&gt; 1 MC = 400 ns.  `1 second’ needs 2,500,000 MCs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/>
              <a:t>If we have a  basic loop with 5 MC. That means, we may need to execute this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/>
              <a:t>basic loop 500,000 times. 500,000 can be decompose as 20x100x250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DELAY: 		MOVLW   D'20'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 	MOVWF	R4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BACK		MOVLW	D'100'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MOVWF	R3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AGAIN		MOVLW	D‘250'	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MOVWF	R2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HERE		NOP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NOP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DECF	R2, F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BNZ		HERE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DECF	R3, F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BNZ		AGAIN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DECF	R4, F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BNZ     BACK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RETURN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END		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19CCEF-30B8-4864-9E8A-7441CCF4EE34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You are able to (1/2)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PIC18 Assembly language instructions using loops</a:t>
            </a:r>
          </a:p>
          <a:p>
            <a:pPr eaLnBrk="1" hangingPunct="1"/>
            <a:r>
              <a:rPr lang="en-US" altLang="zh-TW" smtClean="0"/>
              <a:t>Code PIC18 Assembly language conditional jump instructions</a:t>
            </a:r>
          </a:p>
          <a:p>
            <a:pPr eaLnBrk="1" hangingPunct="1"/>
            <a:r>
              <a:rPr lang="en-US" altLang="zh-TW" smtClean="0"/>
              <a:t>Explain conditions that determine each conditional jump instruction</a:t>
            </a:r>
          </a:p>
          <a:p>
            <a:pPr eaLnBrk="1" hangingPunct="1"/>
            <a:r>
              <a:rPr lang="en-US" altLang="zh-TW" smtClean="0"/>
              <a:t>Code GOTO/BRA jump instructions for unconditional jumps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31FD2F-FEAB-469C-B799-0257FE1F313F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You are able to (2/2)</a:t>
            </a:r>
            <a:endParaRPr lang="en-US" altLang="zh-TW" smtClean="0"/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Calculate target addresses for jump instructions</a:t>
            </a:r>
          </a:p>
          <a:p>
            <a:pPr eaLnBrk="1" hangingPunct="1"/>
            <a:r>
              <a:rPr lang="en-US" altLang="zh-TW" smtClean="0"/>
              <a:t>Code PIC subroutines</a:t>
            </a:r>
          </a:p>
          <a:p>
            <a:pPr eaLnBrk="1" hangingPunct="1"/>
            <a:r>
              <a:rPr lang="en-US" altLang="zh-TW" smtClean="0"/>
              <a:t>Code PIC IO ports</a:t>
            </a:r>
          </a:p>
          <a:p>
            <a:pPr eaLnBrk="1" hangingPunct="1"/>
            <a:r>
              <a:rPr lang="en-US" altLang="zh-TW" smtClean="0"/>
              <a:t>Discuss crystal frequency versus machine cycle</a:t>
            </a:r>
          </a:p>
          <a:p>
            <a:pPr eaLnBrk="1" hangingPunct="1"/>
            <a:r>
              <a:rPr lang="en-US" altLang="zh-TW" smtClean="0"/>
              <a:t>Code PIC programs to generate a time delay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9A67C7-75AD-44DC-A7B6-AEABFB9C5E53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b="0" smtClean="0"/>
              <a:t>DECFSZ instruction</a:t>
            </a:r>
            <a:endParaRPr lang="zh-TW" altLang="en-US" sz="2800" smtClean="0"/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smtClean="0"/>
              <a:t>Example: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Write a program to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     	a)Clear WREG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b)Add 3 to WREG ten times and place the result in </a:t>
            </a:r>
          </a:p>
          <a:p>
            <a:pPr marL="0" indent="0">
              <a:buFontTx/>
              <a:buNone/>
            </a:pPr>
            <a:endParaRPr lang="en-US" altLang="en-US" sz="2000" smtClean="0"/>
          </a:p>
          <a:p>
            <a:pPr marL="0" indent="0">
              <a:buFontTx/>
              <a:buNone/>
            </a:pPr>
            <a:r>
              <a:rPr lang="en-US" altLang="en-US" sz="2000" smtClean="0"/>
              <a:t>COUNT 	EQU	              0x25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MOVLW	d'10‘	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MOVWF	COUNT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MOVLW 	0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AGAIN		ADDLW	3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DECFSZ	COUNT, F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GOTO 		AGAIN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MOVWF	PORTB</a:t>
            </a:r>
          </a:p>
          <a:p>
            <a:pPr marL="0" indent="0">
              <a:buFontTx/>
              <a:buNone/>
            </a:pPr>
            <a:endParaRPr lang="en-US" altLang="en-US" sz="2000" smtClean="0"/>
          </a:p>
          <a:p>
            <a:pPr marL="0" indent="0"/>
            <a:endParaRPr lang="en-US" altLang="en-US" sz="2000" smtClean="0"/>
          </a:p>
          <a:p>
            <a:pPr marL="0" indent="0"/>
            <a:endParaRPr kumimoji="0" lang="en-US" altLang="zh-TW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FFD46D-E6AF-4420-8647-0A5C053C0E38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b="0" smtClean="0"/>
              <a:t>DECFSZ instruction</a:t>
            </a:r>
            <a:endParaRPr lang="zh-TW" altLang="en-US" sz="2800" smtClean="0"/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z="2000" smtClean="0"/>
          </a:p>
          <a:p>
            <a:pPr marL="0" indent="0"/>
            <a:endParaRPr lang="en-US" altLang="en-US" sz="2000" smtClean="0"/>
          </a:p>
          <a:p>
            <a:pPr marL="0" indent="0"/>
            <a:endParaRPr kumimoji="0" lang="en-US" altLang="zh-TW" sz="2400" smtClean="0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824038"/>
            <a:ext cx="54768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28E053-A96E-4C1F-8795-BF1B875A3F6A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706438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DECFSZ instruction</a:t>
            </a:r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822825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kumimoji="0" lang="en-US" altLang="zh-TW" sz="2400" smtClean="0"/>
              <a:t>What is the maximum number of times that the loop in the previous example can be repeated?</a:t>
            </a:r>
          </a:p>
          <a:p>
            <a:pPr eaLnBrk="1" hangingPunct="1">
              <a:buFontTx/>
              <a:buNone/>
            </a:pPr>
            <a:endParaRPr kumimoji="0" lang="en-US" altLang="zh-TW" sz="2400" smtClean="0"/>
          </a:p>
          <a:p>
            <a:pPr eaLnBrk="1" hangingPunct="1">
              <a:buFontTx/>
              <a:buNone/>
            </a:pPr>
            <a:r>
              <a:rPr kumimoji="0" lang="en-US" altLang="zh-TW" sz="2400" b="1" smtClean="0"/>
              <a:t>Solution:</a:t>
            </a:r>
          </a:p>
          <a:p>
            <a:pPr eaLnBrk="1" hangingPunct="1">
              <a:buFontTx/>
              <a:buNone/>
            </a:pPr>
            <a:r>
              <a:rPr kumimoji="0" lang="en-US" altLang="zh-TW" sz="2400" smtClean="0"/>
              <a:t>Since COUNT holds is an 8-bit register, it can hold a maximum of FFH, therefore  the loop can be repeated a maximum of 256 times </a:t>
            </a:r>
            <a:r>
              <a:rPr kumimoji="0" lang="en-US" altLang="zh-TW" sz="2400" smtClean="0">
                <a:solidFill>
                  <a:srgbClr val="FF3300"/>
                </a:solidFill>
              </a:rPr>
              <a:t>by setting COUNT=0</a:t>
            </a:r>
            <a:r>
              <a:rPr kumimoji="0" lang="en-US" altLang="zh-TW" sz="2400" smtClean="0"/>
              <a:t>.</a:t>
            </a:r>
          </a:p>
          <a:p>
            <a:pPr eaLnBrk="1" hangingPunct="1">
              <a:buFontTx/>
              <a:buNone/>
            </a:pPr>
            <a:r>
              <a:rPr kumimoji="0" lang="en-US" altLang="zh-TW" sz="2400" smtClean="0"/>
              <a:t>Thus,  COUNT</a:t>
            </a:r>
            <a:r>
              <a:rPr kumimoji="0" lang="zh-TW" altLang="en-US" sz="2400" smtClean="0"/>
              <a:t>＝</a:t>
            </a:r>
            <a:r>
              <a:rPr kumimoji="0" lang="en-US" altLang="zh-TW" sz="2400" smtClean="0"/>
              <a:t>0H, FFH, FEH, ..., 2, 1, 0</a:t>
            </a:r>
            <a:r>
              <a:rPr kumimoji="0" lang="zh-TW" altLang="en-US" sz="2400" smtClean="0"/>
              <a:t>（</a:t>
            </a:r>
            <a:r>
              <a:rPr kumimoji="0" lang="en-US" altLang="zh-TW" sz="2400" smtClean="0"/>
              <a:t>total 256 times)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6EB835DB28344E872B5364F3160066" ma:contentTypeVersion="14" ma:contentTypeDescription="Create a new document." ma:contentTypeScope="" ma:versionID="3d25db5b0f63329b586dcb1174903fdb">
  <xsd:schema xmlns:xsd="http://www.w3.org/2001/XMLSchema" xmlns:xs="http://www.w3.org/2001/XMLSchema" xmlns:p="http://schemas.microsoft.com/office/2006/metadata/properties" xmlns:ns3="ce9300e3-7e68-4b07-a308-8eafa4ac9c62" xmlns:ns4="db3d8467-d352-49a3-97d9-791e532c2ad9" targetNamespace="http://schemas.microsoft.com/office/2006/metadata/properties" ma:root="true" ma:fieldsID="413a36a3f7f00d206292760bcbd33acf" ns3:_="" ns4:_="">
    <xsd:import namespace="ce9300e3-7e68-4b07-a308-8eafa4ac9c62"/>
    <xsd:import namespace="db3d8467-d352-49a3-97d9-791e532c2ad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9300e3-7e68-4b07-a308-8eafa4ac9c6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3d8467-d352-49a3-97d9-791e532c2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09028E-9C19-41D7-B998-27F8754096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1FD512-450C-4252-809E-DB521402F7EE}">
  <ds:schemaRefs>
    <ds:schemaRef ds:uri="http://schemas.microsoft.com/office/infopath/2007/PartnerControls"/>
    <ds:schemaRef ds:uri="ce9300e3-7e68-4b07-a308-8eafa4ac9c62"/>
    <ds:schemaRef ds:uri="http://www.w3.org/XML/1998/namespace"/>
    <ds:schemaRef ds:uri="db3d8467-d352-49a3-97d9-791e532c2ad9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F73213E-4A80-40D3-BE04-537137DE9F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9300e3-7e68-4b07-a308-8eafa4ac9c62"/>
    <ds:schemaRef ds:uri="db3d8467-d352-49a3-97d9-791e532c2a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4615</Words>
  <Application>Microsoft Office PowerPoint</Application>
  <PresentationFormat>On-screen Show (4:3)</PresentationFormat>
  <Paragraphs>871</Paragraphs>
  <Slides>65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Arial</vt:lpstr>
      <vt:lpstr>Courier New</vt:lpstr>
      <vt:lpstr>DFKai-SB</vt:lpstr>
      <vt:lpstr>DFKai-SB</vt:lpstr>
      <vt:lpstr>Helvetica</vt:lpstr>
      <vt:lpstr>新細明體</vt:lpstr>
      <vt:lpstr>Symbol</vt:lpstr>
      <vt:lpstr>Times</vt:lpstr>
      <vt:lpstr>Times New Roman</vt:lpstr>
      <vt:lpstr>Wingdings</vt:lpstr>
      <vt:lpstr>預設簡報設計</vt:lpstr>
      <vt:lpstr>Chapter 3  Branch Loop, and IO Port</vt:lpstr>
      <vt:lpstr>Sections</vt:lpstr>
      <vt:lpstr>Sections</vt:lpstr>
      <vt:lpstr>Branch instruction and Looping</vt:lpstr>
      <vt:lpstr>Loop in PIC</vt:lpstr>
      <vt:lpstr>DECFSZ instruction</vt:lpstr>
      <vt:lpstr>DECFSZ instruction</vt:lpstr>
      <vt:lpstr>DECFSZ instruction</vt:lpstr>
      <vt:lpstr>DECFSZ instruction</vt:lpstr>
      <vt:lpstr>Using BNZ\BZ </vt:lpstr>
      <vt:lpstr>Using BNZ\BZ </vt:lpstr>
      <vt:lpstr>Branch instruction</vt:lpstr>
      <vt:lpstr>Nested Loop</vt:lpstr>
      <vt:lpstr>Loop inside a loop</vt:lpstr>
      <vt:lpstr>Other Conditional jumps</vt:lpstr>
      <vt:lpstr>Flags Bits and Decision </vt:lpstr>
      <vt:lpstr>BZ</vt:lpstr>
      <vt:lpstr>BNZ</vt:lpstr>
      <vt:lpstr>BNC</vt:lpstr>
      <vt:lpstr>Example</vt:lpstr>
      <vt:lpstr>Example</vt:lpstr>
      <vt:lpstr>Relative Address Calculation in conditional brances Instructions</vt:lpstr>
      <vt:lpstr>Relative Address Calculation in conditional brances Instructions</vt:lpstr>
      <vt:lpstr>Relative Address Calculation in conditional brances Instructions</vt:lpstr>
      <vt:lpstr>Relative Address Calculation in conditional brances Instructions</vt:lpstr>
      <vt:lpstr>Jump Instructions</vt:lpstr>
      <vt:lpstr>GOTO</vt:lpstr>
      <vt:lpstr>BRA</vt:lpstr>
      <vt:lpstr>CALL and RCALL </vt:lpstr>
      <vt:lpstr>The Flow of Control Involving a Procedure</vt:lpstr>
      <vt:lpstr>The Process of Calling a Subroutine</vt:lpstr>
      <vt:lpstr>Sample </vt:lpstr>
      <vt:lpstr>Sample </vt:lpstr>
      <vt:lpstr>Sections </vt:lpstr>
      <vt:lpstr>PIC18 Parallel Ports</vt:lpstr>
      <vt:lpstr>PIC18 Parallel Ports</vt:lpstr>
      <vt:lpstr>PIC18 Parallel Ports</vt:lpstr>
      <vt:lpstr>TRISx and PORTx SFRs</vt:lpstr>
      <vt:lpstr>TRISx and PORTx SFRs</vt:lpstr>
      <vt:lpstr>Interfacing with LED</vt:lpstr>
      <vt:lpstr>Interfacing with 7-Segment LED</vt:lpstr>
      <vt:lpstr>Interfacing with 7-Segment LED</vt:lpstr>
      <vt:lpstr>Interfacing with 7-Segment LED</vt:lpstr>
      <vt:lpstr>Interfacing with 4-digit 7-Segment LED</vt:lpstr>
      <vt:lpstr>Interfacing with Keypad</vt:lpstr>
      <vt:lpstr>Interfacing with Keypad</vt:lpstr>
      <vt:lpstr>When K5 is pressed</vt:lpstr>
      <vt:lpstr>When K15 is pressed</vt:lpstr>
      <vt:lpstr>PICkit3</vt:lpstr>
      <vt:lpstr>I/O ports and bit-addressability</vt:lpstr>
      <vt:lpstr>bsf, bcf and btg</vt:lpstr>
      <vt:lpstr>Checking the state of an I/O port</vt:lpstr>
      <vt:lpstr>Example: btfss</vt:lpstr>
      <vt:lpstr>Example: btfss</vt:lpstr>
      <vt:lpstr>Example: btfsc</vt:lpstr>
      <vt:lpstr>Sections</vt:lpstr>
      <vt:lpstr>Time Delay</vt:lpstr>
      <vt:lpstr>Machine Cycle</vt:lpstr>
      <vt:lpstr>Example </vt:lpstr>
      <vt:lpstr>Example </vt:lpstr>
      <vt:lpstr>Example</vt:lpstr>
      <vt:lpstr>Example</vt:lpstr>
      <vt:lpstr>Example</vt:lpstr>
      <vt:lpstr>You are able to (1/2)</vt:lpstr>
      <vt:lpstr>You are able to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chout</dc:creator>
  <cp:lastModifiedBy>Andrew LEUNG</cp:lastModifiedBy>
  <cp:revision>172</cp:revision>
  <dcterms:created xsi:type="dcterms:W3CDTF">2002-07-11T13:31:02Z</dcterms:created>
  <dcterms:modified xsi:type="dcterms:W3CDTF">2023-01-08T18:24:41Z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0x0101008F6EB835DB28344E872B5364F3160066</vt:lpwstr>
  </property>
</Properties>
</file>