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77" r:id="rId2"/>
    <p:sldId id="390" r:id="rId3"/>
    <p:sldId id="279" r:id="rId4"/>
    <p:sldId id="257" r:id="rId5"/>
    <p:sldId id="355" r:id="rId6"/>
    <p:sldId id="356" r:id="rId7"/>
    <p:sldId id="357" r:id="rId8"/>
    <p:sldId id="358" r:id="rId9"/>
    <p:sldId id="359" r:id="rId10"/>
    <p:sldId id="360" r:id="rId11"/>
    <p:sldId id="363" r:id="rId12"/>
    <p:sldId id="364" r:id="rId13"/>
    <p:sldId id="362" r:id="rId14"/>
    <p:sldId id="366" r:id="rId15"/>
    <p:sldId id="367" r:id="rId16"/>
    <p:sldId id="368" r:id="rId17"/>
    <p:sldId id="299" r:id="rId18"/>
    <p:sldId id="369" r:id="rId19"/>
    <p:sldId id="370" r:id="rId20"/>
    <p:sldId id="372" r:id="rId21"/>
    <p:sldId id="391" r:id="rId22"/>
    <p:sldId id="298" r:id="rId23"/>
    <p:sldId id="375" r:id="rId24"/>
    <p:sldId id="275" r:id="rId25"/>
    <p:sldId id="305" r:id="rId26"/>
    <p:sldId id="271" r:id="rId27"/>
    <p:sldId id="306" r:id="rId28"/>
    <p:sldId id="272" r:id="rId29"/>
    <p:sldId id="274" r:id="rId30"/>
    <p:sldId id="392" r:id="rId31"/>
    <p:sldId id="341" r:id="rId32"/>
    <p:sldId id="378" r:id="rId33"/>
    <p:sldId id="379" r:id="rId34"/>
    <p:sldId id="380" r:id="rId35"/>
    <p:sldId id="381" r:id="rId36"/>
    <p:sldId id="382" r:id="rId37"/>
    <p:sldId id="328" r:id="rId38"/>
    <p:sldId id="329" r:id="rId39"/>
    <p:sldId id="383" r:id="rId40"/>
    <p:sldId id="386" r:id="rId41"/>
    <p:sldId id="334" r:id="rId42"/>
    <p:sldId id="393" r:id="rId43"/>
    <p:sldId id="336" r:id="rId44"/>
    <p:sldId id="337" r:id="rId45"/>
    <p:sldId id="387" r:id="rId46"/>
    <p:sldId id="388" r:id="rId47"/>
    <p:sldId id="394" r:id="rId48"/>
    <p:sldId id="347" r:id="rId49"/>
    <p:sldId id="348" r:id="rId50"/>
    <p:sldId id="349" r:id="rId51"/>
    <p:sldId id="395" r:id="rId52"/>
    <p:sldId id="396" r:id="rId53"/>
  </p:sldIdLst>
  <p:sldSz cx="9144000" cy="6858000" type="screen4x3"/>
  <p:notesSz cx="6797675" cy="9926638"/>
  <p:defaultTextStyle>
    <a:defPPr>
      <a:defRPr lang="en-US"/>
    </a:defPPr>
    <a:lvl1pPr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sz="2400" kern="1200">
        <a:solidFill>
          <a:schemeClr val="tx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p15:guide id="1" orient="horz" pos="1248">
          <p15:clr>
            <a:srgbClr val="A4A3A4"/>
          </p15:clr>
        </p15:guide>
        <p15:guide id="2" pos="4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00" y="56"/>
      </p:cViewPr>
      <p:guideLst>
        <p:guide orient="horz" pos="1248"/>
        <p:guide pos="4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6147" name="Rectangle 3"/>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61444"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150"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6151" name="Rectangle 7"/>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19B6329-33EA-4B61-BC50-B66BAA9501AA}" type="slidenum">
              <a:rPr lang="zh-TW" altLang="en-US"/>
              <a:pPr/>
              <a:t>‹#›</a:t>
            </a:fld>
            <a:endParaRPr lang="en-US" altLang="zh-TW"/>
          </a:p>
        </p:txBody>
      </p:sp>
    </p:spTree>
    <p:extLst>
      <p:ext uri="{BB962C8B-B14F-4D97-AF65-F5344CB8AC3E}">
        <p14:creationId xmlns:p14="http://schemas.microsoft.com/office/powerpoint/2010/main" val="24979131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E8A78976-4595-461E-87DD-F90BC613771D}" type="slidenum">
              <a:rPr lang="zh-TW" altLang="en-US" sz="1200"/>
              <a:pPr eaLnBrk="1" hangingPunct="1"/>
              <a:t>1</a:t>
            </a:fld>
            <a:endParaRPr lang="en-US" altLang="zh-TW"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35CC7737-EE64-474E-9767-4DAD4BE3F5FC}" type="slidenum">
              <a:rPr lang="zh-TW" altLang="en-US" sz="1200"/>
              <a:pPr eaLnBrk="1" hangingPunct="1"/>
              <a:t>10</a:t>
            </a:fld>
            <a:endParaRPr lang="en-US" altLang="zh-TW" sz="1200"/>
          </a:p>
        </p:txBody>
      </p:sp>
      <p:sp>
        <p:nvSpPr>
          <p:cNvPr id="71683" name="Rectangle 2"/>
          <p:cNvSpPr>
            <a:spLocks noGrp="1" noRot="1" noChangeAspect="1" noChangeArrowheads="1" noTextEdit="1"/>
          </p:cNvSpPr>
          <p:nvPr>
            <p:ph type="sldImg"/>
          </p:nvPr>
        </p:nvSpPr>
        <p:spPr>
          <a:solidFill>
            <a:srgbClr val="FFFFFF"/>
          </a:solidFill>
          <a:ln/>
        </p:spPr>
      </p:sp>
      <p:sp>
        <p:nvSpPr>
          <p:cNvPr id="71684" name="Rectangle 3"/>
          <p:cNvSpPr>
            <a:spLocks noGrp="1" noChangeArrowheads="1"/>
          </p:cNvSpPr>
          <p:nvPr>
            <p:ph type="body" idx="1"/>
          </p:nvPr>
        </p:nvSpPr>
        <p:spPr>
          <a:solidFill>
            <a:srgbClr val="FFFFFF"/>
          </a:solidFill>
          <a:ln>
            <a:solidFill>
              <a:srgbClr val="000000"/>
            </a:solidFill>
          </a:ln>
        </p:spPr>
        <p:txBody>
          <a:bodyPr/>
          <a:lstStyle/>
          <a:p>
            <a:pPr eaLnBrk="1" hangingPunct="1">
              <a:buFontTx/>
              <a:buChar char="•"/>
            </a:pPr>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C6282DE1-84C6-41A1-9806-D75B2F01BC90}" type="slidenum">
              <a:rPr lang="zh-TW" altLang="en-US" sz="1200"/>
              <a:pPr eaLnBrk="1" hangingPunct="1"/>
              <a:t>11</a:t>
            </a:fld>
            <a:endParaRPr lang="en-US" altLang="zh-TW" sz="12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zh-TW"/>
              <a:t>In the first iteration of the loop, 7DH is added to A with CY=0 and R7=00, and the counter R2=04.</a:t>
            </a:r>
          </a:p>
          <a:p>
            <a:pPr marL="228600" indent="-228600" eaLnBrk="1" hangingPunct="1">
              <a:buFontTx/>
              <a:buAutoNum type="arabicPeriod"/>
            </a:pPr>
            <a:r>
              <a:rPr lang="en-US" altLang="zh-TW"/>
              <a:t>In the second iteration of the loop, EBH is added to A with CY=1. Since a carry occurred, R7 is incremented. No the counter R2=03H, R7=1, A=68H.</a:t>
            </a:r>
          </a:p>
          <a:p>
            <a:pPr marL="228600" indent="-228600" eaLnBrk="1" hangingPunct="1">
              <a:buFontTx/>
              <a:buAutoNum type="arabicPeriod"/>
            </a:pPr>
            <a:r>
              <a:rPr lang="en-US" altLang="zh-TW"/>
              <a:t>C5H is added to A, which makes CY=1, A=2DH, R7=02H, R2=02H.</a:t>
            </a:r>
          </a:p>
          <a:p>
            <a:pPr marL="228600" indent="-228600" eaLnBrk="1" hangingPunct="1">
              <a:buFontTx/>
              <a:buAutoNum type="arabicPeriod"/>
            </a:pPr>
            <a:r>
              <a:rPr lang="en-US" altLang="zh-TW"/>
              <a:t>5BH is added to A, which makes CY=0, A=88H, R7=02H, R2=01H.</a:t>
            </a:r>
          </a:p>
          <a:p>
            <a:pPr marL="228600" indent="-228600" eaLnBrk="1" hangingPunct="1">
              <a:buFontTx/>
              <a:buAutoNum type="arabicPeriod"/>
            </a:pPr>
            <a:r>
              <a:rPr lang="en-US" altLang="zh-TW"/>
              <a:t>30H is added to A, which makes CY=1, A=B8H, R7=02H.</a:t>
            </a:r>
          </a:p>
          <a:p>
            <a:pPr marL="228600" indent="-228600" eaLnBrk="1" hangingPunct="1">
              <a:buFontTx/>
              <a:buAutoNum type="arabicPeriod"/>
            </a:pPr>
            <a:r>
              <a:rPr lang="en-US" altLang="zh-TW"/>
              <a:t>DJNZ R2, AGAIN, R2=00H and not jump to AGAIN</a:t>
            </a:r>
          </a:p>
          <a:p>
            <a:pPr marL="228600" indent="-228600" eaLnBrk="1" hangingPunct="1">
              <a:buFontTx/>
              <a:buChar char="•"/>
            </a:pPr>
            <a:endParaRPr lang="en-US" altLang="zh-TW"/>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FDEF464D-251D-4A7F-B683-BAFC2C201987}" type="slidenum">
              <a:rPr lang="zh-TW" altLang="en-US" sz="1200"/>
              <a:pPr eaLnBrk="1" hangingPunct="1"/>
              <a:t>12</a:t>
            </a:fld>
            <a:endParaRPr lang="en-US" altLang="zh-TW" sz="12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zh-TW"/>
              <a:t>In the first iteration of the loop, 7DH is added to A with CY=0 and R7=00, and the counter R2=04.</a:t>
            </a:r>
          </a:p>
          <a:p>
            <a:pPr marL="228600" indent="-228600" eaLnBrk="1" hangingPunct="1">
              <a:buFontTx/>
              <a:buAutoNum type="arabicPeriod"/>
            </a:pPr>
            <a:r>
              <a:rPr lang="en-US" altLang="zh-TW"/>
              <a:t>In the second iteration of the loop, EBH is added to A with CY=1. Since a carry occurred, R7 is incremented. No the counter R2=03H, R7=1, A=68H.</a:t>
            </a:r>
          </a:p>
          <a:p>
            <a:pPr marL="228600" indent="-228600" eaLnBrk="1" hangingPunct="1">
              <a:buFontTx/>
              <a:buAutoNum type="arabicPeriod"/>
            </a:pPr>
            <a:r>
              <a:rPr lang="en-US" altLang="zh-TW"/>
              <a:t>C5H is added to A, which makes CY=1, A=2DH, R7=02H, R2=02H.</a:t>
            </a:r>
          </a:p>
          <a:p>
            <a:pPr marL="228600" indent="-228600" eaLnBrk="1" hangingPunct="1">
              <a:buFontTx/>
              <a:buAutoNum type="arabicPeriod"/>
            </a:pPr>
            <a:r>
              <a:rPr lang="en-US" altLang="zh-TW"/>
              <a:t>5BH is added to A, which makes CY=0, A=88H, R7=02H, R2=01H.</a:t>
            </a:r>
          </a:p>
          <a:p>
            <a:pPr marL="228600" indent="-228600" eaLnBrk="1" hangingPunct="1">
              <a:buFontTx/>
              <a:buAutoNum type="arabicPeriod"/>
            </a:pPr>
            <a:r>
              <a:rPr lang="en-US" altLang="zh-TW"/>
              <a:t>30H is added to A, which makes CY=1, A=B8H, R7=02H.</a:t>
            </a:r>
          </a:p>
          <a:p>
            <a:pPr marL="228600" indent="-228600" eaLnBrk="1" hangingPunct="1">
              <a:buFontTx/>
              <a:buAutoNum type="arabicPeriod"/>
            </a:pPr>
            <a:r>
              <a:rPr lang="en-US" altLang="zh-TW"/>
              <a:t>DJNZ R2, AGAIN, R2=00H and not jump to AGAIN</a:t>
            </a:r>
          </a:p>
          <a:p>
            <a:pPr marL="228600" indent="-228600" eaLnBrk="1" hangingPunct="1">
              <a:buFontTx/>
              <a:buChar char="•"/>
            </a:pPr>
            <a:endParaRPr lang="en-US" altLang="zh-TW"/>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132F48E3-6C46-47E6-AD3E-441D60A1428D}" type="slidenum">
              <a:rPr lang="zh-TW" altLang="en-US" sz="1200"/>
              <a:pPr eaLnBrk="1" hangingPunct="1"/>
              <a:t>13</a:t>
            </a:fld>
            <a:endParaRPr lang="en-US" altLang="zh-TW"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88160226-C1B7-4444-BD90-8BE8569E972B}" type="slidenum">
              <a:rPr lang="zh-TW" altLang="en-US" sz="1200"/>
              <a:pPr eaLnBrk="1" hangingPunct="1"/>
              <a:t>14</a:t>
            </a:fld>
            <a:endParaRPr lang="en-US" altLang="zh-TW"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zh-TW"/>
              <a:t>In the first iteration of the loop, 7DH is added to A with CY=0 and R7=00, and the counter R2=04.</a:t>
            </a:r>
          </a:p>
          <a:p>
            <a:pPr marL="228600" indent="-228600" eaLnBrk="1" hangingPunct="1">
              <a:buFontTx/>
              <a:buAutoNum type="arabicPeriod"/>
            </a:pPr>
            <a:r>
              <a:rPr lang="en-US" altLang="zh-TW"/>
              <a:t>In the second iteration of the loop, EBH is added to A with CY=1. Since a carry occurred, R7 is incremented. No the counter R2=03H, R7=1, A=68H.</a:t>
            </a:r>
          </a:p>
          <a:p>
            <a:pPr marL="228600" indent="-228600" eaLnBrk="1" hangingPunct="1">
              <a:buFontTx/>
              <a:buAutoNum type="arabicPeriod"/>
            </a:pPr>
            <a:r>
              <a:rPr lang="en-US" altLang="zh-TW"/>
              <a:t>C5H is added to A, which makes CY=1, A=2DH, R7=02H, R2=02H.</a:t>
            </a:r>
          </a:p>
          <a:p>
            <a:pPr marL="228600" indent="-228600" eaLnBrk="1" hangingPunct="1">
              <a:buFontTx/>
              <a:buAutoNum type="arabicPeriod"/>
            </a:pPr>
            <a:r>
              <a:rPr lang="en-US" altLang="zh-TW"/>
              <a:t>5BH is added to A, which makes CY=0, A=88H, R7=02H, R2=01H.</a:t>
            </a:r>
          </a:p>
          <a:p>
            <a:pPr marL="228600" indent="-228600" eaLnBrk="1" hangingPunct="1">
              <a:buFontTx/>
              <a:buAutoNum type="arabicPeriod"/>
            </a:pPr>
            <a:r>
              <a:rPr lang="en-US" altLang="zh-TW"/>
              <a:t>30H is added to A, which makes CY=1, A=B8H, R7=02H.</a:t>
            </a:r>
          </a:p>
          <a:p>
            <a:pPr marL="228600" indent="-228600" eaLnBrk="1" hangingPunct="1">
              <a:buFontTx/>
              <a:buAutoNum type="arabicPeriod"/>
            </a:pPr>
            <a:r>
              <a:rPr lang="en-US" altLang="zh-TW"/>
              <a:t>DJNZ R2, AGAIN, R2=00H and not jump to AGAIN</a:t>
            </a:r>
          </a:p>
          <a:p>
            <a:pPr marL="228600" indent="-228600" eaLnBrk="1" hangingPunct="1">
              <a:buFontTx/>
              <a:buChar char="•"/>
            </a:pPr>
            <a:endParaRPr lang="en-US" altLang="zh-TW"/>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03934968-4740-4BD6-920E-78B272CA44EA}" type="slidenum">
              <a:rPr lang="zh-TW" altLang="en-US" sz="1200"/>
              <a:pPr eaLnBrk="1" hangingPunct="1"/>
              <a:t>15</a:t>
            </a:fld>
            <a:endParaRPr lang="en-US" altLang="zh-TW"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zh-TW"/>
              <a:t>In the first iteration of the loop, 7DH is added to A with CY=0 and R7=00, and the counter R2=04.</a:t>
            </a:r>
          </a:p>
          <a:p>
            <a:pPr marL="228600" indent="-228600" eaLnBrk="1" hangingPunct="1">
              <a:buFontTx/>
              <a:buAutoNum type="arabicPeriod"/>
            </a:pPr>
            <a:r>
              <a:rPr lang="en-US" altLang="zh-TW"/>
              <a:t>In the second iteration of the loop, EBH is added to A with CY=1. Since a carry occurred, R7 is incremented. No the counter R2=03H, R7=1, A=68H.</a:t>
            </a:r>
          </a:p>
          <a:p>
            <a:pPr marL="228600" indent="-228600" eaLnBrk="1" hangingPunct="1">
              <a:buFontTx/>
              <a:buAutoNum type="arabicPeriod"/>
            </a:pPr>
            <a:r>
              <a:rPr lang="en-US" altLang="zh-TW"/>
              <a:t>C5H is added to A, which makes CY=1, A=2DH, R7=02H, R2=02H.</a:t>
            </a:r>
          </a:p>
          <a:p>
            <a:pPr marL="228600" indent="-228600" eaLnBrk="1" hangingPunct="1">
              <a:buFontTx/>
              <a:buAutoNum type="arabicPeriod"/>
            </a:pPr>
            <a:r>
              <a:rPr lang="en-US" altLang="zh-TW"/>
              <a:t>5BH is added to A, which makes CY=0, A=88H, R7=02H, R2=01H.</a:t>
            </a:r>
          </a:p>
          <a:p>
            <a:pPr marL="228600" indent="-228600" eaLnBrk="1" hangingPunct="1">
              <a:buFontTx/>
              <a:buAutoNum type="arabicPeriod"/>
            </a:pPr>
            <a:r>
              <a:rPr lang="en-US" altLang="zh-TW"/>
              <a:t>30H is added to A, which makes CY=1, A=B8H, R7=02H.</a:t>
            </a:r>
          </a:p>
          <a:p>
            <a:pPr marL="228600" indent="-228600" eaLnBrk="1" hangingPunct="1">
              <a:buFontTx/>
              <a:buAutoNum type="arabicPeriod"/>
            </a:pPr>
            <a:r>
              <a:rPr lang="en-US" altLang="zh-TW"/>
              <a:t>DJNZ R2, AGAIN, R2=00H and not jump to AGAIN</a:t>
            </a:r>
          </a:p>
          <a:p>
            <a:pPr marL="228600" indent="-228600" eaLnBrk="1" hangingPunct="1">
              <a:buFontTx/>
              <a:buChar char="•"/>
            </a:pPr>
            <a:endParaRPr lang="en-US" altLang="zh-TW"/>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2323D515-F262-4CFB-96B1-191178569179}" type="slidenum">
              <a:rPr lang="zh-TW" altLang="en-US" sz="1200"/>
              <a:pPr eaLnBrk="1" hangingPunct="1"/>
              <a:t>16</a:t>
            </a:fld>
            <a:endParaRPr lang="en-US" altLang="zh-TW" sz="12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zh-TW"/>
              <a:t>In the first iteration of the loop, 7DH is added to A with CY=0 and R7=00, and the counter R2=04.</a:t>
            </a:r>
          </a:p>
          <a:p>
            <a:pPr marL="228600" indent="-228600" eaLnBrk="1" hangingPunct="1">
              <a:buFontTx/>
              <a:buAutoNum type="arabicPeriod"/>
            </a:pPr>
            <a:r>
              <a:rPr lang="en-US" altLang="zh-TW"/>
              <a:t>In the second iteration of the loop, EBH is added to A with CY=1. Since a carry occurred, R7 is incremented. No the counter R2=03H, R7=1, A=68H.</a:t>
            </a:r>
          </a:p>
          <a:p>
            <a:pPr marL="228600" indent="-228600" eaLnBrk="1" hangingPunct="1">
              <a:buFontTx/>
              <a:buAutoNum type="arabicPeriod"/>
            </a:pPr>
            <a:r>
              <a:rPr lang="en-US" altLang="zh-TW"/>
              <a:t>C5H is added to A, which makes CY=1, A=2DH, R7=02H, R2=02H.</a:t>
            </a:r>
          </a:p>
          <a:p>
            <a:pPr marL="228600" indent="-228600" eaLnBrk="1" hangingPunct="1">
              <a:buFontTx/>
              <a:buAutoNum type="arabicPeriod"/>
            </a:pPr>
            <a:r>
              <a:rPr lang="en-US" altLang="zh-TW"/>
              <a:t>5BH is added to A, which makes CY=0, A=88H, R7=02H, R2=01H.</a:t>
            </a:r>
          </a:p>
          <a:p>
            <a:pPr marL="228600" indent="-228600" eaLnBrk="1" hangingPunct="1">
              <a:buFontTx/>
              <a:buAutoNum type="arabicPeriod"/>
            </a:pPr>
            <a:r>
              <a:rPr lang="en-US" altLang="zh-TW"/>
              <a:t>30H is added to A, which makes CY=1, A=B8H, R7=02H.</a:t>
            </a:r>
          </a:p>
          <a:p>
            <a:pPr marL="228600" indent="-228600" eaLnBrk="1" hangingPunct="1">
              <a:buFontTx/>
              <a:buAutoNum type="arabicPeriod"/>
            </a:pPr>
            <a:r>
              <a:rPr lang="en-US" altLang="zh-TW"/>
              <a:t>DJNZ R2, AGAIN, R2=00H and not jump to AGAIN</a:t>
            </a:r>
          </a:p>
          <a:p>
            <a:pPr marL="228600" indent="-228600" eaLnBrk="1" hangingPunct="1">
              <a:buFontTx/>
              <a:buChar char="•"/>
            </a:pPr>
            <a:endParaRPr lang="en-US" altLang="zh-TW"/>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A330976A-E1F6-40E0-99DE-FA9775547096}" type="slidenum">
              <a:rPr lang="zh-TW" altLang="en-US" sz="1200"/>
              <a:pPr eaLnBrk="1" hangingPunct="1"/>
              <a:t>17</a:t>
            </a:fld>
            <a:endParaRPr lang="en-US" altLang="zh-TW" sz="1200"/>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buFontTx/>
              <a:buChar char="•"/>
            </a:pPr>
            <a:r>
              <a:rPr lang="en-US" altLang="zh-TW"/>
              <a:t>Multiplication of operands larger than 8-bit takes some manipulation. Programmer need to multiple byte by byte and sum them together.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8BB71916-B6ED-4745-814C-BFF0298F1976}" type="slidenum">
              <a:rPr lang="zh-TW" altLang="en-US" sz="1200"/>
              <a:pPr eaLnBrk="1" hangingPunct="1"/>
              <a:t>18</a:t>
            </a:fld>
            <a:endParaRPr lang="en-US" altLang="zh-TW" sz="1200"/>
          </a:p>
        </p:txBody>
      </p:sp>
      <p:sp>
        <p:nvSpPr>
          <p:cNvPr id="79875" name="Rectangle 2"/>
          <p:cNvSpPr>
            <a:spLocks noGrp="1" noRot="1" noChangeAspect="1" noChangeArrowheads="1" noTextEdit="1"/>
          </p:cNvSpPr>
          <p:nvPr>
            <p:ph type="sldImg"/>
          </p:nvPr>
        </p:nvSpPr>
        <p:spPr>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p:spPr>
        <p:txBody>
          <a:bodyPr/>
          <a:lstStyle/>
          <a:p>
            <a:pPr eaLnBrk="1" hangingPunct="1">
              <a:buFontTx/>
              <a:buChar char="•"/>
            </a:pPr>
            <a:r>
              <a:rPr lang="en-US" altLang="zh-TW"/>
              <a:t>Multiplication of operands larger than 8-bit takes some manipulation. Programmer need to multiple byte by byte and sum them together.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EE278623-9226-42FC-92FD-797815B59980}" type="slidenum">
              <a:rPr lang="zh-TW" altLang="en-US" sz="1200"/>
              <a:pPr eaLnBrk="1" hangingPunct="1"/>
              <a:t>19</a:t>
            </a:fld>
            <a:endParaRPr lang="en-US" altLang="zh-TW"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zh-TW"/>
              <a:t>In the first iteration of the loop, 7DH is added to A with CY=0 and R7=00, and the counter R2=04.</a:t>
            </a:r>
          </a:p>
          <a:p>
            <a:pPr marL="228600" indent="-228600" eaLnBrk="1" hangingPunct="1">
              <a:buFontTx/>
              <a:buAutoNum type="arabicPeriod"/>
            </a:pPr>
            <a:r>
              <a:rPr lang="en-US" altLang="zh-TW"/>
              <a:t>In the second iteration of the loop, EBH is added to A with CY=1. Since a carry occurred, R7 is incremented. No the counter R2=03H, R7=1, A=68H.</a:t>
            </a:r>
          </a:p>
          <a:p>
            <a:pPr marL="228600" indent="-228600" eaLnBrk="1" hangingPunct="1">
              <a:buFontTx/>
              <a:buAutoNum type="arabicPeriod"/>
            </a:pPr>
            <a:r>
              <a:rPr lang="en-US" altLang="zh-TW"/>
              <a:t>C5H is added to A, which makes CY=1, A=2DH, R7=02H, R2=02H.</a:t>
            </a:r>
          </a:p>
          <a:p>
            <a:pPr marL="228600" indent="-228600" eaLnBrk="1" hangingPunct="1">
              <a:buFontTx/>
              <a:buAutoNum type="arabicPeriod"/>
            </a:pPr>
            <a:r>
              <a:rPr lang="en-US" altLang="zh-TW"/>
              <a:t>5BH is added to A, which makes CY=0, A=88H, R7=02H, R2=01H.</a:t>
            </a:r>
          </a:p>
          <a:p>
            <a:pPr marL="228600" indent="-228600" eaLnBrk="1" hangingPunct="1">
              <a:buFontTx/>
              <a:buAutoNum type="arabicPeriod"/>
            </a:pPr>
            <a:r>
              <a:rPr lang="en-US" altLang="zh-TW"/>
              <a:t>30H is added to A, which makes CY=1, A=B8H, R7=02H.</a:t>
            </a:r>
          </a:p>
          <a:p>
            <a:pPr marL="228600" indent="-228600" eaLnBrk="1" hangingPunct="1">
              <a:buFontTx/>
              <a:buAutoNum type="arabicPeriod"/>
            </a:pPr>
            <a:r>
              <a:rPr lang="en-US" altLang="zh-TW"/>
              <a:t>DJNZ R2, AGAIN, R2=00H and not jump to AGAIN</a:t>
            </a:r>
          </a:p>
          <a:p>
            <a:pPr marL="228600" indent="-228600" eaLnBrk="1" hangingPunct="1">
              <a:buFontTx/>
              <a:buChar char="•"/>
            </a:pPr>
            <a:endParaRPr lang="en-US"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F4E7CF27-1AA8-40ED-96E6-D71ADCB82138}" type="slidenum">
              <a:rPr lang="zh-TW" altLang="en-US" sz="1200"/>
              <a:pPr eaLnBrk="1" hangingPunct="1"/>
              <a:t>2</a:t>
            </a:fld>
            <a:endParaRPr lang="en-US" altLang="zh-TW"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A9EC532B-3D5E-48C2-A36A-5C5B48D8238F}" type="slidenum">
              <a:rPr lang="zh-TW" altLang="en-US" sz="1200"/>
              <a:pPr eaLnBrk="1" hangingPunct="1"/>
              <a:t>20</a:t>
            </a:fld>
            <a:endParaRPr lang="en-US" altLang="zh-TW"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zh-TW"/>
              <a:t>In the first iteration of the loop, 7DH is added to A with CY=0 and R7=00, and the counter R2=04.</a:t>
            </a:r>
          </a:p>
          <a:p>
            <a:pPr marL="228600" indent="-228600" eaLnBrk="1" hangingPunct="1">
              <a:buFontTx/>
              <a:buAutoNum type="arabicPeriod"/>
            </a:pPr>
            <a:r>
              <a:rPr lang="en-US" altLang="zh-TW"/>
              <a:t>In the second iteration of the loop, EBH is added to A with CY=1. Since a carry occurred, R7 is incremented. No the counter R2=03H, R7=1, A=68H.</a:t>
            </a:r>
          </a:p>
          <a:p>
            <a:pPr marL="228600" indent="-228600" eaLnBrk="1" hangingPunct="1">
              <a:buFontTx/>
              <a:buAutoNum type="arabicPeriod"/>
            </a:pPr>
            <a:r>
              <a:rPr lang="en-US" altLang="zh-TW"/>
              <a:t>C5H is added to A, which makes CY=1, A=2DH, R7=02H, R2=02H.</a:t>
            </a:r>
          </a:p>
          <a:p>
            <a:pPr marL="228600" indent="-228600" eaLnBrk="1" hangingPunct="1">
              <a:buFontTx/>
              <a:buAutoNum type="arabicPeriod"/>
            </a:pPr>
            <a:r>
              <a:rPr lang="en-US" altLang="zh-TW"/>
              <a:t>5BH is added to A, which makes CY=0, A=88H, R7=02H, R2=01H.</a:t>
            </a:r>
          </a:p>
          <a:p>
            <a:pPr marL="228600" indent="-228600" eaLnBrk="1" hangingPunct="1">
              <a:buFontTx/>
              <a:buAutoNum type="arabicPeriod"/>
            </a:pPr>
            <a:r>
              <a:rPr lang="en-US" altLang="zh-TW"/>
              <a:t>30H is added to A, which makes CY=1, A=B8H, R7=02H.</a:t>
            </a:r>
          </a:p>
          <a:p>
            <a:pPr marL="228600" indent="-228600" eaLnBrk="1" hangingPunct="1">
              <a:buFontTx/>
              <a:buAutoNum type="arabicPeriod"/>
            </a:pPr>
            <a:r>
              <a:rPr lang="en-US" altLang="zh-TW"/>
              <a:t>DJNZ R2, AGAIN, R2=00H and not jump to AGAIN</a:t>
            </a:r>
          </a:p>
          <a:p>
            <a:pPr marL="228600" indent="-228600" eaLnBrk="1" hangingPunct="1">
              <a:buFontTx/>
              <a:buChar char="•"/>
            </a:pPr>
            <a:endParaRPr lang="en-US" altLang="zh-TW"/>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520ABE07-8E5B-4337-8CAF-B1AC31C36180}" type="slidenum">
              <a:rPr lang="zh-TW" altLang="en-US" sz="1200"/>
              <a:pPr eaLnBrk="1" hangingPunct="1"/>
              <a:t>21</a:t>
            </a:fld>
            <a:endParaRPr lang="en-US" altLang="zh-TW"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D009586E-1F53-420D-ABC4-364287EC1A5C}" type="slidenum">
              <a:rPr lang="zh-TW" altLang="en-US" sz="1200"/>
              <a:pPr eaLnBrk="1" hangingPunct="1"/>
              <a:t>22</a:t>
            </a:fld>
            <a:endParaRPr lang="en-US" altLang="zh-TW"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txBox="1">
            <a:spLocks noGrp="1" noChangeArrowheads="1"/>
          </p:cNvSpPr>
          <p:nvPr/>
        </p:nvSpPr>
        <p:spPr bwMode="auto">
          <a:xfrm>
            <a:off x="3850443" y="0"/>
            <a:ext cx="2945659" cy="498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90" tIns="44095" rIns="88190" bIns="44095"/>
          <a:lstStyle>
            <a:lvl1pPr defTabSz="955675" eaLnBrk="0" hangingPunct="0">
              <a:defRPr kumimoji="1" sz="2400">
                <a:solidFill>
                  <a:schemeClr val="tx1"/>
                </a:solidFill>
                <a:latin typeface="Times New Roman" pitchFamily="18" charset="0"/>
                <a:ea typeface="新細明體" pitchFamily="18" charset="-120"/>
              </a:defRPr>
            </a:lvl1pPr>
            <a:lvl2pPr marL="742950" indent="-285750" defTabSz="955675" eaLnBrk="0" hangingPunct="0">
              <a:defRPr kumimoji="1" sz="2400">
                <a:solidFill>
                  <a:schemeClr val="tx1"/>
                </a:solidFill>
                <a:latin typeface="Times New Roman" pitchFamily="18" charset="0"/>
                <a:ea typeface="新細明體" pitchFamily="18" charset="-120"/>
              </a:defRPr>
            </a:lvl2pPr>
            <a:lvl3pPr marL="1143000" indent="-228600" defTabSz="955675" eaLnBrk="0" hangingPunct="0">
              <a:defRPr kumimoji="1" sz="2400">
                <a:solidFill>
                  <a:schemeClr val="tx1"/>
                </a:solidFill>
                <a:latin typeface="Times New Roman" pitchFamily="18" charset="0"/>
                <a:ea typeface="新細明體" pitchFamily="18" charset="-120"/>
              </a:defRPr>
            </a:lvl3pPr>
            <a:lvl4pPr marL="1600200" indent="-228600" defTabSz="955675" eaLnBrk="0" hangingPunct="0">
              <a:defRPr kumimoji="1" sz="2400">
                <a:solidFill>
                  <a:schemeClr val="tx1"/>
                </a:solidFill>
                <a:latin typeface="Times New Roman" pitchFamily="18" charset="0"/>
                <a:ea typeface="新細明體" pitchFamily="18" charset="-120"/>
              </a:defRPr>
            </a:lvl4pPr>
            <a:lvl5pPr marL="2057400" indent="-228600" defTabSz="955675" eaLnBrk="0" hangingPunct="0">
              <a:defRPr kumimoji="1" sz="2400">
                <a:solidFill>
                  <a:schemeClr val="tx1"/>
                </a:solidFill>
                <a:latin typeface="Times New Roman" pitchFamily="18" charset="0"/>
                <a:ea typeface="新細明體" pitchFamily="18" charset="-120"/>
              </a:defRPr>
            </a:lvl5pPr>
            <a:lvl6pPr marL="2514600" indent="-228600" defTabSz="955675"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defTabSz="955675"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defTabSz="955675"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defTabSz="955675"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r" eaLnBrk="1" hangingPunct="1"/>
            <a:fld id="{C2D914E4-7617-4D64-9F0F-A083885C1ACC}" type="datetime1">
              <a:rPr lang="zh-TW" altLang="en-US" sz="1200">
                <a:latin typeface="Arial" charset="0"/>
              </a:rPr>
              <a:pPr algn="r" eaLnBrk="1" hangingPunct="1"/>
              <a:t>2023/2/14</a:t>
            </a:fld>
            <a:endParaRPr lang="en-US" altLang="zh-TW" sz="1200">
              <a:latin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a:latin typeface="Arial" charset="0"/>
              </a:rPr>
              <a:t>A printer is an example of embedded system since the processor inside it performs one task only.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003042BE-CA16-4A4A-956E-FD2FB2692CC0}" type="slidenum">
              <a:rPr lang="zh-TW" altLang="en-US" sz="1200"/>
              <a:pPr eaLnBrk="1" hangingPunct="1"/>
              <a:t>24</a:t>
            </a:fld>
            <a:endParaRPr lang="en-US" altLang="zh-TW"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E662CD82-50A6-4381-AA0C-EAAD4E2D9E21}" type="slidenum">
              <a:rPr lang="zh-TW" altLang="en-US" sz="1200"/>
              <a:pPr eaLnBrk="1" hangingPunct="1"/>
              <a:t>25</a:t>
            </a:fld>
            <a:endParaRPr lang="en-US" altLang="zh-TW"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94EB1AC2-AF16-4F82-A949-2ED3B04674D0}" type="slidenum">
              <a:rPr lang="zh-TW" altLang="en-US" sz="1200"/>
              <a:pPr eaLnBrk="1" hangingPunct="1"/>
              <a:t>26</a:t>
            </a:fld>
            <a:endParaRPr lang="en-US" altLang="zh-TW" sz="12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TW"/>
              <a:t>Simlab_8051 does not know #+96 and #-128.</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14F76E5E-F155-41AC-95AA-62B4A03B0C6C}" type="slidenum">
              <a:rPr lang="zh-TW" altLang="en-US" sz="1200"/>
              <a:pPr eaLnBrk="1" hangingPunct="1"/>
              <a:t>27</a:t>
            </a:fld>
            <a:endParaRPr lang="en-US" altLang="zh-TW"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E39845A3-093C-4E45-B899-1D5BEBDDBD5B}" type="slidenum">
              <a:rPr lang="zh-TW" altLang="en-US" sz="1200"/>
              <a:pPr eaLnBrk="1" hangingPunct="1"/>
              <a:t>28</a:t>
            </a:fld>
            <a:endParaRPr lang="en-US" altLang="zh-TW"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A17AEC84-A7CE-40D5-AB79-10349B1C9708}" type="slidenum">
              <a:rPr lang="zh-TW" altLang="en-US" sz="1200"/>
              <a:pPr eaLnBrk="1" hangingPunct="1"/>
              <a:t>29</a:t>
            </a:fld>
            <a:endParaRPr lang="en-US" altLang="zh-TW"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ACFA3B36-2E95-4599-A9EF-FB26B1934A55}" type="slidenum">
              <a:rPr lang="zh-TW" altLang="en-US" sz="1200"/>
              <a:pPr eaLnBrk="1" hangingPunct="1"/>
              <a:t>3</a:t>
            </a:fld>
            <a:endParaRPr lang="en-US" altLang="zh-TW"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7A71E0C4-F231-490B-92EB-37FEBC204257}" type="slidenum">
              <a:rPr lang="zh-TW" altLang="en-US" sz="1200"/>
              <a:pPr eaLnBrk="1" hangingPunct="1"/>
              <a:t>30</a:t>
            </a:fld>
            <a:endParaRPr lang="en-US" altLang="zh-TW"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4714D21E-61AD-4E8F-BB7D-8B20ABC73D1C}" type="slidenum">
              <a:rPr lang="zh-TW" altLang="en-US" sz="1200"/>
              <a:pPr eaLnBrk="1" hangingPunct="1"/>
              <a:t>4</a:t>
            </a:fld>
            <a:endParaRPr lang="en-US" altLang="zh-TW"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zh-TW"/>
              <a:t>In the first iteration of the loop, 7DH is added to A with CY=0 and R7=00, and the counter R2=04.</a:t>
            </a:r>
          </a:p>
          <a:p>
            <a:pPr marL="228600" indent="-228600" eaLnBrk="1" hangingPunct="1">
              <a:buFontTx/>
              <a:buAutoNum type="arabicPeriod"/>
            </a:pPr>
            <a:r>
              <a:rPr lang="en-US" altLang="zh-TW"/>
              <a:t>In the second iteration of the loop, EBH is added to A with CY=1. Since a carry occurred, R7 is incremented. No the counter R2=03H, R7=1, A=68H.</a:t>
            </a:r>
          </a:p>
          <a:p>
            <a:pPr marL="228600" indent="-228600" eaLnBrk="1" hangingPunct="1">
              <a:buFontTx/>
              <a:buAutoNum type="arabicPeriod"/>
            </a:pPr>
            <a:r>
              <a:rPr lang="en-US" altLang="zh-TW"/>
              <a:t>C5H is added to A, which makes CY=1, A=2DH, R7=02H, R2=02H.</a:t>
            </a:r>
          </a:p>
          <a:p>
            <a:pPr marL="228600" indent="-228600" eaLnBrk="1" hangingPunct="1">
              <a:buFontTx/>
              <a:buAutoNum type="arabicPeriod"/>
            </a:pPr>
            <a:r>
              <a:rPr lang="en-US" altLang="zh-TW"/>
              <a:t>5BH is added to A, which makes CY=0, A=88H, R7=02H, R2=01H.</a:t>
            </a:r>
          </a:p>
          <a:p>
            <a:pPr marL="228600" indent="-228600" eaLnBrk="1" hangingPunct="1">
              <a:buFontTx/>
              <a:buAutoNum type="arabicPeriod"/>
            </a:pPr>
            <a:r>
              <a:rPr lang="en-US" altLang="zh-TW"/>
              <a:t>30H is added to A, which makes CY=1, A=B8H, R7=02H.</a:t>
            </a:r>
          </a:p>
          <a:p>
            <a:pPr marL="228600" indent="-228600" eaLnBrk="1" hangingPunct="1">
              <a:buFontTx/>
              <a:buAutoNum type="arabicPeriod"/>
            </a:pPr>
            <a:r>
              <a:rPr lang="en-US" altLang="zh-TW"/>
              <a:t>DJNZ R2, AGAIN, R2=00H and not jump to AGAIN</a:t>
            </a:r>
          </a:p>
          <a:p>
            <a:pPr marL="228600" indent="-228600" eaLnBrk="1" hangingPunct="1">
              <a:buFontTx/>
              <a:buChar char="•"/>
            </a:pPr>
            <a:endParaRPr lang="en-US" altLang="zh-TW"/>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0B68E51E-F12D-48BE-8BEE-844027F54DD8}" type="slidenum">
              <a:rPr lang="zh-TW" altLang="en-US" sz="1200"/>
              <a:pPr eaLnBrk="1" hangingPunct="1"/>
              <a:t>42</a:t>
            </a:fld>
            <a:endParaRPr lang="en-US" altLang="zh-TW" sz="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7CA5A568-814A-4412-B9FF-EB3B4FC8FF46}" type="slidenum">
              <a:rPr lang="zh-TW" altLang="en-US" sz="1200"/>
              <a:pPr eaLnBrk="1" hangingPunct="1"/>
              <a:t>47</a:t>
            </a:fld>
            <a:endParaRPr lang="en-US" altLang="zh-TW" sz="12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D1ED3F1E-6141-4D95-9EAD-1751AF75E916}" type="slidenum">
              <a:rPr lang="zh-TW" altLang="en-US" sz="1200"/>
              <a:pPr eaLnBrk="1" hangingPunct="1"/>
              <a:t>5</a:t>
            </a:fld>
            <a:endParaRPr lang="en-US" altLang="zh-TW"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zh-TW"/>
              <a:t>In the first iteration of the loop, 7DH is added to A with CY=0 and R7=00, and the counter R2=04.</a:t>
            </a:r>
          </a:p>
          <a:p>
            <a:pPr marL="228600" indent="-228600" eaLnBrk="1" hangingPunct="1">
              <a:buFontTx/>
              <a:buAutoNum type="arabicPeriod"/>
            </a:pPr>
            <a:r>
              <a:rPr lang="en-US" altLang="zh-TW"/>
              <a:t>In the second iteration of the loop, EBH is added to A with CY=1. Since a carry occurred, R7 is incremented. No the counter R2=03H, R7=1, A=68H.</a:t>
            </a:r>
          </a:p>
          <a:p>
            <a:pPr marL="228600" indent="-228600" eaLnBrk="1" hangingPunct="1">
              <a:buFontTx/>
              <a:buAutoNum type="arabicPeriod"/>
            </a:pPr>
            <a:r>
              <a:rPr lang="en-US" altLang="zh-TW"/>
              <a:t>C5H is added to A, which makes CY=1, A=2DH, R7=02H, R2=02H.</a:t>
            </a:r>
          </a:p>
          <a:p>
            <a:pPr marL="228600" indent="-228600" eaLnBrk="1" hangingPunct="1">
              <a:buFontTx/>
              <a:buAutoNum type="arabicPeriod"/>
            </a:pPr>
            <a:r>
              <a:rPr lang="en-US" altLang="zh-TW"/>
              <a:t>5BH is added to A, which makes CY=0, A=88H, R7=02H, R2=01H.</a:t>
            </a:r>
          </a:p>
          <a:p>
            <a:pPr marL="228600" indent="-228600" eaLnBrk="1" hangingPunct="1">
              <a:buFontTx/>
              <a:buAutoNum type="arabicPeriod"/>
            </a:pPr>
            <a:r>
              <a:rPr lang="en-US" altLang="zh-TW"/>
              <a:t>30H is added to A, which makes CY=1, A=B8H, R7=02H.</a:t>
            </a:r>
          </a:p>
          <a:p>
            <a:pPr marL="228600" indent="-228600" eaLnBrk="1" hangingPunct="1">
              <a:buFontTx/>
              <a:buAutoNum type="arabicPeriod"/>
            </a:pPr>
            <a:r>
              <a:rPr lang="en-US" altLang="zh-TW"/>
              <a:t>DJNZ R2, AGAIN, R2=00H and not jump to AGAIN</a:t>
            </a:r>
          </a:p>
          <a:p>
            <a:pPr marL="228600" indent="-228600" eaLnBrk="1" hangingPunct="1">
              <a:buFontTx/>
              <a:buChar char="•"/>
            </a:pPr>
            <a:endParaRPr lang="en-US" altLang="zh-TW"/>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D8BE8D45-025D-46AD-9689-D5BBCE1E2487}" type="slidenum">
              <a:rPr lang="zh-TW" altLang="en-US" sz="1200"/>
              <a:pPr eaLnBrk="1" hangingPunct="1"/>
              <a:t>6</a:t>
            </a:fld>
            <a:endParaRPr lang="en-US" altLang="zh-TW"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zh-TW"/>
              <a:t>In the first iteration of the loop, 7DH is added to A with CY=0 and R7=00, and the counter R2=04.</a:t>
            </a:r>
          </a:p>
          <a:p>
            <a:pPr marL="228600" indent="-228600" eaLnBrk="1" hangingPunct="1">
              <a:buFontTx/>
              <a:buAutoNum type="arabicPeriod"/>
            </a:pPr>
            <a:r>
              <a:rPr lang="en-US" altLang="zh-TW"/>
              <a:t>In the second iteration of the loop, EBH is added to A with CY=1. Since a carry occurred, R7 is incremented. No the counter R2=03H, R7=1, A=68H.</a:t>
            </a:r>
          </a:p>
          <a:p>
            <a:pPr marL="228600" indent="-228600" eaLnBrk="1" hangingPunct="1">
              <a:buFontTx/>
              <a:buAutoNum type="arabicPeriod"/>
            </a:pPr>
            <a:r>
              <a:rPr lang="en-US" altLang="zh-TW"/>
              <a:t>C5H is added to A, which makes CY=1, A=2DH, R7=02H, R2=02H.</a:t>
            </a:r>
          </a:p>
          <a:p>
            <a:pPr marL="228600" indent="-228600" eaLnBrk="1" hangingPunct="1">
              <a:buFontTx/>
              <a:buAutoNum type="arabicPeriod"/>
            </a:pPr>
            <a:r>
              <a:rPr lang="en-US" altLang="zh-TW"/>
              <a:t>5BH is added to A, which makes CY=0, A=88H, R7=02H, R2=01H.</a:t>
            </a:r>
          </a:p>
          <a:p>
            <a:pPr marL="228600" indent="-228600" eaLnBrk="1" hangingPunct="1">
              <a:buFontTx/>
              <a:buAutoNum type="arabicPeriod"/>
            </a:pPr>
            <a:r>
              <a:rPr lang="en-US" altLang="zh-TW"/>
              <a:t>30H is added to A, which makes CY=1, A=B8H, R7=02H.</a:t>
            </a:r>
          </a:p>
          <a:p>
            <a:pPr marL="228600" indent="-228600" eaLnBrk="1" hangingPunct="1">
              <a:buFontTx/>
              <a:buAutoNum type="arabicPeriod"/>
            </a:pPr>
            <a:r>
              <a:rPr lang="en-US" altLang="zh-TW"/>
              <a:t>DJNZ R2, AGAIN, R2=00H and not jump to AGAIN</a:t>
            </a:r>
          </a:p>
          <a:p>
            <a:pPr marL="228600" indent="-228600" eaLnBrk="1" hangingPunct="1">
              <a:buFontTx/>
              <a:buChar char="•"/>
            </a:pPr>
            <a:endParaRPr lang="en-US" altLang="zh-T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B74B247E-2EE4-452F-A55B-7694E037AE78}" type="slidenum">
              <a:rPr lang="zh-TW" altLang="en-US" sz="1200"/>
              <a:pPr eaLnBrk="1" hangingPunct="1"/>
              <a:t>7</a:t>
            </a:fld>
            <a:endParaRPr lang="en-US" altLang="zh-TW"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EA3EB468-CE93-406D-9A5B-F46F0BA147E9}" type="slidenum">
              <a:rPr lang="zh-TW" altLang="en-US" sz="1200"/>
              <a:pPr eaLnBrk="1" hangingPunct="1"/>
              <a:t>8</a:t>
            </a:fld>
            <a:endParaRPr lang="en-US" altLang="zh-TW"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E8914571-0B6F-47C6-8F23-6BAC8CE48F0F}" type="slidenum">
              <a:rPr lang="zh-TW" altLang="en-US" sz="1200"/>
              <a:pPr eaLnBrk="1" hangingPunct="1"/>
              <a:t>9</a:t>
            </a:fld>
            <a:endParaRPr lang="en-US" altLang="zh-TW"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78DBAF4F-41FD-4F53-833A-E5665838AE20}" type="slidenum">
              <a:rPr lang="zh-TW" altLang="en-US"/>
              <a:pPr/>
              <a:t>‹#›</a:t>
            </a:fld>
            <a:endParaRPr lang="en-US" altLang="zh-TW"/>
          </a:p>
        </p:txBody>
      </p:sp>
    </p:spTree>
    <p:extLst>
      <p:ext uri="{BB962C8B-B14F-4D97-AF65-F5344CB8AC3E}">
        <p14:creationId xmlns:p14="http://schemas.microsoft.com/office/powerpoint/2010/main" val="3318683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73197AF3-7E8D-481C-A260-3E07682A6D26}" type="slidenum">
              <a:rPr lang="zh-TW" altLang="en-US"/>
              <a:pPr/>
              <a:t>‹#›</a:t>
            </a:fld>
            <a:endParaRPr lang="en-US" altLang="zh-TW"/>
          </a:p>
        </p:txBody>
      </p:sp>
    </p:spTree>
    <p:extLst>
      <p:ext uri="{BB962C8B-B14F-4D97-AF65-F5344CB8AC3E}">
        <p14:creationId xmlns:p14="http://schemas.microsoft.com/office/powerpoint/2010/main" val="521403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E69683E4-2FB9-4D43-929A-F24723D97C65}" type="slidenum">
              <a:rPr lang="zh-TW" altLang="en-US"/>
              <a:pPr/>
              <a:t>‹#›</a:t>
            </a:fld>
            <a:endParaRPr lang="en-US" altLang="zh-TW"/>
          </a:p>
        </p:txBody>
      </p:sp>
    </p:spTree>
    <p:extLst>
      <p:ext uri="{BB962C8B-B14F-4D97-AF65-F5344CB8AC3E}">
        <p14:creationId xmlns:p14="http://schemas.microsoft.com/office/powerpoint/2010/main" val="213877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685800" y="1981200"/>
            <a:ext cx="7772400" cy="411480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E861A4BA-72F9-44B9-92D7-E9F05D0E1967}" type="slidenum">
              <a:rPr lang="zh-TW" altLang="en-US"/>
              <a:pPr/>
              <a:t>‹#›</a:t>
            </a:fld>
            <a:endParaRPr lang="en-US" altLang="zh-TW"/>
          </a:p>
        </p:txBody>
      </p:sp>
    </p:spTree>
    <p:extLst>
      <p:ext uri="{BB962C8B-B14F-4D97-AF65-F5344CB8AC3E}">
        <p14:creationId xmlns:p14="http://schemas.microsoft.com/office/powerpoint/2010/main" val="547883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43D858CD-953A-4D98-9945-4C5EFA6A2503}" type="slidenum">
              <a:rPr lang="zh-TW" altLang="en-US"/>
              <a:pPr/>
              <a:t>‹#›</a:t>
            </a:fld>
            <a:endParaRPr lang="en-US" altLang="zh-TW"/>
          </a:p>
        </p:txBody>
      </p:sp>
    </p:spTree>
    <p:extLst>
      <p:ext uri="{BB962C8B-B14F-4D97-AF65-F5344CB8AC3E}">
        <p14:creationId xmlns:p14="http://schemas.microsoft.com/office/powerpoint/2010/main" val="646098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A1607C6C-5627-4291-BF5E-CFD334747ACF}" type="slidenum">
              <a:rPr lang="zh-TW" altLang="en-US"/>
              <a:pPr/>
              <a:t>‹#›</a:t>
            </a:fld>
            <a:endParaRPr lang="en-US" altLang="zh-TW"/>
          </a:p>
        </p:txBody>
      </p:sp>
    </p:spTree>
    <p:extLst>
      <p:ext uri="{BB962C8B-B14F-4D97-AF65-F5344CB8AC3E}">
        <p14:creationId xmlns:p14="http://schemas.microsoft.com/office/powerpoint/2010/main" val="435310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269B1FCB-4FCD-4E6D-BF92-56FEE052ED1F}" type="slidenum">
              <a:rPr lang="zh-TW" altLang="en-US"/>
              <a:pPr/>
              <a:t>‹#›</a:t>
            </a:fld>
            <a:endParaRPr lang="en-US" altLang="zh-TW"/>
          </a:p>
        </p:txBody>
      </p:sp>
    </p:spTree>
    <p:extLst>
      <p:ext uri="{BB962C8B-B14F-4D97-AF65-F5344CB8AC3E}">
        <p14:creationId xmlns:p14="http://schemas.microsoft.com/office/powerpoint/2010/main" val="4008162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endParaRPr lang="en-US" altLang="zh-TW"/>
          </a:p>
        </p:txBody>
      </p:sp>
      <p:sp>
        <p:nvSpPr>
          <p:cNvPr id="8" name="Rectangle 5"/>
          <p:cNvSpPr>
            <a:spLocks noGrp="1" noChangeArrowheads="1"/>
          </p:cNvSpPr>
          <p:nvPr>
            <p:ph type="ftr" sz="quarter" idx="11"/>
          </p:nvPr>
        </p:nvSpPr>
        <p:spPr>
          <a:ln/>
        </p:spPr>
        <p:txBody>
          <a:bodyPr/>
          <a:lstStyle>
            <a:lvl1pPr>
              <a:defRPr/>
            </a:lvl1pPr>
          </a:lstStyle>
          <a:p>
            <a:endParaRPr lang="en-US" altLang="zh-TW"/>
          </a:p>
        </p:txBody>
      </p:sp>
      <p:sp>
        <p:nvSpPr>
          <p:cNvPr id="9" name="Rectangle 6"/>
          <p:cNvSpPr>
            <a:spLocks noGrp="1" noChangeArrowheads="1"/>
          </p:cNvSpPr>
          <p:nvPr>
            <p:ph type="sldNum" sz="quarter" idx="12"/>
          </p:nvPr>
        </p:nvSpPr>
        <p:spPr>
          <a:ln/>
        </p:spPr>
        <p:txBody>
          <a:bodyPr/>
          <a:lstStyle>
            <a:lvl1pPr>
              <a:defRPr/>
            </a:lvl1pPr>
          </a:lstStyle>
          <a:p>
            <a:fld id="{B6BCBBE5-31D9-4B2A-B20F-4D2A6920DA70}" type="slidenum">
              <a:rPr lang="zh-TW" altLang="en-US"/>
              <a:pPr/>
              <a:t>‹#›</a:t>
            </a:fld>
            <a:endParaRPr lang="en-US" altLang="zh-TW"/>
          </a:p>
        </p:txBody>
      </p:sp>
    </p:spTree>
    <p:extLst>
      <p:ext uri="{BB962C8B-B14F-4D97-AF65-F5344CB8AC3E}">
        <p14:creationId xmlns:p14="http://schemas.microsoft.com/office/powerpoint/2010/main" val="285138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endParaRPr lang="en-US" altLang="zh-TW"/>
          </a:p>
        </p:txBody>
      </p:sp>
      <p:sp>
        <p:nvSpPr>
          <p:cNvPr id="4" name="Rectangle 5"/>
          <p:cNvSpPr>
            <a:spLocks noGrp="1" noChangeArrowheads="1"/>
          </p:cNvSpPr>
          <p:nvPr>
            <p:ph type="ftr" sz="quarter" idx="11"/>
          </p:nvPr>
        </p:nvSpPr>
        <p:spPr>
          <a:ln/>
        </p:spPr>
        <p:txBody>
          <a:bodyPr/>
          <a:lstStyle>
            <a:lvl1pPr>
              <a:defRPr/>
            </a:lvl1pPr>
          </a:lstStyle>
          <a:p>
            <a:endParaRPr lang="en-US" altLang="zh-TW"/>
          </a:p>
        </p:txBody>
      </p:sp>
      <p:sp>
        <p:nvSpPr>
          <p:cNvPr id="5" name="Rectangle 6"/>
          <p:cNvSpPr>
            <a:spLocks noGrp="1" noChangeArrowheads="1"/>
          </p:cNvSpPr>
          <p:nvPr>
            <p:ph type="sldNum" sz="quarter" idx="12"/>
          </p:nvPr>
        </p:nvSpPr>
        <p:spPr>
          <a:ln/>
        </p:spPr>
        <p:txBody>
          <a:bodyPr/>
          <a:lstStyle>
            <a:lvl1pPr>
              <a:defRPr/>
            </a:lvl1pPr>
          </a:lstStyle>
          <a:p>
            <a:fld id="{1ECAD328-26AC-44C7-90BE-46ACF724E6F6}" type="slidenum">
              <a:rPr lang="zh-TW" altLang="en-US"/>
              <a:pPr/>
              <a:t>‹#›</a:t>
            </a:fld>
            <a:endParaRPr lang="en-US" altLang="zh-TW"/>
          </a:p>
        </p:txBody>
      </p:sp>
    </p:spTree>
    <p:extLst>
      <p:ext uri="{BB962C8B-B14F-4D97-AF65-F5344CB8AC3E}">
        <p14:creationId xmlns:p14="http://schemas.microsoft.com/office/powerpoint/2010/main" val="1860972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zh-TW"/>
          </a:p>
        </p:txBody>
      </p:sp>
      <p:sp>
        <p:nvSpPr>
          <p:cNvPr id="3" name="Rectangle 5"/>
          <p:cNvSpPr>
            <a:spLocks noGrp="1" noChangeArrowheads="1"/>
          </p:cNvSpPr>
          <p:nvPr>
            <p:ph type="ftr" sz="quarter" idx="11"/>
          </p:nvPr>
        </p:nvSpPr>
        <p:spPr>
          <a:ln/>
        </p:spPr>
        <p:txBody>
          <a:bodyPr/>
          <a:lstStyle>
            <a:lvl1pPr>
              <a:defRPr/>
            </a:lvl1pPr>
          </a:lstStyle>
          <a:p>
            <a:endParaRPr lang="en-US" altLang="zh-TW"/>
          </a:p>
        </p:txBody>
      </p:sp>
      <p:sp>
        <p:nvSpPr>
          <p:cNvPr id="4" name="Rectangle 6"/>
          <p:cNvSpPr>
            <a:spLocks noGrp="1" noChangeArrowheads="1"/>
          </p:cNvSpPr>
          <p:nvPr>
            <p:ph type="sldNum" sz="quarter" idx="12"/>
          </p:nvPr>
        </p:nvSpPr>
        <p:spPr>
          <a:ln/>
        </p:spPr>
        <p:txBody>
          <a:bodyPr/>
          <a:lstStyle>
            <a:lvl1pPr>
              <a:defRPr/>
            </a:lvl1pPr>
          </a:lstStyle>
          <a:p>
            <a:fld id="{8EFCEE17-C308-4CB7-B4DF-F47A7D9259E4}" type="slidenum">
              <a:rPr lang="zh-TW" altLang="en-US"/>
              <a:pPr/>
              <a:t>‹#›</a:t>
            </a:fld>
            <a:endParaRPr lang="en-US" altLang="zh-TW"/>
          </a:p>
        </p:txBody>
      </p:sp>
    </p:spTree>
    <p:extLst>
      <p:ext uri="{BB962C8B-B14F-4D97-AF65-F5344CB8AC3E}">
        <p14:creationId xmlns:p14="http://schemas.microsoft.com/office/powerpoint/2010/main" val="1042867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D368CFB4-1B66-435C-91CE-6E0D20C1B7A5}" type="slidenum">
              <a:rPr lang="zh-TW" altLang="en-US"/>
              <a:pPr/>
              <a:t>‹#›</a:t>
            </a:fld>
            <a:endParaRPr lang="en-US" altLang="zh-TW"/>
          </a:p>
        </p:txBody>
      </p:sp>
    </p:spTree>
    <p:extLst>
      <p:ext uri="{BB962C8B-B14F-4D97-AF65-F5344CB8AC3E}">
        <p14:creationId xmlns:p14="http://schemas.microsoft.com/office/powerpoint/2010/main" val="132628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C408209E-BE0F-471D-A367-0C421897B5D5}" type="slidenum">
              <a:rPr lang="zh-TW" altLang="en-US"/>
              <a:pPr/>
              <a:t>‹#›</a:t>
            </a:fld>
            <a:endParaRPr lang="en-US" altLang="zh-TW"/>
          </a:p>
        </p:txBody>
      </p:sp>
    </p:spTree>
    <p:extLst>
      <p:ext uri="{BB962C8B-B14F-4D97-AF65-F5344CB8AC3E}">
        <p14:creationId xmlns:p14="http://schemas.microsoft.com/office/powerpoint/2010/main" val="4054450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lvl1pPr>
          </a:lstStyle>
          <a:p>
            <a:endParaRPr lang="en-US" altLang="zh-TW"/>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lvl1pPr>
          </a:lstStyle>
          <a:p>
            <a:endParaRPr lang="en-US" altLang="zh-TW"/>
          </a:p>
        </p:txBody>
      </p:sp>
      <p:sp>
        <p:nvSpPr>
          <p:cNvPr id="1030" name="Rectangle 6"/>
          <p:cNvSpPr>
            <a:spLocks noGrp="1" noChangeArrowheads="1"/>
          </p:cNvSpPr>
          <p:nvPr>
            <p:ph type="sldNum" sz="quarter" idx="4"/>
          </p:nvPr>
        </p:nvSpPr>
        <p:spPr bwMode="auto">
          <a:xfrm>
            <a:off x="7204075"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lvl1pPr>
          </a:lstStyle>
          <a:p>
            <a:fld id="{77012670-B0A2-43D1-8D9A-11EC1FFE34AD}"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kumimoji="1" sz="3200" b="1">
          <a:solidFill>
            <a:schemeClr val="tx2"/>
          </a:solidFill>
          <a:latin typeface="+mj-lt"/>
          <a:ea typeface="DFKai-SB" pitchFamily="65" charset="-120"/>
          <a:cs typeface="+mj-cs"/>
        </a:defRPr>
      </a:lvl1pPr>
      <a:lvl2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2pPr>
      <a:lvl3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3pPr>
      <a:lvl4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4pPr>
      <a:lvl5pPr algn="ctr" rtl="0" eaLnBrk="0" fontAlgn="base" hangingPunct="0">
        <a:spcBef>
          <a:spcPct val="0"/>
        </a:spcBef>
        <a:spcAft>
          <a:spcPct val="0"/>
        </a:spcAft>
        <a:defRPr kumimoji="1" sz="3200" b="1">
          <a:solidFill>
            <a:schemeClr val="tx2"/>
          </a:solidFill>
          <a:latin typeface="Times New Roman" pitchFamily="18" charset="0"/>
          <a:ea typeface="DFKai-SB" pitchFamily="65" charset="-120"/>
        </a:defRPr>
      </a:lvl5pPr>
      <a:lvl6pPr marL="457200" algn="ctr" rtl="0" fontAlgn="base">
        <a:spcBef>
          <a:spcPct val="0"/>
        </a:spcBef>
        <a:spcAft>
          <a:spcPct val="0"/>
        </a:spcAft>
        <a:defRPr kumimoji="1" sz="3200" b="1">
          <a:solidFill>
            <a:schemeClr val="tx2"/>
          </a:solidFill>
          <a:latin typeface="Times New Roman" pitchFamily="18" charset="0"/>
          <a:ea typeface="標楷體" pitchFamily="65" charset="-120"/>
        </a:defRPr>
      </a:lvl6pPr>
      <a:lvl7pPr marL="914400" algn="ctr" rtl="0" fontAlgn="base">
        <a:spcBef>
          <a:spcPct val="0"/>
        </a:spcBef>
        <a:spcAft>
          <a:spcPct val="0"/>
        </a:spcAft>
        <a:defRPr kumimoji="1" sz="3200" b="1">
          <a:solidFill>
            <a:schemeClr val="tx2"/>
          </a:solidFill>
          <a:latin typeface="Times New Roman" pitchFamily="18" charset="0"/>
          <a:ea typeface="標楷體" pitchFamily="65" charset="-120"/>
        </a:defRPr>
      </a:lvl7pPr>
      <a:lvl8pPr marL="1371600" algn="ctr" rtl="0" fontAlgn="base">
        <a:spcBef>
          <a:spcPct val="0"/>
        </a:spcBef>
        <a:spcAft>
          <a:spcPct val="0"/>
        </a:spcAft>
        <a:defRPr kumimoji="1" sz="3200" b="1">
          <a:solidFill>
            <a:schemeClr val="tx2"/>
          </a:solidFill>
          <a:latin typeface="Times New Roman" pitchFamily="18" charset="0"/>
          <a:ea typeface="標楷體" pitchFamily="65" charset="-120"/>
        </a:defRPr>
      </a:lvl8pPr>
      <a:lvl9pPr marL="1828800" algn="ctr" rtl="0" fontAlgn="base">
        <a:spcBef>
          <a:spcPct val="0"/>
        </a:spcBef>
        <a:spcAft>
          <a:spcPct val="0"/>
        </a:spcAft>
        <a:defRPr kumimoji="1" sz="3200" b="1">
          <a:solidFill>
            <a:schemeClr val="tx2"/>
          </a:solidFill>
          <a:latin typeface="Times New Roman" pitchFamily="18" charset="0"/>
          <a:ea typeface="標楷體" pitchFamily="65" charset="-120"/>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DFKai-SB" pitchFamily="65" charset="-120"/>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DFKai-SB" pitchFamily="65" charset="-120"/>
        </a:defRPr>
      </a:lvl2pPr>
      <a:lvl3pPr marL="1143000" indent="-228600" algn="l" rtl="0" eaLnBrk="0" fontAlgn="base" hangingPunct="0">
        <a:spcBef>
          <a:spcPct val="20000"/>
        </a:spcBef>
        <a:spcAft>
          <a:spcPct val="0"/>
        </a:spcAft>
        <a:buChar char="•"/>
        <a:defRPr kumimoji="1" sz="2000">
          <a:solidFill>
            <a:schemeClr val="tx1"/>
          </a:solidFill>
          <a:latin typeface="+mn-lt"/>
          <a:ea typeface="DFKai-SB" pitchFamily="65" charset="-120"/>
        </a:defRPr>
      </a:lvl3pPr>
      <a:lvl4pPr marL="1600200" indent="-228600" algn="l" rtl="0" eaLnBrk="0" fontAlgn="base" hangingPunct="0">
        <a:spcBef>
          <a:spcPct val="20000"/>
        </a:spcBef>
        <a:spcAft>
          <a:spcPct val="0"/>
        </a:spcAft>
        <a:buChar char="–"/>
        <a:defRPr kumimoji="1">
          <a:solidFill>
            <a:schemeClr val="tx1"/>
          </a:solidFill>
          <a:latin typeface="+mn-lt"/>
          <a:ea typeface="DFKai-SB" pitchFamily="65" charset="-120"/>
        </a:defRPr>
      </a:lvl4pPr>
      <a:lvl5pPr marL="2057400" indent="-228600" algn="l" rtl="0" eaLnBrk="0" fontAlgn="base" hangingPunct="0">
        <a:spcBef>
          <a:spcPct val="20000"/>
        </a:spcBef>
        <a:spcAft>
          <a:spcPct val="0"/>
        </a:spcAft>
        <a:buChar char="»"/>
        <a:defRPr kumimoji="1">
          <a:solidFill>
            <a:schemeClr val="tx1"/>
          </a:solidFill>
          <a:latin typeface="+mn-lt"/>
          <a:ea typeface="DFKai-SB" pitchFamily="65" charset="-120"/>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440C3452-D1A9-4EF4-B530-93F146B2C9E7}" type="slidenum">
              <a:rPr kumimoji="0" lang="zh-TW" altLang="en-US" sz="1400"/>
              <a:pPr eaLnBrk="1" hangingPunct="1"/>
              <a:t>1</a:t>
            </a:fld>
            <a:endParaRPr kumimoji="0" lang="en-US" altLang="zh-TW" sz="1400"/>
          </a:p>
        </p:txBody>
      </p:sp>
      <p:sp>
        <p:nvSpPr>
          <p:cNvPr id="2051" name="Rectangle 2"/>
          <p:cNvSpPr>
            <a:spLocks noGrp="1" noChangeArrowheads="1"/>
          </p:cNvSpPr>
          <p:nvPr>
            <p:ph type="ctrTitle"/>
          </p:nvPr>
        </p:nvSpPr>
        <p:spPr>
          <a:xfrm>
            <a:off x="611188" y="692150"/>
            <a:ext cx="7772400" cy="1143000"/>
          </a:xfrm>
        </p:spPr>
        <p:txBody>
          <a:bodyPr/>
          <a:lstStyle/>
          <a:p>
            <a:pPr eaLnBrk="1" hangingPunct="1"/>
            <a:r>
              <a:rPr lang="en-US" altLang="zh-TW" sz="3600"/>
              <a:t>Chapter 4 </a:t>
            </a:r>
            <a:br>
              <a:rPr lang="en-US" altLang="zh-TW" sz="3600"/>
            </a:br>
            <a:r>
              <a:rPr lang="en-US" altLang="zh-TW" sz="3600"/>
              <a:t>Arithmetic and Logic Instructions</a:t>
            </a:r>
          </a:p>
        </p:txBody>
      </p:sp>
      <p:sp>
        <p:nvSpPr>
          <p:cNvPr id="2052" name="Rectangle 3"/>
          <p:cNvSpPr>
            <a:spLocks noChangeArrowheads="1"/>
          </p:cNvSpPr>
          <p:nvPr/>
        </p:nvSpPr>
        <p:spPr bwMode="auto">
          <a:xfrm>
            <a:off x="827088" y="3068638"/>
            <a:ext cx="777240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spcBef>
                <a:spcPct val="20000"/>
              </a:spcBef>
            </a:pPr>
            <a:r>
              <a:rPr lang="en-US" altLang="zh-TW" sz="2800">
                <a:ea typeface="DFKai-SB" pitchFamily="65" charset="-120"/>
              </a:rPr>
              <a:t>4</a:t>
            </a:r>
            <a:r>
              <a:rPr lang="zh-TW" altLang="en-US" sz="2800">
                <a:ea typeface="DFKai-SB" pitchFamily="65" charset="-120"/>
              </a:rPr>
              <a:t>.1  </a:t>
            </a:r>
            <a:r>
              <a:rPr lang="en-US" altLang="zh-TW" sz="2800">
                <a:ea typeface="DFKai-SB" pitchFamily="65" charset="-120"/>
              </a:rPr>
              <a:t>Arithmetic Instructions</a:t>
            </a:r>
          </a:p>
          <a:p>
            <a:pPr eaLnBrk="1" hangingPunct="1">
              <a:spcBef>
                <a:spcPct val="20000"/>
              </a:spcBef>
            </a:pPr>
            <a:r>
              <a:rPr lang="en-US" altLang="zh-TW" sz="2800">
                <a:ea typeface="DFKai-SB" pitchFamily="65" charset="-120"/>
              </a:rPr>
              <a:t>4.2  Signed Number Concepts</a:t>
            </a:r>
          </a:p>
          <a:p>
            <a:pPr eaLnBrk="1" hangingPunct="1">
              <a:spcBef>
                <a:spcPct val="20000"/>
              </a:spcBef>
            </a:pPr>
            <a:r>
              <a:rPr lang="en-US" altLang="zh-TW" sz="2800">
                <a:ea typeface="DFKai-SB" pitchFamily="65" charset="-120"/>
              </a:rPr>
              <a:t>4.3. Logic Instructions</a:t>
            </a:r>
          </a:p>
          <a:p>
            <a:pPr eaLnBrk="1" hangingPunct="1">
              <a:spcBef>
                <a:spcPct val="20000"/>
              </a:spcBef>
            </a:pPr>
            <a:r>
              <a:rPr lang="en-US" altLang="zh-TW" sz="2800">
                <a:ea typeface="DFKai-SB" pitchFamily="65" charset="-120"/>
              </a:rPr>
              <a:t>4.4  BCD and ASCII Conversion</a:t>
            </a:r>
          </a:p>
          <a:p>
            <a:pPr eaLnBrk="1" hangingPunct="1">
              <a:spcBef>
                <a:spcPct val="20000"/>
              </a:spcBef>
            </a:pPr>
            <a:r>
              <a:rPr lang="en-US" altLang="zh-TW" sz="2800">
                <a:ea typeface="DFKai-SB" pitchFamily="65" charset="-120"/>
              </a:rPr>
              <a:t>4.5 Parameter Passing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B387F17B-41BA-41E1-95B5-5F139E501CA3}" type="slidenum">
              <a:rPr kumimoji="0" lang="zh-TW" altLang="en-US" sz="1400"/>
              <a:pPr eaLnBrk="1" hangingPunct="1"/>
              <a:t>10</a:t>
            </a:fld>
            <a:endParaRPr kumimoji="0" lang="en-US" altLang="zh-TW" sz="1400"/>
          </a:p>
        </p:txBody>
      </p:sp>
      <p:sp>
        <p:nvSpPr>
          <p:cNvPr id="11267" name="Rectangle 2050"/>
          <p:cNvSpPr>
            <a:spLocks noGrp="1" noChangeArrowheads="1"/>
          </p:cNvSpPr>
          <p:nvPr>
            <p:ph type="title"/>
          </p:nvPr>
        </p:nvSpPr>
        <p:spPr>
          <a:xfrm>
            <a:off x="685800" y="260350"/>
            <a:ext cx="7772400" cy="1492250"/>
          </a:xfrm>
        </p:spPr>
        <p:txBody>
          <a:bodyPr/>
          <a:lstStyle/>
          <a:p>
            <a:pPr eaLnBrk="1" hangingPunct="1"/>
            <a:r>
              <a:rPr lang="en-US" altLang="zh-TW"/>
              <a:t>DAW</a:t>
            </a:r>
          </a:p>
        </p:txBody>
      </p:sp>
      <p:sp>
        <p:nvSpPr>
          <p:cNvPr id="11268" name="Rectangle 2051"/>
          <p:cNvSpPr>
            <a:spLocks noGrp="1" noChangeArrowheads="1"/>
          </p:cNvSpPr>
          <p:nvPr>
            <p:ph type="body" idx="1"/>
          </p:nvPr>
        </p:nvSpPr>
        <p:spPr>
          <a:xfrm>
            <a:off x="685800" y="1341438"/>
            <a:ext cx="7772400" cy="4754562"/>
          </a:xfrm>
        </p:spPr>
        <p:txBody>
          <a:bodyPr/>
          <a:lstStyle/>
          <a:p>
            <a:pPr eaLnBrk="1" hangingPunct="1"/>
            <a:r>
              <a:rPr lang="en-US" altLang="zh-TW"/>
              <a:t>Decimal adjust for addition</a:t>
            </a:r>
          </a:p>
          <a:p>
            <a:pPr eaLnBrk="1" hangingPunct="1"/>
            <a:r>
              <a:rPr lang="en-US" altLang="zh-TW"/>
              <a:t>DAW instruction will add 6 to the lower nibble or higher nibble if needed.</a:t>
            </a:r>
          </a:p>
          <a:p>
            <a:pPr lvl="1" eaLnBrk="1" hangingPunct="1">
              <a:buFontTx/>
              <a:buNone/>
            </a:pPr>
            <a:endParaRPr lang="en-US" altLang="zh-TW" b="1">
              <a:solidFill>
                <a:schemeClr val="accent2"/>
              </a:solidFill>
              <a:latin typeface="Courier New" pitchFamily="49" charset="0"/>
            </a:endParaRPr>
          </a:p>
          <a:p>
            <a:pPr lvl="1" eaLnBrk="1" hangingPunct="1">
              <a:buFontTx/>
              <a:buNone/>
            </a:pPr>
            <a:r>
              <a:rPr lang="en-US" altLang="zh-TW" b="1">
                <a:solidFill>
                  <a:schemeClr val="accent2"/>
                </a:solidFill>
                <a:latin typeface="Courier New" pitchFamily="49" charset="0"/>
              </a:rPr>
              <a:t>MOVLW  0x00</a:t>
            </a:r>
          </a:p>
          <a:p>
            <a:pPr lvl="1" eaLnBrk="1" hangingPunct="1">
              <a:buFontTx/>
              <a:buNone/>
            </a:pPr>
            <a:r>
              <a:rPr lang="en-US" altLang="zh-TW" b="1">
                <a:solidFill>
                  <a:schemeClr val="accent2"/>
                </a:solidFill>
                <a:latin typeface="Courier New" pitchFamily="49" charset="0"/>
              </a:rPr>
              <a:t>ADDLW  0x47</a:t>
            </a:r>
            <a:r>
              <a:rPr lang="en-US" altLang="zh-TW">
                <a:latin typeface="Courier New" pitchFamily="49" charset="0"/>
              </a:rPr>
              <a:t>              </a:t>
            </a:r>
            <a:r>
              <a:rPr lang="en-US" altLang="zh-TW" b="1">
                <a:latin typeface="Courier New" pitchFamily="49" charset="0"/>
              </a:rPr>
              <a:t>4 7</a:t>
            </a:r>
          </a:p>
          <a:p>
            <a:pPr lvl="1" eaLnBrk="1" hangingPunct="1">
              <a:buFontTx/>
              <a:buNone/>
            </a:pPr>
            <a:r>
              <a:rPr lang="en-US" altLang="zh-TW" b="1">
                <a:solidFill>
                  <a:schemeClr val="accent2"/>
                </a:solidFill>
                <a:latin typeface="Courier New" pitchFamily="49" charset="0"/>
              </a:rPr>
              <a:t>ADDLW  0x55</a:t>
            </a:r>
            <a:r>
              <a:rPr lang="en-US" altLang="zh-TW" b="1">
                <a:latin typeface="Courier New" pitchFamily="49" charset="0"/>
              </a:rPr>
              <a:t>            </a:t>
            </a:r>
            <a:r>
              <a:rPr lang="en-US" altLang="zh-TW" b="1" u="sng">
                <a:latin typeface="Courier New" pitchFamily="49" charset="0"/>
              </a:rPr>
              <a:t>+ 5 5 </a:t>
            </a:r>
          </a:p>
          <a:p>
            <a:pPr lvl="1" eaLnBrk="1" hangingPunct="1">
              <a:buFontTx/>
              <a:buNone/>
            </a:pPr>
            <a:r>
              <a:rPr lang="en-US" altLang="zh-TW" b="1">
                <a:solidFill>
                  <a:schemeClr val="accent2"/>
                </a:solidFill>
                <a:latin typeface="Courier New" pitchFamily="49" charset="0"/>
              </a:rPr>
              <a:t>DAW                     </a:t>
            </a:r>
            <a:r>
              <a:rPr lang="en-US" altLang="zh-TW" b="1">
                <a:latin typeface="Courier New" pitchFamily="49" charset="0"/>
              </a:rPr>
              <a:t> 9 C</a:t>
            </a:r>
            <a:endParaRPr lang="en-US" altLang="zh-TW" b="1">
              <a:solidFill>
                <a:schemeClr val="accent2"/>
              </a:solidFill>
              <a:latin typeface="Courier New" pitchFamily="49" charset="0"/>
            </a:endParaRPr>
          </a:p>
          <a:p>
            <a:pPr lvl="1" eaLnBrk="1" hangingPunct="1">
              <a:buFontTx/>
              <a:buNone/>
            </a:pPr>
            <a:r>
              <a:rPr lang="en-US" altLang="zh-TW" b="1">
                <a:solidFill>
                  <a:srgbClr val="FF0000"/>
                </a:solidFill>
                <a:latin typeface="Courier New" pitchFamily="49" charset="0"/>
              </a:rPr>
              <a:t>                        </a:t>
            </a:r>
            <a:r>
              <a:rPr lang="en-US" altLang="zh-TW" b="1">
                <a:solidFill>
                  <a:schemeClr val="accent2"/>
                </a:solidFill>
                <a:latin typeface="Courier New" pitchFamily="49" charset="0"/>
              </a:rPr>
              <a:t> </a:t>
            </a:r>
            <a:r>
              <a:rPr lang="en-US" altLang="zh-TW" b="1">
                <a:latin typeface="Courier New" pitchFamily="49" charset="0"/>
              </a:rPr>
              <a:t>A 2</a:t>
            </a:r>
            <a:r>
              <a:rPr lang="en-US" altLang="zh-TW" b="1">
                <a:solidFill>
                  <a:schemeClr val="accent2"/>
                </a:solidFill>
                <a:latin typeface="Courier New" pitchFamily="49" charset="0"/>
              </a:rPr>
              <a:t> </a:t>
            </a:r>
            <a:r>
              <a:rPr lang="en-US" altLang="zh-TW" b="1">
                <a:latin typeface="Courier New" pitchFamily="49" charset="0"/>
              </a:rPr>
              <a:t>                </a:t>
            </a:r>
          </a:p>
          <a:p>
            <a:pPr lvl="1" eaLnBrk="1" hangingPunct="1">
              <a:buFontTx/>
              <a:buNone/>
            </a:pPr>
            <a:r>
              <a:rPr lang="en-US" altLang="zh-TW" b="1">
                <a:latin typeface="Courier New" pitchFamily="49" charset="0"/>
              </a:rPr>
              <a:t>;check CY here      CY=1 0 2 </a:t>
            </a:r>
            <a:r>
              <a:rPr lang="en-US" altLang="zh-TW" b="1">
                <a:solidFill>
                  <a:schemeClr val="accent2"/>
                </a:solidFill>
                <a:latin typeface="Courier New" pitchFamily="49" charset="0"/>
              </a:rPr>
              <a:t>             </a:t>
            </a:r>
          </a:p>
        </p:txBody>
      </p:sp>
      <p:sp>
        <p:nvSpPr>
          <p:cNvPr id="11269" name="Freeform 2054"/>
          <p:cNvSpPr>
            <a:spLocks/>
          </p:cNvSpPr>
          <p:nvPr/>
        </p:nvSpPr>
        <p:spPr bwMode="auto">
          <a:xfrm>
            <a:off x="6553200" y="4781550"/>
            <a:ext cx="254000" cy="381000"/>
          </a:xfrm>
          <a:custGeom>
            <a:avLst/>
            <a:gdLst>
              <a:gd name="T0" fmla="*/ 2147483647 w 160"/>
              <a:gd name="T1" fmla="*/ 0 h 240"/>
              <a:gd name="T2" fmla="*/ 2147483647 w 160"/>
              <a:gd name="T3" fmla="*/ 2147483647 h 240"/>
              <a:gd name="T4" fmla="*/ 2147483647 w 160"/>
              <a:gd name="T5" fmla="*/ 2147483647 h 240"/>
              <a:gd name="T6" fmla="*/ 0 w 160"/>
              <a:gd name="T7" fmla="*/ 2147483647 h 240"/>
              <a:gd name="T8" fmla="*/ 0 60000 65536"/>
              <a:gd name="T9" fmla="*/ 0 60000 65536"/>
              <a:gd name="T10" fmla="*/ 0 60000 65536"/>
              <a:gd name="T11" fmla="*/ 0 60000 65536"/>
              <a:gd name="T12" fmla="*/ 0 w 160"/>
              <a:gd name="T13" fmla="*/ 0 h 240"/>
              <a:gd name="T14" fmla="*/ 160 w 160"/>
              <a:gd name="T15" fmla="*/ 240 h 240"/>
            </a:gdLst>
            <a:ahLst/>
            <a:cxnLst>
              <a:cxn ang="T8">
                <a:pos x="T0" y="T1"/>
              </a:cxn>
              <a:cxn ang="T9">
                <a:pos x="T2" y="T3"/>
              </a:cxn>
              <a:cxn ang="T10">
                <a:pos x="T4" y="T5"/>
              </a:cxn>
              <a:cxn ang="T11">
                <a:pos x="T6" y="T7"/>
              </a:cxn>
            </a:cxnLst>
            <a:rect l="T12" t="T13" r="T14" b="T15"/>
            <a:pathLst>
              <a:path w="160" h="240">
                <a:moveTo>
                  <a:pt x="48" y="0"/>
                </a:moveTo>
                <a:cubicBezTo>
                  <a:pt x="64" y="12"/>
                  <a:pt x="80" y="24"/>
                  <a:pt x="96" y="48"/>
                </a:cubicBezTo>
                <a:cubicBezTo>
                  <a:pt x="112" y="72"/>
                  <a:pt x="160" y="112"/>
                  <a:pt x="144" y="144"/>
                </a:cubicBezTo>
                <a:cubicBezTo>
                  <a:pt x="128" y="176"/>
                  <a:pt x="64" y="208"/>
                  <a:pt x="0" y="24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70" name="Freeform 2055"/>
          <p:cNvSpPr>
            <a:spLocks/>
          </p:cNvSpPr>
          <p:nvPr/>
        </p:nvSpPr>
        <p:spPr bwMode="auto">
          <a:xfrm>
            <a:off x="6542088" y="5162550"/>
            <a:ext cx="254000" cy="381000"/>
          </a:xfrm>
          <a:custGeom>
            <a:avLst/>
            <a:gdLst>
              <a:gd name="T0" fmla="*/ 2147483647 w 160"/>
              <a:gd name="T1" fmla="*/ 0 h 240"/>
              <a:gd name="T2" fmla="*/ 2147483647 w 160"/>
              <a:gd name="T3" fmla="*/ 2147483647 h 240"/>
              <a:gd name="T4" fmla="*/ 2147483647 w 160"/>
              <a:gd name="T5" fmla="*/ 2147483647 h 240"/>
              <a:gd name="T6" fmla="*/ 0 w 160"/>
              <a:gd name="T7" fmla="*/ 2147483647 h 240"/>
              <a:gd name="T8" fmla="*/ 0 60000 65536"/>
              <a:gd name="T9" fmla="*/ 0 60000 65536"/>
              <a:gd name="T10" fmla="*/ 0 60000 65536"/>
              <a:gd name="T11" fmla="*/ 0 60000 65536"/>
              <a:gd name="T12" fmla="*/ 0 w 160"/>
              <a:gd name="T13" fmla="*/ 0 h 240"/>
              <a:gd name="T14" fmla="*/ 160 w 160"/>
              <a:gd name="T15" fmla="*/ 240 h 240"/>
            </a:gdLst>
            <a:ahLst/>
            <a:cxnLst>
              <a:cxn ang="T8">
                <a:pos x="T0" y="T1"/>
              </a:cxn>
              <a:cxn ang="T9">
                <a:pos x="T2" y="T3"/>
              </a:cxn>
              <a:cxn ang="T10">
                <a:pos x="T4" y="T5"/>
              </a:cxn>
              <a:cxn ang="T11">
                <a:pos x="T6" y="T7"/>
              </a:cxn>
            </a:cxnLst>
            <a:rect l="T12" t="T13" r="T14" b="T15"/>
            <a:pathLst>
              <a:path w="160" h="240">
                <a:moveTo>
                  <a:pt x="48" y="0"/>
                </a:moveTo>
                <a:cubicBezTo>
                  <a:pt x="64" y="12"/>
                  <a:pt x="80" y="24"/>
                  <a:pt x="96" y="48"/>
                </a:cubicBezTo>
                <a:cubicBezTo>
                  <a:pt x="112" y="72"/>
                  <a:pt x="160" y="112"/>
                  <a:pt x="144" y="144"/>
                </a:cubicBezTo>
                <a:cubicBezTo>
                  <a:pt x="128" y="176"/>
                  <a:pt x="64" y="208"/>
                  <a:pt x="0" y="24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71" name="Text Box 2056"/>
          <p:cNvSpPr txBox="1">
            <a:spLocks noChangeArrowheads="1"/>
          </p:cNvSpPr>
          <p:nvPr/>
        </p:nvSpPr>
        <p:spPr bwMode="auto">
          <a:xfrm>
            <a:off x="6807200" y="455295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spcBef>
                <a:spcPct val="50000"/>
              </a:spcBef>
            </a:pPr>
            <a:r>
              <a:rPr lang="zh-TW" altLang="en-US"/>
              <a:t>1. </a:t>
            </a:r>
            <a:r>
              <a:rPr lang="en-US" altLang="zh-TW"/>
              <a:t>Lower nibble</a:t>
            </a:r>
          </a:p>
        </p:txBody>
      </p:sp>
      <p:sp>
        <p:nvSpPr>
          <p:cNvPr id="11272" name="Text Box 2057"/>
          <p:cNvSpPr txBox="1">
            <a:spLocks noChangeArrowheads="1"/>
          </p:cNvSpPr>
          <p:nvPr/>
        </p:nvSpPr>
        <p:spPr bwMode="auto">
          <a:xfrm>
            <a:off x="6807200" y="516255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spcBef>
                <a:spcPct val="50000"/>
              </a:spcBef>
            </a:pPr>
            <a:r>
              <a:rPr lang="zh-TW" altLang="en-US"/>
              <a:t>2. </a:t>
            </a:r>
            <a:r>
              <a:rPr lang="en-US" altLang="zh-TW"/>
              <a:t>Upper nibble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EE1641FE-D4E0-4C41-9407-F4F5F017D01B}" type="slidenum">
              <a:rPr kumimoji="0" lang="zh-TW" altLang="en-US" sz="1400"/>
              <a:pPr eaLnBrk="1" hangingPunct="1"/>
              <a:t>11</a:t>
            </a:fld>
            <a:endParaRPr kumimoji="0" lang="en-US" altLang="zh-TW" sz="1400"/>
          </a:p>
        </p:txBody>
      </p:sp>
      <p:sp>
        <p:nvSpPr>
          <p:cNvPr id="12291" name="Rectangle 2"/>
          <p:cNvSpPr>
            <a:spLocks noGrp="1" noChangeArrowheads="1"/>
          </p:cNvSpPr>
          <p:nvPr>
            <p:ph type="title"/>
          </p:nvPr>
        </p:nvSpPr>
        <p:spPr>
          <a:xfrm>
            <a:off x="685800" y="133350"/>
            <a:ext cx="7772400" cy="415925"/>
          </a:xfrm>
        </p:spPr>
        <p:txBody>
          <a:bodyPr/>
          <a:lstStyle/>
          <a:p>
            <a:pPr eaLnBrk="1" hangingPunct="1"/>
            <a:r>
              <a:rPr lang="en-US" altLang="zh-TW"/>
              <a:t>Example </a:t>
            </a:r>
          </a:p>
        </p:txBody>
      </p:sp>
      <p:sp>
        <p:nvSpPr>
          <p:cNvPr id="10244" name="Rectangle 3"/>
          <p:cNvSpPr>
            <a:spLocks noGrp="1" noChangeArrowheads="1"/>
          </p:cNvSpPr>
          <p:nvPr>
            <p:ph type="body" idx="1"/>
          </p:nvPr>
        </p:nvSpPr>
        <p:spPr>
          <a:xfrm>
            <a:off x="304800" y="685800"/>
            <a:ext cx="8496300" cy="5951538"/>
          </a:xfrm>
          <a:ln w="28575">
            <a:solidFill>
              <a:schemeClr val="tx1"/>
            </a:solidFill>
            <a:miter lim="800000"/>
            <a:headEnd/>
            <a:tailEnd/>
          </a:ln>
        </p:spPr>
        <p:txBody>
          <a:bodyPr/>
          <a:lstStyle/>
          <a:p>
            <a:pPr marL="0" indent="0" eaLnBrk="1" hangingPunct="1">
              <a:lnSpc>
                <a:spcPct val="90000"/>
              </a:lnSpc>
              <a:buFontTx/>
              <a:buNone/>
            </a:pPr>
            <a:r>
              <a:rPr lang="en-US" altLang="zh-TW" sz="2400"/>
              <a:t>Assume that RAM locations 40-43 have the following packed BCD values. Write a program to find the sum of the values. </a:t>
            </a:r>
          </a:p>
          <a:p>
            <a:pPr marL="0" indent="0" eaLnBrk="1" hangingPunct="1">
              <a:lnSpc>
                <a:spcPct val="80000"/>
              </a:lnSpc>
              <a:spcBef>
                <a:spcPct val="35000"/>
              </a:spcBef>
              <a:buFontTx/>
              <a:buNone/>
            </a:pPr>
            <a:r>
              <a:rPr lang="en-US" altLang="zh-TW" sz="2400">
                <a:latin typeface="Courier New" pitchFamily="49" charset="0"/>
              </a:rPr>
              <a:t>   </a:t>
            </a:r>
            <a:r>
              <a:rPr lang="en-US" altLang="zh-TW" sz="2400" b="1">
                <a:latin typeface="Courier New" pitchFamily="49" charset="0"/>
              </a:rPr>
              <a:t>40=(34) 41=(21) 42=(99) </a:t>
            </a:r>
          </a:p>
          <a:p>
            <a:pPr marL="0" indent="0" eaLnBrk="1" hangingPunct="1">
              <a:lnSpc>
                <a:spcPct val="80000"/>
              </a:lnSpc>
              <a:spcBef>
                <a:spcPct val="35000"/>
              </a:spcBef>
              <a:buFontTx/>
              <a:buNone/>
            </a:pPr>
            <a:r>
              <a:rPr lang="en-US" altLang="zh-TW" sz="2400" b="1">
                <a:latin typeface="Courier New" pitchFamily="49" charset="0"/>
              </a:rPr>
              <a:t>   43=(88) </a:t>
            </a:r>
          </a:p>
          <a:p>
            <a:pPr marL="0" indent="0" eaLnBrk="1" hangingPunct="1">
              <a:lnSpc>
                <a:spcPct val="80000"/>
              </a:lnSpc>
              <a:spcBef>
                <a:spcPct val="0"/>
              </a:spcBef>
              <a:spcAft>
                <a:spcPct val="20000"/>
              </a:spcAft>
              <a:buFontTx/>
              <a:buNone/>
            </a:pPr>
            <a:r>
              <a:rPr lang="en-US" altLang="zh-TW" sz="2400" b="1"/>
              <a:t>Solution:</a:t>
            </a:r>
          </a:p>
          <a:p>
            <a:pPr marL="0" indent="0" eaLnBrk="1" hangingPunct="1">
              <a:lnSpc>
                <a:spcPct val="80000"/>
              </a:lnSpc>
              <a:spcBef>
                <a:spcPct val="0"/>
              </a:spcBef>
              <a:spcAft>
                <a:spcPct val="20000"/>
              </a:spcAft>
              <a:buFontTx/>
              <a:buNone/>
            </a:pPr>
            <a:endParaRPr lang="en-US" altLang="zh-TW" sz="2400" b="1"/>
          </a:p>
          <a:p>
            <a:pPr marL="0" indent="0" eaLnBrk="1" hangingPunct="1">
              <a:lnSpc>
                <a:spcPct val="80000"/>
              </a:lnSpc>
              <a:spcBef>
                <a:spcPct val="0"/>
              </a:spcBef>
              <a:spcAft>
                <a:spcPct val="20000"/>
              </a:spcAft>
              <a:buFontTx/>
              <a:buNone/>
            </a:pPr>
            <a:r>
              <a:rPr lang="en-US" altLang="zh-TW" sz="2400" b="1">
                <a:latin typeface="Courier New" pitchFamily="49" charset="0"/>
                <a:cs typeface="Courier New" pitchFamily="49" charset="0"/>
              </a:rPr>
              <a:t>L_BYTE	EQU 0x6</a:t>
            </a:r>
          </a:p>
          <a:p>
            <a:pPr marL="0" indent="0" eaLnBrk="1" hangingPunct="1">
              <a:lnSpc>
                <a:spcPct val="80000"/>
              </a:lnSpc>
              <a:spcBef>
                <a:spcPct val="0"/>
              </a:spcBef>
              <a:spcAft>
                <a:spcPct val="20000"/>
              </a:spcAft>
              <a:buFontTx/>
              <a:buNone/>
            </a:pPr>
            <a:r>
              <a:rPr lang="en-US" altLang="zh-TW" sz="2400" b="1">
                <a:latin typeface="Courier New" pitchFamily="49" charset="0"/>
                <a:cs typeface="Courier New" pitchFamily="49" charset="0"/>
              </a:rPr>
              <a:t>H_BYTE	EQU 0x7</a:t>
            </a:r>
          </a:p>
          <a:p>
            <a:pPr marL="0" indent="0" eaLnBrk="1" hangingPunct="1">
              <a:lnSpc>
                <a:spcPct val="85000"/>
              </a:lnSpc>
              <a:spcBef>
                <a:spcPct val="5000"/>
              </a:spcBef>
              <a:buFontTx/>
              <a:buNone/>
            </a:pPr>
            <a:r>
              <a:rPr lang="en-US" altLang="zh-TW" sz="2400">
                <a:latin typeface="Courier New" pitchFamily="49" charset="0"/>
              </a:rPr>
              <a:t>     </a:t>
            </a:r>
            <a:r>
              <a:rPr lang="en-US" altLang="zh-TW" sz="2400" b="1">
                <a:latin typeface="Courier New" pitchFamily="49" charset="0"/>
              </a:rPr>
              <a:t>MOVLW	0</a:t>
            </a:r>
          </a:p>
          <a:p>
            <a:pPr marL="0" indent="0" eaLnBrk="1" hangingPunct="1">
              <a:lnSpc>
                <a:spcPct val="85000"/>
              </a:lnSpc>
              <a:spcBef>
                <a:spcPct val="5000"/>
              </a:spcBef>
              <a:buFontTx/>
              <a:buNone/>
            </a:pPr>
            <a:r>
              <a:rPr lang="en-US" altLang="zh-TW" sz="2400" b="1">
                <a:latin typeface="Courier New" pitchFamily="49" charset="0"/>
              </a:rPr>
              <a:t>		MOVWF H_BYTE</a:t>
            </a:r>
          </a:p>
          <a:p>
            <a:pPr marL="0" indent="0" eaLnBrk="1" hangingPunct="1">
              <a:lnSpc>
                <a:spcPct val="85000"/>
              </a:lnSpc>
              <a:spcBef>
                <a:spcPct val="5000"/>
              </a:spcBef>
              <a:buFontTx/>
              <a:buNone/>
            </a:pPr>
            <a:r>
              <a:rPr lang="en-US" altLang="zh-TW" sz="2400" b="1">
                <a:latin typeface="Courier New" pitchFamily="49" charset="0"/>
              </a:rPr>
              <a:t>		ADDWF 0x40, W</a:t>
            </a:r>
          </a:p>
          <a:p>
            <a:pPr marL="0" indent="0" eaLnBrk="1" hangingPunct="1">
              <a:lnSpc>
                <a:spcPct val="85000"/>
              </a:lnSpc>
              <a:spcBef>
                <a:spcPct val="5000"/>
              </a:spcBef>
              <a:buFontTx/>
              <a:buNone/>
            </a:pPr>
            <a:r>
              <a:rPr lang="en-US" altLang="zh-TW" sz="2400" b="1">
                <a:latin typeface="Courier New" pitchFamily="49" charset="0"/>
              </a:rPr>
              <a:t>		DAW</a:t>
            </a:r>
          </a:p>
          <a:p>
            <a:pPr marL="0" indent="0" eaLnBrk="1" hangingPunct="1">
              <a:lnSpc>
                <a:spcPct val="85000"/>
              </a:lnSpc>
              <a:spcBef>
                <a:spcPct val="5000"/>
              </a:spcBef>
              <a:buFontTx/>
              <a:buNone/>
            </a:pPr>
            <a:r>
              <a:rPr lang="en-US" altLang="zh-TW" sz="2400" b="1">
                <a:latin typeface="Courier New" pitchFamily="49" charset="0"/>
              </a:rPr>
              <a:t>		BNC   N_1</a:t>
            </a:r>
          </a:p>
          <a:p>
            <a:pPr marL="0" indent="0" eaLnBrk="1" hangingPunct="1">
              <a:lnSpc>
                <a:spcPct val="85000"/>
              </a:lnSpc>
              <a:spcBef>
                <a:spcPct val="5000"/>
              </a:spcBef>
              <a:buFontTx/>
              <a:buNone/>
            </a:pPr>
            <a:r>
              <a:rPr lang="en-US" altLang="zh-TW" sz="2400" b="1">
                <a:latin typeface="Courier New" pitchFamily="49" charset="0"/>
              </a:rPr>
              <a:t>     INCF  H_BYTE, F</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1D28C451-D3D8-4739-BB3D-44502D4D2616}" type="slidenum">
              <a:rPr kumimoji="0" lang="zh-TW" altLang="en-US" sz="1400"/>
              <a:pPr eaLnBrk="1" hangingPunct="1"/>
              <a:t>12</a:t>
            </a:fld>
            <a:endParaRPr kumimoji="0" lang="en-US" altLang="zh-TW" sz="1400"/>
          </a:p>
        </p:txBody>
      </p:sp>
      <p:sp>
        <p:nvSpPr>
          <p:cNvPr id="13315" name="Rectangle 2"/>
          <p:cNvSpPr>
            <a:spLocks noGrp="1" noChangeArrowheads="1"/>
          </p:cNvSpPr>
          <p:nvPr>
            <p:ph type="title"/>
          </p:nvPr>
        </p:nvSpPr>
        <p:spPr>
          <a:xfrm>
            <a:off x="685800" y="133350"/>
            <a:ext cx="7772400" cy="415925"/>
          </a:xfrm>
        </p:spPr>
        <p:txBody>
          <a:bodyPr/>
          <a:lstStyle/>
          <a:p>
            <a:pPr eaLnBrk="1" hangingPunct="1"/>
            <a:r>
              <a:rPr lang="en-US" altLang="zh-TW"/>
              <a:t>Example</a:t>
            </a:r>
          </a:p>
        </p:txBody>
      </p:sp>
      <p:sp>
        <p:nvSpPr>
          <p:cNvPr id="13316" name="Rectangle 3"/>
          <p:cNvSpPr>
            <a:spLocks noGrp="1" noChangeArrowheads="1"/>
          </p:cNvSpPr>
          <p:nvPr>
            <p:ph type="body" idx="1"/>
          </p:nvPr>
        </p:nvSpPr>
        <p:spPr>
          <a:xfrm>
            <a:off x="304800" y="685800"/>
            <a:ext cx="8496300" cy="5951538"/>
          </a:xfrm>
          <a:ln w="28575">
            <a:solidFill>
              <a:schemeClr val="tx1"/>
            </a:solidFill>
            <a:miter lim="800000"/>
            <a:headEnd/>
            <a:tailEnd/>
          </a:ln>
        </p:spPr>
        <p:txBody>
          <a:bodyPr/>
          <a:lstStyle/>
          <a:p>
            <a:pPr eaLnBrk="1" hangingPunct="1">
              <a:lnSpc>
                <a:spcPct val="80000"/>
              </a:lnSpc>
              <a:spcBef>
                <a:spcPct val="0"/>
              </a:spcBef>
              <a:spcAft>
                <a:spcPct val="20000"/>
              </a:spcAft>
              <a:buFontTx/>
              <a:buNone/>
            </a:pPr>
            <a:r>
              <a:rPr lang="en-US" altLang="zh-TW" sz="2400" b="1">
                <a:latin typeface="Courier New" pitchFamily="49" charset="0"/>
              </a:rPr>
              <a:t>N_1  ADDWF 0x41, W</a:t>
            </a:r>
          </a:p>
          <a:p>
            <a:pPr eaLnBrk="1" hangingPunct="1">
              <a:lnSpc>
                <a:spcPct val="80000"/>
              </a:lnSpc>
              <a:spcBef>
                <a:spcPct val="0"/>
              </a:spcBef>
              <a:spcAft>
                <a:spcPct val="20000"/>
              </a:spcAft>
              <a:buFontTx/>
              <a:buNone/>
            </a:pPr>
            <a:r>
              <a:rPr lang="en-US" altLang="zh-TW" sz="2400" b="1">
                <a:latin typeface="Courier New" pitchFamily="49" charset="0"/>
              </a:rPr>
              <a:t>		DAW</a:t>
            </a:r>
          </a:p>
          <a:p>
            <a:pPr eaLnBrk="1" hangingPunct="1">
              <a:lnSpc>
                <a:spcPct val="85000"/>
              </a:lnSpc>
              <a:spcBef>
                <a:spcPct val="5000"/>
              </a:spcBef>
              <a:buFontTx/>
              <a:buNone/>
            </a:pPr>
            <a:r>
              <a:rPr lang="en-US" altLang="zh-TW" sz="2400" b="1">
                <a:latin typeface="Courier New" pitchFamily="49" charset="0"/>
              </a:rPr>
              <a:t>		BNC   N_2</a:t>
            </a:r>
          </a:p>
          <a:p>
            <a:pPr eaLnBrk="1" hangingPunct="1">
              <a:lnSpc>
                <a:spcPct val="85000"/>
              </a:lnSpc>
              <a:spcBef>
                <a:spcPct val="5000"/>
              </a:spcBef>
              <a:buFontTx/>
              <a:buNone/>
            </a:pPr>
            <a:r>
              <a:rPr lang="en-US" altLang="zh-TW" sz="2400" b="1">
                <a:latin typeface="Courier New" pitchFamily="49" charset="0"/>
              </a:rPr>
              <a:t>     INCF  H_BYTE, F</a:t>
            </a:r>
          </a:p>
          <a:p>
            <a:pPr eaLnBrk="1" hangingPunct="1">
              <a:lnSpc>
                <a:spcPct val="80000"/>
              </a:lnSpc>
              <a:spcBef>
                <a:spcPct val="0"/>
              </a:spcBef>
              <a:spcAft>
                <a:spcPct val="20000"/>
              </a:spcAft>
              <a:buFontTx/>
              <a:buNone/>
            </a:pPr>
            <a:r>
              <a:rPr lang="en-US" altLang="zh-TW" sz="2400" b="1">
                <a:latin typeface="Courier New" pitchFamily="49" charset="0"/>
              </a:rPr>
              <a:t>N_2  ADDWF 0x42, W</a:t>
            </a:r>
          </a:p>
          <a:p>
            <a:pPr eaLnBrk="1" hangingPunct="1">
              <a:lnSpc>
                <a:spcPct val="80000"/>
              </a:lnSpc>
              <a:spcBef>
                <a:spcPct val="0"/>
              </a:spcBef>
              <a:spcAft>
                <a:spcPct val="20000"/>
              </a:spcAft>
              <a:buFontTx/>
              <a:buNone/>
            </a:pPr>
            <a:r>
              <a:rPr lang="en-US" altLang="zh-TW" sz="2400" b="1">
                <a:latin typeface="Courier New" pitchFamily="49" charset="0"/>
              </a:rPr>
              <a:t>		DAW</a:t>
            </a:r>
          </a:p>
          <a:p>
            <a:pPr eaLnBrk="1" hangingPunct="1">
              <a:lnSpc>
                <a:spcPct val="85000"/>
              </a:lnSpc>
              <a:spcBef>
                <a:spcPct val="5000"/>
              </a:spcBef>
              <a:buFontTx/>
              <a:buNone/>
            </a:pPr>
            <a:r>
              <a:rPr lang="en-US" altLang="zh-TW" sz="2400" b="1">
                <a:latin typeface="Courier New" pitchFamily="49" charset="0"/>
              </a:rPr>
              <a:t>		BNC   N_3</a:t>
            </a:r>
          </a:p>
          <a:p>
            <a:pPr eaLnBrk="1" hangingPunct="1">
              <a:lnSpc>
                <a:spcPct val="85000"/>
              </a:lnSpc>
              <a:spcBef>
                <a:spcPct val="5000"/>
              </a:spcBef>
              <a:buFontTx/>
              <a:buNone/>
            </a:pPr>
            <a:r>
              <a:rPr lang="en-US" altLang="zh-TW" sz="2400" b="1">
                <a:latin typeface="Courier New" pitchFamily="49" charset="0"/>
              </a:rPr>
              <a:t>     INCF  H_BYTE, F</a:t>
            </a:r>
          </a:p>
          <a:p>
            <a:pPr eaLnBrk="1" hangingPunct="1">
              <a:lnSpc>
                <a:spcPct val="80000"/>
              </a:lnSpc>
              <a:spcBef>
                <a:spcPct val="0"/>
              </a:spcBef>
              <a:spcAft>
                <a:spcPct val="20000"/>
              </a:spcAft>
              <a:buFontTx/>
              <a:buNone/>
            </a:pPr>
            <a:r>
              <a:rPr lang="en-US" altLang="zh-TW" sz="2400" b="1">
                <a:latin typeface="Courier New" pitchFamily="49" charset="0"/>
              </a:rPr>
              <a:t>N_3  ADDWF 0x43, W</a:t>
            </a:r>
          </a:p>
          <a:p>
            <a:pPr eaLnBrk="1" hangingPunct="1">
              <a:lnSpc>
                <a:spcPct val="80000"/>
              </a:lnSpc>
              <a:spcBef>
                <a:spcPct val="0"/>
              </a:spcBef>
              <a:spcAft>
                <a:spcPct val="20000"/>
              </a:spcAft>
              <a:buFontTx/>
              <a:buNone/>
            </a:pPr>
            <a:r>
              <a:rPr lang="en-US" altLang="zh-TW" sz="2400" b="1">
                <a:latin typeface="Courier New" pitchFamily="49" charset="0"/>
              </a:rPr>
              <a:t>		DAW</a:t>
            </a:r>
          </a:p>
          <a:p>
            <a:pPr eaLnBrk="1" hangingPunct="1">
              <a:lnSpc>
                <a:spcPct val="85000"/>
              </a:lnSpc>
              <a:spcBef>
                <a:spcPct val="5000"/>
              </a:spcBef>
              <a:buFontTx/>
              <a:buNone/>
            </a:pPr>
            <a:r>
              <a:rPr lang="en-US" altLang="zh-TW" sz="2400" b="1">
                <a:latin typeface="Courier New" pitchFamily="49" charset="0"/>
              </a:rPr>
              <a:t>		BNC   N_4</a:t>
            </a:r>
          </a:p>
          <a:p>
            <a:pPr eaLnBrk="1" hangingPunct="1">
              <a:lnSpc>
                <a:spcPct val="85000"/>
              </a:lnSpc>
              <a:spcBef>
                <a:spcPct val="5000"/>
              </a:spcBef>
              <a:buFontTx/>
              <a:buNone/>
            </a:pPr>
            <a:r>
              <a:rPr lang="en-US" altLang="zh-TW" sz="2400" b="1">
                <a:latin typeface="Courier New" pitchFamily="49" charset="0"/>
              </a:rPr>
              <a:t>     INCF  H_BYTE, F</a:t>
            </a:r>
          </a:p>
          <a:p>
            <a:pPr eaLnBrk="1" hangingPunct="1">
              <a:lnSpc>
                <a:spcPct val="85000"/>
              </a:lnSpc>
              <a:spcBef>
                <a:spcPct val="5000"/>
              </a:spcBef>
              <a:buFontTx/>
              <a:buNone/>
            </a:pPr>
            <a:r>
              <a:rPr lang="en-US" altLang="zh-TW" sz="2400" b="1">
                <a:latin typeface="Courier New" pitchFamily="49" charset="0"/>
              </a:rPr>
              <a:t>N_4	MOVWF L_BYTE</a:t>
            </a:r>
          </a:p>
          <a:p>
            <a:pPr eaLnBrk="1" hangingPunct="1">
              <a:lnSpc>
                <a:spcPct val="85000"/>
              </a:lnSpc>
              <a:spcBef>
                <a:spcPct val="5000"/>
              </a:spcBef>
              <a:buFontTx/>
              <a:buNone/>
            </a:pPr>
            <a:endParaRPr lang="en-US" altLang="zh-TW" sz="2400" b="1">
              <a:latin typeface="Courier New"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4E12423D-E971-4590-A7BF-2F887412AA7F}" type="slidenum">
              <a:rPr kumimoji="0" lang="zh-TW" altLang="en-US" sz="1400"/>
              <a:pPr eaLnBrk="1" hangingPunct="1"/>
              <a:t>13</a:t>
            </a:fld>
            <a:endParaRPr kumimoji="0" lang="en-US" altLang="zh-TW" sz="1400"/>
          </a:p>
        </p:txBody>
      </p:sp>
      <p:sp>
        <p:nvSpPr>
          <p:cNvPr id="14339" name="Rectangle 1026"/>
          <p:cNvSpPr>
            <a:spLocks noGrp="1" noChangeArrowheads="1"/>
          </p:cNvSpPr>
          <p:nvPr>
            <p:ph type="title"/>
          </p:nvPr>
        </p:nvSpPr>
        <p:spPr>
          <a:xfrm>
            <a:off x="692383" y="205032"/>
            <a:ext cx="7772400" cy="1143000"/>
          </a:xfrm>
        </p:spPr>
        <p:txBody>
          <a:bodyPr/>
          <a:lstStyle/>
          <a:p>
            <a:pPr eaLnBrk="1" hangingPunct="1"/>
            <a:r>
              <a:rPr lang="en-US" altLang="zh-TW" err="1"/>
              <a:t>Subraction</a:t>
            </a:r>
            <a:r>
              <a:rPr lang="en-US" altLang="zh-TW"/>
              <a:t> of </a:t>
            </a:r>
            <a:r>
              <a:rPr lang="en-US" altLang="zh-TW" err="1"/>
              <a:t>unisgned</a:t>
            </a:r>
            <a:r>
              <a:rPr lang="en-US" altLang="zh-TW"/>
              <a:t> numbers</a:t>
            </a:r>
          </a:p>
        </p:txBody>
      </p:sp>
      <p:sp>
        <p:nvSpPr>
          <p:cNvPr id="18436" name="Rectangle 1027"/>
          <p:cNvSpPr>
            <a:spLocks noGrp="1" noChangeArrowheads="1"/>
          </p:cNvSpPr>
          <p:nvPr>
            <p:ph type="body" idx="1"/>
          </p:nvPr>
        </p:nvSpPr>
        <p:spPr>
          <a:xfrm>
            <a:off x="384175" y="1375029"/>
            <a:ext cx="7772400" cy="5336232"/>
          </a:xfrm>
        </p:spPr>
        <p:txBody>
          <a:bodyPr/>
          <a:lstStyle/>
          <a:p>
            <a:r>
              <a:rPr lang="en-US" altLang="en-US" sz="2400"/>
              <a:t>Subtracter circuit is cumbersome. (Why?)</a:t>
            </a:r>
          </a:p>
          <a:p>
            <a:r>
              <a:rPr lang="en-US" altLang="en-US" sz="2400"/>
              <a:t>PIC performs the 2’s complement then uses adder circuit to the result.</a:t>
            </a:r>
          </a:p>
          <a:p>
            <a:r>
              <a:rPr lang="en-US" altLang="en-US" sz="2400"/>
              <a:t>There are four sub instructions</a:t>
            </a:r>
          </a:p>
          <a:p>
            <a:pPr>
              <a:buFontTx/>
              <a:buNone/>
            </a:pPr>
            <a:r>
              <a:rPr lang="en-US" altLang="en-US" sz="2400"/>
              <a:t> SUBLW k	 (k – WREG)</a:t>
            </a:r>
          </a:p>
          <a:p>
            <a:pPr>
              <a:buFontTx/>
              <a:buNone/>
            </a:pPr>
            <a:r>
              <a:rPr lang="en-US" altLang="en-US" sz="2400"/>
              <a:t> SUBWF    f d  a   ( destination = </a:t>
            </a:r>
            <a:r>
              <a:rPr lang="en-US" altLang="en-US" sz="2400" err="1"/>
              <a:t>fileReg</a:t>
            </a:r>
            <a:r>
              <a:rPr lang="en-US" altLang="en-US" sz="2400"/>
              <a:t> – WREG)</a:t>
            </a:r>
          </a:p>
          <a:p>
            <a:pPr>
              <a:buFontTx/>
              <a:buNone/>
            </a:pPr>
            <a:r>
              <a:rPr lang="en-US" altLang="en-US" sz="2400"/>
              <a:t> SUBWFB  f d a  ( destination = </a:t>
            </a:r>
            <a:r>
              <a:rPr lang="en-US" altLang="en-US" sz="2400" err="1"/>
              <a:t>fileReg</a:t>
            </a:r>
            <a:r>
              <a:rPr lang="en-US" altLang="en-US" sz="2400"/>
              <a:t> – WREG-borrow)</a:t>
            </a:r>
          </a:p>
          <a:p>
            <a:pPr>
              <a:buFontTx/>
              <a:buNone/>
            </a:pPr>
            <a:r>
              <a:rPr lang="en-US" altLang="en-US" sz="2400"/>
              <a:t> SUBFWB  </a:t>
            </a:r>
            <a:r>
              <a:rPr lang="en-US" altLang="en-US" sz="2400" err="1"/>
              <a:t>f,d,a</a:t>
            </a:r>
            <a:r>
              <a:rPr lang="en-US" altLang="en-US" sz="2400"/>
              <a:t>  (destination = WREG-</a:t>
            </a:r>
            <a:r>
              <a:rPr lang="en-US" altLang="en-US" sz="2400" err="1"/>
              <a:t>fileReg</a:t>
            </a:r>
            <a:r>
              <a:rPr lang="en-US" altLang="en-US" sz="2400"/>
              <a:t>-borrow)</a:t>
            </a:r>
          </a:p>
          <a:p>
            <a:pPr>
              <a:buFontTx/>
              <a:buNone/>
            </a:pPr>
            <a:r>
              <a:rPr lang="en-US" altLang="en-US" sz="2400"/>
              <a:t>C=1, no borrow</a:t>
            </a:r>
          </a:p>
          <a:p>
            <a:pPr>
              <a:buFontTx/>
              <a:buNone/>
            </a:pPr>
            <a:r>
              <a:rPr lang="en-US" altLang="en-US" sz="2400"/>
              <a:t>C=0, borrow</a:t>
            </a:r>
          </a:p>
          <a:p>
            <a:pPr>
              <a:buFontTx/>
              <a:buNone/>
            </a:pPr>
            <a:endParaRPr lang="en-US"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7B8F1CD6-99A8-424F-A807-B9808003B41B}" type="slidenum">
              <a:rPr kumimoji="0" lang="zh-TW" altLang="en-US" sz="1400"/>
              <a:pPr eaLnBrk="1" hangingPunct="1"/>
              <a:t>14</a:t>
            </a:fld>
            <a:endParaRPr kumimoji="0" lang="en-US" altLang="zh-TW" sz="1400"/>
          </a:p>
        </p:txBody>
      </p:sp>
      <p:sp>
        <p:nvSpPr>
          <p:cNvPr id="15363" name="Rectangle 2"/>
          <p:cNvSpPr>
            <a:spLocks noGrp="1" noChangeArrowheads="1"/>
          </p:cNvSpPr>
          <p:nvPr>
            <p:ph type="title"/>
          </p:nvPr>
        </p:nvSpPr>
        <p:spPr>
          <a:xfrm>
            <a:off x="685800" y="133350"/>
            <a:ext cx="7772400" cy="415925"/>
          </a:xfrm>
        </p:spPr>
        <p:txBody>
          <a:bodyPr/>
          <a:lstStyle/>
          <a:p>
            <a:pPr eaLnBrk="1" hangingPunct="1"/>
            <a:r>
              <a:rPr lang="en-US" altLang="zh-TW"/>
              <a:t>Example</a:t>
            </a:r>
          </a:p>
        </p:txBody>
      </p:sp>
      <p:sp>
        <p:nvSpPr>
          <p:cNvPr id="15364" name="Rectangle 3"/>
          <p:cNvSpPr>
            <a:spLocks noGrp="1" noChangeArrowheads="1"/>
          </p:cNvSpPr>
          <p:nvPr>
            <p:ph type="body" idx="1"/>
          </p:nvPr>
        </p:nvSpPr>
        <p:spPr>
          <a:xfrm>
            <a:off x="304800" y="685800"/>
            <a:ext cx="8496300" cy="5951538"/>
          </a:xfrm>
          <a:ln w="28575">
            <a:solidFill>
              <a:schemeClr val="tx1"/>
            </a:solidFill>
            <a:miter lim="800000"/>
            <a:headEnd/>
            <a:tailEnd/>
          </a:ln>
        </p:spPr>
        <p:txBody>
          <a:bodyPr/>
          <a:lstStyle/>
          <a:p>
            <a:pPr eaLnBrk="1" hangingPunct="1">
              <a:lnSpc>
                <a:spcPct val="80000"/>
              </a:lnSpc>
              <a:spcBef>
                <a:spcPct val="0"/>
              </a:spcBef>
              <a:spcAft>
                <a:spcPct val="20000"/>
              </a:spcAft>
              <a:buFontTx/>
              <a:buNone/>
            </a:pPr>
            <a:r>
              <a:rPr lang="en-US" altLang="zh-TW" sz="2400" b="1">
                <a:latin typeface="Courier New" pitchFamily="49" charset="0"/>
              </a:rPr>
              <a:t>Examine</a:t>
            </a:r>
          </a:p>
          <a:p>
            <a:pPr eaLnBrk="1" hangingPunct="1">
              <a:lnSpc>
                <a:spcPct val="80000"/>
              </a:lnSpc>
              <a:spcBef>
                <a:spcPct val="0"/>
              </a:spcBef>
              <a:spcAft>
                <a:spcPct val="20000"/>
              </a:spcAft>
              <a:buFontTx/>
              <a:buNone/>
            </a:pPr>
            <a:r>
              <a:rPr lang="en-US" altLang="zh-TW" sz="2400" b="1">
                <a:latin typeface="Courier New" pitchFamily="49" charset="0"/>
              </a:rPr>
              <a:t>		MOVLW 0x23</a:t>
            </a:r>
          </a:p>
          <a:p>
            <a:pPr eaLnBrk="1" hangingPunct="1">
              <a:lnSpc>
                <a:spcPct val="80000"/>
              </a:lnSpc>
              <a:spcBef>
                <a:spcPct val="0"/>
              </a:spcBef>
              <a:spcAft>
                <a:spcPct val="20000"/>
              </a:spcAft>
              <a:buFontTx/>
              <a:buNone/>
            </a:pPr>
            <a:r>
              <a:rPr lang="en-US" altLang="zh-TW" sz="2400" b="1">
                <a:latin typeface="Courier New" pitchFamily="49" charset="0"/>
              </a:rPr>
              <a:t>		SUBLW 0x3F</a:t>
            </a:r>
          </a:p>
          <a:p>
            <a:pPr eaLnBrk="1" hangingPunct="1">
              <a:lnSpc>
                <a:spcPct val="80000"/>
              </a:lnSpc>
              <a:spcBef>
                <a:spcPct val="0"/>
              </a:spcBef>
              <a:spcAft>
                <a:spcPct val="20000"/>
              </a:spcAft>
              <a:buFontTx/>
              <a:buNone/>
            </a:pPr>
            <a:endParaRPr lang="en-US" altLang="zh-TW" sz="2400" b="1">
              <a:latin typeface="Courier New" pitchFamily="49" charset="0"/>
            </a:endParaRPr>
          </a:p>
          <a:p>
            <a:pPr eaLnBrk="1" hangingPunct="1">
              <a:lnSpc>
                <a:spcPct val="80000"/>
              </a:lnSpc>
              <a:spcBef>
                <a:spcPct val="0"/>
              </a:spcBef>
              <a:spcAft>
                <a:spcPct val="20000"/>
              </a:spcAft>
              <a:buFontTx/>
              <a:buNone/>
            </a:pPr>
            <a:endParaRPr lang="en-US" altLang="zh-TW" sz="2400" b="1">
              <a:latin typeface="Courier New" pitchFamily="49" charset="0"/>
            </a:endParaRPr>
          </a:p>
          <a:p>
            <a:pPr eaLnBrk="1" hangingPunct="1">
              <a:lnSpc>
                <a:spcPct val="80000"/>
              </a:lnSpc>
              <a:spcBef>
                <a:spcPct val="0"/>
              </a:spcBef>
              <a:spcAft>
                <a:spcPct val="20000"/>
              </a:spcAft>
              <a:buFontTx/>
              <a:buNone/>
            </a:pPr>
            <a:r>
              <a:rPr lang="en-US" altLang="zh-TW" sz="2400" b="1">
                <a:latin typeface="Courier New" pitchFamily="49" charset="0"/>
              </a:rPr>
              <a:t>Solution:</a:t>
            </a:r>
          </a:p>
          <a:p>
            <a:pPr eaLnBrk="1" hangingPunct="1">
              <a:lnSpc>
                <a:spcPct val="80000"/>
              </a:lnSpc>
              <a:spcBef>
                <a:spcPct val="0"/>
              </a:spcBef>
              <a:spcAft>
                <a:spcPct val="20000"/>
              </a:spcAft>
              <a:buFontTx/>
              <a:buNone/>
            </a:pPr>
            <a:r>
              <a:rPr lang="en-US" altLang="zh-TW" sz="2400" b="1">
                <a:latin typeface="Courier New" pitchFamily="49" charset="0"/>
              </a:rPr>
              <a:t>K=3F=0011 1111</a:t>
            </a:r>
          </a:p>
          <a:p>
            <a:pPr eaLnBrk="1" hangingPunct="1">
              <a:lnSpc>
                <a:spcPct val="80000"/>
              </a:lnSpc>
              <a:spcBef>
                <a:spcPct val="0"/>
              </a:spcBef>
              <a:spcAft>
                <a:spcPct val="20000"/>
              </a:spcAft>
              <a:buFontTx/>
              <a:buNone/>
            </a:pPr>
            <a:endParaRPr lang="en-US" altLang="zh-TW" sz="2400" b="1">
              <a:latin typeface="Courier New" pitchFamily="49" charset="0"/>
            </a:endParaRPr>
          </a:p>
          <a:p>
            <a:pPr eaLnBrk="1" hangingPunct="1">
              <a:lnSpc>
                <a:spcPct val="80000"/>
              </a:lnSpc>
              <a:spcBef>
                <a:spcPct val="0"/>
              </a:spcBef>
              <a:spcAft>
                <a:spcPct val="20000"/>
              </a:spcAft>
              <a:buFontTx/>
              <a:buNone/>
            </a:pPr>
            <a:r>
              <a:rPr lang="en-US" altLang="zh-TW" sz="2400" b="1">
                <a:latin typeface="Courier New" pitchFamily="49" charset="0"/>
              </a:rPr>
              <a:t>Internal it do :</a:t>
            </a:r>
          </a:p>
          <a:p>
            <a:pPr eaLnBrk="1" hangingPunct="1">
              <a:lnSpc>
                <a:spcPct val="80000"/>
              </a:lnSpc>
              <a:spcBef>
                <a:spcPct val="0"/>
              </a:spcBef>
              <a:spcAft>
                <a:spcPct val="20000"/>
              </a:spcAft>
              <a:buFontTx/>
              <a:buNone/>
            </a:pPr>
            <a:r>
              <a:rPr lang="en-US" altLang="zh-TW" sz="2400" b="1">
                <a:latin typeface="Courier New" pitchFamily="49" charset="0"/>
              </a:rPr>
              <a:t>W=23=0010 0011</a:t>
            </a:r>
            <a:r>
              <a:rPr lang="en-US" altLang="zh-TW" sz="2400" b="1">
                <a:latin typeface="Courier New" pitchFamily="49" charset="0"/>
                <a:sym typeface="Wingdings" pitchFamily="2" charset="2"/>
              </a:rPr>
              <a:t>2’s 1101 1101</a:t>
            </a:r>
          </a:p>
          <a:p>
            <a:pPr eaLnBrk="1" hangingPunct="1">
              <a:lnSpc>
                <a:spcPct val="80000"/>
              </a:lnSpc>
              <a:spcBef>
                <a:spcPct val="0"/>
              </a:spcBef>
              <a:spcAft>
                <a:spcPct val="20000"/>
              </a:spcAft>
              <a:buFontTx/>
              <a:buNone/>
            </a:pPr>
            <a:r>
              <a:rPr lang="en-US" altLang="zh-TW" sz="2400" b="1">
                <a:latin typeface="Courier New" pitchFamily="49" charset="0"/>
                <a:sym typeface="Wingdings" pitchFamily="2" charset="2"/>
              </a:rPr>
              <a:t>0011 1111 + 1101 1101 = 1 0001 1100</a:t>
            </a:r>
          </a:p>
          <a:p>
            <a:pPr eaLnBrk="1" hangingPunct="1">
              <a:lnSpc>
                <a:spcPct val="80000"/>
              </a:lnSpc>
              <a:spcBef>
                <a:spcPct val="0"/>
              </a:spcBef>
              <a:spcAft>
                <a:spcPct val="20000"/>
              </a:spcAft>
              <a:buFontTx/>
              <a:buNone/>
            </a:pPr>
            <a:r>
              <a:rPr lang="en-US" altLang="zh-TW" sz="2400" b="1">
                <a:latin typeface="Courier New" pitchFamily="49" charset="0"/>
                <a:sym typeface="Wingdings" pitchFamily="2" charset="2"/>
              </a:rPr>
              <a:t>C=1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C6B2A063-CB50-4397-83A2-D09B81899242}" type="slidenum">
              <a:rPr kumimoji="0" lang="zh-TW" altLang="en-US" sz="1400"/>
              <a:pPr eaLnBrk="1" hangingPunct="1"/>
              <a:t>15</a:t>
            </a:fld>
            <a:endParaRPr kumimoji="0" lang="en-US" altLang="zh-TW" sz="1400"/>
          </a:p>
        </p:txBody>
      </p:sp>
      <p:sp>
        <p:nvSpPr>
          <p:cNvPr id="16387" name="Rectangle 2"/>
          <p:cNvSpPr>
            <a:spLocks noGrp="1" noChangeArrowheads="1"/>
          </p:cNvSpPr>
          <p:nvPr>
            <p:ph type="title"/>
          </p:nvPr>
        </p:nvSpPr>
        <p:spPr>
          <a:xfrm>
            <a:off x="685800" y="133350"/>
            <a:ext cx="7772400" cy="415925"/>
          </a:xfrm>
        </p:spPr>
        <p:txBody>
          <a:bodyPr/>
          <a:lstStyle/>
          <a:p>
            <a:pPr eaLnBrk="1" hangingPunct="1"/>
            <a:r>
              <a:rPr lang="en-US" altLang="zh-TW"/>
              <a:t>Example</a:t>
            </a:r>
          </a:p>
        </p:txBody>
      </p:sp>
      <p:sp>
        <p:nvSpPr>
          <p:cNvPr id="10244" name="Rectangle 3"/>
          <p:cNvSpPr>
            <a:spLocks noGrp="1" noChangeArrowheads="1"/>
          </p:cNvSpPr>
          <p:nvPr>
            <p:ph type="body" idx="1"/>
          </p:nvPr>
        </p:nvSpPr>
        <p:spPr>
          <a:xfrm>
            <a:off x="304800" y="685800"/>
            <a:ext cx="8496300" cy="5951538"/>
          </a:xfrm>
          <a:ln w="28575">
            <a:solidFill>
              <a:schemeClr val="tx1"/>
            </a:solidFill>
            <a:miter lim="800000"/>
            <a:headEnd/>
            <a:tailEnd/>
          </a:ln>
        </p:spPr>
        <p:txBody>
          <a:bodyPr/>
          <a:lstStyle/>
          <a:p>
            <a:pPr eaLnBrk="1" hangingPunct="1">
              <a:lnSpc>
                <a:spcPct val="80000"/>
              </a:lnSpc>
              <a:spcBef>
                <a:spcPct val="0"/>
              </a:spcBef>
              <a:spcAft>
                <a:spcPct val="20000"/>
              </a:spcAft>
              <a:buFontTx/>
              <a:buNone/>
            </a:pPr>
            <a:r>
              <a:rPr lang="en-US" altLang="zh-TW" sz="2400" b="1">
                <a:latin typeface="Courier New" pitchFamily="49" charset="0"/>
              </a:rPr>
              <a:t>Write a program to subtract 4C-6E.</a:t>
            </a:r>
          </a:p>
          <a:p>
            <a:pPr eaLnBrk="1" hangingPunct="1">
              <a:lnSpc>
                <a:spcPct val="80000"/>
              </a:lnSpc>
              <a:spcBef>
                <a:spcPct val="0"/>
              </a:spcBef>
              <a:spcAft>
                <a:spcPct val="20000"/>
              </a:spcAft>
              <a:buFontTx/>
              <a:buNone/>
            </a:pPr>
            <a:endParaRPr lang="en-US" altLang="zh-TW" sz="2400" b="1">
              <a:latin typeface="Courier New" pitchFamily="49" charset="0"/>
            </a:endParaRPr>
          </a:p>
          <a:p>
            <a:pPr eaLnBrk="1" hangingPunct="1">
              <a:lnSpc>
                <a:spcPct val="80000"/>
              </a:lnSpc>
              <a:spcBef>
                <a:spcPct val="0"/>
              </a:spcBef>
              <a:spcAft>
                <a:spcPct val="20000"/>
              </a:spcAft>
              <a:buFontTx/>
              <a:buNone/>
            </a:pPr>
            <a:r>
              <a:rPr lang="en-US" altLang="zh-TW" sz="2400" b="1">
                <a:latin typeface="Courier New" pitchFamily="49" charset="0"/>
              </a:rPr>
              <a:t>MYREG EQU 0x20</a:t>
            </a:r>
          </a:p>
          <a:p>
            <a:pPr eaLnBrk="1" hangingPunct="1">
              <a:lnSpc>
                <a:spcPct val="80000"/>
              </a:lnSpc>
              <a:spcBef>
                <a:spcPct val="0"/>
              </a:spcBef>
              <a:spcAft>
                <a:spcPct val="20000"/>
              </a:spcAft>
              <a:buFontTx/>
              <a:buNone/>
            </a:pPr>
            <a:r>
              <a:rPr lang="en-US" altLang="zh-TW" sz="2400" b="1">
                <a:latin typeface="Courier New" pitchFamily="49" charset="0"/>
              </a:rPr>
              <a:t>		 MOVLW 0x4C</a:t>
            </a:r>
          </a:p>
          <a:p>
            <a:pPr eaLnBrk="1" hangingPunct="1">
              <a:lnSpc>
                <a:spcPct val="80000"/>
              </a:lnSpc>
              <a:spcBef>
                <a:spcPct val="0"/>
              </a:spcBef>
              <a:spcAft>
                <a:spcPct val="20000"/>
              </a:spcAft>
              <a:buFontTx/>
              <a:buNone/>
            </a:pPr>
            <a:r>
              <a:rPr lang="en-US" altLang="zh-TW" sz="2400" b="1">
                <a:latin typeface="Courier New" pitchFamily="49" charset="0"/>
              </a:rPr>
              <a:t>		 MOVWF MYREG</a:t>
            </a:r>
          </a:p>
          <a:p>
            <a:pPr eaLnBrk="1" hangingPunct="1">
              <a:lnSpc>
                <a:spcPct val="80000"/>
              </a:lnSpc>
              <a:spcBef>
                <a:spcPct val="0"/>
              </a:spcBef>
              <a:spcAft>
                <a:spcPct val="20000"/>
              </a:spcAft>
              <a:buFontTx/>
              <a:buNone/>
            </a:pPr>
            <a:r>
              <a:rPr lang="en-US" altLang="zh-TW" sz="2400" b="1">
                <a:latin typeface="Courier New" pitchFamily="49" charset="0"/>
              </a:rPr>
              <a:t>      MOVLW 0x6E</a:t>
            </a:r>
          </a:p>
          <a:p>
            <a:pPr eaLnBrk="1" hangingPunct="1">
              <a:lnSpc>
                <a:spcPct val="80000"/>
              </a:lnSpc>
              <a:spcBef>
                <a:spcPct val="0"/>
              </a:spcBef>
              <a:spcAft>
                <a:spcPct val="20000"/>
              </a:spcAft>
              <a:buFontTx/>
              <a:buNone/>
            </a:pPr>
            <a:r>
              <a:rPr lang="en-US" altLang="zh-TW" sz="2400" b="1">
                <a:latin typeface="Courier New" pitchFamily="49" charset="0"/>
              </a:rPr>
              <a:t>      SUBWF MYREG, W</a:t>
            </a:r>
          </a:p>
          <a:p>
            <a:pPr eaLnBrk="1" hangingPunct="1">
              <a:lnSpc>
                <a:spcPct val="80000"/>
              </a:lnSpc>
              <a:spcBef>
                <a:spcPct val="0"/>
              </a:spcBef>
              <a:spcAft>
                <a:spcPct val="20000"/>
              </a:spcAft>
              <a:buFontTx/>
              <a:buNone/>
            </a:pPr>
            <a:endParaRPr lang="en-US" altLang="zh-TW" sz="2400" b="1">
              <a:latin typeface="Courier New" pitchFamily="49" charset="0"/>
            </a:endParaRPr>
          </a:p>
          <a:p>
            <a:pPr eaLnBrk="1" hangingPunct="1">
              <a:lnSpc>
                <a:spcPct val="80000"/>
              </a:lnSpc>
              <a:spcBef>
                <a:spcPct val="0"/>
              </a:spcBef>
              <a:spcAft>
                <a:spcPct val="20000"/>
              </a:spcAft>
              <a:buFontTx/>
              <a:buNone/>
            </a:pPr>
            <a:r>
              <a:rPr lang="en-US" altLang="zh-TW" sz="2400" b="1">
                <a:latin typeface="Courier New" pitchFamily="49" charset="0"/>
              </a:rPr>
              <a:t>Note that we can check N flag (C flag) to determine if the result is negative or not.</a:t>
            </a:r>
          </a:p>
          <a:p>
            <a:pPr eaLnBrk="1" hangingPunct="1">
              <a:lnSpc>
                <a:spcPct val="80000"/>
              </a:lnSpc>
              <a:spcBef>
                <a:spcPct val="0"/>
              </a:spcBef>
              <a:spcAft>
                <a:spcPct val="20000"/>
              </a:spcAft>
              <a:buFontTx/>
              <a:buNone/>
            </a:pPr>
            <a:endParaRPr lang="en-US" altLang="zh-TW" sz="2400" b="1">
              <a:latin typeface="Courier New" pitchFamily="49" charset="0"/>
            </a:endParaRPr>
          </a:p>
          <a:p>
            <a:pPr eaLnBrk="1" hangingPunct="1">
              <a:lnSpc>
                <a:spcPct val="80000"/>
              </a:lnSpc>
              <a:spcBef>
                <a:spcPct val="0"/>
              </a:spcBef>
              <a:spcAft>
                <a:spcPct val="20000"/>
              </a:spcAft>
              <a:buFontTx/>
              <a:buNone/>
            </a:pPr>
            <a:r>
              <a:rPr lang="en-US" altLang="zh-TW" sz="2400" b="1">
                <a:latin typeface="Courier New" pitchFamily="49" charset="0"/>
              </a:rPr>
              <a:t>In sum, for unsigned number, check C</a:t>
            </a:r>
          </a:p>
          <a:p>
            <a:pPr eaLnBrk="1" hangingPunct="1">
              <a:lnSpc>
                <a:spcPct val="80000"/>
              </a:lnSpc>
              <a:spcBef>
                <a:spcPct val="0"/>
              </a:spcBef>
              <a:spcAft>
                <a:spcPct val="20000"/>
              </a:spcAft>
              <a:buFontTx/>
              <a:buNone/>
            </a:pPr>
            <a:r>
              <a:rPr lang="en-US" altLang="zh-TW" sz="2400" b="1">
                <a:latin typeface="Courier New" pitchFamily="49" charset="0"/>
              </a:rPr>
              <a:t>        for signed, check N</a:t>
            </a:r>
          </a:p>
          <a:p>
            <a:pPr eaLnBrk="1" hangingPunct="1">
              <a:lnSpc>
                <a:spcPct val="80000"/>
              </a:lnSpc>
              <a:spcBef>
                <a:spcPct val="0"/>
              </a:spcBef>
              <a:spcAft>
                <a:spcPct val="20000"/>
              </a:spcAft>
              <a:buFontTx/>
              <a:buNone/>
            </a:pPr>
            <a:endParaRPr lang="en-US" altLang="zh-TW" sz="2400" b="1">
              <a:latin typeface="Courier New" pitchFamily="49" charset="0"/>
            </a:endParaRPr>
          </a:p>
          <a:p>
            <a:pPr eaLnBrk="1" hangingPunct="1">
              <a:lnSpc>
                <a:spcPct val="80000"/>
              </a:lnSpc>
              <a:spcBef>
                <a:spcPct val="0"/>
              </a:spcBef>
              <a:spcAft>
                <a:spcPct val="20000"/>
              </a:spcAft>
              <a:buFontTx/>
              <a:buNone/>
            </a:pPr>
            <a:endParaRPr lang="en-US" altLang="zh-TW" sz="2400" b="1">
              <a:latin typeface="Courier New" pitchFamily="49" charset="0"/>
            </a:endParaRPr>
          </a:p>
          <a:p>
            <a:pPr eaLnBrk="1" hangingPunct="1">
              <a:lnSpc>
                <a:spcPct val="80000"/>
              </a:lnSpc>
              <a:spcBef>
                <a:spcPct val="0"/>
              </a:spcBef>
              <a:spcAft>
                <a:spcPct val="20000"/>
              </a:spcAft>
              <a:buFontTx/>
              <a:buNone/>
            </a:pPr>
            <a:endParaRPr lang="en-US" altLang="zh-TW" sz="2400" b="1">
              <a:latin typeface="Courier New"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C3100658-C257-4230-A385-AF21C1742A2A}" type="slidenum">
              <a:rPr kumimoji="0" lang="zh-TW" altLang="en-US" sz="1400"/>
              <a:pPr eaLnBrk="1" hangingPunct="1"/>
              <a:t>16</a:t>
            </a:fld>
            <a:endParaRPr kumimoji="0" lang="en-US" altLang="zh-TW" sz="1400"/>
          </a:p>
        </p:txBody>
      </p:sp>
      <p:sp>
        <p:nvSpPr>
          <p:cNvPr id="17411" name="Rectangle 2"/>
          <p:cNvSpPr>
            <a:spLocks noGrp="1" noChangeArrowheads="1"/>
          </p:cNvSpPr>
          <p:nvPr>
            <p:ph type="title"/>
          </p:nvPr>
        </p:nvSpPr>
        <p:spPr>
          <a:xfrm>
            <a:off x="685800" y="133350"/>
            <a:ext cx="7772400" cy="415925"/>
          </a:xfrm>
        </p:spPr>
        <p:txBody>
          <a:bodyPr/>
          <a:lstStyle/>
          <a:p>
            <a:pPr eaLnBrk="1" hangingPunct="1"/>
            <a:r>
              <a:rPr lang="en-US" altLang="zh-TW"/>
              <a:t>Example</a:t>
            </a:r>
          </a:p>
        </p:txBody>
      </p:sp>
      <p:sp>
        <p:nvSpPr>
          <p:cNvPr id="10244" name="Rectangle 3"/>
          <p:cNvSpPr>
            <a:spLocks noGrp="1" noChangeArrowheads="1"/>
          </p:cNvSpPr>
          <p:nvPr>
            <p:ph type="body" idx="1"/>
          </p:nvPr>
        </p:nvSpPr>
        <p:spPr>
          <a:xfrm>
            <a:off x="304800" y="685800"/>
            <a:ext cx="8496300" cy="5951538"/>
          </a:xfrm>
          <a:ln w="28575">
            <a:solidFill>
              <a:schemeClr val="tx1"/>
            </a:solidFill>
            <a:miter lim="800000"/>
            <a:headEnd/>
            <a:tailEnd/>
          </a:ln>
        </p:spPr>
        <p:txBody>
          <a:bodyPr/>
          <a:lstStyle/>
          <a:p>
            <a:pPr marL="0" indent="0" eaLnBrk="1" hangingPunct="1">
              <a:lnSpc>
                <a:spcPct val="80000"/>
              </a:lnSpc>
              <a:spcBef>
                <a:spcPct val="0"/>
              </a:spcBef>
              <a:spcAft>
                <a:spcPct val="20000"/>
              </a:spcAft>
              <a:buFontTx/>
              <a:buNone/>
            </a:pPr>
            <a:r>
              <a:rPr lang="en-US" altLang="zh-TW" sz="2400" b="1">
                <a:latin typeface="Courier New" pitchFamily="49" charset="0"/>
              </a:rPr>
              <a:t>Write a program to subtract two 16 bit numbers (2762H-1296H)</a:t>
            </a:r>
          </a:p>
          <a:p>
            <a:pPr marL="0" indent="0" eaLnBrk="1" hangingPunct="1">
              <a:lnSpc>
                <a:spcPct val="80000"/>
              </a:lnSpc>
              <a:spcBef>
                <a:spcPct val="0"/>
              </a:spcBef>
              <a:spcAft>
                <a:spcPct val="20000"/>
              </a:spcAft>
              <a:buFontTx/>
              <a:buNone/>
            </a:pPr>
            <a:r>
              <a:rPr lang="en-US" altLang="zh-TW" sz="2400" b="1">
                <a:latin typeface="Courier New" pitchFamily="49" charset="0"/>
              </a:rPr>
              <a:t>Assume location 6 = (62), location 7=(27)</a:t>
            </a:r>
          </a:p>
          <a:p>
            <a:pPr marL="0" indent="0" eaLnBrk="1" hangingPunct="1">
              <a:lnSpc>
                <a:spcPct val="80000"/>
              </a:lnSpc>
              <a:spcBef>
                <a:spcPct val="0"/>
              </a:spcBef>
              <a:spcAft>
                <a:spcPct val="20000"/>
              </a:spcAft>
              <a:buFontTx/>
              <a:buNone/>
            </a:pPr>
            <a:endParaRPr lang="en-US" altLang="zh-TW" sz="2400" b="1">
              <a:latin typeface="Courier New" pitchFamily="49" charset="0"/>
            </a:endParaRPr>
          </a:p>
          <a:p>
            <a:pPr marL="0" indent="0" eaLnBrk="1" hangingPunct="1">
              <a:lnSpc>
                <a:spcPct val="80000"/>
              </a:lnSpc>
              <a:spcBef>
                <a:spcPct val="0"/>
              </a:spcBef>
              <a:spcAft>
                <a:spcPct val="20000"/>
              </a:spcAft>
              <a:buFontTx/>
              <a:buNone/>
            </a:pPr>
            <a:r>
              <a:rPr lang="en-US" altLang="zh-TW" sz="2400" b="1">
                <a:latin typeface="Courier New" pitchFamily="49" charset="0"/>
              </a:rPr>
              <a:t>	     MOVLW 0x96</a:t>
            </a:r>
          </a:p>
          <a:p>
            <a:pPr marL="0" indent="0" eaLnBrk="1" hangingPunct="1">
              <a:lnSpc>
                <a:spcPct val="80000"/>
              </a:lnSpc>
              <a:spcBef>
                <a:spcPct val="0"/>
              </a:spcBef>
              <a:spcAft>
                <a:spcPct val="20000"/>
              </a:spcAft>
              <a:buFontTx/>
              <a:buNone/>
            </a:pPr>
            <a:r>
              <a:rPr lang="en-US" altLang="zh-TW" sz="2400" b="1">
                <a:latin typeface="Courier New" pitchFamily="49" charset="0"/>
              </a:rPr>
              <a:t>		SUBWF 0x6, F ; F=F-W=62-96=CCH, C=0,N=1</a:t>
            </a:r>
          </a:p>
          <a:p>
            <a:pPr marL="0" indent="0" eaLnBrk="1" hangingPunct="1">
              <a:lnSpc>
                <a:spcPct val="80000"/>
              </a:lnSpc>
              <a:spcBef>
                <a:spcPct val="0"/>
              </a:spcBef>
              <a:spcAft>
                <a:spcPct val="20000"/>
              </a:spcAft>
              <a:buFontTx/>
              <a:buNone/>
            </a:pPr>
            <a:r>
              <a:rPr lang="en-US" altLang="zh-TW" sz="2400" b="1">
                <a:latin typeface="Courier New" pitchFamily="49" charset="0"/>
              </a:rPr>
              <a:t>		MOVLW 12</a:t>
            </a:r>
          </a:p>
          <a:p>
            <a:pPr marL="0" indent="0" eaLnBrk="1" hangingPunct="1">
              <a:lnSpc>
                <a:spcPct val="80000"/>
              </a:lnSpc>
              <a:spcBef>
                <a:spcPct val="0"/>
              </a:spcBef>
              <a:spcAft>
                <a:spcPct val="20000"/>
              </a:spcAft>
              <a:buFontTx/>
              <a:buNone/>
            </a:pPr>
            <a:r>
              <a:rPr lang="en-US" altLang="zh-TW" sz="2400" b="1">
                <a:latin typeface="Courier New" pitchFamily="49" charset="0"/>
              </a:rPr>
              <a:t>          SUBWFB 0x7,F ;F=F-W-b=27-12-1=14H</a:t>
            </a:r>
          </a:p>
          <a:p>
            <a:pPr marL="0" indent="0" eaLnBrk="1" hangingPunct="1">
              <a:lnSpc>
                <a:spcPct val="80000"/>
              </a:lnSpc>
              <a:spcBef>
                <a:spcPct val="0"/>
              </a:spcBef>
              <a:spcAft>
                <a:spcPct val="20000"/>
              </a:spcAft>
              <a:buFontTx/>
              <a:buNone/>
            </a:pPr>
            <a:endParaRPr lang="en-US" altLang="zh-TW" sz="2400" b="1">
              <a:latin typeface="Courier New" pitchFamily="49" charset="0"/>
            </a:endParaRPr>
          </a:p>
          <a:p>
            <a:pPr marL="0" indent="0" eaLnBrk="1" hangingPunct="1">
              <a:lnSpc>
                <a:spcPct val="80000"/>
              </a:lnSpc>
              <a:spcBef>
                <a:spcPct val="0"/>
              </a:spcBef>
              <a:spcAft>
                <a:spcPct val="20000"/>
              </a:spcAft>
              <a:buFontTx/>
              <a:buNone/>
            </a:pPr>
            <a:r>
              <a:rPr lang="en-US" altLang="zh-TW" sz="2400" b="1">
                <a:latin typeface="Courier New" pitchFamily="49" charset="0"/>
              </a:rPr>
              <a:t>Note that we can check N flag (C flag) to determine if the result is negative or not.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A1699A9F-F209-417C-8DB6-BFAA4A4743AD}" type="slidenum">
              <a:rPr kumimoji="0" lang="zh-TW" altLang="en-US" sz="1400"/>
              <a:pPr eaLnBrk="1" hangingPunct="1"/>
              <a:t>17</a:t>
            </a:fld>
            <a:endParaRPr kumimoji="0" lang="en-US" altLang="zh-TW" sz="1400"/>
          </a:p>
        </p:txBody>
      </p:sp>
      <p:sp>
        <p:nvSpPr>
          <p:cNvPr id="18435" name="Rectangle 2"/>
          <p:cNvSpPr>
            <a:spLocks noGrp="1" noChangeArrowheads="1"/>
          </p:cNvSpPr>
          <p:nvPr>
            <p:ph type="title"/>
          </p:nvPr>
        </p:nvSpPr>
        <p:spPr>
          <a:xfrm>
            <a:off x="685800" y="333375"/>
            <a:ext cx="7772400" cy="801688"/>
          </a:xfrm>
        </p:spPr>
        <p:txBody>
          <a:bodyPr/>
          <a:lstStyle/>
          <a:p>
            <a:r>
              <a:rPr lang="en-US" altLang="en-US"/>
              <a:t>Multiplication of unsigned number</a:t>
            </a:r>
            <a:endParaRPr lang="en-US" altLang="zh-TW"/>
          </a:p>
        </p:txBody>
      </p:sp>
      <p:sp>
        <p:nvSpPr>
          <p:cNvPr id="2" name="Content Placeholder 1"/>
          <p:cNvSpPr>
            <a:spLocks noGrp="1"/>
          </p:cNvSpPr>
          <p:nvPr>
            <p:ph idx="1"/>
          </p:nvPr>
        </p:nvSpPr>
        <p:spPr>
          <a:xfrm>
            <a:off x="611188" y="1011238"/>
            <a:ext cx="7772400" cy="4114800"/>
          </a:xfrm>
        </p:spPr>
        <p:txBody>
          <a:bodyPr/>
          <a:lstStyle/>
          <a:p>
            <a:pPr>
              <a:defRPr/>
            </a:pPr>
            <a:r>
              <a:rPr lang="en-US"/>
              <a:t>PIC supports byte-by-byte multiplication</a:t>
            </a:r>
          </a:p>
          <a:p>
            <a:pPr>
              <a:defRPr/>
            </a:pPr>
            <a:r>
              <a:rPr lang="en-US"/>
              <a:t>One of the operand must be in WREG</a:t>
            </a:r>
          </a:p>
          <a:p>
            <a:pPr>
              <a:defRPr/>
            </a:pPr>
            <a:r>
              <a:rPr lang="en-US"/>
              <a:t>After multiplication, the result is stored in PRODH and PRODL (16 bit)</a:t>
            </a:r>
          </a:p>
          <a:p>
            <a:pPr marL="0" indent="0">
              <a:buFontTx/>
              <a:buNone/>
              <a:defRPr/>
            </a:pPr>
            <a:r>
              <a:rPr lang="en-US"/>
              <a:t>Example</a:t>
            </a:r>
          </a:p>
          <a:p>
            <a:pPr marL="0" indent="0">
              <a:buFontTx/>
              <a:buNone/>
              <a:defRPr/>
            </a:pPr>
            <a:r>
              <a:rPr lang="en-US" b="1">
                <a:latin typeface="Courier New" pitchFamily="49" charset="0"/>
                <a:cs typeface="Courier New" pitchFamily="49" charset="0"/>
              </a:rPr>
              <a:t>MOVLW </a:t>
            </a:r>
            <a:r>
              <a:rPr lang="en-US">
                <a:latin typeface="Courier New" pitchFamily="49" charset="0"/>
                <a:cs typeface="Courier New" pitchFamily="49" charset="0"/>
              </a:rPr>
              <a:t>0x25</a:t>
            </a:r>
          </a:p>
          <a:p>
            <a:pPr marL="0" indent="0">
              <a:buFontTx/>
              <a:buNone/>
              <a:defRPr/>
            </a:pPr>
            <a:r>
              <a:rPr lang="en-US" b="1">
                <a:latin typeface="Courier New" pitchFamily="49" charset="0"/>
                <a:cs typeface="Courier New" pitchFamily="49" charset="0"/>
              </a:rPr>
              <a:t>MULLW </a:t>
            </a:r>
            <a:r>
              <a:rPr lang="en-US">
                <a:latin typeface="Courier New" pitchFamily="49" charset="0"/>
                <a:cs typeface="Courier New" pitchFamily="49" charset="0"/>
              </a:rPr>
              <a:t>0x65</a:t>
            </a:r>
          </a:p>
        </p:txBody>
      </p:sp>
      <p:pic>
        <p:nvPicPr>
          <p:cNvPr id="1843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2486025"/>
            <a:ext cx="3022600"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F6589B70-A2ED-41E9-A1D9-436DF8AE2411}" type="slidenum">
              <a:rPr kumimoji="0" lang="zh-TW" altLang="en-US" sz="1400"/>
              <a:pPr eaLnBrk="1" hangingPunct="1"/>
              <a:t>18</a:t>
            </a:fld>
            <a:endParaRPr kumimoji="0" lang="en-US" altLang="zh-TW" sz="1400"/>
          </a:p>
        </p:txBody>
      </p:sp>
      <p:sp>
        <p:nvSpPr>
          <p:cNvPr id="19459" name="Rectangle 2"/>
          <p:cNvSpPr>
            <a:spLocks noGrp="1" noChangeArrowheads="1"/>
          </p:cNvSpPr>
          <p:nvPr>
            <p:ph type="title"/>
          </p:nvPr>
        </p:nvSpPr>
        <p:spPr>
          <a:xfrm>
            <a:off x="685800" y="333375"/>
            <a:ext cx="7772400" cy="801688"/>
          </a:xfrm>
        </p:spPr>
        <p:txBody>
          <a:bodyPr/>
          <a:lstStyle/>
          <a:p>
            <a:r>
              <a:rPr lang="en-US" altLang="en-US"/>
              <a:t>Division of unsigned numbers</a:t>
            </a:r>
            <a:endParaRPr lang="en-US" altLang="zh-TW"/>
          </a:p>
        </p:txBody>
      </p:sp>
      <p:sp>
        <p:nvSpPr>
          <p:cNvPr id="2" name="Content Placeholder 1"/>
          <p:cNvSpPr>
            <a:spLocks noGrp="1"/>
          </p:cNvSpPr>
          <p:nvPr>
            <p:ph idx="1"/>
          </p:nvPr>
        </p:nvSpPr>
        <p:spPr>
          <a:xfrm>
            <a:off x="611188" y="1011238"/>
            <a:ext cx="7772400" cy="4114800"/>
          </a:xfrm>
        </p:spPr>
        <p:txBody>
          <a:bodyPr/>
          <a:lstStyle/>
          <a:p>
            <a:pPr marL="0" indent="0">
              <a:buNone/>
            </a:pPr>
            <a:r>
              <a:rPr lang="en-US" altLang="en-US" b="1"/>
              <a:t>There is no single instruction for the division of byte/byte numbers</a:t>
            </a:r>
          </a:p>
          <a:p>
            <a:pPr marL="0" indent="0">
              <a:buNone/>
            </a:pPr>
            <a:r>
              <a:rPr lang="en-US" altLang="en-US" b="1"/>
              <a:t>We need to write a program</a:t>
            </a:r>
          </a:p>
          <a:p>
            <a:r>
              <a:rPr lang="en-US" altLang="en-US"/>
              <a:t>Repeated subtraction.</a:t>
            </a:r>
          </a:p>
          <a:p>
            <a:r>
              <a:rPr lang="en-US" altLang="en-US"/>
              <a:t>The numerator is placed in a </a:t>
            </a:r>
            <a:r>
              <a:rPr lang="en-US" altLang="en-US" err="1"/>
              <a:t>fileReg</a:t>
            </a:r>
            <a:r>
              <a:rPr lang="en-US" altLang="en-US"/>
              <a:t>.</a:t>
            </a:r>
          </a:p>
          <a:p>
            <a:r>
              <a:rPr lang="en-US" altLang="en-US"/>
              <a:t>The quotient is the number of times we subtracted.</a:t>
            </a:r>
          </a:p>
          <a:p>
            <a:r>
              <a:rPr lang="en-US" altLang="en-US"/>
              <a:t>The reminder is in </a:t>
            </a:r>
            <a:r>
              <a:rPr lang="en-US" altLang="en-US" err="1"/>
              <a:t>fileReg</a:t>
            </a:r>
            <a:r>
              <a:rPr lang="en-US" altLang="en-US"/>
              <a:t> upon completion.</a:t>
            </a:r>
            <a:endParaRPr lang="en-US" altLang="en-US">
              <a:latin typeface="Courier New" pitchFamily="49" charset="0"/>
              <a:cs typeface="Courier New"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599EC1C6-95AF-4352-8E28-D1A2ADD1FD0D}" type="slidenum">
              <a:rPr kumimoji="0" lang="zh-TW" altLang="en-US" sz="1400"/>
              <a:pPr eaLnBrk="1" hangingPunct="1"/>
              <a:t>19</a:t>
            </a:fld>
            <a:endParaRPr kumimoji="0" lang="en-US" altLang="zh-TW" sz="1400"/>
          </a:p>
        </p:txBody>
      </p:sp>
      <p:sp>
        <p:nvSpPr>
          <p:cNvPr id="20483" name="Rectangle 2"/>
          <p:cNvSpPr>
            <a:spLocks noGrp="1" noChangeArrowheads="1"/>
          </p:cNvSpPr>
          <p:nvPr>
            <p:ph type="title"/>
          </p:nvPr>
        </p:nvSpPr>
        <p:spPr>
          <a:xfrm>
            <a:off x="685800" y="133350"/>
            <a:ext cx="7772400" cy="415925"/>
          </a:xfrm>
        </p:spPr>
        <p:txBody>
          <a:bodyPr/>
          <a:lstStyle/>
          <a:p>
            <a:pPr eaLnBrk="1" hangingPunct="1"/>
            <a:r>
              <a:rPr lang="en-US" altLang="zh-TW"/>
              <a:t>Example</a:t>
            </a:r>
          </a:p>
        </p:txBody>
      </p:sp>
      <p:sp>
        <p:nvSpPr>
          <p:cNvPr id="10244" name="Rectangle 3"/>
          <p:cNvSpPr>
            <a:spLocks noGrp="1" noChangeArrowheads="1"/>
          </p:cNvSpPr>
          <p:nvPr>
            <p:ph type="body" idx="1"/>
          </p:nvPr>
        </p:nvSpPr>
        <p:spPr>
          <a:xfrm>
            <a:off x="304800" y="685800"/>
            <a:ext cx="8496300" cy="5951538"/>
          </a:xfrm>
          <a:ln w="28575">
            <a:solidFill>
              <a:schemeClr val="tx1"/>
            </a:solidFill>
            <a:miter lim="800000"/>
            <a:headEnd/>
            <a:tailEnd/>
          </a:ln>
        </p:spPr>
        <p:txBody>
          <a:bodyPr/>
          <a:lstStyle/>
          <a:p>
            <a:pPr marL="0" indent="0" eaLnBrk="1" hangingPunct="1">
              <a:lnSpc>
                <a:spcPct val="80000"/>
              </a:lnSpc>
              <a:spcBef>
                <a:spcPct val="0"/>
              </a:spcBef>
              <a:spcAft>
                <a:spcPct val="20000"/>
              </a:spcAft>
              <a:buFontTx/>
              <a:buNone/>
            </a:pPr>
            <a:r>
              <a:rPr lang="en-US" altLang="zh-TW" sz="2400" b="1">
                <a:latin typeface="Courier New" pitchFamily="49" charset="0"/>
              </a:rPr>
              <a:t>Convert the hexadecimal number FDH stored in location 0x15H, into </a:t>
            </a:r>
            <a:r>
              <a:rPr lang="en-US" altLang="zh-TW" sz="2400" b="1" err="1">
                <a:latin typeface="Courier New" pitchFamily="49" charset="0"/>
              </a:rPr>
              <a:t>deciaml</a:t>
            </a:r>
            <a:r>
              <a:rPr lang="en-US" altLang="zh-TW" sz="2400" b="1">
                <a:latin typeface="Courier New" pitchFamily="49" charset="0"/>
              </a:rPr>
              <a:t>. Save the digits in locations 0x22,0x23,0x24.</a:t>
            </a:r>
          </a:p>
          <a:p>
            <a:pPr marL="0" indent="0" eaLnBrk="1" hangingPunct="1">
              <a:lnSpc>
                <a:spcPct val="80000"/>
              </a:lnSpc>
              <a:spcBef>
                <a:spcPct val="0"/>
              </a:spcBef>
              <a:spcAft>
                <a:spcPct val="20000"/>
              </a:spcAft>
              <a:buFontTx/>
              <a:buNone/>
            </a:pPr>
            <a:endParaRPr lang="en-US" altLang="zh-TW" sz="2400" b="1">
              <a:latin typeface="Courier New" pitchFamily="49" charset="0"/>
            </a:endParaRPr>
          </a:p>
          <a:p>
            <a:pPr marL="0" indent="0" eaLnBrk="1" hangingPunct="1">
              <a:lnSpc>
                <a:spcPct val="80000"/>
              </a:lnSpc>
              <a:spcBef>
                <a:spcPct val="0"/>
              </a:spcBef>
              <a:spcAft>
                <a:spcPct val="20000"/>
              </a:spcAft>
              <a:buFontTx/>
              <a:buNone/>
            </a:pPr>
            <a:r>
              <a:rPr lang="en-US" altLang="zh-TW" sz="1800" b="1">
                <a:latin typeface="Courier New" pitchFamily="49" charset="0"/>
              </a:rPr>
              <a:t>NUME		EQU 	0x15</a:t>
            </a:r>
          </a:p>
          <a:p>
            <a:pPr marL="0" indent="0" eaLnBrk="1" hangingPunct="1">
              <a:lnSpc>
                <a:spcPct val="80000"/>
              </a:lnSpc>
              <a:spcBef>
                <a:spcPct val="0"/>
              </a:spcBef>
              <a:spcAft>
                <a:spcPct val="20000"/>
              </a:spcAft>
              <a:buFontTx/>
              <a:buNone/>
            </a:pPr>
            <a:r>
              <a:rPr lang="en-US" altLang="zh-TW" sz="1800" b="1">
                <a:latin typeface="Courier New" pitchFamily="49" charset="0"/>
              </a:rPr>
              <a:t>QU			EQU	0x20</a:t>
            </a:r>
          </a:p>
          <a:p>
            <a:pPr marL="0" indent="0" eaLnBrk="1" hangingPunct="1">
              <a:lnSpc>
                <a:spcPct val="80000"/>
              </a:lnSpc>
              <a:spcBef>
                <a:spcPct val="0"/>
              </a:spcBef>
              <a:spcAft>
                <a:spcPct val="20000"/>
              </a:spcAft>
              <a:buFontTx/>
              <a:buNone/>
            </a:pPr>
            <a:r>
              <a:rPr lang="en-US" altLang="zh-TW" sz="1800" b="1">
                <a:latin typeface="Courier New" pitchFamily="49" charset="0"/>
              </a:rPr>
              <a:t>RMND_L    	EQU	0X22</a:t>
            </a:r>
          </a:p>
          <a:p>
            <a:pPr marL="0" indent="0" eaLnBrk="1" hangingPunct="1">
              <a:lnSpc>
                <a:spcPct val="80000"/>
              </a:lnSpc>
              <a:spcBef>
                <a:spcPct val="0"/>
              </a:spcBef>
              <a:spcAft>
                <a:spcPct val="20000"/>
              </a:spcAft>
              <a:buFontTx/>
              <a:buNone/>
            </a:pPr>
            <a:r>
              <a:rPr lang="en-US" altLang="zh-TW" sz="1800" b="1">
                <a:latin typeface="Courier New" pitchFamily="49" charset="0"/>
              </a:rPr>
              <a:t>RMND_M    	EQU  	0x23</a:t>
            </a:r>
          </a:p>
          <a:p>
            <a:pPr marL="0" indent="0" eaLnBrk="1" hangingPunct="1">
              <a:lnSpc>
                <a:spcPct val="80000"/>
              </a:lnSpc>
              <a:spcBef>
                <a:spcPct val="0"/>
              </a:spcBef>
              <a:spcAft>
                <a:spcPct val="20000"/>
              </a:spcAft>
              <a:buFontTx/>
              <a:buNone/>
            </a:pPr>
            <a:r>
              <a:rPr lang="en-US" altLang="zh-TW" sz="1800" b="1">
                <a:latin typeface="Courier New" pitchFamily="49" charset="0"/>
              </a:rPr>
              <a:t>RMND_H    	EQU  	0x24</a:t>
            </a:r>
          </a:p>
          <a:p>
            <a:pPr marL="0" indent="0" eaLnBrk="1" hangingPunct="1">
              <a:lnSpc>
                <a:spcPct val="80000"/>
              </a:lnSpc>
              <a:spcBef>
                <a:spcPct val="0"/>
              </a:spcBef>
              <a:spcAft>
                <a:spcPct val="20000"/>
              </a:spcAft>
              <a:buFontTx/>
              <a:buNone/>
            </a:pPr>
            <a:r>
              <a:rPr lang="en-US" altLang="zh-TW" sz="1800" b="1">
                <a:latin typeface="Courier New" pitchFamily="49" charset="0"/>
              </a:rPr>
              <a:t>MYNUM		EQU  	0xFD</a:t>
            </a:r>
          </a:p>
          <a:p>
            <a:pPr marL="0" indent="0" eaLnBrk="1" hangingPunct="1">
              <a:lnSpc>
                <a:spcPct val="80000"/>
              </a:lnSpc>
              <a:spcBef>
                <a:spcPct val="0"/>
              </a:spcBef>
              <a:spcAft>
                <a:spcPct val="20000"/>
              </a:spcAft>
              <a:buFontTx/>
              <a:buNone/>
            </a:pPr>
            <a:r>
              <a:rPr lang="en-US" altLang="zh-TW" sz="1800" b="1">
                <a:latin typeface="Courier New" pitchFamily="49" charset="0"/>
              </a:rPr>
              <a:t>MYDEN		EQU  	D’10’</a:t>
            </a:r>
          </a:p>
          <a:p>
            <a:pPr marL="0" indent="0" eaLnBrk="1" hangingPunct="1">
              <a:lnSpc>
                <a:spcPct val="80000"/>
              </a:lnSpc>
              <a:spcBef>
                <a:spcPct val="0"/>
              </a:spcBef>
              <a:spcAft>
                <a:spcPct val="20000"/>
              </a:spcAft>
              <a:buFontTx/>
              <a:buNone/>
            </a:pPr>
            <a:r>
              <a:rPr lang="en-US" altLang="zh-TW" sz="1800" b="1">
                <a:latin typeface="Courier New" pitchFamily="49" charset="0"/>
              </a:rPr>
              <a:t>			Org	0H</a:t>
            </a:r>
          </a:p>
          <a:p>
            <a:pPr marL="0" indent="0" eaLnBrk="1" hangingPunct="1">
              <a:lnSpc>
                <a:spcPct val="80000"/>
              </a:lnSpc>
              <a:spcBef>
                <a:spcPct val="0"/>
              </a:spcBef>
              <a:spcAft>
                <a:spcPct val="20000"/>
              </a:spcAft>
              <a:buFontTx/>
              <a:buNone/>
            </a:pPr>
            <a:r>
              <a:rPr lang="en-US" altLang="zh-TW" sz="1800" b="1">
                <a:latin typeface="Courier New" pitchFamily="49" charset="0"/>
              </a:rPr>
              <a:t>			MOVLW  MYNUM</a:t>
            </a:r>
          </a:p>
          <a:p>
            <a:pPr marL="0" indent="0" eaLnBrk="1" hangingPunct="1">
              <a:lnSpc>
                <a:spcPct val="80000"/>
              </a:lnSpc>
              <a:spcBef>
                <a:spcPct val="0"/>
              </a:spcBef>
              <a:spcAft>
                <a:spcPct val="20000"/>
              </a:spcAft>
              <a:buFontTx/>
              <a:buNone/>
            </a:pPr>
            <a:r>
              <a:rPr lang="en-US" altLang="zh-TW" sz="1800" b="1">
                <a:latin typeface="Courier New" pitchFamily="49" charset="0"/>
              </a:rPr>
              <a:t>			MOVWF  NUME</a:t>
            </a:r>
          </a:p>
          <a:p>
            <a:pPr marL="0" indent="0" eaLnBrk="1" hangingPunct="1">
              <a:lnSpc>
                <a:spcPct val="80000"/>
              </a:lnSpc>
              <a:spcBef>
                <a:spcPct val="0"/>
              </a:spcBef>
              <a:spcAft>
                <a:spcPct val="20000"/>
              </a:spcAft>
              <a:buFontTx/>
              <a:buNone/>
            </a:pPr>
            <a:r>
              <a:rPr lang="en-US" altLang="zh-TW" sz="1800" b="1">
                <a:latin typeface="Courier New" pitchFamily="49" charset="0"/>
              </a:rPr>
              <a:t>			MOVLW  MYDEN</a:t>
            </a:r>
          </a:p>
          <a:p>
            <a:pPr marL="0" indent="0" eaLnBrk="1" hangingPunct="1">
              <a:lnSpc>
                <a:spcPct val="80000"/>
              </a:lnSpc>
              <a:spcBef>
                <a:spcPct val="0"/>
              </a:spcBef>
              <a:spcAft>
                <a:spcPct val="20000"/>
              </a:spcAft>
              <a:buFontTx/>
              <a:buNone/>
            </a:pPr>
            <a:r>
              <a:rPr lang="en-US" altLang="zh-TW" sz="1800" b="1">
                <a:latin typeface="Courier New" pitchFamily="49" charset="0"/>
              </a:rPr>
              <a:t>			CLRF	QU</a:t>
            </a:r>
          </a:p>
          <a:p>
            <a:pPr marL="0" indent="0" eaLnBrk="1" hangingPunct="1">
              <a:lnSpc>
                <a:spcPct val="80000"/>
              </a:lnSpc>
              <a:spcBef>
                <a:spcPct val="0"/>
              </a:spcBef>
              <a:spcAft>
                <a:spcPct val="20000"/>
              </a:spcAft>
              <a:buFontTx/>
              <a:buNone/>
            </a:pPr>
            <a:r>
              <a:rPr lang="en-US" altLang="zh-TW" sz="1800" b="1">
                <a:latin typeface="Courier New" pitchFamily="49" charset="0"/>
              </a:rPr>
              <a:t>D_1		       INCF   QU,F</a:t>
            </a:r>
          </a:p>
          <a:p>
            <a:pPr marL="0" indent="0" eaLnBrk="1" hangingPunct="1">
              <a:lnSpc>
                <a:spcPct val="80000"/>
              </a:lnSpc>
              <a:spcBef>
                <a:spcPct val="0"/>
              </a:spcBef>
              <a:spcAft>
                <a:spcPct val="20000"/>
              </a:spcAft>
              <a:buFontTx/>
              <a:buNone/>
            </a:pPr>
            <a:r>
              <a:rPr lang="en-US" altLang="zh-TW" sz="1800" b="1">
                <a:latin typeface="Courier New" pitchFamily="49" charset="0"/>
              </a:rPr>
              <a:t>			SUBWF  NUME</a:t>
            </a:r>
          </a:p>
          <a:p>
            <a:pPr marL="0" indent="0" eaLnBrk="1" hangingPunct="1">
              <a:lnSpc>
                <a:spcPct val="80000"/>
              </a:lnSpc>
              <a:spcBef>
                <a:spcPct val="0"/>
              </a:spcBef>
              <a:spcAft>
                <a:spcPct val="20000"/>
              </a:spcAft>
              <a:buFontTx/>
              <a:buNone/>
            </a:pPr>
            <a:r>
              <a:rPr lang="en-US" altLang="zh-TW" sz="1800" b="1">
                <a:latin typeface="Courier New" pitchFamily="49" charset="0"/>
              </a:rPr>
              <a:t>			BC 	D_1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2B65C86D-A9CB-45BB-828B-6794ED56BA4B}" type="slidenum">
              <a:rPr kumimoji="0" lang="zh-TW" altLang="en-US" sz="1400"/>
              <a:pPr eaLnBrk="1" hangingPunct="1"/>
              <a:t>2</a:t>
            </a:fld>
            <a:endParaRPr kumimoji="0" lang="en-US" altLang="zh-TW" sz="1400"/>
          </a:p>
        </p:txBody>
      </p:sp>
      <p:sp>
        <p:nvSpPr>
          <p:cNvPr id="3075" name="Rectangle 2"/>
          <p:cNvSpPr>
            <a:spLocks noGrp="1" noChangeArrowheads="1"/>
          </p:cNvSpPr>
          <p:nvPr>
            <p:ph type="ctrTitle"/>
          </p:nvPr>
        </p:nvSpPr>
        <p:spPr>
          <a:xfrm>
            <a:off x="611188" y="692150"/>
            <a:ext cx="7772400" cy="1143000"/>
          </a:xfrm>
        </p:spPr>
        <p:txBody>
          <a:bodyPr/>
          <a:lstStyle/>
          <a:p>
            <a:pPr eaLnBrk="1" hangingPunct="1"/>
            <a:r>
              <a:rPr lang="en-US" altLang="zh-TW" sz="3600"/>
              <a:t>Chapter 4 </a:t>
            </a:r>
            <a:br>
              <a:rPr lang="en-US" altLang="zh-TW" sz="3600"/>
            </a:br>
            <a:r>
              <a:rPr lang="en-US" altLang="zh-TW" sz="3600"/>
              <a:t>Arithmetic and Logic Instructions</a:t>
            </a:r>
          </a:p>
        </p:txBody>
      </p:sp>
      <p:sp>
        <p:nvSpPr>
          <p:cNvPr id="3076" name="Rectangle 3"/>
          <p:cNvSpPr>
            <a:spLocks noChangeArrowheads="1"/>
          </p:cNvSpPr>
          <p:nvPr/>
        </p:nvSpPr>
        <p:spPr bwMode="auto">
          <a:xfrm>
            <a:off x="827088" y="3068638"/>
            <a:ext cx="777240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spcBef>
                <a:spcPct val="20000"/>
              </a:spcBef>
            </a:pPr>
            <a:r>
              <a:rPr lang="en-US" altLang="zh-TW" sz="2800">
                <a:ea typeface="DFKai-SB" pitchFamily="65" charset="-120"/>
              </a:rPr>
              <a:t>4</a:t>
            </a:r>
            <a:r>
              <a:rPr lang="zh-TW" altLang="en-US" sz="2800">
                <a:ea typeface="DFKai-SB" pitchFamily="65" charset="-120"/>
              </a:rPr>
              <a:t>.1  </a:t>
            </a:r>
            <a:r>
              <a:rPr lang="en-US" altLang="zh-TW" sz="2800" b="1">
                <a:ea typeface="DFKai-SB" pitchFamily="65" charset="-120"/>
              </a:rPr>
              <a:t>Arithmetic Instructions</a:t>
            </a:r>
          </a:p>
          <a:p>
            <a:pPr eaLnBrk="1" hangingPunct="1">
              <a:spcBef>
                <a:spcPct val="20000"/>
              </a:spcBef>
            </a:pPr>
            <a:r>
              <a:rPr lang="en-US" altLang="zh-TW" sz="2800">
                <a:ea typeface="DFKai-SB" pitchFamily="65" charset="-120"/>
              </a:rPr>
              <a:t>4.2  Signed Number Concepts</a:t>
            </a:r>
          </a:p>
          <a:p>
            <a:pPr eaLnBrk="1" hangingPunct="1">
              <a:spcBef>
                <a:spcPct val="20000"/>
              </a:spcBef>
            </a:pPr>
            <a:r>
              <a:rPr lang="en-US" altLang="zh-TW" sz="2800">
                <a:ea typeface="DFKai-SB" pitchFamily="65" charset="-120"/>
              </a:rPr>
              <a:t>4.3. Logic Instructions</a:t>
            </a:r>
          </a:p>
          <a:p>
            <a:pPr eaLnBrk="1" hangingPunct="1">
              <a:spcBef>
                <a:spcPct val="20000"/>
              </a:spcBef>
            </a:pPr>
            <a:r>
              <a:rPr lang="en-US" altLang="zh-TW" sz="2800">
                <a:ea typeface="DFKai-SB" pitchFamily="65" charset="-120"/>
              </a:rPr>
              <a:t>4.4  BCD and ASCII Conversion</a:t>
            </a:r>
          </a:p>
          <a:p>
            <a:pPr eaLnBrk="1" hangingPunct="1">
              <a:spcBef>
                <a:spcPct val="20000"/>
              </a:spcBef>
            </a:pPr>
            <a:r>
              <a:rPr lang="en-US" altLang="zh-TW" sz="2800">
                <a:ea typeface="DFKai-SB" pitchFamily="65" charset="-120"/>
              </a:rPr>
              <a:t>4.5 Parameter Passing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3468EBA5-39DE-44D5-B03F-374BC12B9016}" type="slidenum">
              <a:rPr kumimoji="0" lang="zh-TW" altLang="en-US" sz="1400"/>
              <a:pPr eaLnBrk="1" hangingPunct="1"/>
              <a:t>20</a:t>
            </a:fld>
            <a:endParaRPr kumimoji="0" lang="en-US" altLang="zh-TW" sz="1400"/>
          </a:p>
        </p:txBody>
      </p:sp>
      <p:sp>
        <p:nvSpPr>
          <p:cNvPr id="21507" name="Rectangle 2"/>
          <p:cNvSpPr>
            <a:spLocks noGrp="1" noChangeArrowheads="1"/>
          </p:cNvSpPr>
          <p:nvPr>
            <p:ph type="title"/>
          </p:nvPr>
        </p:nvSpPr>
        <p:spPr>
          <a:xfrm>
            <a:off x="685800" y="133350"/>
            <a:ext cx="7772400" cy="415925"/>
          </a:xfrm>
        </p:spPr>
        <p:txBody>
          <a:bodyPr/>
          <a:lstStyle/>
          <a:p>
            <a:pPr eaLnBrk="1" hangingPunct="1"/>
            <a:r>
              <a:rPr lang="en-US" altLang="zh-TW"/>
              <a:t>Example</a:t>
            </a:r>
          </a:p>
        </p:txBody>
      </p:sp>
      <p:sp>
        <p:nvSpPr>
          <p:cNvPr id="21508" name="Rectangle 3"/>
          <p:cNvSpPr>
            <a:spLocks noGrp="1" noChangeArrowheads="1"/>
          </p:cNvSpPr>
          <p:nvPr>
            <p:ph type="body" idx="1"/>
          </p:nvPr>
        </p:nvSpPr>
        <p:spPr>
          <a:xfrm>
            <a:off x="304800" y="685800"/>
            <a:ext cx="8496300" cy="5951538"/>
          </a:xfrm>
          <a:ln w="28575">
            <a:solidFill>
              <a:schemeClr val="tx1"/>
            </a:solidFill>
            <a:miter lim="800000"/>
            <a:headEnd/>
            <a:tailEnd/>
          </a:ln>
        </p:spPr>
        <p:txBody>
          <a:bodyPr/>
          <a:lstStyle/>
          <a:p>
            <a:pPr eaLnBrk="1" hangingPunct="1">
              <a:lnSpc>
                <a:spcPct val="80000"/>
              </a:lnSpc>
              <a:spcBef>
                <a:spcPct val="0"/>
              </a:spcBef>
              <a:spcAft>
                <a:spcPct val="20000"/>
              </a:spcAft>
              <a:buFontTx/>
              <a:buNone/>
            </a:pPr>
            <a:r>
              <a:rPr lang="en-US" altLang="zh-TW" sz="1800" b="1">
                <a:latin typeface="Courier New" pitchFamily="49" charset="0"/>
              </a:rPr>
              <a:t>			ADDWF 	NUME</a:t>
            </a:r>
          </a:p>
          <a:p>
            <a:pPr eaLnBrk="1" hangingPunct="1">
              <a:lnSpc>
                <a:spcPct val="80000"/>
              </a:lnSpc>
              <a:spcBef>
                <a:spcPct val="0"/>
              </a:spcBef>
              <a:spcAft>
                <a:spcPct val="20000"/>
              </a:spcAft>
              <a:buFontTx/>
              <a:buNone/>
            </a:pPr>
            <a:r>
              <a:rPr lang="en-US" altLang="zh-TW" sz="1800" b="1">
                <a:latin typeface="Courier New" pitchFamily="49" charset="0"/>
              </a:rPr>
              <a:t>			DECF	QU, F</a:t>
            </a:r>
          </a:p>
          <a:p>
            <a:pPr eaLnBrk="1" hangingPunct="1">
              <a:lnSpc>
                <a:spcPct val="80000"/>
              </a:lnSpc>
              <a:spcBef>
                <a:spcPct val="0"/>
              </a:spcBef>
              <a:spcAft>
                <a:spcPct val="20000"/>
              </a:spcAft>
              <a:buFontTx/>
              <a:buNone/>
            </a:pPr>
            <a:r>
              <a:rPr lang="en-US" altLang="zh-TW" sz="1800" b="1">
                <a:latin typeface="Courier New" pitchFamily="49" charset="0"/>
              </a:rPr>
              <a:t>		 	MOVFF  NUME RMND_L</a:t>
            </a:r>
          </a:p>
          <a:p>
            <a:pPr eaLnBrk="1" hangingPunct="1">
              <a:lnSpc>
                <a:spcPct val="80000"/>
              </a:lnSpc>
              <a:spcBef>
                <a:spcPct val="0"/>
              </a:spcBef>
              <a:spcAft>
                <a:spcPct val="20000"/>
              </a:spcAft>
              <a:buFontTx/>
              <a:buNone/>
            </a:pPr>
            <a:r>
              <a:rPr lang="en-US" altLang="zh-TW" sz="1800" b="1">
                <a:latin typeface="Courier New" pitchFamily="49" charset="0"/>
              </a:rPr>
              <a:t>			MOVFF  QU, NUME</a:t>
            </a:r>
          </a:p>
          <a:p>
            <a:pPr eaLnBrk="1" hangingPunct="1">
              <a:lnSpc>
                <a:spcPct val="80000"/>
              </a:lnSpc>
              <a:spcBef>
                <a:spcPct val="0"/>
              </a:spcBef>
              <a:spcAft>
                <a:spcPct val="20000"/>
              </a:spcAft>
              <a:buFontTx/>
              <a:buNone/>
            </a:pPr>
            <a:r>
              <a:rPr lang="en-US" altLang="zh-TW" sz="1800" b="1">
                <a:latin typeface="Courier New" pitchFamily="49" charset="0"/>
              </a:rPr>
              <a:t>			CLRF   QU</a:t>
            </a:r>
          </a:p>
          <a:p>
            <a:pPr eaLnBrk="1" hangingPunct="1">
              <a:lnSpc>
                <a:spcPct val="80000"/>
              </a:lnSpc>
              <a:spcBef>
                <a:spcPct val="0"/>
              </a:spcBef>
              <a:spcAft>
                <a:spcPct val="20000"/>
              </a:spcAft>
              <a:buFontTx/>
              <a:buNone/>
            </a:pPr>
            <a:r>
              <a:rPr lang="en-US" altLang="zh-TW" sz="1800" b="1">
                <a:latin typeface="Courier New" pitchFamily="49" charset="0"/>
              </a:rPr>
              <a:t>D_2 		INCF   QU,F</a:t>
            </a:r>
          </a:p>
          <a:p>
            <a:pPr eaLnBrk="1" hangingPunct="1">
              <a:lnSpc>
                <a:spcPct val="80000"/>
              </a:lnSpc>
              <a:spcBef>
                <a:spcPct val="0"/>
              </a:spcBef>
              <a:spcAft>
                <a:spcPct val="20000"/>
              </a:spcAft>
              <a:buFontTx/>
              <a:buNone/>
            </a:pPr>
            <a:r>
              <a:rPr lang="en-US" altLang="zh-TW" sz="1800" b="1">
                <a:latin typeface="Courier New" pitchFamily="49" charset="0"/>
              </a:rPr>
              <a:t>			SUBWF  NUME</a:t>
            </a:r>
          </a:p>
          <a:p>
            <a:pPr eaLnBrk="1" hangingPunct="1">
              <a:lnSpc>
                <a:spcPct val="80000"/>
              </a:lnSpc>
              <a:spcBef>
                <a:spcPct val="0"/>
              </a:spcBef>
              <a:spcAft>
                <a:spcPct val="20000"/>
              </a:spcAft>
              <a:buFontTx/>
              <a:buNone/>
            </a:pPr>
            <a:r>
              <a:rPr lang="en-US" altLang="zh-TW" sz="1800" b="1">
                <a:latin typeface="Courier New" pitchFamily="49" charset="0"/>
              </a:rPr>
              <a:t>			BC 	D_2</a:t>
            </a:r>
          </a:p>
          <a:p>
            <a:pPr eaLnBrk="1" hangingPunct="1">
              <a:lnSpc>
                <a:spcPct val="80000"/>
              </a:lnSpc>
              <a:spcBef>
                <a:spcPct val="0"/>
              </a:spcBef>
              <a:spcAft>
                <a:spcPct val="20000"/>
              </a:spcAft>
              <a:buFontTx/>
              <a:buNone/>
            </a:pPr>
            <a:r>
              <a:rPr lang="en-US" altLang="zh-TW" sz="1800" b="1">
                <a:latin typeface="Courier New" pitchFamily="49" charset="0"/>
              </a:rPr>
              <a:t>			ADDWF 	NUME</a:t>
            </a:r>
          </a:p>
          <a:p>
            <a:pPr eaLnBrk="1" hangingPunct="1">
              <a:lnSpc>
                <a:spcPct val="80000"/>
              </a:lnSpc>
              <a:spcBef>
                <a:spcPct val="0"/>
              </a:spcBef>
              <a:spcAft>
                <a:spcPct val="20000"/>
              </a:spcAft>
              <a:buFontTx/>
              <a:buNone/>
            </a:pPr>
            <a:r>
              <a:rPr lang="en-US" altLang="zh-TW" sz="1800" b="1">
                <a:latin typeface="Courier New" pitchFamily="49" charset="0"/>
              </a:rPr>
              <a:t>			DECF	QU, F</a:t>
            </a:r>
          </a:p>
          <a:p>
            <a:pPr eaLnBrk="1" hangingPunct="1">
              <a:lnSpc>
                <a:spcPct val="80000"/>
              </a:lnSpc>
              <a:spcBef>
                <a:spcPct val="0"/>
              </a:spcBef>
              <a:spcAft>
                <a:spcPct val="20000"/>
              </a:spcAft>
              <a:buFontTx/>
              <a:buNone/>
            </a:pPr>
            <a:r>
              <a:rPr lang="en-US" altLang="zh-TW" sz="1800" b="1">
                <a:latin typeface="Courier New" pitchFamily="49" charset="0"/>
              </a:rPr>
              <a:t>		 	MOVFF  NUME, RMND_M</a:t>
            </a:r>
          </a:p>
          <a:p>
            <a:pPr eaLnBrk="1" hangingPunct="1">
              <a:lnSpc>
                <a:spcPct val="80000"/>
              </a:lnSpc>
              <a:spcBef>
                <a:spcPct val="0"/>
              </a:spcBef>
              <a:spcAft>
                <a:spcPct val="20000"/>
              </a:spcAft>
              <a:buFontTx/>
              <a:buNone/>
            </a:pPr>
            <a:r>
              <a:rPr lang="en-US" altLang="zh-TW" sz="1800" b="1">
                <a:latin typeface="Courier New" pitchFamily="49" charset="0"/>
              </a:rPr>
              <a:t>			MOVFF  QU, RMND_H</a:t>
            </a:r>
          </a:p>
          <a:p>
            <a:pPr eaLnBrk="1" hangingPunct="1">
              <a:lnSpc>
                <a:spcPct val="80000"/>
              </a:lnSpc>
              <a:spcBef>
                <a:spcPct val="0"/>
              </a:spcBef>
              <a:spcAft>
                <a:spcPct val="20000"/>
              </a:spcAft>
              <a:buFontTx/>
              <a:buNone/>
            </a:pPr>
            <a:endParaRPr lang="en-US" altLang="zh-TW" sz="1800" b="1">
              <a:latin typeface="Courier New" pitchFamily="49" charset="0"/>
            </a:endParaRPr>
          </a:p>
          <a:p>
            <a:pPr eaLnBrk="1" hangingPunct="1">
              <a:lnSpc>
                <a:spcPct val="80000"/>
              </a:lnSpc>
              <a:spcBef>
                <a:spcPct val="0"/>
              </a:spcBef>
              <a:spcAft>
                <a:spcPct val="20000"/>
              </a:spcAft>
              <a:buFontTx/>
              <a:buNone/>
            </a:pPr>
            <a:endParaRPr lang="en-US" altLang="zh-TW" sz="1800" b="1">
              <a:latin typeface="Courier New"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CC2AF2C0-163A-4A8D-A463-DAC9E22B8F9C}" type="slidenum">
              <a:rPr kumimoji="0" lang="zh-TW" altLang="en-US" sz="1400"/>
              <a:pPr eaLnBrk="1" hangingPunct="1"/>
              <a:t>21</a:t>
            </a:fld>
            <a:endParaRPr kumimoji="0" lang="en-US" altLang="zh-TW" sz="1400"/>
          </a:p>
        </p:txBody>
      </p:sp>
      <p:sp>
        <p:nvSpPr>
          <p:cNvPr id="22531" name="Rectangle 2"/>
          <p:cNvSpPr>
            <a:spLocks noGrp="1" noChangeArrowheads="1"/>
          </p:cNvSpPr>
          <p:nvPr>
            <p:ph type="ctrTitle"/>
          </p:nvPr>
        </p:nvSpPr>
        <p:spPr>
          <a:xfrm>
            <a:off x="611188" y="692150"/>
            <a:ext cx="7772400" cy="1143000"/>
          </a:xfrm>
        </p:spPr>
        <p:txBody>
          <a:bodyPr/>
          <a:lstStyle/>
          <a:p>
            <a:pPr eaLnBrk="1" hangingPunct="1"/>
            <a:r>
              <a:rPr lang="en-US" altLang="zh-TW" sz="3600"/>
              <a:t>Chapter 4 </a:t>
            </a:r>
            <a:br>
              <a:rPr lang="en-US" altLang="zh-TW" sz="3600"/>
            </a:br>
            <a:r>
              <a:rPr lang="en-US" altLang="zh-TW" sz="3600"/>
              <a:t>Arithmetic and Logic Instructions</a:t>
            </a:r>
          </a:p>
        </p:txBody>
      </p:sp>
      <p:sp>
        <p:nvSpPr>
          <p:cNvPr id="22532" name="Rectangle 3"/>
          <p:cNvSpPr>
            <a:spLocks noChangeArrowheads="1"/>
          </p:cNvSpPr>
          <p:nvPr/>
        </p:nvSpPr>
        <p:spPr bwMode="auto">
          <a:xfrm>
            <a:off x="827088" y="3068638"/>
            <a:ext cx="777240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spcBef>
                <a:spcPct val="20000"/>
              </a:spcBef>
            </a:pPr>
            <a:r>
              <a:rPr lang="en-US" altLang="zh-TW" sz="2800">
                <a:ea typeface="DFKai-SB" pitchFamily="65" charset="-120"/>
              </a:rPr>
              <a:t>4</a:t>
            </a:r>
            <a:r>
              <a:rPr lang="zh-TW" altLang="en-US" sz="2800">
                <a:ea typeface="DFKai-SB" pitchFamily="65" charset="-120"/>
              </a:rPr>
              <a:t>.1  </a:t>
            </a:r>
            <a:r>
              <a:rPr lang="en-US" altLang="zh-TW" sz="2800">
                <a:ea typeface="DFKai-SB" pitchFamily="65" charset="-120"/>
              </a:rPr>
              <a:t>Arithmetic Instructions</a:t>
            </a:r>
          </a:p>
          <a:p>
            <a:pPr eaLnBrk="1" hangingPunct="1">
              <a:spcBef>
                <a:spcPct val="20000"/>
              </a:spcBef>
            </a:pPr>
            <a:r>
              <a:rPr lang="en-US" altLang="zh-TW" sz="2800">
                <a:ea typeface="DFKai-SB" pitchFamily="65" charset="-120"/>
              </a:rPr>
              <a:t>4.2  </a:t>
            </a:r>
            <a:r>
              <a:rPr lang="en-US" altLang="zh-TW" sz="2800" b="1">
                <a:ea typeface="DFKai-SB" pitchFamily="65" charset="-120"/>
              </a:rPr>
              <a:t>Signed Number Concepts</a:t>
            </a:r>
          </a:p>
          <a:p>
            <a:pPr eaLnBrk="1" hangingPunct="1">
              <a:spcBef>
                <a:spcPct val="20000"/>
              </a:spcBef>
            </a:pPr>
            <a:r>
              <a:rPr lang="en-US" altLang="zh-TW" sz="2800">
                <a:ea typeface="DFKai-SB" pitchFamily="65" charset="-120"/>
              </a:rPr>
              <a:t>4.3. Logic Instructions</a:t>
            </a:r>
          </a:p>
          <a:p>
            <a:pPr eaLnBrk="1" hangingPunct="1">
              <a:spcBef>
                <a:spcPct val="20000"/>
              </a:spcBef>
            </a:pPr>
            <a:r>
              <a:rPr lang="en-US" altLang="zh-TW" sz="2800">
                <a:ea typeface="DFKai-SB" pitchFamily="65" charset="-120"/>
              </a:rPr>
              <a:t>4.4  BCD and ASCII Conversion</a:t>
            </a:r>
          </a:p>
          <a:p>
            <a:pPr eaLnBrk="1" hangingPunct="1">
              <a:spcBef>
                <a:spcPct val="20000"/>
              </a:spcBef>
            </a:pPr>
            <a:r>
              <a:rPr lang="en-US" altLang="zh-TW" sz="2800">
                <a:ea typeface="DFKai-SB" pitchFamily="65" charset="-120"/>
              </a:rPr>
              <a:t>4.5 Parameter Passing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B4275974-64D8-46FF-B9FF-DAD751C84134}" type="slidenum">
              <a:rPr kumimoji="0" lang="zh-TW" altLang="en-US" sz="1400"/>
              <a:pPr eaLnBrk="1" hangingPunct="1"/>
              <a:t>22</a:t>
            </a:fld>
            <a:endParaRPr kumimoji="0" lang="en-US" altLang="zh-TW" sz="1400"/>
          </a:p>
        </p:txBody>
      </p:sp>
      <p:sp>
        <p:nvSpPr>
          <p:cNvPr id="23555" name="Rectangle 2"/>
          <p:cNvSpPr>
            <a:spLocks noGrp="1" noChangeArrowheads="1"/>
          </p:cNvSpPr>
          <p:nvPr>
            <p:ph type="title"/>
          </p:nvPr>
        </p:nvSpPr>
        <p:spPr>
          <a:xfrm>
            <a:off x="611188" y="0"/>
            <a:ext cx="7772400" cy="908050"/>
          </a:xfrm>
        </p:spPr>
        <p:txBody>
          <a:bodyPr/>
          <a:lstStyle/>
          <a:p>
            <a:r>
              <a:rPr lang="en-US" altLang="en-US" sz="2800"/>
              <a:t>Signed Number Concepts and Arithmetic Operations </a:t>
            </a:r>
            <a:endParaRPr lang="en-US" altLang="zh-TW" sz="2800"/>
          </a:p>
        </p:txBody>
      </p:sp>
      <p:sp>
        <p:nvSpPr>
          <p:cNvPr id="23556" name="Rectangle 3"/>
          <p:cNvSpPr>
            <a:spLocks noGrp="1" noChangeArrowheads="1"/>
          </p:cNvSpPr>
          <p:nvPr>
            <p:ph type="body" idx="1"/>
          </p:nvPr>
        </p:nvSpPr>
        <p:spPr>
          <a:xfrm>
            <a:off x="755650" y="1052513"/>
            <a:ext cx="7772400" cy="4114800"/>
          </a:xfrm>
        </p:spPr>
        <p:txBody>
          <a:bodyPr/>
          <a:lstStyle/>
          <a:p>
            <a:r>
              <a:rPr lang="en-US" altLang="en-US"/>
              <a:t>The MSB is set aside for the sign (0 or -)</a:t>
            </a:r>
          </a:p>
          <a:p>
            <a:r>
              <a:rPr lang="en-US" altLang="en-US"/>
              <a:t>The rest, 7 bits, are used for the magnitude.</a:t>
            </a:r>
          </a:p>
          <a:p>
            <a:r>
              <a:rPr lang="en-US" altLang="en-US"/>
              <a:t>To convert any 7-bit positive number to negative use the 2’s complement</a:t>
            </a:r>
          </a:p>
          <a:p>
            <a:r>
              <a:rPr lang="en-US" altLang="en-US"/>
              <a:t>You have 128 negative numbers and 127 positive numbers</a:t>
            </a:r>
            <a:endParaRPr lang="en-US" altLang="zh-TW"/>
          </a:p>
        </p:txBody>
      </p:sp>
      <p:pic>
        <p:nvPicPr>
          <p:cNvPr id="2355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789363"/>
            <a:ext cx="4994275" cy="223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txBox="1">
            <a:spLocks noGrp="1"/>
          </p:cNvSpPr>
          <p:nvPr/>
        </p:nvSpPr>
        <p:spPr bwMode="auto">
          <a:xfrm>
            <a:off x="6977063"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r" eaLnBrk="1" hangingPunct="1"/>
            <a:fld id="{EADADA3E-CDAD-44B5-92B4-68D16E297B7E}" type="slidenum">
              <a:rPr lang="en-US" altLang="zh-TW" sz="1400">
                <a:latin typeface="Arial" charset="0"/>
              </a:rPr>
              <a:pPr algn="r" eaLnBrk="1" hangingPunct="1"/>
              <a:t>23</a:t>
            </a:fld>
            <a:endParaRPr lang="en-US" altLang="zh-TW" sz="1400">
              <a:latin typeface="Arial" charset="0"/>
            </a:endParaRPr>
          </a:p>
        </p:txBody>
      </p:sp>
      <p:sp>
        <p:nvSpPr>
          <p:cNvPr id="26627" name="Rectangle 2"/>
          <p:cNvSpPr>
            <a:spLocks noGrp="1" noChangeArrowheads="1"/>
          </p:cNvSpPr>
          <p:nvPr>
            <p:ph type="title" idx="4294967295"/>
          </p:nvPr>
        </p:nvSpPr>
        <p:spPr>
          <a:xfrm>
            <a:off x="457200" y="274638"/>
            <a:ext cx="8229600" cy="706437"/>
          </a:xfrm>
        </p:spPr>
        <p:txBody>
          <a:bodyPr/>
          <a:lstStyle/>
          <a:p>
            <a:pPr algn="l" eaLnBrk="1" hangingPunct="1">
              <a:lnSpc>
                <a:spcPct val="80000"/>
              </a:lnSpc>
            </a:pPr>
            <a:r>
              <a:rPr lang="en-US" altLang="zh-TW"/>
              <a:t>Computer: Signed Binary Number</a:t>
            </a:r>
          </a:p>
        </p:txBody>
      </p:sp>
      <p:sp>
        <p:nvSpPr>
          <p:cNvPr id="26628" name="Rectangle 4"/>
          <p:cNvSpPr>
            <a:spLocks noChangeArrowheads="1"/>
          </p:cNvSpPr>
          <p:nvPr/>
        </p:nvSpPr>
        <p:spPr bwMode="auto">
          <a:xfrm>
            <a:off x="0"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26629" name="Rectangle 5"/>
          <p:cNvSpPr>
            <a:spLocks noChangeArrowheads="1"/>
          </p:cNvSpPr>
          <p:nvPr/>
        </p:nvSpPr>
        <p:spPr bwMode="auto">
          <a:xfrm>
            <a:off x="0" y="3005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26630" name="Rectangle 6"/>
          <p:cNvSpPr>
            <a:spLocks noChangeArrowheads="1"/>
          </p:cNvSpPr>
          <p:nvPr/>
        </p:nvSpPr>
        <p:spPr bwMode="auto">
          <a:xfrm>
            <a:off x="0" y="2424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2663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en-US" altLang="en-US"/>
          </a:p>
        </p:txBody>
      </p:sp>
      <p:sp>
        <p:nvSpPr>
          <p:cNvPr id="26632" name="Rectangle 8"/>
          <p:cNvSpPr>
            <a:spLocks noChangeArrowheads="1"/>
          </p:cNvSpPr>
          <p:nvPr/>
        </p:nvSpPr>
        <p:spPr bwMode="auto">
          <a:xfrm>
            <a:off x="684213" y="1125538"/>
            <a:ext cx="7920037" cy="563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en-US" sz="2000"/>
              <a:t>Arithmetic Operations with 2’s Complement Number System</a:t>
            </a:r>
          </a:p>
          <a:p>
            <a:pPr eaLnBrk="1" hangingPunct="1"/>
            <a:endParaRPr lang="en-US" altLang="en-US" sz="2000"/>
          </a:p>
          <a:p>
            <a:pPr eaLnBrk="1" hangingPunct="1"/>
            <a:r>
              <a:rPr lang="en-US" altLang="en-US" sz="2000"/>
              <a:t>Overflow Condition </a:t>
            </a:r>
          </a:p>
          <a:p>
            <a:pPr eaLnBrk="1" hangingPunct="1"/>
            <a:endParaRPr lang="en-US" altLang="en-US" sz="2000"/>
          </a:p>
          <a:p>
            <a:pPr eaLnBrk="1" hangingPunct="1"/>
            <a:r>
              <a:rPr lang="en-US" altLang="en-US" sz="2000"/>
              <a:t>When two signed numbers are added and the number of bits required to represent the sum exceeds the number of bits in the two numbers, an overflow result is indicated by an incorrect sign bit. </a:t>
            </a:r>
          </a:p>
          <a:p>
            <a:pPr eaLnBrk="1" hangingPunct="1"/>
            <a:endParaRPr lang="en-US" altLang="en-US" sz="2000"/>
          </a:p>
          <a:p>
            <a:pPr eaLnBrk="1" hangingPunct="1"/>
            <a:r>
              <a:rPr lang="en-US" altLang="en-US" sz="2000"/>
              <a:t>An overflow can occur only when both numbers are positive or negative. 128+58</a:t>
            </a:r>
          </a:p>
          <a:p>
            <a:pPr eaLnBrk="1" hangingPunct="1"/>
            <a:r>
              <a:rPr lang="en-US" altLang="en-US" sz="2000"/>
              <a:t>					01111101		</a:t>
            </a:r>
          </a:p>
          <a:p>
            <a:pPr eaLnBrk="1" hangingPunct="1"/>
            <a:r>
              <a:rPr lang="en-US" altLang="en-US" sz="2000"/>
              <a:t>				+	00111010		</a:t>
            </a:r>
          </a:p>
          <a:p>
            <a:pPr eaLnBrk="1" hangingPunct="1"/>
            <a:r>
              <a:rPr lang="en-US" altLang="en-US" sz="2000"/>
              <a:t>				----------------------------</a:t>
            </a:r>
          </a:p>
          <a:p>
            <a:pPr eaLnBrk="1" hangingPunct="1"/>
            <a:r>
              <a:rPr lang="en-US" altLang="en-US" sz="2000"/>
              <a:t>					10110111		</a:t>
            </a:r>
          </a:p>
          <a:p>
            <a:pPr eaLnBrk="1" hangingPunct="1"/>
            <a:r>
              <a:rPr lang="en-US" altLang="en-US" sz="2000"/>
              <a:t>From the binary calculation, +ve + +ve = -ve =&gt; impossible =&gt;</a:t>
            </a:r>
          </a:p>
          <a:p>
            <a:pPr eaLnBrk="1" hangingPunct="1"/>
            <a:r>
              <a:rPr lang="en-US" altLang="en-US" sz="2000"/>
              <a:t>Overflow. </a:t>
            </a:r>
          </a:p>
          <a:p>
            <a:pPr algn="ctr" eaLnBrk="1" hangingPunct="1"/>
            <a:r>
              <a:rPr lang="en-US" altLang="en-US" sz="2000"/>
              <a:t>Check sign bits.</a:t>
            </a:r>
          </a:p>
          <a:p>
            <a:pPr eaLnBrk="1" hangingPunct="1"/>
            <a:endParaRPr lang="en-US" altLang="en-US" sz="2000"/>
          </a:p>
        </p:txBody>
      </p:sp>
      <p:sp>
        <p:nvSpPr>
          <p:cNvPr id="2663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72F6BDC6-2017-4569-B0AB-F2B2F0842A8C}" type="slidenum">
              <a:rPr kumimoji="0" lang="zh-TW" altLang="en-US" sz="1400"/>
              <a:pPr eaLnBrk="1" hangingPunct="1"/>
              <a:t>23</a:t>
            </a:fld>
            <a:endParaRPr kumimoji="0" lang="en-US" altLang="zh-TW"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5A5DAA25-BC35-4B9C-B20D-50338BA8DFAC}" type="slidenum">
              <a:rPr kumimoji="0" lang="zh-TW" altLang="en-US" sz="1400"/>
              <a:pPr eaLnBrk="1" hangingPunct="1"/>
              <a:t>24</a:t>
            </a:fld>
            <a:endParaRPr kumimoji="0" lang="en-US" altLang="zh-TW" sz="1400"/>
          </a:p>
        </p:txBody>
      </p:sp>
      <p:sp>
        <p:nvSpPr>
          <p:cNvPr id="28675" name="Rectangle 2"/>
          <p:cNvSpPr>
            <a:spLocks noGrp="1" noChangeArrowheads="1"/>
          </p:cNvSpPr>
          <p:nvPr>
            <p:ph type="title"/>
          </p:nvPr>
        </p:nvSpPr>
        <p:spPr>
          <a:xfrm>
            <a:off x="685800" y="333375"/>
            <a:ext cx="7772400" cy="587375"/>
          </a:xfrm>
        </p:spPr>
        <p:txBody>
          <a:bodyPr/>
          <a:lstStyle/>
          <a:p>
            <a:pPr eaLnBrk="1" hangingPunct="1"/>
            <a:r>
              <a:rPr lang="en-US" altLang="zh-TW"/>
              <a:t>Example</a:t>
            </a:r>
            <a:endParaRPr lang="zh-TW" altLang="en-US"/>
          </a:p>
        </p:txBody>
      </p:sp>
      <p:sp>
        <p:nvSpPr>
          <p:cNvPr id="28676" name="Rectangle 3"/>
          <p:cNvSpPr>
            <a:spLocks noGrp="1" noChangeArrowheads="1"/>
          </p:cNvSpPr>
          <p:nvPr>
            <p:ph type="body" idx="1"/>
          </p:nvPr>
        </p:nvSpPr>
        <p:spPr>
          <a:xfrm>
            <a:off x="323850" y="1052513"/>
            <a:ext cx="8424863" cy="5329237"/>
          </a:xfrm>
          <a:ln w="28575">
            <a:solidFill>
              <a:schemeClr val="tx1"/>
            </a:solidFill>
            <a:miter lim="800000"/>
            <a:headEnd/>
            <a:tailEnd/>
          </a:ln>
        </p:spPr>
        <p:txBody>
          <a:bodyPr/>
          <a:lstStyle/>
          <a:p>
            <a:pPr marL="609600" indent="-609600" eaLnBrk="1" hangingPunct="1">
              <a:buFontTx/>
              <a:buNone/>
            </a:pPr>
            <a:r>
              <a:rPr lang="en-US" altLang="zh-TW" sz="2400"/>
              <a:t>Show how the PIC18 would represent –128.</a:t>
            </a:r>
          </a:p>
          <a:p>
            <a:pPr marL="609600" indent="-609600" eaLnBrk="1" hangingPunct="1">
              <a:buFontTx/>
              <a:buNone/>
            </a:pPr>
            <a:endParaRPr lang="en-US" altLang="zh-TW" sz="2400"/>
          </a:p>
          <a:p>
            <a:pPr marL="609600" indent="-609600" eaLnBrk="1" hangingPunct="1">
              <a:buFontTx/>
              <a:buNone/>
            </a:pPr>
            <a:r>
              <a:rPr lang="en-US" altLang="zh-TW" sz="2400" b="1"/>
              <a:t>Solution:</a:t>
            </a:r>
          </a:p>
          <a:p>
            <a:pPr marL="609600" indent="-609600" eaLnBrk="1" hangingPunct="1">
              <a:buFontTx/>
              <a:buNone/>
            </a:pPr>
            <a:endParaRPr lang="en-US" altLang="zh-TW" sz="2400" b="1"/>
          </a:p>
          <a:p>
            <a:pPr marL="609600" indent="-609600" eaLnBrk="1" hangingPunct="1">
              <a:buFontTx/>
              <a:buNone/>
            </a:pPr>
            <a:r>
              <a:rPr lang="en-US" altLang="zh-TW" sz="2400"/>
              <a:t>Observe the following steps.</a:t>
            </a:r>
          </a:p>
          <a:p>
            <a:pPr marL="609600" indent="-609600" eaLnBrk="1" hangingPunct="1">
              <a:buFontTx/>
              <a:buAutoNum type="arabicPeriod"/>
            </a:pPr>
            <a:r>
              <a:rPr lang="en-US" altLang="zh-TW" sz="2400">
                <a:latin typeface="Courier New" pitchFamily="49" charset="0"/>
              </a:rPr>
              <a:t>1000 0000  128 in 8-bit binary 80H</a:t>
            </a:r>
          </a:p>
          <a:p>
            <a:pPr marL="609600" indent="-609600" eaLnBrk="1" hangingPunct="1">
              <a:buFontTx/>
              <a:buAutoNum type="arabicPeriod"/>
            </a:pPr>
            <a:r>
              <a:rPr lang="en-US" altLang="zh-TW" sz="2400">
                <a:latin typeface="Courier New" pitchFamily="49" charset="0"/>
              </a:rPr>
              <a:t>0111 1111  invert each bit</a:t>
            </a:r>
          </a:p>
          <a:p>
            <a:pPr marL="609600" indent="-609600" eaLnBrk="1" hangingPunct="1">
              <a:buFontTx/>
              <a:buAutoNum type="arabicPeriod"/>
            </a:pPr>
            <a:r>
              <a:rPr lang="en-US" altLang="zh-TW" sz="2400">
                <a:latin typeface="Courier New" pitchFamily="49" charset="0"/>
              </a:rPr>
              <a:t>1000 0000  add 1 (which becomes 80 in hex)</a:t>
            </a:r>
          </a:p>
          <a:p>
            <a:pPr marL="609600" indent="-609600" eaLnBrk="1" hangingPunct="1">
              <a:buFontTx/>
              <a:buNone/>
            </a:pPr>
            <a:endParaRPr lang="en-US" altLang="zh-TW" sz="2400"/>
          </a:p>
          <a:p>
            <a:pPr marL="609600" indent="-609600" eaLnBrk="1" hangingPunct="1">
              <a:buFontTx/>
              <a:buNone/>
            </a:pPr>
            <a:r>
              <a:rPr lang="en-US" altLang="zh-TW" sz="2400"/>
              <a:t>Therefore -128 = 80H, the signed number representation in 2’s</a:t>
            </a:r>
          </a:p>
          <a:p>
            <a:pPr marL="609600" indent="-609600" eaLnBrk="1" hangingPunct="1">
              <a:buFontTx/>
              <a:buNone/>
            </a:pPr>
            <a:r>
              <a:rPr lang="en-US" altLang="zh-TW" sz="2400"/>
              <a:t>complement for -128.</a:t>
            </a:r>
          </a:p>
          <a:p>
            <a:pPr marL="609600" indent="-609600" eaLnBrk="1" hangingPunct="1">
              <a:buFontTx/>
              <a:buNone/>
            </a:pPr>
            <a:r>
              <a:rPr lang="en-US" altLang="zh-TW" sz="2400"/>
              <a:t>We can get FBH=100H-80H=FBH, too.</a:t>
            </a:r>
            <a:endParaRPr lang="zh-TW"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9FC102DB-B336-4AF6-91D3-AC82A8EBE211}" type="slidenum">
              <a:rPr kumimoji="0" lang="zh-TW" altLang="en-US" sz="1400"/>
              <a:pPr eaLnBrk="1" hangingPunct="1"/>
              <a:t>25</a:t>
            </a:fld>
            <a:endParaRPr kumimoji="0" lang="en-US" altLang="zh-TW" sz="1400"/>
          </a:p>
        </p:txBody>
      </p:sp>
      <p:sp>
        <p:nvSpPr>
          <p:cNvPr id="30723" name="Rectangle 2"/>
          <p:cNvSpPr>
            <a:spLocks noGrp="1" noChangeArrowheads="1"/>
          </p:cNvSpPr>
          <p:nvPr>
            <p:ph type="title"/>
          </p:nvPr>
        </p:nvSpPr>
        <p:spPr>
          <a:xfrm>
            <a:off x="685800" y="609600"/>
            <a:ext cx="7772400" cy="587375"/>
          </a:xfrm>
        </p:spPr>
        <p:txBody>
          <a:bodyPr/>
          <a:lstStyle/>
          <a:p>
            <a:pPr eaLnBrk="1" hangingPunct="1"/>
            <a:r>
              <a:rPr lang="en-US" altLang="zh-TW"/>
              <a:t>Overflow Problem</a:t>
            </a:r>
          </a:p>
        </p:txBody>
      </p:sp>
      <p:sp>
        <p:nvSpPr>
          <p:cNvPr id="30724" name="Rectangle 3"/>
          <p:cNvSpPr>
            <a:spLocks noGrp="1" noChangeArrowheads="1"/>
          </p:cNvSpPr>
          <p:nvPr>
            <p:ph type="body" idx="1"/>
          </p:nvPr>
        </p:nvSpPr>
        <p:spPr>
          <a:xfrm>
            <a:off x="684213" y="1412875"/>
            <a:ext cx="7772400" cy="4608513"/>
          </a:xfrm>
        </p:spPr>
        <p:txBody>
          <a:bodyPr/>
          <a:lstStyle/>
          <a:p>
            <a:pPr eaLnBrk="1" hangingPunct="1"/>
            <a:r>
              <a:rPr lang="en-US" altLang="zh-TW"/>
              <a:t>The CPU understands only 0s and 1s and ignores the human convention of positive and negative numbers.</a:t>
            </a:r>
          </a:p>
          <a:p>
            <a:pPr eaLnBrk="1" hangingPunct="1"/>
            <a:r>
              <a:rPr lang="en-US" altLang="zh-TW"/>
              <a:t>The overflow flag (OV) is designed to indicate an overflow of the operations for the signed numbers.</a:t>
            </a:r>
          </a:p>
          <a:p>
            <a:pPr lvl="1" eaLnBrk="1" hangingPunct="1"/>
            <a:r>
              <a:rPr lang="en-US" altLang="zh-TW"/>
              <a:t>The accept range</a:t>
            </a:r>
            <a:r>
              <a:rPr lang="en-US" altLang="zh-TW">
                <a:solidFill>
                  <a:schemeClr val="accent2"/>
                </a:solidFill>
              </a:rPr>
              <a:t> </a:t>
            </a:r>
            <a:r>
              <a:rPr lang="en-US" altLang="zh-TW" b="1">
                <a:solidFill>
                  <a:schemeClr val="accent2"/>
                </a:solidFill>
              </a:rPr>
              <a:t>–128 to 127</a:t>
            </a:r>
            <a:r>
              <a:rPr lang="en-US" altLang="zh-TW"/>
              <a:t> in decimal.</a:t>
            </a:r>
          </a:p>
          <a:p>
            <a:pPr eaLnBrk="1" hangingPunct="1"/>
            <a:r>
              <a:rPr lang="en-US" altLang="zh-TW"/>
              <a:t>When is an overflow?</a:t>
            </a:r>
          </a:p>
          <a:p>
            <a:pPr lvl="1" eaLnBrk="1" hangingPunct="1"/>
            <a:r>
              <a:rPr lang="en-US" altLang="zh-TW"/>
              <a:t>If the result of an operation on signed numbers is too large for the 8-bit register, an overflow has occurred and the programmer must be notified.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1EC9F789-980C-4020-8C74-E90D631E8AB0}" type="slidenum">
              <a:rPr kumimoji="0" lang="zh-TW" altLang="en-US" sz="1400"/>
              <a:pPr eaLnBrk="1" hangingPunct="1"/>
              <a:t>26</a:t>
            </a:fld>
            <a:endParaRPr kumimoji="0" lang="en-US" altLang="zh-TW" sz="1400"/>
          </a:p>
        </p:txBody>
      </p:sp>
      <p:sp>
        <p:nvSpPr>
          <p:cNvPr id="31747" name="Rectangle 2"/>
          <p:cNvSpPr>
            <a:spLocks noGrp="1" noChangeArrowheads="1"/>
          </p:cNvSpPr>
          <p:nvPr>
            <p:ph type="title"/>
          </p:nvPr>
        </p:nvSpPr>
        <p:spPr>
          <a:xfrm>
            <a:off x="685800" y="188913"/>
            <a:ext cx="7772400" cy="587375"/>
          </a:xfrm>
        </p:spPr>
        <p:txBody>
          <a:bodyPr/>
          <a:lstStyle/>
          <a:p>
            <a:pPr eaLnBrk="1" hangingPunct="1"/>
            <a:r>
              <a:rPr lang="en-US" altLang="zh-TW" b="0"/>
              <a:t>Example</a:t>
            </a:r>
          </a:p>
        </p:txBody>
      </p:sp>
      <p:sp>
        <p:nvSpPr>
          <p:cNvPr id="31748" name="Rectangle 3"/>
          <p:cNvSpPr>
            <a:spLocks noGrp="1" noChangeArrowheads="1"/>
          </p:cNvSpPr>
          <p:nvPr>
            <p:ph type="body" idx="1"/>
          </p:nvPr>
        </p:nvSpPr>
        <p:spPr>
          <a:xfrm>
            <a:off x="395288" y="930275"/>
            <a:ext cx="8353425" cy="5472113"/>
          </a:xfrm>
          <a:ln w="28575">
            <a:solidFill>
              <a:schemeClr val="tx1"/>
            </a:solidFill>
            <a:miter lim="800000"/>
            <a:headEnd/>
            <a:tailEnd/>
          </a:ln>
        </p:spPr>
        <p:txBody>
          <a:bodyPr/>
          <a:lstStyle/>
          <a:p>
            <a:pPr marL="0" indent="0" eaLnBrk="1" hangingPunct="1">
              <a:buFontTx/>
              <a:buNone/>
            </a:pPr>
            <a:r>
              <a:rPr lang="en-US" altLang="zh-TW" sz="2200"/>
              <a:t>Examine the following code and analyze the result.</a:t>
            </a:r>
          </a:p>
          <a:p>
            <a:pPr marL="0" indent="0" eaLnBrk="1" hangingPunct="1">
              <a:spcBef>
                <a:spcPct val="45000"/>
              </a:spcBef>
              <a:buFontTx/>
              <a:buNone/>
            </a:pPr>
            <a:r>
              <a:rPr lang="en-US" altLang="zh-TW" sz="2200" b="1">
                <a:latin typeface="Courier New" pitchFamily="49" charset="0"/>
              </a:rPr>
              <a:t>	MOVLW +D’96’</a:t>
            </a:r>
            <a:r>
              <a:rPr lang="en-US" altLang="zh-TW" sz="2200">
                <a:latin typeface="Courier New" pitchFamily="49" charset="0"/>
              </a:rPr>
              <a:t>   </a:t>
            </a:r>
          </a:p>
          <a:p>
            <a:pPr marL="0" indent="0" eaLnBrk="1" hangingPunct="1">
              <a:spcBef>
                <a:spcPct val="45000"/>
              </a:spcBef>
              <a:buFontTx/>
              <a:buNone/>
            </a:pPr>
            <a:r>
              <a:rPr lang="en-US" altLang="zh-TW" sz="2200">
                <a:latin typeface="Courier New" pitchFamily="49" charset="0"/>
              </a:rPr>
              <a:t> 	</a:t>
            </a:r>
            <a:r>
              <a:rPr lang="en-US" altLang="zh-TW" sz="2200" b="1">
                <a:latin typeface="Courier New" pitchFamily="49" charset="0"/>
              </a:rPr>
              <a:t>ADDLW +D’70’</a:t>
            </a:r>
          </a:p>
          <a:p>
            <a:pPr marL="0" indent="0" eaLnBrk="1" hangingPunct="1">
              <a:spcBef>
                <a:spcPct val="30000"/>
              </a:spcBef>
              <a:spcAft>
                <a:spcPct val="40000"/>
              </a:spcAft>
              <a:buFontTx/>
              <a:buNone/>
            </a:pPr>
            <a:r>
              <a:rPr lang="en-US" altLang="zh-TW" sz="2200" b="1"/>
              <a:t>Solution:</a:t>
            </a:r>
          </a:p>
          <a:p>
            <a:pPr marL="0" indent="0" eaLnBrk="1" hangingPunct="1">
              <a:buFontTx/>
              <a:buNone/>
            </a:pPr>
            <a:r>
              <a:rPr lang="en-US" altLang="zh-TW" sz="2200">
                <a:latin typeface="Courier New" pitchFamily="49" charset="0"/>
              </a:rPr>
              <a:t>    </a:t>
            </a:r>
            <a:r>
              <a:rPr lang="en-US" altLang="zh-TW" sz="2200" b="1">
                <a:latin typeface="Courier New" pitchFamily="49" charset="0"/>
              </a:rPr>
              <a:t>   96  0110 0000</a:t>
            </a:r>
          </a:p>
          <a:p>
            <a:pPr marL="0" indent="0" eaLnBrk="1" hangingPunct="1">
              <a:buFontTx/>
              <a:buNone/>
            </a:pPr>
            <a:r>
              <a:rPr lang="en-US" altLang="zh-TW" sz="2200" b="1">
                <a:latin typeface="Courier New" pitchFamily="49" charset="0"/>
              </a:rPr>
              <a:t>    </a:t>
            </a:r>
            <a:r>
              <a:rPr lang="en-US" altLang="zh-TW" sz="2200" b="1" u="sng">
                <a:latin typeface="Courier New" pitchFamily="49" charset="0"/>
              </a:rPr>
              <a:t>+  70</a:t>
            </a:r>
            <a:r>
              <a:rPr lang="en-US" altLang="zh-TW" sz="2200" b="1">
                <a:latin typeface="Courier New" pitchFamily="49" charset="0"/>
              </a:rPr>
              <a:t>  </a:t>
            </a:r>
            <a:r>
              <a:rPr lang="en-US" altLang="zh-TW" sz="2200" b="1" u="sng">
                <a:latin typeface="Courier New" pitchFamily="49" charset="0"/>
              </a:rPr>
              <a:t>0100 0110</a:t>
            </a:r>
          </a:p>
          <a:p>
            <a:pPr marL="0" indent="0" eaLnBrk="1" hangingPunct="1">
              <a:buFontTx/>
              <a:buNone/>
            </a:pPr>
            <a:r>
              <a:rPr lang="en-US" altLang="zh-TW" sz="2200" b="1">
                <a:latin typeface="Courier New" pitchFamily="49" charset="0"/>
              </a:rPr>
              <a:t>    + 166  1010 0110 (CY=0, OV=1)</a:t>
            </a:r>
          </a:p>
          <a:p>
            <a:pPr marL="0" indent="0" eaLnBrk="1" hangingPunct="1">
              <a:buFontTx/>
              <a:buNone/>
            </a:pPr>
            <a:r>
              <a:rPr lang="en-US" altLang="zh-TW" sz="2200"/>
              <a:t>The signed value in the register A=A6H=-90 is wrong. </a:t>
            </a:r>
            <a:r>
              <a:rPr lang="en-US" altLang="zh-TW" sz="2200" b="1">
                <a:solidFill>
                  <a:schemeClr val="accent2"/>
                </a:solidFill>
              </a:rPr>
              <a:t>Programmer must check it (check OV) by themselves</a:t>
            </a:r>
            <a:r>
              <a:rPr lang="en-US" altLang="zh-TW" sz="2200"/>
              <a:t>.</a:t>
            </a:r>
          </a:p>
          <a:p>
            <a:pPr marL="0" indent="0" eaLnBrk="1" hangingPunct="1">
              <a:buFontTx/>
              <a:buNone/>
            </a:pPr>
            <a:r>
              <a:rPr lang="en-US" altLang="zh-TW" sz="2200"/>
              <a:t>The above checking is done by computer. Actually, the CPU can check the sign bits. See if the sign bits are agree with our expectation or not.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5B961490-98F7-4363-8DE2-5DC9540E8035}" type="slidenum">
              <a:rPr kumimoji="0" lang="zh-TW" altLang="en-US" sz="1400"/>
              <a:pPr eaLnBrk="1" hangingPunct="1"/>
              <a:t>27</a:t>
            </a:fld>
            <a:endParaRPr kumimoji="0" lang="en-US" altLang="zh-TW" sz="1400"/>
          </a:p>
        </p:txBody>
      </p:sp>
      <p:sp>
        <p:nvSpPr>
          <p:cNvPr id="32771" name="Rectangle 2"/>
          <p:cNvSpPr>
            <a:spLocks noGrp="1" noChangeArrowheads="1"/>
          </p:cNvSpPr>
          <p:nvPr>
            <p:ph type="title"/>
          </p:nvPr>
        </p:nvSpPr>
        <p:spPr/>
        <p:txBody>
          <a:bodyPr/>
          <a:lstStyle/>
          <a:p>
            <a:pPr eaLnBrk="1" hangingPunct="1"/>
            <a:r>
              <a:rPr lang="en-US" altLang="zh-TW"/>
              <a:t>When is an Overflow?</a:t>
            </a:r>
          </a:p>
        </p:txBody>
      </p:sp>
      <p:sp>
        <p:nvSpPr>
          <p:cNvPr id="32772" name="Rectangle 3"/>
          <p:cNvSpPr>
            <a:spLocks noGrp="1" noChangeArrowheads="1"/>
          </p:cNvSpPr>
          <p:nvPr>
            <p:ph type="body" idx="1"/>
          </p:nvPr>
        </p:nvSpPr>
        <p:spPr/>
        <p:txBody>
          <a:bodyPr/>
          <a:lstStyle/>
          <a:p>
            <a:pPr marL="533400" indent="-533400" eaLnBrk="1" hangingPunct="1"/>
            <a:r>
              <a:rPr lang="en-US" altLang="zh-TW"/>
              <a:t>In 8-bit signed number operations, OV is set to 1 if either of the following conditions occurs:</a:t>
            </a:r>
          </a:p>
          <a:p>
            <a:pPr marL="533400" indent="-533400" eaLnBrk="1" hangingPunct="1"/>
            <a:r>
              <a:rPr lang="en-US" altLang="zh-TW"/>
              <a:t>The resulting sign bit is wrong. </a:t>
            </a:r>
          </a:p>
          <a:p>
            <a:pPr marL="533400" indent="-533400" eaLnBrk="1" hangingPunct="1">
              <a:buFontTx/>
              <a:buNone/>
            </a:pPr>
            <a:endParaRPr lang="en-US" altLang="zh-TW"/>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E8124B3F-F8A8-4011-B0CB-41C96231FFD4}" type="slidenum">
              <a:rPr kumimoji="0" lang="zh-TW" altLang="en-US" sz="1400"/>
              <a:pPr eaLnBrk="1" hangingPunct="1"/>
              <a:t>28</a:t>
            </a:fld>
            <a:endParaRPr kumimoji="0" lang="en-US" altLang="zh-TW" sz="1400"/>
          </a:p>
        </p:txBody>
      </p:sp>
      <p:sp>
        <p:nvSpPr>
          <p:cNvPr id="33795" name="Rectangle 2"/>
          <p:cNvSpPr>
            <a:spLocks noGrp="1" noChangeArrowheads="1"/>
          </p:cNvSpPr>
          <p:nvPr>
            <p:ph type="title"/>
          </p:nvPr>
        </p:nvSpPr>
        <p:spPr>
          <a:xfrm>
            <a:off x="685800" y="333375"/>
            <a:ext cx="7772400" cy="587375"/>
          </a:xfrm>
        </p:spPr>
        <p:txBody>
          <a:bodyPr/>
          <a:lstStyle/>
          <a:p>
            <a:pPr eaLnBrk="1" hangingPunct="1"/>
            <a:r>
              <a:rPr lang="en-US" altLang="zh-TW"/>
              <a:t>Example</a:t>
            </a:r>
            <a:endParaRPr lang="zh-TW" altLang="en-US"/>
          </a:p>
        </p:txBody>
      </p:sp>
      <p:sp>
        <p:nvSpPr>
          <p:cNvPr id="33796" name="Rectangle 3"/>
          <p:cNvSpPr>
            <a:spLocks noGrp="1" noChangeArrowheads="1"/>
          </p:cNvSpPr>
          <p:nvPr>
            <p:ph type="body" idx="1"/>
          </p:nvPr>
        </p:nvSpPr>
        <p:spPr>
          <a:xfrm>
            <a:off x="261938" y="1125538"/>
            <a:ext cx="8486775" cy="5427662"/>
          </a:xfrm>
          <a:ln w="28575">
            <a:solidFill>
              <a:schemeClr val="tx1"/>
            </a:solidFill>
            <a:miter lim="800000"/>
            <a:headEnd/>
            <a:tailEnd/>
          </a:ln>
        </p:spPr>
        <p:txBody>
          <a:bodyPr/>
          <a:lstStyle/>
          <a:p>
            <a:pPr eaLnBrk="1" hangingPunct="1">
              <a:buFontTx/>
              <a:buNone/>
            </a:pPr>
            <a:r>
              <a:rPr lang="en-US" altLang="zh-TW" sz="2400"/>
              <a:t>Observe the following, noting the role of the OV flag.</a:t>
            </a:r>
          </a:p>
          <a:p>
            <a:pPr eaLnBrk="1" hangingPunct="1">
              <a:spcBef>
                <a:spcPct val="75000"/>
              </a:spcBef>
              <a:buFontTx/>
              <a:buNone/>
            </a:pPr>
            <a:r>
              <a:rPr lang="en-US" altLang="zh-TW" sz="2400">
                <a:latin typeface="Courier New" pitchFamily="49" charset="0"/>
              </a:rPr>
              <a:t>    MOVLW -D’128’ </a:t>
            </a:r>
          </a:p>
          <a:p>
            <a:pPr eaLnBrk="1" hangingPunct="1">
              <a:buFontTx/>
              <a:buNone/>
            </a:pPr>
            <a:r>
              <a:rPr lang="en-US" altLang="zh-TW" sz="2400">
                <a:latin typeface="Courier New" pitchFamily="49" charset="0"/>
              </a:rPr>
              <a:t>    ADDLW –D’2’</a:t>
            </a:r>
          </a:p>
          <a:p>
            <a:pPr eaLnBrk="1" hangingPunct="1">
              <a:spcBef>
                <a:spcPct val="60000"/>
              </a:spcBef>
              <a:spcAft>
                <a:spcPct val="65000"/>
              </a:spcAft>
              <a:buFontTx/>
              <a:buNone/>
            </a:pPr>
            <a:r>
              <a:rPr lang="en-US" altLang="zh-TW" sz="2400" b="1"/>
              <a:t>Solution:</a:t>
            </a:r>
          </a:p>
          <a:p>
            <a:pPr eaLnBrk="1" hangingPunct="1">
              <a:buFontTx/>
              <a:buNone/>
            </a:pPr>
            <a:r>
              <a:rPr lang="en-US" altLang="zh-TW" sz="2400">
                <a:latin typeface="Courier New" pitchFamily="49" charset="0"/>
              </a:rPr>
              <a:t>    </a:t>
            </a:r>
            <a:r>
              <a:rPr lang="en-US" altLang="zh-TW" sz="2400" b="1">
                <a:latin typeface="Courier New" pitchFamily="49" charset="0"/>
              </a:rPr>
              <a:t> -128    1000 0000</a:t>
            </a:r>
          </a:p>
          <a:p>
            <a:pPr eaLnBrk="1" hangingPunct="1">
              <a:buFontTx/>
              <a:buNone/>
            </a:pPr>
            <a:r>
              <a:rPr lang="en-US" altLang="zh-TW" sz="2400" b="1">
                <a:latin typeface="Courier New" pitchFamily="49" charset="0"/>
              </a:rPr>
              <a:t>    </a:t>
            </a:r>
            <a:r>
              <a:rPr lang="en-US" altLang="zh-TW" sz="2400" b="1" u="sng">
                <a:latin typeface="Courier New" pitchFamily="49" charset="0"/>
              </a:rPr>
              <a:t>+  -2</a:t>
            </a:r>
            <a:r>
              <a:rPr lang="en-US" altLang="zh-TW" sz="2400" b="1">
                <a:latin typeface="Courier New" pitchFamily="49" charset="0"/>
              </a:rPr>
              <a:t>    </a:t>
            </a:r>
            <a:r>
              <a:rPr lang="en-US" altLang="zh-TW" sz="2400" b="1" u="sng">
                <a:latin typeface="Courier New" pitchFamily="49" charset="0"/>
              </a:rPr>
              <a:t>1111 1110</a:t>
            </a:r>
          </a:p>
          <a:p>
            <a:pPr eaLnBrk="1" hangingPunct="1">
              <a:buFontTx/>
              <a:buNone/>
            </a:pPr>
            <a:r>
              <a:rPr lang="en-US" altLang="zh-TW" sz="2400" b="1">
                <a:latin typeface="Courier New" pitchFamily="49" charset="0"/>
              </a:rPr>
              <a:t>    - 130    0111 1110  (CY=1,OV=1,N=0)</a:t>
            </a:r>
            <a:r>
              <a:rPr lang="en-US" altLang="zh-TW" sz="2400">
                <a:latin typeface="Courier New" pitchFamily="49" charset="0"/>
              </a:rPr>
              <a:t>  </a:t>
            </a:r>
          </a:p>
          <a:p>
            <a:pPr eaLnBrk="1" hangingPunct="1">
              <a:buFontTx/>
              <a:buNone/>
            </a:pPr>
            <a:r>
              <a:rPr lang="en-US" altLang="zh-TW" sz="2400"/>
              <a:t>The sign bit is wrong so the hardware set OV=1.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2F4AB836-0208-48AC-9E8F-5F5B765F0610}" type="slidenum">
              <a:rPr kumimoji="0" lang="zh-TW" altLang="en-US" sz="1400"/>
              <a:pPr eaLnBrk="1" hangingPunct="1"/>
              <a:t>29</a:t>
            </a:fld>
            <a:endParaRPr kumimoji="0" lang="en-US" altLang="zh-TW" sz="1400"/>
          </a:p>
        </p:txBody>
      </p:sp>
      <p:sp>
        <p:nvSpPr>
          <p:cNvPr id="34819" name="Rectangle 2"/>
          <p:cNvSpPr>
            <a:spLocks noGrp="1" noChangeArrowheads="1"/>
          </p:cNvSpPr>
          <p:nvPr>
            <p:ph type="title"/>
          </p:nvPr>
        </p:nvSpPr>
        <p:spPr>
          <a:xfrm>
            <a:off x="560388" y="536575"/>
            <a:ext cx="7772400" cy="515938"/>
          </a:xfrm>
        </p:spPr>
        <p:txBody>
          <a:bodyPr/>
          <a:lstStyle/>
          <a:p>
            <a:pPr eaLnBrk="1" hangingPunct="1"/>
            <a:r>
              <a:rPr lang="en-US" altLang="zh-TW"/>
              <a:t>Example </a:t>
            </a:r>
          </a:p>
        </p:txBody>
      </p:sp>
      <p:sp>
        <p:nvSpPr>
          <p:cNvPr id="34820" name="Rectangle 3"/>
          <p:cNvSpPr>
            <a:spLocks noGrp="1" noChangeArrowheads="1"/>
          </p:cNvSpPr>
          <p:nvPr>
            <p:ph type="body" idx="1"/>
          </p:nvPr>
        </p:nvSpPr>
        <p:spPr>
          <a:xfrm>
            <a:off x="201613" y="1268413"/>
            <a:ext cx="8597900" cy="5360987"/>
          </a:xfrm>
          <a:ln w="28575">
            <a:solidFill>
              <a:schemeClr val="tx1"/>
            </a:solidFill>
            <a:miter lim="800000"/>
            <a:headEnd/>
            <a:tailEnd/>
          </a:ln>
        </p:spPr>
        <p:txBody>
          <a:bodyPr/>
          <a:lstStyle/>
          <a:p>
            <a:pPr eaLnBrk="1" hangingPunct="1">
              <a:buFontTx/>
              <a:buNone/>
            </a:pPr>
            <a:r>
              <a:rPr lang="en-US" altLang="zh-TW" sz="2400"/>
              <a:t>Examine the following, noting the role of OV.</a:t>
            </a:r>
          </a:p>
          <a:p>
            <a:pPr eaLnBrk="1" hangingPunct="1">
              <a:spcBef>
                <a:spcPct val="75000"/>
              </a:spcBef>
              <a:buFontTx/>
              <a:buNone/>
            </a:pPr>
            <a:r>
              <a:rPr lang="en-US" altLang="zh-TW" sz="2400">
                <a:latin typeface="Courier New" pitchFamily="49" charset="0"/>
              </a:rPr>
              <a:t>		MOVLW +D’7’ </a:t>
            </a:r>
          </a:p>
          <a:p>
            <a:pPr eaLnBrk="1" hangingPunct="1">
              <a:buFontTx/>
              <a:buNone/>
            </a:pPr>
            <a:r>
              <a:rPr lang="en-US" altLang="zh-TW" sz="2400">
                <a:latin typeface="Courier New" pitchFamily="49" charset="0"/>
              </a:rPr>
              <a:t>    	ADDLW +D’25’</a:t>
            </a:r>
          </a:p>
          <a:p>
            <a:pPr eaLnBrk="1" hangingPunct="1">
              <a:buFontTx/>
              <a:buNone/>
            </a:pPr>
            <a:r>
              <a:rPr lang="en-US" altLang="zh-TW" sz="2400" b="1"/>
              <a:t>Solution:</a:t>
            </a:r>
          </a:p>
          <a:p>
            <a:pPr eaLnBrk="1" hangingPunct="1">
              <a:buFontTx/>
              <a:buNone/>
            </a:pPr>
            <a:r>
              <a:rPr lang="en-US" altLang="zh-TW" sz="2400" b="1">
                <a:latin typeface="Courier New" pitchFamily="49" charset="0"/>
              </a:rPr>
              <a:t>        7    0000 0111</a:t>
            </a:r>
          </a:p>
          <a:p>
            <a:pPr eaLnBrk="1" hangingPunct="1">
              <a:buFontTx/>
              <a:buNone/>
            </a:pPr>
            <a:r>
              <a:rPr lang="en-US" altLang="zh-TW" sz="2400" b="1">
                <a:latin typeface="Courier New" pitchFamily="49" charset="0"/>
              </a:rPr>
              <a:t>    </a:t>
            </a:r>
            <a:r>
              <a:rPr lang="en-US" altLang="zh-TW" sz="2400" b="1" u="sng">
                <a:latin typeface="Courier New" pitchFamily="49" charset="0"/>
              </a:rPr>
              <a:t>+  18</a:t>
            </a:r>
            <a:r>
              <a:rPr lang="en-US" altLang="zh-TW" sz="2400" b="1">
                <a:latin typeface="Courier New" pitchFamily="49" charset="0"/>
              </a:rPr>
              <a:t>    </a:t>
            </a:r>
            <a:r>
              <a:rPr lang="en-US" altLang="zh-TW" sz="2400" b="1" u="sng">
                <a:latin typeface="Courier New" pitchFamily="49" charset="0"/>
              </a:rPr>
              <a:t>0001 0010</a:t>
            </a:r>
          </a:p>
          <a:p>
            <a:pPr eaLnBrk="1" hangingPunct="1">
              <a:buFontTx/>
              <a:buNone/>
            </a:pPr>
            <a:r>
              <a:rPr lang="en-US" altLang="zh-TW" sz="2400" b="1">
                <a:latin typeface="Courier New" pitchFamily="49" charset="0"/>
              </a:rPr>
              <a:t>       25    0001 1001 (CY=0,OV=0,N=0)</a:t>
            </a:r>
          </a:p>
          <a:p>
            <a:pPr eaLnBrk="1" hangingPunct="1">
              <a:buFontTx/>
              <a:buNone/>
            </a:pPr>
            <a:r>
              <a:rPr lang="en-US" altLang="zh-TW" sz="2400"/>
              <a:t>+ve + +ve , the resulting sign bit is 0 (+ve), the sign bit is correct.</a:t>
            </a:r>
          </a:p>
          <a:p>
            <a:pPr eaLnBrk="1" hangingPunct="1">
              <a:buFontTx/>
              <a:buNone/>
            </a:pPr>
            <a:r>
              <a:rPr lang="en-US" altLang="zh-TW" sz="2400"/>
              <a:t>The hardware reset OV=0.</a:t>
            </a:r>
          </a:p>
          <a:p>
            <a:pPr eaLnBrk="1" hangingPunct="1">
              <a:buFontTx/>
              <a:buNone/>
            </a:pPr>
            <a:endParaRPr lang="zh-TW"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D5DEF448-C64E-4CC6-8C92-5138C5EE76B7}" type="slidenum">
              <a:rPr kumimoji="0" lang="zh-TW" altLang="en-US" sz="1400"/>
              <a:pPr eaLnBrk="1" hangingPunct="1"/>
              <a:t>3</a:t>
            </a:fld>
            <a:endParaRPr kumimoji="0" lang="en-US" altLang="zh-TW" sz="1400"/>
          </a:p>
        </p:txBody>
      </p:sp>
      <p:sp>
        <p:nvSpPr>
          <p:cNvPr id="4099" name="Rectangle 1026"/>
          <p:cNvSpPr>
            <a:spLocks noGrp="1" noChangeArrowheads="1"/>
          </p:cNvSpPr>
          <p:nvPr>
            <p:ph type="title"/>
          </p:nvPr>
        </p:nvSpPr>
        <p:spPr>
          <a:xfrm>
            <a:off x="684213" y="115888"/>
            <a:ext cx="7772400" cy="649287"/>
          </a:xfrm>
        </p:spPr>
        <p:txBody>
          <a:bodyPr/>
          <a:lstStyle/>
          <a:p>
            <a:pPr eaLnBrk="1" hangingPunct="1"/>
            <a:r>
              <a:rPr lang="en-US" altLang="zh-TW"/>
              <a:t>Addition </a:t>
            </a:r>
          </a:p>
        </p:txBody>
      </p:sp>
      <p:sp>
        <p:nvSpPr>
          <p:cNvPr id="4100" name="Rectangle 1027"/>
          <p:cNvSpPr>
            <a:spLocks noGrp="1" noChangeArrowheads="1"/>
          </p:cNvSpPr>
          <p:nvPr>
            <p:ph type="body" idx="1"/>
          </p:nvPr>
        </p:nvSpPr>
        <p:spPr>
          <a:xfrm>
            <a:off x="684213" y="908050"/>
            <a:ext cx="8135937" cy="4114800"/>
          </a:xfrm>
        </p:spPr>
        <p:txBody>
          <a:bodyPr/>
          <a:lstStyle/>
          <a:p>
            <a:pPr marL="0" indent="0" eaLnBrk="1" hangingPunct="1">
              <a:lnSpc>
                <a:spcPct val="90000"/>
              </a:lnSpc>
              <a:buFontTx/>
              <a:buNone/>
            </a:pPr>
            <a:endParaRPr lang="en-US" altLang="zh-TW" sz="2400"/>
          </a:p>
          <a:p>
            <a:pPr marL="0" indent="0" eaLnBrk="1" hangingPunct="1">
              <a:lnSpc>
                <a:spcPct val="90000"/>
              </a:lnSpc>
              <a:buFontTx/>
              <a:buNone/>
            </a:pPr>
            <a:r>
              <a:rPr lang="en-US" altLang="zh-TW" sz="2200" b="1">
                <a:solidFill>
                  <a:srgbClr val="0060A8"/>
                </a:solidFill>
                <a:latin typeface="Courier New" pitchFamily="49" charset="0"/>
                <a:cs typeface="Courier New" pitchFamily="49" charset="0"/>
              </a:rPr>
              <a:t>ADDLW K 		  </a:t>
            </a:r>
            <a:r>
              <a:rPr lang="en-US" altLang="zh-TW" sz="2200" b="1">
                <a:latin typeface="Courier New" pitchFamily="49" charset="0"/>
                <a:cs typeface="Courier New" pitchFamily="49" charset="0"/>
              </a:rPr>
              <a:t>; WREG = WREG + K</a:t>
            </a:r>
          </a:p>
          <a:p>
            <a:pPr marL="0" indent="0" eaLnBrk="1" hangingPunct="1">
              <a:lnSpc>
                <a:spcPct val="90000"/>
              </a:lnSpc>
              <a:buFontTx/>
              <a:buNone/>
            </a:pPr>
            <a:r>
              <a:rPr lang="en-US" altLang="zh-TW" sz="2200" b="1">
                <a:solidFill>
                  <a:srgbClr val="0060A8"/>
                </a:solidFill>
                <a:latin typeface="Courier New" pitchFamily="49" charset="0"/>
                <a:cs typeface="Courier New" pitchFamily="49" charset="0"/>
              </a:rPr>
              <a:t>ADDWF </a:t>
            </a:r>
            <a:r>
              <a:rPr lang="en-US" altLang="zh-TW" sz="2200" b="1" err="1">
                <a:solidFill>
                  <a:srgbClr val="0060A8"/>
                </a:solidFill>
                <a:latin typeface="Courier New" pitchFamily="49" charset="0"/>
                <a:cs typeface="Courier New" pitchFamily="49" charset="0"/>
              </a:rPr>
              <a:t>fileReg,D,A</a:t>
            </a:r>
            <a:r>
              <a:rPr lang="en-US" altLang="zh-TW" sz="2200" b="1">
                <a:latin typeface="Courier New" pitchFamily="49" charset="0"/>
                <a:cs typeface="Courier New" pitchFamily="49" charset="0"/>
              </a:rPr>
              <a:t> ;result=</a:t>
            </a:r>
            <a:r>
              <a:rPr lang="en-US" altLang="zh-TW" sz="2200" b="1" err="1">
                <a:latin typeface="Courier New" pitchFamily="49" charset="0"/>
                <a:cs typeface="Courier New" pitchFamily="49" charset="0"/>
              </a:rPr>
              <a:t>WREG+fileReg</a:t>
            </a:r>
            <a:endParaRPr lang="en-US" altLang="zh-TW" sz="2200" b="1">
              <a:solidFill>
                <a:srgbClr val="0060A8"/>
              </a:solidFill>
              <a:latin typeface="Courier New" pitchFamily="49" charset="0"/>
              <a:cs typeface="Courier New" pitchFamily="49" charset="0"/>
            </a:endParaRPr>
          </a:p>
          <a:p>
            <a:pPr marL="0" indent="0" eaLnBrk="1" hangingPunct="1">
              <a:lnSpc>
                <a:spcPct val="90000"/>
              </a:lnSpc>
              <a:buFontTx/>
              <a:buNone/>
            </a:pPr>
            <a:r>
              <a:rPr lang="en-US" altLang="zh-TW" sz="2200" b="1">
                <a:solidFill>
                  <a:srgbClr val="0060A8"/>
                </a:solidFill>
                <a:latin typeface="Courier New" pitchFamily="49" charset="0"/>
                <a:cs typeface="Courier New" pitchFamily="49" charset="0"/>
              </a:rPr>
              <a:t>ADDWFC </a:t>
            </a:r>
            <a:r>
              <a:rPr lang="en-US" altLang="zh-TW" sz="2200" b="1" err="1">
                <a:solidFill>
                  <a:srgbClr val="0060A8"/>
                </a:solidFill>
                <a:latin typeface="Courier New" pitchFamily="49" charset="0"/>
                <a:cs typeface="Courier New" pitchFamily="49" charset="0"/>
              </a:rPr>
              <a:t>fileReg,D,A;</a:t>
            </a:r>
            <a:r>
              <a:rPr lang="en-US" altLang="zh-TW" sz="2200" b="1" err="1">
                <a:latin typeface="Courier New" pitchFamily="49" charset="0"/>
                <a:cs typeface="Courier New" pitchFamily="49" charset="0"/>
              </a:rPr>
              <a:t>result</a:t>
            </a:r>
            <a:r>
              <a:rPr lang="en-US" altLang="zh-TW" sz="2200" b="1">
                <a:latin typeface="Courier New" pitchFamily="49" charset="0"/>
                <a:cs typeface="Courier New" pitchFamily="49" charset="0"/>
              </a:rPr>
              <a:t>=</a:t>
            </a:r>
            <a:r>
              <a:rPr lang="en-US" altLang="zh-TW" sz="2200" b="1" err="1">
                <a:latin typeface="Courier New" pitchFamily="49" charset="0"/>
                <a:cs typeface="Courier New" pitchFamily="49" charset="0"/>
              </a:rPr>
              <a:t>WREG+carry+fileReg</a:t>
            </a:r>
            <a:endParaRPr lang="en-US" altLang="zh-TW" sz="2200"/>
          </a:p>
          <a:p>
            <a:pPr marL="0" indent="0" eaLnBrk="1" hangingPunct="1">
              <a:lnSpc>
                <a:spcPct val="90000"/>
              </a:lnSpc>
              <a:buFontTx/>
              <a:buNone/>
            </a:pPr>
            <a:endParaRPr lang="en-US" altLang="zh-TW" sz="2400"/>
          </a:p>
          <a:p>
            <a:pPr marL="0" indent="0" eaLnBrk="1" hangingPunct="1">
              <a:lnSpc>
                <a:spcPct val="90000"/>
              </a:lnSpc>
              <a:buFontTx/>
              <a:buNone/>
            </a:pPr>
            <a:r>
              <a:rPr lang="en-US" altLang="zh-TW" sz="2400"/>
              <a:t>Example:</a:t>
            </a:r>
          </a:p>
          <a:p>
            <a:pPr marL="0" indent="0" eaLnBrk="1" hangingPunct="1">
              <a:lnSpc>
                <a:spcPct val="90000"/>
              </a:lnSpc>
              <a:buFontTx/>
              <a:buNone/>
            </a:pPr>
            <a:r>
              <a:rPr lang="en-US" altLang="zh-TW" sz="2400" b="1">
                <a:latin typeface="Courier New" pitchFamily="49" charset="0"/>
                <a:cs typeface="Courier New" pitchFamily="49" charset="0"/>
              </a:rPr>
              <a:t>MOVLW 0xF5</a:t>
            </a:r>
          </a:p>
          <a:p>
            <a:pPr marL="0" indent="0" eaLnBrk="1" hangingPunct="1">
              <a:lnSpc>
                <a:spcPct val="90000"/>
              </a:lnSpc>
              <a:buFontTx/>
              <a:buNone/>
            </a:pPr>
            <a:r>
              <a:rPr lang="en-US" altLang="zh-TW" sz="2400" b="1">
                <a:latin typeface="Courier New" pitchFamily="49" charset="0"/>
                <a:cs typeface="Courier New" pitchFamily="49" charset="0"/>
              </a:rPr>
              <a:t>ADDLW 0xB5</a:t>
            </a:r>
          </a:p>
          <a:p>
            <a:pPr marL="0" indent="0" eaLnBrk="1" hangingPunct="1">
              <a:lnSpc>
                <a:spcPct val="90000"/>
              </a:lnSpc>
              <a:buFontTx/>
              <a:buNone/>
            </a:pPr>
            <a:r>
              <a:rPr lang="en-US" altLang="zh-TW" sz="2400" b="1">
                <a:latin typeface="Courier New" pitchFamily="49" charset="0"/>
                <a:cs typeface="Courier New" pitchFamily="49" charset="0"/>
              </a:rPr>
              <a:t>WREG = 00</a:t>
            </a:r>
          </a:p>
          <a:p>
            <a:pPr marL="0" indent="0" eaLnBrk="1" hangingPunct="1">
              <a:lnSpc>
                <a:spcPct val="90000"/>
              </a:lnSpc>
              <a:buFontTx/>
              <a:buNone/>
            </a:pPr>
            <a:r>
              <a:rPr lang="en-US" altLang="zh-TW" sz="2400" b="1">
                <a:latin typeface="Courier New" pitchFamily="49" charset="0"/>
                <a:cs typeface="Courier New" pitchFamily="49" charset="0"/>
              </a:rPr>
              <a:t>N=1, OV=0, Z=0 DC=0, C=1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556F071E-A798-4E06-8ED4-413834AD5FB6}" type="slidenum">
              <a:rPr kumimoji="0" lang="zh-TW" altLang="en-US" sz="1400"/>
              <a:pPr eaLnBrk="1" hangingPunct="1"/>
              <a:t>30</a:t>
            </a:fld>
            <a:endParaRPr kumimoji="0" lang="en-US" altLang="zh-TW" sz="1400"/>
          </a:p>
        </p:txBody>
      </p:sp>
      <p:sp>
        <p:nvSpPr>
          <p:cNvPr id="35843" name="Rectangle 2"/>
          <p:cNvSpPr>
            <a:spLocks noGrp="1" noChangeArrowheads="1"/>
          </p:cNvSpPr>
          <p:nvPr>
            <p:ph type="ctrTitle"/>
          </p:nvPr>
        </p:nvSpPr>
        <p:spPr>
          <a:xfrm>
            <a:off x="611188" y="692150"/>
            <a:ext cx="7772400" cy="1143000"/>
          </a:xfrm>
        </p:spPr>
        <p:txBody>
          <a:bodyPr/>
          <a:lstStyle/>
          <a:p>
            <a:pPr eaLnBrk="1" hangingPunct="1"/>
            <a:r>
              <a:rPr lang="en-US" altLang="zh-TW" sz="3600"/>
              <a:t>Chapter 4 </a:t>
            </a:r>
            <a:br>
              <a:rPr lang="en-US" altLang="zh-TW" sz="3600"/>
            </a:br>
            <a:r>
              <a:rPr lang="en-US" altLang="zh-TW" sz="3600"/>
              <a:t>Arithmetic and Logic Instructions</a:t>
            </a:r>
          </a:p>
        </p:txBody>
      </p:sp>
      <p:sp>
        <p:nvSpPr>
          <p:cNvPr id="35844" name="Rectangle 3"/>
          <p:cNvSpPr>
            <a:spLocks noChangeArrowheads="1"/>
          </p:cNvSpPr>
          <p:nvPr/>
        </p:nvSpPr>
        <p:spPr bwMode="auto">
          <a:xfrm>
            <a:off x="827088" y="3068638"/>
            <a:ext cx="777240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spcBef>
                <a:spcPct val="20000"/>
              </a:spcBef>
            </a:pPr>
            <a:r>
              <a:rPr lang="en-US" altLang="zh-TW" sz="2800">
                <a:ea typeface="DFKai-SB" pitchFamily="65" charset="-120"/>
              </a:rPr>
              <a:t>4</a:t>
            </a:r>
            <a:r>
              <a:rPr lang="zh-TW" altLang="en-US" sz="2800">
                <a:ea typeface="DFKai-SB" pitchFamily="65" charset="-120"/>
              </a:rPr>
              <a:t>.1  </a:t>
            </a:r>
            <a:r>
              <a:rPr lang="en-US" altLang="zh-TW" sz="2800">
                <a:ea typeface="DFKai-SB" pitchFamily="65" charset="-120"/>
              </a:rPr>
              <a:t>Arithmetic Instructions</a:t>
            </a:r>
          </a:p>
          <a:p>
            <a:pPr eaLnBrk="1" hangingPunct="1">
              <a:spcBef>
                <a:spcPct val="20000"/>
              </a:spcBef>
            </a:pPr>
            <a:r>
              <a:rPr lang="en-US" altLang="zh-TW" sz="2800">
                <a:ea typeface="DFKai-SB" pitchFamily="65" charset="-120"/>
              </a:rPr>
              <a:t>4.2  Signed Number Concepts</a:t>
            </a:r>
          </a:p>
          <a:p>
            <a:pPr eaLnBrk="1" hangingPunct="1">
              <a:spcBef>
                <a:spcPct val="20000"/>
              </a:spcBef>
            </a:pPr>
            <a:r>
              <a:rPr lang="en-US" altLang="zh-TW" sz="2800">
                <a:ea typeface="DFKai-SB" pitchFamily="65" charset="-120"/>
              </a:rPr>
              <a:t>4.3. </a:t>
            </a:r>
            <a:r>
              <a:rPr lang="en-US" altLang="zh-TW" sz="2800" b="1">
                <a:ea typeface="DFKai-SB" pitchFamily="65" charset="-120"/>
              </a:rPr>
              <a:t>Logic Instructions</a:t>
            </a:r>
          </a:p>
          <a:p>
            <a:pPr eaLnBrk="1" hangingPunct="1">
              <a:spcBef>
                <a:spcPct val="20000"/>
              </a:spcBef>
            </a:pPr>
            <a:r>
              <a:rPr lang="en-US" altLang="zh-TW" sz="2800">
                <a:ea typeface="DFKai-SB" pitchFamily="65" charset="-120"/>
              </a:rPr>
              <a:t>4.4  BCD and ASCII Conversion</a:t>
            </a:r>
          </a:p>
          <a:p>
            <a:pPr eaLnBrk="1" hangingPunct="1">
              <a:spcBef>
                <a:spcPct val="20000"/>
              </a:spcBef>
            </a:pPr>
            <a:r>
              <a:rPr lang="en-US" altLang="zh-TW" sz="2800">
                <a:ea typeface="DFKai-SB" pitchFamily="65" charset="-120"/>
              </a:rPr>
              <a:t>4.5 Parameter Passing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468313" y="836613"/>
            <a:ext cx="8280400" cy="397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en-US" sz="2800" b="1"/>
              <a:t>Widely used instructions</a:t>
            </a:r>
          </a:p>
          <a:p>
            <a:pPr marL="457200" indent="-457200" eaLnBrk="1" hangingPunct="1">
              <a:buFont typeface="Arial" panose="020B0604020202020204" pitchFamily="34" charset="0"/>
              <a:buChar char="•"/>
            </a:pPr>
            <a:r>
              <a:rPr lang="en-US" altLang="en-US" sz="2800" b="1">
                <a:latin typeface="Courier New" pitchFamily="49" charset="0"/>
                <a:cs typeface="Courier New" pitchFamily="49" charset="0"/>
              </a:rPr>
              <a:t>ANDLW k</a:t>
            </a:r>
          </a:p>
          <a:p>
            <a:pPr marL="457200" indent="-457200" eaLnBrk="1" hangingPunct="1">
              <a:buFont typeface="Arial" panose="020B0604020202020204" pitchFamily="34" charset="0"/>
              <a:buChar char="•"/>
            </a:pPr>
            <a:r>
              <a:rPr lang="en-US" altLang="en-US" sz="2800" b="1">
                <a:latin typeface="Courier New" pitchFamily="49" charset="0"/>
                <a:cs typeface="Courier New" pitchFamily="49" charset="0"/>
              </a:rPr>
              <a:t>ANDFW </a:t>
            </a:r>
            <a:r>
              <a:rPr lang="en-US" altLang="en-US" sz="2800" b="1" err="1">
                <a:latin typeface="Courier New" pitchFamily="49" charset="0"/>
                <a:cs typeface="Courier New" pitchFamily="49" charset="0"/>
              </a:rPr>
              <a:t>FileReg</a:t>
            </a:r>
            <a:r>
              <a:rPr lang="en-US" altLang="en-US" sz="2800" b="1">
                <a:latin typeface="Courier New" pitchFamily="49" charset="0"/>
                <a:cs typeface="Courier New" pitchFamily="49" charset="0"/>
              </a:rPr>
              <a:t>, d</a:t>
            </a:r>
          </a:p>
          <a:p>
            <a:pPr marL="457200" indent="-457200" eaLnBrk="1" hangingPunct="1">
              <a:buFont typeface="Arial" panose="020B0604020202020204" pitchFamily="34" charset="0"/>
              <a:buChar char="•"/>
            </a:pPr>
            <a:r>
              <a:rPr lang="en-US" altLang="en-US" sz="2800" b="1">
                <a:latin typeface="Courier New" pitchFamily="49" charset="0"/>
                <a:cs typeface="Courier New" pitchFamily="49" charset="0"/>
              </a:rPr>
              <a:t>IORLW k</a:t>
            </a:r>
          </a:p>
          <a:p>
            <a:pPr marL="457200" indent="-457200" eaLnBrk="1" hangingPunct="1">
              <a:buFont typeface="Arial" panose="020B0604020202020204" pitchFamily="34" charset="0"/>
              <a:buChar char="•"/>
            </a:pPr>
            <a:r>
              <a:rPr lang="en-US" altLang="en-US" sz="2800" b="1">
                <a:latin typeface="Courier New" pitchFamily="49" charset="0"/>
                <a:cs typeface="Courier New" pitchFamily="49" charset="0"/>
              </a:rPr>
              <a:t>IORFW </a:t>
            </a:r>
            <a:r>
              <a:rPr lang="en-US" altLang="en-US" sz="2800" b="1" err="1">
                <a:latin typeface="Courier New" pitchFamily="49" charset="0"/>
                <a:cs typeface="Courier New" pitchFamily="49" charset="0"/>
              </a:rPr>
              <a:t>FileReg</a:t>
            </a:r>
            <a:r>
              <a:rPr lang="en-US" altLang="en-US" sz="2800" b="1">
                <a:latin typeface="Courier New" pitchFamily="49" charset="0"/>
                <a:cs typeface="Courier New" pitchFamily="49" charset="0"/>
              </a:rPr>
              <a:t>, d</a:t>
            </a:r>
          </a:p>
          <a:p>
            <a:pPr marL="457200" indent="-457200" eaLnBrk="1" hangingPunct="1">
              <a:buFont typeface="Arial" panose="020B0604020202020204" pitchFamily="34" charset="0"/>
              <a:buChar char="•"/>
            </a:pPr>
            <a:r>
              <a:rPr lang="en-US" altLang="en-US" sz="2800" b="1">
                <a:latin typeface="Courier New" pitchFamily="49" charset="0"/>
                <a:cs typeface="Courier New" pitchFamily="49" charset="0"/>
              </a:rPr>
              <a:t>XORLW k</a:t>
            </a:r>
          </a:p>
          <a:p>
            <a:pPr marL="457200" indent="-457200" eaLnBrk="1" hangingPunct="1">
              <a:buFont typeface="Arial" panose="020B0604020202020204" pitchFamily="34" charset="0"/>
              <a:buChar char="•"/>
            </a:pPr>
            <a:r>
              <a:rPr lang="en-US" altLang="en-US" sz="2800" b="1">
                <a:latin typeface="Courier New" pitchFamily="49" charset="0"/>
                <a:cs typeface="Courier New" pitchFamily="49" charset="0"/>
              </a:rPr>
              <a:t>XORFW </a:t>
            </a:r>
            <a:r>
              <a:rPr lang="en-US" altLang="en-US" sz="2800" b="1" err="1">
                <a:latin typeface="Courier New" pitchFamily="49" charset="0"/>
                <a:cs typeface="Courier New" pitchFamily="49" charset="0"/>
              </a:rPr>
              <a:t>FileReg</a:t>
            </a:r>
            <a:r>
              <a:rPr lang="en-US" altLang="en-US" sz="2800" b="1">
                <a:latin typeface="Courier New" pitchFamily="49" charset="0"/>
                <a:cs typeface="Courier New" pitchFamily="49" charset="0"/>
              </a:rPr>
              <a:t>, d</a:t>
            </a:r>
          </a:p>
          <a:p>
            <a:pPr eaLnBrk="1" hangingPunct="1"/>
            <a:endParaRPr lang="en-US" altLang="en-US" sz="2800"/>
          </a:p>
          <a:p>
            <a:pPr eaLnBrk="1" hangingPunct="1"/>
            <a:r>
              <a:rPr lang="en-US" altLang="en-US" sz="2800"/>
              <a:t>Affect only Z and N Flags</a:t>
            </a:r>
          </a:p>
        </p:txBody>
      </p:sp>
      <p:sp>
        <p:nvSpPr>
          <p:cNvPr id="36867" name="Rectangle 2"/>
          <p:cNvSpPr>
            <a:spLocks noGrp="1" noChangeArrowheads="1"/>
          </p:cNvSpPr>
          <p:nvPr>
            <p:ph type="ctrTitle"/>
          </p:nvPr>
        </p:nvSpPr>
        <p:spPr>
          <a:xfrm>
            <a:off x="539750" y="115888"/>
            <a:ext cx="7772400" cy="649287"/>
          </a:xfrm>
        </p:spPr>
        <p:txBody>
          <a:bodyPr/>
          <a:lstStyle/>
          <a:p>
            <a:pPr eaLnBrk="1" hangingPunct="1"/>
            <a:r>
              <a:rPr lang="en-US" altLang="zh-TW" sz="3600"/>
              <a:t>Logic Instructions</a:t>
            </a:r>
          </a:p>
        </p:txBody>
      </p:sp>
      <p:sp>
        <p:nvSpPr>
          <p:cNvPr id="3686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9184AEEE-20BC-48F4-944C-78059FC9E36F}" type="slidenum">
              <a:rPr kumimoji="0" lang="zh-TW" altLang="en-US" sz="1400"/>
              <a:pPr eaLnBrk="1" hangingPunct="1"/>
              <a:t>31</a:t>
            </a:fld>
            <a:endParaRPr kumimoji="0" lang="en-US" altLang="zh-TW"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468313" y="836613"/>
            <a:ext cx="8280400" cy="483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marL="457200" indent="-457200" eaLnBrk="1" hangingPunct="1">
              <a:buFont typeface="Arial" panose="020B0604020202020204" pitchFamily="34" charset="0"/>
              <a:buChar char="•"/>
            </a:pPr>
            <a:r>
              <a:rPr lang="en-US" altLang="en-US" sz="2800" b="1">
                <a:latin typeface="Courier New" pitchFamily="49" charset="0"/>
                <a:cs typeface="Courier New" pitchFamily="49" charset="0"/>
              </a:rPr>
              <a:t>COMF </a:t>
            </a:r>
            <a:r>
              <a:rPr lang="en-US" altLang="en-US" sz="2800" b="1" err="1">
                <a:latin typeface="Courier New" pitchFamily="49" charset="0"/>
                <a:cs typeface="Courier New" pitchFamily="49" charset="0"/>
              </a:rPr>
              <a:t>FileReg,d</a:t>
            </a:r>
            <a:endParaRPr lang="en-US" altLang="en-US" sz="2800" b="1">
              <a:latin typeface="Courier New" pitchFamily="49" charset="0"/>
              <a:cs typeface="Courier New" pitchFamily="49" charset="0"/>
            </a:endParaRPr>
          </a:p>
          <a:p>
            <a:pPr eaLnBrk="1" hangingPunct="1"/>
            <a:r>
              <a:rPr lang="en-US" altLang="en-US" sz="2800"/>
              <a:t>		Takes the 1’s complement of a file register</a:t>
            </a:r>
          </a:p>
          <a:p>
            <a:pPr eaLnBrk="1" hangingPunct="1"/>
            <a:r>
              <a:rPr lang="en-US" altLang="en-US" sz="2800"/>
              <a:t>		Affect only Z and N Flags</a:t>
            </a:r>
          </a:p>
          <a:p>
            <a:pPr marL="457200" indent="-457200" eaLnBrk="1" hangingPunct="1">
              <a:buFont typeface="Arial" panose="020B0604020202020204" pitchFamily="34" charset="0"/>
              <a:buChar char="•"/>
            </a:pPr>
            <a:r>
              <a:rPr lang="en-US" altLang="en-US" sz="2800" b="1">
                <a:latin typeface="Courier New" pitchFamily="49" charset="0"/>
                <a:cs typeface="Courier New" pitchFamily="49" charset="0"/>
              </a:rPr>
              <a:t>NEGF </a:t>
            </a:r>
            <a:r>
              <a:rPr lang="en-US" altLang="en-US" sz="2800" b="1" err="1">
                <a:latin typeface="Courier New" pitchFamily="49" charset="0"/>
                <a:cs typeface="Courier New" pitchFamily="49" charset="0"/>
              </a:rPr>
              <a:t>FileReg</a:t>
            </a:r>
            <a:endParaRPr lang="en-US" altLang="en-US" sz="2800" b="1">
              <a:latin typeface="Courier New" pitchFamily="49" charset="0"/>
              <a:cs typeface="Courier New" pitchFamily="49" charset="0"/>
            </a:endParaRPr>
          </a:p>
          <a:p>
            <a:pPr eaLnBrk="1" hangingPunct="1"/>
            <a:r>
              <a:rPr lang="en-US" altLang="en-US" sz="2800"/>
              <a:t>		Takes the 2’s complement of a file register</a:t>
            </a:r>
          </a:p>
          <a:p>
            <a:pPr eaLnBrk="1" hangingPunct="1"/>
            <a:r>
              <a:rPr lang="en-US" altLang="en-US" sz="2800"/>
              <a:t> 		Affect all Flags</a:t>
            </a:r>
          </a:p>
          <a:p>
            <a:pPr eaLnBrk="1" hangingPunct="1"/>
            <a:r>
              <a:rPr lang="en-US" altLang="en-US" sz="2800"/>
              <a:t>Example</a:t>
            </a:r>
          </a:p>
          <a:p>
            <a:pPr eaLnBrk="1" hangingPunct="1"/>
            <a:r>
              <a:rPr lang="en-US" altLang="en-US" sz="2800"/>
              <a:t>	 </a:t>
            </a:r>
            <a:r>
              <a:rPr lang="en-US" altLang="en-US" sz="2800" b="1">
                <a:latin typeface="Courier New" pitchFamily="49" charset="0"/>
                <a:cs typeface="Courier New" pitchFamily="49" charset="0"/>
              </a:rPr>
              <a:t>MYREG EQU 0x10</a:t>
            </a:r>
          </a:p>
          <a:p>
            <a:pPr eaLnBrk="1" hangingPunct="1"/>
            <a:r>
              <a:rPr lang="en-US" altLang="en-US" sz="2800" b="1">
                <a:latin typeface="Courier New" pitchFamily="49" charset="0"/>
                <a:cs typeface="Courier New" pitchFamily="49" charset="0"/>
              </a:rPr>
              <a:t> 	MOVLW 0x85</a:t>
            </a:r>
          </a:p>
          <a:p>
            <a:pPr eaLnBrk="1" hangingPunct="1"/>
            <a:r>
              <a:rPr lang="en-US" altLang="en-US" sz="2800" b="1">
                <a:latin typeface="Courier New" pitchFamily="49" charset="0"/>
                <a:cs typeface="Courier New" pitchFamily="49" charset="0"/>
              </a:rPr>
              <a:t> 	MOVWF MYREG</a:t>
            </a:r>
          </a:p>
          <a:p>
            <a:pPr eaLnBrk="1" hangingPunct="1"/>
            <a:r>
              <a:rPr lang="en-US" altLang="en-US" sz="2800" b="1">
                <a:latin typeface="Courier New" pitchFamily="49" charset="0"/>
                <a:cs typeface="Courier New" pitchFamily="49" charset="0"/>
              </a:rPr>
              <a:t>	NEGF MYREG</a:t>
            </a:r>
            <a:endParaRPr lang="en-US" altLang="en-US" sz="2800"/>
          </a:p>
        </p:txBody>
      </p:sp>
      <p:sp>
        <p:nvSpPr>
          <p:cNvPr id="37891" name="Rectangle 2"/>
          <p:cNvSpPr>
            <a:spLocks noGrp="1" noChangeArrowheads="1"/>
          </p:cNvSpPr>
          <p:nvPr>
            <p:ph type="ctrTitle"/>
          </p:nvPr>
        </p:nvSpPr>
        <p:spPr>
          <a:xfrm>
            <a:off x="539750" y="115888"/>
            <a:ext cx="7772400" cy="649287"/>
          </a:xfrm>
        </p:spPr>
        <p:txBody>
          <a:bodyPr/>
          <a:lstStyle/>
          <a:p>
            <a:pPr eaLnBrk="1" hangingPunct="1"/>
            <a:r>
              <a:rPr lang="en-US" altLang="en-US" sz="3600"/>
              <a:t>Complement Instructions</a:t>
            </a:r>
            <a:endParaRPr lang="en-US" altLang="zh-TW" sz="3600"/>
          </a:p>
        </p:txBody>
      </p:sp>
      <p:sp>
        <p:nvSpPr>
          <p:cNvPr id="3789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324A9A4C-004F-407D-AE1E-29CDCC9E2B36}" type="slidenum">
              <a:rPr kumimoji="0" lang="zh-TW" altLang="en-US" sz="1400"/>
              <a:pPr eaLnBrk="1" hangingPunct="1"/>
              <a:t>32</a:t>
            </a:fld>
            <a:endParaRPr kumimoji="0" lang="en-US" altLang="zh-TW" sz="1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68313" y="836613"/>
            <a:ext cx="8280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en-US" sz="2800"/>
              <a:t>These instructions take 1 or 2 MCs		</a:t>
            </a:r>
          </a:p>
        </p:txBody>
      </p:sp>
      <p:sp>
        <p:nvSpPr>
          <p:cNvPr id="38915" name="Rectangle 2"/>
          <p:cNvSpPr>
            <a:spLocks noGrp="1" noChangeArrowheads="1"/>
          </p:cNvSpPr>
          <p:nvPr>
            <p:ph type="ctrTitle"/>
          </p:nvPr>
        </p:nvSpPr>
        <p:spPr>
          <a:xfrm>
            <a:off x="539750" y="115888"/>
            <a:ext cx="7772400" cy="649287"/>
          </a:xfrm>
        </p:spPr>
        <p:txBody>
          <a:bodyPr/>
          <a:lstStyle/>
          <a:p>
            <a:pPr eaLnBrk="1" hangingPunct="1"/>
            <a:r>
              <a:rPr lang="en-US" altLang="en-US" sz="3600"/>
              <a:t>Compare Instructions</a:t>
            </a:r>
            <a:endParaRPr lang="en-US" altLang="zh-TW" sz="3600"/>
          </a:p>
        </p:txBody>
      </p:sp>
      <p:sp>
        <p:nvSpPr>
          <p:cNvPr id="3891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956CEACB-D77C-47AB-94EF-DB1B327B8402}" type="slidenum">
              <a:rPr kumimoji="0" lang="zh-TW" altLang="en-US" sz="1400"/>
              <a:pPr eaLnBrk="1" hangingPunct="1"/>
              <a:t>33</a:t>
            </a:fld>
            <a:endParaRPr kumimoji="0" lang="en-US" altLang="zh-TW" sz="1400"/>
          </a:p>
        </p:txBody>
      </p:sp>
      <p:graphicFrame>
        <p:nvGraphicFramePr>
          <p:cNvPr id="4" name="Table 3"/>
          <p:cNvGraphicFramePr>
            <a:graphicFrameLocks noGrp="1"/>
          </p:cNvGraphicFramePr>
          <p:nvPr/>
        </p:nvGraphicFramePr>
        <p:xfrm>
          <a:off x="611188" y="1773238"/>
          <a:ext cx="7561262" cy="3089275"/>
        </p:xfrm>
        <a:graphic>
          <a:graphicData uri="http://schemas.openxmlformats.org/drawingml/2006/table">
            <a:tbl>
              <a:tblPr/>
              <a:tblGrid>
                <a:gridCol w="2947987">
                  <a:extLst>
                    <a:ext uri="{9D8B030D-6E8A-4147-A177-3AD203B41FA5}">
                      <a16:colId xmlns:a16="http://schemas.microsoft.com/office/drawing/2014/main" val="20000"/>
                    </a:ext>
                  </a:extLst>
                </a:gridCol>
                <a:gridCol w="3389313">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tblGrid>
              <a:tr h="1260475">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ourier New" pitchFamily="49" charset="0"/>
                          <a:ea typeface="DFKai-SB" pitchFamily="65" charset="-120"/>
                          <a:cs typeface="Courier New" pitchFamily="49" charset="0"/>
                        </a:rPr>
                        <a:t>CPFSGT fileReg</a:t>
                      </a:r>
                    </a:p>
                  </a:txBody>
                  <a:tcPr marL="91445" marR="91445"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itchFamily="18" charset="0"/>
                          <a:ea typeface="DFKai-SB" pitchFamily="65" charset="-120"/>
                        </a:rPr>
                        <a:t>Compare FileReg with WREG, skip</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itchFamily="18" charset="0"/>
                          <a:ea typeface="DFKai-SB" pitchFamily="65" charset="-120"/>
                        </a:rPr>
                        <a:t>if greater than</a:t>
                      </a:r>
                      <a:endParaRPr kumimoji="0" lang="en-US" altLang="en-US" sz="1800" b="0" i="0" u="none" strike="noStrike" cap="none" normalizeH="0" baseline="0">
                        <a:ln>
                          <a:noFill/>
                        </a:ln>
                        <a:solidFill>
                          <a:schemeClr val="tx1"/>
                        </a:solidFill>
                        <a:effectLst/>
                        <a:latin typeface="Times New Roman" pitchFamily="18" charset="0"/>
                        <a:ea typeface="DFKai-SB" pitchFamily="65" charset="-120"/>
                      </a:endParaRPr>
                    </a:p>
                  </a:txBody>
                  <a:tcPr marL="91445" marR="91445"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itchFamily="18" charset="0"/>
                          <a:ea typeface="DFKai-SB" pitchFamily="65" charset="-120"/>
                        </a:rPr>
                        <a:t>fileReg &gt; WREG</a:t>
                      </a:r>
                    </a:p>
                  </a:txBody>
                  <a:tcPr marL="91445" marR="91445"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4400">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ourier New" pitchFamily="49" charset="0"/>
                          <a:ea typeface="DFKai-SB" pitchFamily="65" charset="-120"/>
                          <a:cs typeface="Courier New" pitchFamily="49" charset="0"/>
                        </a:rPr>
                        <a:t>CPFSEQ fileReg</a:t>
                      </a:r>
                    </a:p>
                  </a:txBody>
                  <a:tcPr marL="91445" marR="91445"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itchFamily="18" charset="0"/>
                          <a:ea typeface="DFKai-SB" pitchFamily="65" charset="-120"/>
                        </a:rPr>
                        <a:t>Compare FileReg with WREG, skip</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itchFamily="18" charset="0"/>
                          <a:ea typeface="DFKai-SB" pitchFamily="65" charset="-120"/>
                        </a:rPr>
                        <a:t>if equal</a:t>
                      </a:r>
                      <a:endParaRPr kumimoji="0" lang="en-US" altLang="en-US" sz="1800" b="0" i="0" u="none" strike="noStrike" cap="none" normalizeH="0" baseline="0">
                        <a:ln>
                          <a:noFill/>
                        </a:ln>
                        <a:solidFill>
                          <a:schemeClr val="tx1"/>
                        </a:solidFill>
                        <a:effectLst/>
                        <a:latin typeface="Times New Roman" pitchFamily="18" charset="0"/>
                        <a:ea typeface="DFKai-SB" pitchFamily="65" charset="-120"/>
                      </a:endParaRPr>
                    </a:p>
                  </a:txBody>
                  <a:tcPr marL="91445" marR="91445"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itchFamily="18" charset="0"/>
                          <a:ea typeface="DFKai-SB" pitchFamily="65" charset="-120"/>
                        </a:rPr>
                        <a:t>fileReg = WREG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DFKai-SB" pitchFamily="65" charset="-120"/>
                      </a:endParaRPr>
                    </a:p>
                  </a:txBody>
                  <a:tcPr marL="91445" marR="91445"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400">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Courier New" pitchFamily="49" charset="0"/>
                          <a:ea typeface="DFKai-SB" pitchFamily="65" charset="-120"/>
                          <a:cs typeface="Courier New" pitchFamily="49" charset="0"/>
                        </a:rPr>
                        <a:t>CPFSLT fileReg</a:t>
                      </a:r>
                    </a:p>
                  </a:txBody>
                  <a:tcPr marL="91445" marR="91445"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itchFamily="18" charset="0"/>
                          <a:ea typeface="DFKai-SB" pitchFamily="65" charset="-120"/>
                        </a:rPr>
                        <a:t>Compare FileReg with WREG, skip</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itchFamily="18" charset="0"/>
                          <a:ea typeface="DFKai-SB" pitchFamily="65" charset="-120"/>
                        </a:rPr>
                        <a:t>if  less than</a:t>
                      </a:r>
                      <a:endParaRPr kumimoji="0" lang="en-US" altLang="en-US" sz="1800" b="0" i="0" u="none" strike="noStrike" cap="none" normalizeH="0" baseline="0">
                        <a:ln>
                          <a:noFill/>
                        </a:ln>
                        <a:solidFill>
                          <a:schemeClr val="tx1"/>
                        </a:solidFill>
                        <a:effectLst/>
                        <a:latin typeface="Times New Roman" pitchFamily="18" charset="0"/>
                        <a:ea typeface="DFKai-SB" pitchFamily="65" charset="-120"/>
                      </a:endParaRPr>
                    </a:p>
                  </a:txBody>
                  <a:tcPr marL="91445" marR="91445"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itchFamily="18" charset="0"/>
                          <a:ea typeface="DFKai-SB" pitchFamily="65" charset="-120"/>
                        </a:defRPr>
                      </a:lvl1pPr>
                      <a:lvl2pPr marL="742950" indent="-285750" eaLnBrk="0" hangingPunct="0">
                        <a:spcBef>
                          <a:spcPct val="20000"/>
                        </a:spcBef>
                        <a:defRPr kumimoji="1" sz="2000">
                          <a:solidFill>
                            <a:schemeClr val="tx1"/>
                          </a:solidFill>
                          <a:latin typeface="Times New Roman" pitchFamily="18" charset="0"/>
                          <a:ea typeface="DFKai-SB" pitchFamily="65" charset="-120"/>
                        </a:defRPr>
                      </a:lvl2pPr>
                      <a:lvl3pPr marL="1143000" indent="-228600" eaLnBrk="0" hangingPunct="0">
                        <a:spcBef>
                          <a:spcPct val="20000"/>
                        </a:spcBef>
                        <a:defRPr kumimoji="1">
                          <a:solidFill>
                            <a:schemeClr val="tx1"/>
                          </a:solidFill>
                          <a:latin typeface="Times New Roman" pitchFamily="18" charset="0"/>
                          <a:ea typeface="DFKai-SB" pitchFamily="65" charset="-120"/>
                        </a:defRPr>
                      </a:lvl3pPr>
                      <a:lvl4pPr marL="1600200" indent="-228600" eaLnBrk="0" hangingPunct="0">
                        <a:spcBef>
                          <a:spcPct val="20000"/>
                        </a:spcBef>
                        <a:defRPr kumimoji="1" sz="1600">
                          <a:solidFill>
                            <a:schemeClr val="tx1"/>
                          </a:solidFill>
                          <a:latin typeface="Times New Roman" pitchFamily="18" charset="0"/>
                          <a:ea typeface="DFKai-SB" pitchFamily="65" charset="-120"/>
                        </a:defRPr>
                      </a:lvl4pPr>
                      <a:lvl5pPr marL="2057400" indent="-228600" eaLnBrk="0" hangingPunct="0">
                        <a:spcBef>
                          <a:spcPct val="20000"/>
                        </a:spcBef>
                        <a:defRPr kumimoji="1" sz="1600">
                          <a:solidFill>
                            <a:schemeClr val="tx1"/>
                          </a:solidFill>
                          <a:latin typeface="Times New Roman" pitchFamily="18" charset="0"/>
                          <a:ea typeface="DFKai-SB" pitchFamily="65" charset="-120"/>
                        </a:defRPr>
                      </a:lvl5pPr>
                      <a:lvl6pPr marL="25146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6pPr>
                      <a:lvl7pPr marL="29718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7pPr>
                      <a:lvl8pPr marL="34290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8pPr>
                      <a:lvl9pPr marL="3886200" indent="-228600" eaLnBrk="0" fontAlgn="base" hangingPunct="0">
                        <a:spcBef>
                          <a:spcPct val="20000"/>
                        </a:spcBef>
                        <a:spcAft>
                          <a:spcPct val="0"/>
                        </a:spcAft>
                        <a:defRPr kumimoji="1" sz="1600">
                          <a:solidFill>
                            <a:schemeClr val="tx1"/>
                          </a:solidFill>
                          <a:latin typeface="Times New Roman" pitchFamily="18" charset="0"/>
                          <a:ea typeface="DFKai-SB" pitchFamily="65"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itchFamily="18" charset="0"/>
                          <a:ea typeface="DFKai-SB" pitchFamily="65" charset="-120"/>
                        </a:rPr>
                        <a:t>fileReg &lt; WREG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DFKai-SB" pitchFamily="65" charset="-120"/>
                      </a:endParaRPr>
                    </a:p>
                  </a:txBody>
                  <a:tcPr marL="91445" marR="91445"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ctrTitle"/>
          </p:nvPr>
        </p:nvSpPr>
        <p:spPr>
          <a:xfrm>
            <a:off x="539750" y="115888"/>
            <a:ext cx="7772400" cy="649287"/>
          </a:xfrm>
        </p:spPr>
        <p:txBody>
          <a:bodyPr/>
          <a:lstStyle/>
          <a:p>
            <a:r>
              <a:rPr lang="en-US" altLang="en-US" sz="3600"/>
              <a:t>Flowchart for CPFSGT</a:t>
            </a:r>
            <a:endParaRPr lang="en-US" altLang="zh-TW" sz="3600"/>
          </a:p>
        </p:txBody>
      </p:sp>
      <p:sp>
        <p:nvSpPr>
          <p:cNvPr id="3993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2FE350E2-C9BB-485C-95F5-7C486398A2CA}" type="slidenum">
              <a:rPr kumimoji="0" lang="zh-TW" altLang="en-US" sz="1400"/>
              <a:pPr eaLnBrk="1" hangingPunct="1"/>
              <a:t>34</a:t>
            </a:fld>
            <a:endParaRPr kumimoji="0" lang="en-US" altLang="zh-TW" sz="1400"/>
          </a:p>
        </p:txBody>
      </p:sp>
      <p:pic>
        <p:nvPicPr>
          <p:cNvPr id="399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557338"/>
            <a:ext cx="7419975"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a:xfrm>
            <a:off x="539750" y="115888"/>
            <a:ext cx="7772400" cy="649287"/>
          </a:xfrm>
        </p:spPr>
        <p:txBody>
          <a:bodyPr/>
          <a:lstStyle/>
          <a:p>
            <a:r>
              <a:rPr lang="en-US" altLang="en-US" sz="3600"/>
              <a:t>Flowchart for CPFSEQ</a:t>
            </a:r>
            <a:endParaRPr lang="en-US" altLang="zh-TW" sz="3600"/>
          </a:p>
        </p:txBody>
      </p:sp>
      <p:sp>
        <p:nvSpPr>
          <p:cNvPr id="4096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37E566A5-0306-4A6D-AF3A-96B340180EAB}" type="slidenum">
              <a:rPr kumimoji="0" lang="zh-TW" altLang="en-US" sz="1400"/>
              <a:pPr eaLnBrk="1" hangingPunct="1"/>
              <a:t>35</a:t>
            </a:fld>
            <a:endParaRPr kumimoji="0" lang="en-US" altLang="zh-TW" sz="1400"/>
          </a:p>
        </p:txBody>
      </p:sp>
      <p:pic>
        <p:nvPicPr>
          <p:cNvPr id="409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1228725"/>
            <a:ext cx="7543800"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539750" y="115888"/>
            <a:ext cx="7772400" cy="649287"/>
          </a:xfrm>
        </p:spPr>
        <p:txBody>
          <a:bodyPr/>
          <a:lstStyle/>
          <a:p>
            <a:r>
              <a:rPr lang="en-US" altLang="en-US" sz="3600"/>
              <a:t>Flowchart for CPFSLT</a:t>
            </a:r>
            <a:endParaRPr lang="en-US" altLang="zh-TW" sz="3600"/>
          </a:p>
        </p:txBody>
      </p:sp>
      <p:sp>
        <p:nvSpPr>
          <p:cNvPr id="4198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5C6AC24D-9D7D-48F1-8D25-A030C5A8067A}" type="slidenum">
              <a:rPr kumimoji="0" lang="zh-TW" altLang="en-US" sz="1400"/>
              <a:pPr eaLnBrk="1" hangingPunct="1"/>
              <a:t>36</a:t>
            </a:fld>
            <a:endParaRPr kumimoji="0" lang="en-US" altLang="zh-TW" sz="1400"/>
          </a:p>
        </p:txBody>
      </p:sp>
      <p:pic>
        <p:nvPicPr>
          <p:cNvPr id="419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8" y="1266825"/>
            <a:ext cx="7820025" cy="432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ChangeArrowheads="1"/>
          </p:cNvSpPr>
          <p:nvPr/>
        </p:nvSpPr>
        <p:spPr bwMode="auto">
          <a:xfrm>
            <a:off x="250825" y="0"/>
            <a:ext cx="77724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a:endParaRPr lang="en-US" altLang="zh-CN" sz="2800" b="1">
              <a:ea typeface="DFKai-SB" pitchFamily="65" charset="-120"/>
            </a:endParaRPr>
          </a:p>
        </p:txBody>
      </p:sp>
      <p:sp>
        <p:nvSpPr>
          <p:cNvPr id="43011" name="Rectangle 3"/>
          <p:cNvSpPr>
            <a:spLocks noChangeArrowheads="1"/>
          </p:cNvSpPr>
          <p:nvPr/>
        </p:nvSpPr>
        <p:spPr bwMode="auto">
          <a:xfrm>
            <a:off x="546100" y="692150"/>
            <a:ext cx="8347075" cy="57943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spcBef>
                <a:spcPct val="20000"/>
              </a:spcBef>
            </a:pPr>
            <a:r>
              <a:rPr lang="en-US" altLang="zh-TW">
                <a:ea typeface="DFKai-SB" pitchFamily="65" charset="-120"/>
              </a:rPr>
              <a:t>Write code to determine if data on PORTB contains the value 99H.</a:t>
            </a:r>
          </a:p>
          <a:p>
            <a:pPr eaLnBrk="1" hangingPunct="1">
              <a:spcBef>
                <a:spcPct val="20000"/>
              </a:spcBef>
            </a:pPr>
            <a:r>
              <a:rPr lang="en-US" altLang="zh-TW">
                <a:ea typeface="DFKai-SB" pitchFamily="65" charset="-120"/>
              </a:rPr>
              <a:t>If so, write letter ‘y’ to PORTC. Otherwise, make PORTC=‘N’ </a:t>
            </a:r>
          </a:p>
          <a:p>
            <a:pPr eaLnBrk="1" hangingPunct="1">
              <a:spcBef>
                <a:spcPct val="20000"/>
              </a:spcBef>
            </a:pPr>
            <a:endParaRPr lang="en-US" altLang="zh-TW">
              <a:ea typeface="DFKai-SB" pitchFamily="65" charset="-120"/>
            </a:endParaRPr>
          </a:p>
          <a:p>
            <a:pPr eaLnBrk="1" hangingPunct="1">
              <a:spcBef>
                <a:spcPct val="20000"/>
              </a:spcBef>
            </a:pPr>
            <a:r>
              <a:rPr lang="en-US" altLang="zh-TW">
                <a:latin typeface="Courier New" pitchFamily="49" charset="0"/>
                <a:ea typeface="DFKai-SB" pitchFamily="65" charset="-120"/>
              </a:rPr>
              <a:t>		</a:t>
            </a:r>
            <a:r>
              <a:rPr lang="en-US" altLang="zh-TW" b="1">
                <a:latin typeface="Courier New" pitchFamily="49" charset="0"/>
                <a:ea typeface="DFKai-SB" pitchFamily="65" charset="-120"/>
              </a:rPr>
              <a:t>CLRF		TRISC</a:t>
            </a:r>
          </a:p>
          <a:p>
            <a:pPr eaLnBrk="1" hangingPunct="1">
              <a:spcBef>
                <a:spcPct val="20000"/>
              </a:spcBef>
            </a:pPr>
            <a:r>
              <a:rPr lang="en-US" altLang="zh-TW" b="1">
                <a:latin typeface="Courier New" pitchFamily="49" charset="0"/>
                <a:ea typeface="DFKai-SB" pitchFamily="65" charset="-120"/>
              </a:rPr>
              <a:t>		MOVLW		A’N’</a:t>
            </a:r>
          </a:p>
          <a:p>
            <a:pPr eaLnBrk="1" hangingPunct="1">
              <a:spcBef>
                <a:spcPct val="20000"/>
              </a:spcBef>
            </a:pPr>
            <a:r>
              <a:rPr lang="en-US" altLang="zh-TW" b="1">
                <a:latin typeface="Courier New" pitchFamily="49" charset="0"/>
                <a:ea typeface="DFKai-SB" pitchFamily="65" charset="-120"/>
              </a:rPr>
              <a:t>		MOVWF		PORTC</a:t>
            </a:r>
          </a:p>
          <a:p>
            <a:pPr eaLnBrk="1" hangingPunct="1">
              <a:spcBef>
                <a:spcPct val="20000"/>
              </a:spcBef>
            </a:pPr>
            <a:r>
              <a:rPr lang="en-US" altLang="zh-TW" b="1">
                <a:latin typeface="Courier New" pitchFamily="49" charset="0"/>
                <a:ea typeface="DFKai-SB" pitchFamily="65" charset="-120"/>
              </a:rPr>
              <a:t>		SETF		TRISB</a:t>
            </a:r>
          </a:p>
          <a:p>
            <a:pPr eaLnBrk="1" hangingPunct="1">
              <a:spcBef>
                <a:spcPct val="20000"/>
              </a:spcBef>
            </a:pPr>
            <a:r>
              <a:rPr lang="en-US" altLang="zh-TW" b="1">
                <a:latin typeface="Courier New" pitchFamily="49" charset="0"/>
                <a:ea typeface="DFKai-SB" pitchFamily="65" charset="-120"/>
              </a:rPr>
              <a:t>		MOVLW		0x99</a:t>
            </a:r>
          </a:p>
          <a:p>
            <a:pPr eaLnBrk="1" hangingPunct="1">
              <a:spcBef>
                <a:spcPct val="20000"/>
              </a:spcBef>
            </a:pPr>
            <a:r>
              <a:rPr lang="en-US" altLang="zh-TW" b="1">
                <a:latin typeface="Courier New" pitchFamily="49" charset="0"/>
                <a:ea typeface="DFKai-SB" pitchFamily="65" charset="-120"/>
              </a:rPr>
              <a:t>		CPFSEQ	PORTB</a:t>
            </a:r>
          </a:p>
          <a:p>
            <a:pPr eaLnBrk="1" hangingPunct="1">
              <a:spcBef>
                <a:spcPct val="20000"/>
              </a:spcBef>
            </a:pPr>
            <a:r>
              <a:rPr lang="en-US" altLang="zh-TW" b="1">
                <a:latin typeface="Courier New" pitchFamily="49" charset="0"/>
                <a:ea typeface="DFKai-SB" pitchFamily="65" charset="-120"/>
              </a:rPr>
              <a:t>		BRA		</a:t>
            </a:r>
            <a:r>
              <a:rPr lang="en-US" altLang="zh-TW" b="1">
                <a:solidFill>
                  <a:srgbClr val="C00000"/>
                </a:solidFill>
                <a:latin typeface="Courier New" pitchFamily="49" charset="0"/>
                <a:ea typeface="DFKai-SB" pitchFamily="65" charset="-120"/>
              </a:rPr>
              <a:t>OVER</a:t>
            </a:r>
          </a:p>
          <a:p>
            <a:pPr eaLnBrk="1" hangingPunct="1">
              <a:spcBef>
                <a:spcPct val="20000"/>
              </a:spcBef>
            </a:pPr>
            <a:r>
              <a:rPr lang="en-US" altLang="zh-TW" b="1">
                <a:latin typeface="Courier New" pitchFamily="49" charset="0"/>
                <a:ea typeface="DFKai-SB" pitchFamily="65" charset="-120"/>
              </a:rPr>
              <a:t>		MOVLW		A’y’</a:t>
            </a:r>
          </a:p>
          <a:p>
            <a:pPr eaLnBrk="1" hangingPunct="1">
              <a:spcBef>
                <a:spcPct val="20000"/>
              </a:spcBef>
            </a:pPr>
            <a:r>
              <a:rPr lang="en-US" altLang="zh-TW" b="1">
                <a:latin typeface="Courier New" pitchFamily="49" charset="0"/>
                <a:ea typeface="DFKai-SB" pitchFamily="65" charset="-120"/>
              </a:rPr>
              <a:t>		MOVWF		PORTC</a:t>
            </a:r>
          </a:p>
          <a:p>
            <a:pPr eaLnBrk="1" hangingPunct="1">
              <a:spcBef>
                <a:spcPct val="20000"/>
              </a:spcBef>
            </a:pPr>
            <a:r>
              <a:rPr lang="en-US" altLang="zh-TW" sz="2000" b="1">
                <a:solidFill>
                  <a:srgbClr val="C00000"/>
                </a:solidFill>
                <a:latin typeface="Courier New" pitchFamily="49" charset="0"/>
                <a:ea typeface="DFKai-SB" pitchFamily="65" charset="-120"/>
              </a:rPr>
              <a:t>OVER</a:t>
            </a:r>
            <a:r>
              <a:rPr lang="en-US" altLang="zh-TW" sz="2000" b="1">
                <a:latin typeface="Courier New" pitchFamily="49" charset="0"/>
                <a:ea typeface="DFKai-SB" pitchFamily="65" charset="-120"/>
              </a:rPr>
              <a:t>: … … … </a:t>
            </a:r>
            <a:endParaRPr lang="zh-TW" altLang="en-US" sz="2000" b="1">
              <a:ea typeface="DFKai-SB" pitchFamily="65" charset="-120"/>
            </a:endParaRPr>
          </a:p>
        </p:txBody>
      </p:sp>
      <p:sp>
        <p:nvSpPr>
          <p:cNvPr id="4301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112D5A4C-79EF-4658-8BAC-A7F2A2E44397}" type="slidenum">
              <a:rPr kumimoji="0" lang="zh-TW" altLang="en-US" sz="1400"/>
              <a:pPr eaLnBrk="1" hangingPunct="1"/>
              <a:t>37</a:t>
            </a:fld>
            <a:endParaRPr kumimoji="0" lang="en-US" altLang="zh-TW"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55650" y="-99392"/>
            <a:ext cx="7772400" cy="1143001"/>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Rotate instruction </a:t>
            </a:r>
            <a:endParaRPr lang="en-US" altLang="zh-CN"/>
          </a:p>
        </p:txBody>
      </p:sp>
      <p:sp>
        <p:nvSpPr>
          <p:cNvPr id="44035" name="Rectangle 5"/>
          <p:cNvSpPr>
            <a:spLocks noChangeArrowheads="1"/>
          </p:cNvSpPr>
          <p:nvPr/>
        </p:nvSpPr>
        <p:spPr bwMode="auto">
          <a:xfrm>
            <a:off x="755650" y="1125538"/>
            <a:ext cx="7129463" cy="378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en-US"/>
              <a:t>Rotate fileReg </a:t>
            </a:r>
            <a:r>
              <a:rPr lang="en-US" altLang="en-US" b="1"/>
              <a:t>R</a:t>
            </a:r>
            <a:r>
              <a:rPr lang="en-US" altLang="en-US"/>
              <a:t>ight or </a:t>
            </a:r>
            <a:r>
              <a:rPr lang="en-US" altLang="en-US" b="1"/>
              <a:t>L</a:t>
            </a:r>
            <a:r>
              <a:rPr lang="en-US" altLang="en-US"/>
              <a:t>eft (no Carry)</a:t>
            </a:r>
          </a:p>
          <a:p>
            <a:pPr eaLnBrk="1" hangingPunct="1"/>
            <a:r>
              <a:rPr lang="en-US" altLang="en-US"/>
              <a:t>         	</a:t>
            </a:r>
            <a:r>
              <a:rPr lang="en-US" altLang="en-US" b="1">
                <a:latin typeface="Courier New" pitchFamily="49" charset="0"/>
                <a:cs typeface="Courier New" pitchFamily="49" charset="0"/>
              </a:rPr>
              <a:t>RRNCF fileRed, d</a:t>
            </a:r>
          </a:p>
          <a:p>
            <a:pPr eaLnBrk="1" hangingPunct="1"/>
            <a:r>
              <a:rPr lang="en-US" altLang="en-US"/>
              <a:t>	</a:t>
            </a:r>
            <a:r>
              <a:rPr lang="en-US" altLang="en-US" b="1">
                <a:latin typeface="Courier New" pitchFamily="49" charset="0"/>
                <a:cs typeface="Courier New" pitchFamily="49" charset="0"/>
              </a:rPr>
              <a:t>RLNCF fileRed, d</a:t>
            </a:r>
          </a:p>
          <a:p>
            <a:pPr eaLnBrk="1" hangingPunct="1"/>
            <a:r>
              <a:rPr lang="en-US" altLang="en-US"/>
              <a:t>affect the N and Z flag</a:t>
            </a:r>
          </a:p>
          <a:p>
            <a:pPr eaLnBrk="1" hangingPunct="1"/>
            <a:endParaRPr lang="en-US" altLang="en-US"/>
          </a:p>
          <a:p>
            <a:pPr eaLnBrk="1" hangingPunct="1"/>
            <a:r>
              <a:rPr lang="en-US" altLang="en-US"/>
              <a:t>     rotate right				rotate left</a:t>
            </a:r>
          </a:p>
          <a:p>
            <a:pPr eaLnBrk="1" hangingPunct="1"/>
            <a:endParaRPr lang="en-US" altLang="en-US"/>
          </a:p>
          <a:p>
            <a:pPr eaLnBrk="1" hangingPunct="1"/>
            <a:endParaRPr lang="en-US" altLang="en-US"/>
          </a:p>
          <a:p>
            <a:pPr eaLnBrk="1" hangingPunct="1"/>
            <a:endParaRPr lang="en-US" altLang="en-US"/>
          </a:p>
          <a:p>
            <a:pPr eaLnBrk="1" hangingPunct="1"/>
            <a:endParaRPr lang="en-US" altLang="en-US"/>
          </a:p>
        </p:txBody>
      </p:sp>
      <p:sp>
        <p:nvSpPr>
          <p:cNvPr id="4403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F6E42D98-8EB1-4909-8827-B0EEA4FBC6E7}" type="slidenum">
              <a:rPr kumimoji="0" lang="zh-TW" altLang="en-US" sz="1400"/>
              <a:pPr eaLnBrk="1" hangingPunct="1"/>
              <a:t>38</a:t>
            </a:fld>
            <a:endParaRPr kumimoji="0" lang="en-US" altLang="zh-TW" sz="1400"/>
          </a:p>
        </p:txBody>
      </p:sp>
      <p:pic>
        <p:nvPicPr>
          <p:cNvPr id="4403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394075"/>
            <a:ext cx="2638425"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03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7563" y="3441700"/>
            <a:ext cx="27813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03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4824413"/>
            <a:ext cx="4141788" cy="119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04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5650" y="4829175"/>
            <a:ext cx="4448175" cy="944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55650" y="-17463"/>
            <a:ext cx="7772400" cy="1143001"/>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t>Rotate instruction</a:t>
            </a:r>
            <a:endParaRPr lang="en-US" altLang="zh-CN"/>
          </a:p>
        </p:txBody>
      </p:sp>
      <p:sp>
        <p:nvSpPr>
          <p:cNvPr id="45059" name="Rectangle 5"/>
          <p:cNvSpPr>
            <a:spLocks noChangeArrowheads="1"/>
          </p:cNvSpPr>
          <p:nvPr/>
        </p:nvSpPr>
        <p:spPr bwMode="auto">
          <a:xfrm>
            <a:off x="755650" y="1125538"/>
            <a:ext cx="7129463" cy="378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en-US"/>
              <a:t>Rotate </a:t>
            </a:r>
            <a:r>
              <a:rPr lang="en-US" altLang="en-US" b="1"/>
              <a:t>R</a:t>
            </a:r>
            <a:r>
              <a:rPr lang="en-US" altLang="en-US"/>
              <a:t>ight or </a:t>
            </a:r>
            <a:r>
              <a:rPr lang="en-US" altLang="en-US" b="1"/>
              <a:t>L</a:t>
            </a:r>
            <a:r>
              <a:rPr lang="en-US" altLang="en-US"/>
              <a:t>eft through Carry flag</a:t>
            </a:r>
          </a:p>
          <a:p>
            <a:pPr eaLnBrk="1" hangingPunct="1"/>
            <a:r>
              <a:rPr lang="en-US" altLang="en-US"/>
              <a:t>	</a:t>
            </a:r>
            <a:r>
              <a:rPr lang="en-US" altLang="en-US" b="1">
                <a:latin typeface="Courier New" pitchFamily="49" charset="0"/>
                <a:cs typeface="Courier New" pitchFamily="49" charset="0"/>
              </a:rPr>
              <a:t>RRCF fileRed, d</a:t>
            </a:r>
          </a:p>
          <a:p>
            <a:pPr eaLnBrk="1" hangingPunct="1"/>
            <a:r>
              <a:rPr lang="en-US" altLang="en-US" b="1">
                <a:latin typeface="Courier New" pitchFamily="49" charset="0"/>
                <a:cs typeface="Courier New" pitchFamily="49" charset="0"/>
              </a:rPr>
              <a:t>	RLCF fileRed, d</a:t>
            </a:r>
          </a:p>
          <a:p>
            <a:pPr eaLnBrk="1" hangingPunct="1"/>
            <a:r>
              <a:rPr lang="en-US" altLang="en-US"/>
              <a:t>affect the C, N and Z flag</a:t>
            </a:r>
          </a:p>
          <a:p>
            <a:pPr eaLnBrk="1" hangingPunct="1"/>
            <a:endParaRPr lang="en-US" altLang="en-US"/>
          </a:p>
          <a:p>
            <a:pPr eaLnBrk="1" hangingPunct="1"/>
            <a:r>
              <a:rPr lang="en-US" altLang="en-US"/>
              <a:t>     rotate right				rotate left</a:t>
            </a:r>
          </a:p>
          <a:p>
            <a:pPr eaLnBrk="1" hangingPunct="1"/>
            <a:endParaRPr lang="en-US" altLang="en-US"/>
          </a:p>
          <a:p>
            <a:pPr eaLnBrk="1" hangingPunct="1"/>
            <a:endParaRPr lang="en-US" altLang="en-US"/>
          </a:p>
          <a:p>
            <a:pPr eaLnBrk="1" hangingPunct="1"/>
            <a:endParaRPr lang="en-US" altLang="en-US"/>
          </a:p>
          <a:p>
            <a:pPr eaLnBrk="1" hangingPunct="1"/>
            <a:endParaRPr lang="en-US" altLang="en-US"/>
          </a:p>
        </p:txBody>
      </p:sp>
      <p:sp>
        <p:nvSpPr>
          <p:cNvPr id="4506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B074C531-8284-46F3-A534-FE2610D4BD67}" type="slidenum">
              <a:rPr kumimoji="0" lang="zh-TW" altLang="en-US" sz="1400"/>
              <a:pPr eaLnBrk="1" hangingPunct="1"/>
              <a:t>39</a:t>
            </a:fld>
            <a:endParaRPr kumimoji="0" lang="en-US" altLang="zh-TW" sz="1400"/>
          </a:p>
        </p:txBody>
      </p:sp>
      <p:pic>
        <p:nvPicPr>
          <p:cNvPr id="450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3343275"/>
            <a:ext cx="3028950"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6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1050" y="3343275"/>
            <a:ext cx="311467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63"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088" y="5013325"/>
            <a:ext cx="3887787"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64"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3938" y="5013325"/>
            <a:ext cx="3600450" cy="124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7055C2A8-7945-469F-BC24-395A18F0744C}" type="slidenum">
              <a:rPr kumimoji="0" lang="zh-TW" altLang="en-US" sz="1400"/>
              <a:pPr eaLnBrk="1" hangingPunct="1"/>
              <a:t>4</a:t>
            </a:fld>
            <a:endParaRPr kumimoji="0" lang="en-US" altLang="zh-TW" sz="1400"/>
          </a:p>
        </p:txBody>
      </p:sp>
      <p:sp>
        <p:nvSpPr>
          <p:cNvPr id="5123" name="Rectangle 2"/>
          <p:cNvSpPr>
            <a:spLocks noGrp="1" noChangeArrowheads="1"/>
          </p:cNvSpPr>
          <p:nvPr>
            <p:ph type="title"/>
          </p:nvPr>
        </p:nvSpPr>
        <p:spPr>
          <a:xfrm>
            <a:off x="685800" y="133350"/>
            <a:ext cx="7772400" cy="415925"/>
          </a:xfrm>
        </p:spPr>
        <p:txBody>
          <a:bodyPr/>
          <a:lstStyle/>
          <a:p>
            <a:pPr eaLnBrk="1" hangingPunct="1"/>
            <a:r>
              <a:rPr lang="en-US" altLang="zh-TW"/>
              <a:t>Example </a:t>
            </a:r>
          </a:p>
        </p:txBody>
      </p:sp>
      <p:sp>
        <p:nvSpPr>
          <p:cNvPr id="5124" name="Rectangle 3"/>
          <p:cNvSpPr>
            <a:spLocks noGrp="1" noChangeArrowheads="1"/>
          </p:cNvSpPr>
          <p:nvPr>
            <p:ph type="body" idx="1"/>
          </p:nvPr>
        </p:nvSpPr>
        <p:spPr>
          <a:xfrm>
            <a:off x="304800" y="685800"/>
            <a:ext cx="8496300" cy="5951538"/>
          </a:xfrm>
          <a:ln w="28575">
            <a:solidFill>
              <a:schemeClr val="tx1"/>
            </a:solidFill>
            <a:miter lim="800000"/>
            <a:headEnd/>
            <a:tailEnd/>
          </a:ln>
        </p:spPr>
        <p:txBody>
          <a:bodyPr/>
          <a:lstStyle/>
          <a:p>
            <a:pPr eaLnBrk="1" hangingPunct="1">
              <a:lnSpc>
                <a:spcPct val="90000"/>
              </a:lnSpc>
              <a:buFontTx/>
              <a:buNone/>
            </a:pPr>
            <a:r>
              <a:rPr lang="en-US" altLang="zh-TW" sz="2400"/>
              <a:t>Assume that RAM locations 40-43 have the following values.</a:t>
            </a:r>
          </a:p>
          <a:p>
            <a:pPr eaLnBrk="1" hangingPunct="1">
              <a:lnSpc>
                <a:spcPct val="90000"/>
              </a:lnSpc>
              <a:buFontTx/>
              <a:buNone/>
            </a:pPr>
            <a:r>
              <a:rPr lang="en-US" altLang="zh-TW" sz="2400"/>
              <a:t>Write a program to find the sum of the values All values are in hex.</a:t>
            </a:r>
          </a:p>
          <a:p>
            <a:pPr eaLnBrk="1" hangingPunct="1">
              <a:lnSpc>
                <a:spcPct val="80000"/>
              </a:lnSpc>
              <a:spcBef>
                <a:spcPct val="35000"/>
              </a:spcBef>
              <a:buFontTx/>
              <a:buNone/>
            </a:pPr>
            <a:r>
              <a:rPr lang="en-US" altLang="zh-TW" sz="2400">
                <a:latin typeface="Courier New" pitchFamily="49" charset="0"/>
              </a:rPr>
              <a:t>   </a:t>
            </a:r>
            <a:r>
              <a:rPr lang="en-US" altLang="zh-TW" sz="2400" b="1">
                <a:latin typeface="Courier New" pitchFamily="49" charset="0"/>
              </a:rPr>
              <a:t>40=(7D) 41=(EB) 42=(C5) </a:t>
            </a:r>
          </a:p>
          <a:p>
            <a:pPr eaLnBrk="1" hangingPunct="1">
              <a:lnSpc>
                <a:spcPct val="80000"/>
              </a:lnSpc>
              <a:spcBef>
                <a:spcPct val="35000"/>
              </a:spcBef>
              <a:buFontTx/>
              <a:buNone/>
            </a:pPr>
            <a:r>
              <a:rPr lang="en-US" altLang="zh-TW" sz="2400" b="1">
                <a:latin typeface="Courier New" pitchFamily="49" charset="0"/>
              </a:rPr>
              <a:t>   43=(5B) </a:t>
            </a:r>
          </a:p>
          <a:p>
            <a:pPr eaLnBrk="1" hangingPunct="1">
              <a:lnSpc>
                <a:spcPct val="80000"/>
              </a:lnSpc>
              <a:spcBef>
                <a:spcPct val="0"/>
              </a:spcBef>
              <a:spcAft>
                <a:spcPct val="20000"/>
              </a:spcAft>
              <a:buFontTx/>
              <a:buNone/>
            </a:pPr>
            <a:r>
              <a:rPr lang="en-US" altLang="zh-TW" sz="2400" b="1"/>
              <a:t>Solution:</a:t>
            </a:r>
          </a:p>
          <a:p>
            <a:pPr eaLnBrk="1" hangingPunct="1">
              <a:lnSpc>
                <a:spcPct val="80000"/>
              </a:lnSpc>
              <a:spcBef>
                <a:spcPct val="0"/>
              </a:spcBef>
              <a:spcAft>
                <a:spcPct val="20000"/>
              </a:spcAft>
              <a:buFontTx/>
              <a:buNone/>
            </a:pPr>
            <a:endParaRPr lang="en-US" altLang="zh-TW" sz="2400" b="1"/>
          </a:p>
          <a:p>
            <a:pPr eaLnBrk="1" hangingPunct="1">
              <a:lnSpc>
                <a:spcPct val="80000"/>
              </a:lnSpc>
              <a:spcBef>
                <a:spcPct val="0"/>
              </a:spcBef>
              <a:spcAft>
                <a:spcPct val="20000"/>
              </a:spcAft>
              <a:buFontTx/>
              <a:buNone/>
            </a:pPr>
            <a:r>
              <a:rPr lang="en-US" altLang="zh-TW" sz="2400" b="1">
                <a:latin typeface="Courier New" pitchFamily="49" charset="0"/>
                <a:cs typeface="Courier New" pitchFamily="49" charset="0"/>
              </a:rPr>
              <a:t>L_BYTE	EQU 0x6</a:t>
            </a:r>
          </a:p>
          <a:p>
            <a:pPr eaLnBrk="1" hangingPunct="1">
              <a:lnSpc>
                <a:spcPct val="80000"/>
              </a:lnSpc>
              <a:spcBef>
                <a:spcPct val="0"/>
              </a:spcBef>
              <a:spcAft>
                <a:spcPct val="20000"/>
              </a:spcAft>
              <a:buFontTx/>
              <a:buNone/>
            </a:pPr>
            <a:r>
              <a:rPr lang="en-US" altLang="zh-TW" sz="2400" b="1">
                <a:latin typeface="Courier New" pitchFamily="49" charset="0"/>
                <a:cs typeface="Courier New" pitchFamily="49" charset="0"/>
              </a:rPr>
              <a:t>H_BYTE	EQU 0x7</a:t>
            </a:r>
          </a:p>
          <a:p>
            <a:pPr eaLnBrk="1" hangingPunct="1">
              <a:lnSpc>
                <a:spcPct val="85000"/>
              </a:lnSpc>
              <a:spcBef>
                <a:spcPct val="5000"/>
              </a:spcBef>
              <a:buFontTx/>
              <a:buNone/>
            </a:pPr>
            <a:r>
              <a:rPr lang="en-US" altLang="zh-TW" sz="2400">
                <a:latin typeface="Courier New" pitchFamily="49" charset="0"/>
              </a:rPr>
              <a:t>     </a:t>
            </a:r>
            <a:r>
              <a:rPr lang="en-US" altLang="zh-TW" sz="2400" b="1">
                <a:latin typeface="Courier New" pitchFamily="49" charset="0"/>
              </a:rPr>
              <a:t>MOVLW	0</a:t>
            </a:r>
          </a:p>
          <a:p>
            <a:pPr eaLnBrk="1" hangingPunct="1">
              <a:lnSpc>
                <a:spcPct val="85000"/>
              </a:lnSpc>
              <a:spcBef>
                <a:spcPct val="5000"/>
              </a:spcBef>
              <a:buFontTx/>
              <a:buNone/>
            </a:pPr>
            <a:r>
              <a:rPr lang="en-US" altLang="zh-TW" sz="2400" b="1">
                <a:latin typeface="Courier New" pitchFamily="49" charset="0"/>
              </a:rPr>
              <a:t>		MOVWF H_BYTE</a:t>
            </a:r>
          </a:p>
          <a:p>
            <a:pPr eaLnBrk="1" hangingPunct="1">
              <a:lnSpc>
                <a:spcPct val="85000"/>
              </a:lnSpc>
              <a:spcBef>
                <a:spcPct val="5000"/>
              </a:spcBef>
              <a:buFontTx/>
              <a:buNone/>
            </a:pPr>
            <a:r>
              <a:rPr lang="en-US" altLang="zh-TW" sz="2400" b="1">
                <a:latin typeface="Courier New" pitchFamily="49" charset="0"/>
              </a:rPr>
              <a:t>		ADDWF 0x40, W</a:t>
            </a:r>
          </a:p>
          <a:p>
            <a:pPr eaLnBrk="1" hangingPunct="1">
              <a:lnSpc>
                <a:spcPct val="85000"/>
              </a:lnSpc>
              <a:spcBef>
                <a:spcPct val="5000"/>
              </a:spcBef>
              <a:buFontTx/>
              <a:buNone/>
            </a:pPr>
            <a:r>
              <a:rPr lang="en-US" altLang="zh-TW" sz="2400" b="1">
                <a:latin typeface="Courier New" pitchFamily="49" charset="0"/>
              </a:rPr>
              <a:t>		BNC   N_1</a:t>
            </a:r>
          </a:p>
          <a:p>
            <a:pPr eaLnBrk="1" hangingPunct="1">
              <a:lnSpc>
                <a:spcPct val="85000"/>
              </a:lnSpc>
              <a:spcBef>
                <a:spcPct val="5000"/>
              </a:spcBef>
              <a:buFontTx/>
              <a:buNone/>
            </a:pPr>
            <a:r>
              <a:rPr lang="en-US" altLang="zh-TW" sz="2400" b="1">
                <a:latin typeface="Courier New" pitchFamily="49" charset="0"/>
              </a:rPr>
              <a:t>     INCF  H_BYTE, F</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p:cNvSpPr>
            <a:spLocks noGrp="1" noChangeArrowheads="1"/>
          </p:cNvSpPr>
          <p:nvPr>
            <p:ph type="title"/>
          </p:nvPr>
        </p:nvSpPr>
        <p:spPr>
          <a:xfrm>
            <a:off x="611188" y="260350"/>
            <a:ext cx="7772400" cy="6477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TW"/>
              <a:t>Example</a:t>
            </a:r>
            <a:endParaRPr lang="en-US" altLang="zh-CN"/>
          </a:p>
        </p:txBody>
      </p:sp>
      <p:sp>
        <p:nvSpPr>
          <p:cNvPr id="161798" name="Rectangle 3"/>
          <p:cNvSpPr>
            <a:spLocks noChangeArrowheads="1"/>
          </p:cNvSpPr>
          <p:nvPr/>
        </p:nvSpPr>
        <p:spPr bwMode="auto">
          <a:xfrm>
            <a:off x="250825" y="836613"/>
            <a:ext cx="8597900" cy="56165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spcBef>
                <a:spcPct val="20000"/>
              </a:spcBef>
            </a:pPr>
            <a:r>
              <a:rPr lang="en-US" altLang="zh-TW" sz="2000">
                <a:ea typeface="DFKai-SB" pitchFamily="65" charset="-120"/>
              </a:rPr>
              <a:t>Write code to find the number of 1’s in a given number 97H</a:t>
            </a:r>
          </a:p>
          <a:p>
            <a:pPr eaLnBrk="1" hangingPunct="1">
              <a:spcBef>
                <a:spcPct val="20000"/>
              </a:spcBef>
            </a:pPr>
            <a:endParaRPr lang="en-US" altLang="zh-TW" sz="1600">
              <a:latin typeface="Courier New" pitchFamily="49" charset="0"/>
              <a:ea typeface="DFKai-SB" pitchFamily="65" charset="-120"/>
              <a:cs typeface="Courier New" pitchFamily="49" charset="0"/>
            </a:endParaRPr>
          </a:p>
          <a:p>
            <a:pPr eaLnBrk="1" hangingPunct="1">
              <a:spcBef>
                <a:spcPct val="20000"/>
              </a:spcBef>
            </a:pPr>
            <a:r>
              <a:rPr lang="en-US" altLang="zh-TW" sz="1600">
                <a:latin typeface="Courier New" pitchFamily="49" charset="0"/>
                <a:ea typeface="DFKai-SB" pitchFamily="65" charset="-120"/>
                <a:cs typeface="Courier New" pitchFamily="49" charset="0"/>
              </a:rPr>
              <a:t>R1			EQU 0x20; fileREG for number of 1’s	</a:t>
            </a:r>
          </a:p>
          <a:p>
            <a:pPr eaLnBrk="1" hangingPunct="1">
              <a:spcBef>
                <a:spcPct val="20000"/>
              </a:spcBef>
            </a:pPr>
            <a:r>
              <a:rPr lang="en-US" altLang="zh-TW" sz="1600">
                <a:latin typeface="Courier New" pitchFamily="49" charset="0"/>
                <a:ea typeface="DFKai-SB" pitchFamily="65" charset="-120"/>
                <a:cs typeface="Courier New" pitchFamily="49" charset="0"/>
              </a:rPr>
              <a:t>COUNT		EQU 0x21; fileREG for counter</a:t>
            </a:r>
          </a:p>
          <a:p>
            <a:pPr eaLnBrk="1" hangingPunct="1">
              <a:spcBef>
                <a:spcPct val="20000"/>
              </a:spcBef>
            </a:pPr>
            <a:r>
              <a:rPr lang="en-US" altLang="zh-TW" sz="1600">
                <a:latin typeface="Courier New" pitchFamily="49" charset="0"/>
                <a:ea typeface="DFKai-SB" pitchFamily="65" charset="-120"/>
                <a:cs typeface="Courier New" pitchFamily="49" charset="0"/>
              </a:rPr>
              <a:t>VALREG		EQU 0x22; fileREG for the byte</a:t>
            </a:r>
          </a:p>
          <a:p>
            <a:pPr eaLnBrk="1" hangingPunct="1">
              <a:spcBef>
                <a:spcPct val="20000"/>
              </a:spcBef>
            </a:pPr>
            <a:endParaRPr lang="en-US" altLang="zh-TW" sz="1600">
              <a:latin typeface="Courier New" pitchFamily="49" charset="0"/>
              <a:ea typeface="DFKai-SB" pitchFamily="65" charset="-120"/>
              <a:cs typeface="Courier New" pitchFamily="49" charset="0"/>
            </a:endParaRPr>
          </a:p>
          <a:p>
            <a:pPr eaLnBrk="1" hangingPunct="1">
              <a:spcBef>
                <a:spcPct val="20000"/>
              </a:spcBef>
            </a:pPr>
            <a:r>
              <a:rPr lang="en-US" altLang="zh-TW" sz="1600">
                <a:latin typeface="Courier New" pitchFamily="49" charset="0"/>
                <a:ea typeface="DFKai-SB" pitchFamily="65" charset="-120"/>
                <a:cs typeface="Courier New" pitchFamily="49" charset="0"/>
              </a:rPr>
              <a:t>			BCF	STATUS, C; C=0</a:t>
            </a:r>
          </a:p>
          <a:p>
            <a:pPr eaLnBrk="1" hangingPunct="1">
              <a:spcBef>
                <a:spcPct val="20000"/>
              </a:spcBef>
            </a:pPr>
            <a:r>
              <a:rPr lang="en-US" altLang="zh-TW" sz="1600">
                <a:latin typeface="Courier New" pitchFamily="49" charset="0"/>
                <a:ea typeface="DFKai-SB" pitchFamily="65" charset="-120"/>
                <a:cs typeface="Courier New" pitchFamily="49" charset="0"/>
              </a:rPr>
              <a:t>			CLRF	R1</a:t>
            </a:r>
          </a:p>
          <a:p>
            <a:pPr eaLnBrk="1" hangingPunct="1">
              <a:spcBef>
                <a:spcPct val="20000"/>
              </a:spcBef>
            </a:pPr>
            <a:r>
              <a:rPr lang="en-US" altLang="zh-TW" sz="1600">
                <a:latin typeface="Courier New" pitchFamily="49" charset="0"/>
                <a:ea typeface="DFKai-SB" pitchFamily="65" charset="-120"/>
                <a:cs typeface="Courier New" pitchFamily="49" charset="0"/>
              </a:rPr>
              <a:t>			MOVLW	0x8	 ; load the counter</a:t>
            </a:r>
          </a:p>
          <a:p>
            <a:pPr eaLnBrk="1" hangingPunct="1">
              <a:spcBef>
                <a:spcPct val="20000"/>
              </a:spcBef>
            </a:pPr>
            <a:r>
              <a:rPr lang="en-US" altLang="zh-TW" sz="1600">
                <a:latin typeface="Courier New" pitchFamily="49" charset="0"/>
                <a:ea typeface="DFKai-SB" pitchFamily="65" charset="-120"/>
                <a:cs typeface="Courier New" pitchFamily="49" charset="0"/>
              </a:rPr>
              <a:t>			MOVWF	COUNT</a:t>
            </a:r>
          </a:p>
          <a:p>
            <a:pPr eaLnBrk="1" hangingPunct="1">
              <a:spcBef>
                <a:spcPct val="20000"/>
              </a:spcBef>
            </a:pPr>
            <a:r>
              <a:rPr lang="en-US" altLang="zh-TW" sz="1600">
                <a:latin typeface="Courier New" pitchFamily="49" charset="0"/>
                <a:ea typeface="DFKai-SB" pitchFamily="65" charset="-120"/>
                <a:cs typeface="Courier New" pitchFamily="49" charset="0"/>
              </a:rPr>
              <a:t>			MOVLW	0x97	</a:t>
            </a:r>
          </a:p>
          <a:p>
            <a:pPr eaLnBrk="1" hangingPunct="1">
              <a:spcBef>
                <a:spcPct val="20000"/>
              </a:spcBef>
            </a:pPr>
            <a:r>
              <a:rPr lang="en-US" altLang="zh-TW" sz="1600">
                <a:latin typeface="Courier New" pitchFamily="49" charset="0"/>
                <a:ea typeface="DFKai-SB" pitchFamily="65" charset="-120"/>
                <a:cs typeface="Courier New" pitchFamily="49" charset="0"/>
              </a:rPr>
              <a:t>			MOVWF	VALREG</a:t>
            </a:r>
          </a:p>
          <a:p>
            <a:pPr eaLnBrk="1" hangingPunct="1">
              <a:spcBef>
                <a:spcPct val="20000"/>
              </a:spcBef>
            </a:pPr>
            <a:r>
              <a:rPr lang="en-US" altLang="zh-TW" sz="1600">
                <a:latin typeface="Courier New" pitchFamily="49" charset="0"/>
                <a:ea typeface="DFKai-SB" pitchFamily="65" charset="-120"/>
                <a:cs typeface="Courier New" pitchFamily="49" charset="0"/>
              </a:rPr>
              <a:t>AGAIN		RLCF	VALREG, F</a:t>
            </a:r>
          </a:p>
          <a:p>
            <a:pPr eaLnBrk="1" hangingPunct="1">
              <a:spcBef>
                <a:spcPct val="20000"/>
              </a:spcBef>
            </a:pPr>
            <a:r>
              <a:rPr lang="en-US" altLang="zh-TW" sz="1600">
                <a:latin typeface="Courier New" pitchFamily="49" charset="0"/>
                <a:ea typeface="DFKai-SB" pitchFamily="65" charset="-120"/>
                <a:cs typeface="Courier New" pitchFamily="49" charset="0"/>
              </a:rPr>
              <a:t>			BNC	NEXT</a:t>
            </a:r>
          </a:p>
          <a:p>
            <a:pPr eaLnBrk="1" hangingPunct="1">
              <a:spcBef>
                <a:spcPct val="20000"/>
              </a:spcBef>
            </a:pPr>
            <a:r>
              <a:rPr lang="en-US" altLang="zh-TW" sz="1600">
                <a:latin typeface="Courier New" pitchFamily="49" charset="0"/>
                <a:ea typeface="DFKai-SB" pitchFamily="65" charset="-120"/>
                <a:cs typeface="Courier New" pitchFamily="49" charset="0"/>
              </a:rPr>
              <a:t>			INCF	R1</a:t>
            </a:r>
          </a:p>
          <a:p>
            <a:pPr eaLnBrk="1" hangingPunct="1">
              <a:spcBef>
                <a:spcPct val="20000"/>
              </a:spcBef>
            </a:pPr>
            <a:r>
              <a:rPr lang="en-US" altLang="zh-TW" sz="1600">
                <a:latin typeface="Courier New" pitchFamily="49" charset="0"/>
                <a:ea typeface="DFKai-SB" pitchFamily="65" charset="-120"/>
                <a:cs typeface="Courier New" pitchFamily="49" charset="0"/>
              </a:rPr>
              <a:t>NEXT		DECF	COUNT, F</a:t>
            </a:r>
          </a:p>
          <a:p>
            <a:pPr eaLnBrk="1" hangingPunct="1">
              <a:spcBef>
                <a:spcPct val="20000"/>
              </a:spcBef>
            </a:pPr>
            <a:r>
              <a:rPr lang="en-US" altLang="zh-TW" sz="1600">
                <a:latin typeface="Courier New" pitchFamily="49" charset="0"/>
                <a:ea typeface="DFKai-SB" pitchFamily="65" charset="-120"/>
                <a:cs typeface="Courier New" pitchFamily="49" charset="0"/>
              </a:rPr>
              <a:t>			BNZ	AGAIN</a:t>
            </a:r>
          </a:p>
          <a:p>
            <a:pPr eaLnBrk="1" hangingPunct="1">
              <a:spcBef>
                <a:spcPct val="20000"/>
              </a:spcBef>
            </a:pPr>
            <a:r>
              <a:rPr lang="en-US" altLang="zh-TW" sz="2000">
                <a:latin typeface="Courier New" pitchFamily="49" charset="0"/>
                <a:ea typeface="DFKai-SB" pitchFamily="65" charset="-120"/>
                <a:cs typeface="Courier New" pitchFamily="49" charset="0"/>
              </a:rPr>
              <a:t>   </a:t>
            </a:r>
          </a:p>
          <a:p>
            <a:pPr eaLnBrk="1" hangingPunct="1">
              <a:spcBef>
                <a:spcPct val="20000"/>
              </a:spcBef>
            </a:pPr>
            <a:r>
              <a:rPr lang="en-US" altLang="zh-TW" sz="2000">
                <a:latin typeface="Courier New" pitchFamily="49" charset="0"/>
                <a:ea typeface="DFKai-SB" pitchFamily="65" charset="-120"/>
                <a:cs typeface="Courier New" pitchFamily="49" charset="0"/>
              </a:rPr>
              <a:t>        </a:t>
            </a:r>
          </a:p>
          <a:p>
            <a:pPr eaLnBrk="1" hangingPunct="1">
              <a:spcBef>
                <a:spcPct val="20000"/>
              </a:spcBef>
            </a:pPr>
            <a:endParaRPr lang="en-US" altLang="zh-TW" sz="2000">
              <a:latin typeface="Courier New" pitchFamily="49" charset="0"/>
              <a:ea typeface="DFKai-SB" pitchFamily="65" charset="-120"/>
              <a:cs typeface="Courier New" pitchFamily="49" charset="0"/>
            </a:endParaRPr>
          </a:p>
        </p:txBody>
      </p:sp>
      <p:sp>
        <p:nvSpPr>
          <p:cNvPr id="4813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A92A189E-395E-4EA9-9192-F587ACA32194}" type="slidenum">
              <a:rPr kumimoji="0" lang="zh-TW" altLang="en-US" sz="1400"/>
              <a:pPr eaLnBrk="1" hangingPunct="1"/>
              <a:t>40</a:t>
            </a:fld>
            <a:endParaRPr kumimoji="0" lang="en-US" altLang="zh-TW" sz="1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11188" y="260350"/>
            <a:ext cx="7772400" cy="587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TW"/>
              <a:t>SWAP</a:t>
            </a:r>
            <a:endParaRPr lang="en-US" altLang="zh-CN"/>
          </a:p>
        </p:txBody>
      </p:sp>
      <p:pic>
        <p:nvPicPr>
          <p:cNvPr id="4915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92375"/>
            <a:ext cx="5743575" cy="2649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9156" name="Object 5"/>
          <p:cNvGraphicFramePr>
            <a:graphicFrameLocks noGrp="1" noChangeAspect="1"/>
          </p:cNvGraphicFramePr>
          <p:nvPr>
            <p:ph idx="1"/>
          </p:nvPr>
        </p:nvGraphicFramePr>
        <p:xfrm>
          <a:off x="5292725" y="1412875"/>
          <a:ext cx="3573463" cy="4070350"/>
        </p:xfrm>
        <a:graphic>
          <a:graphicData uri="http://schemas.openxmlformats.org/presentationml/2006/ole">
            <mc:AlternateContent xmlns:mc="http://schemas.openxmlformats.org/markup-compatibility/2006">
              <mc:Choice xmlns:v="urn:schemas-microsoft-com:vml" Requires="v">
                <p:oleObj name="Visio" r:id="rId4" imgW="3574370" imgH="4070373" progId="Visio.Drawing.11">
                  <p:embed/>
                </p:oleObj>
              </mc:Choice>
              <mc:Fallback>
                <p:oleObj name="Visio" r:id="rId4" imgW="3574370" imgH="4070373" progId="Visio.Drawing.11">
                  <p:embed/>
                  <p:pic>
                    <p:nvPicPr>
                      <p:cNvPr id="49156" name="Object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725" y="1412875"/>
                        <a:ext cx="3573463" cy="407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57" name="Rectangle 6"/>
          <p:cNvSpPr>
            <a:spLocks noChangeArrowheads="1"/>
          </p:cNvSpPr>
          <p:nvPr/>
        </p:nvSpPr>
        <p:spPr bwMode="auto">
          <a:xfrm>
            <a:off x="395288" y="908050"/>
            <a:ext cx="8064500" cy="563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en-US" b="1">
                <a:solidFill>
                  <a:srgbClr val="0070C0"/>
                </a:solidFill>
                <a:latin typeface="Courier New" pitchFamily="49" charset="0"/>
                <a:cs typeface="Courier New" pitchFamily="49" charset="0"/>
              </a:rPr>
              <a:t>SWAPF fileREG, d</a:t>
            </a:r>
          </a:p>
          <a:p>
            <a:pPr eaLnBrk="1" hangingPunct="1"/>
            <a:endParaRPr lang="en-US" altLang="en-US"/>
          </a:p>
          <a:p>
            <a:pPr eaLnBrk="1" hangingPunct="1"/>
            <a:r>
              <a:rPr lang="en-US" altLang="en-US"/>
              <a:t>swap the lower nibble and the higher nibble</a:t>
            </a:r>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r>
              <a:rPr lang="en-US" altLang="en-US"/>
              <a:t>In the absence of a SWAPF instruction,</a:t>
            </a:r>
          </a:p>
          <a:p>
            <a:pPr eaLnBrk="1" hangingPunct="1"/>
            <a:r>
              <a:rPr lang="en-US" altLang="en-US"/>
              <a:t>how would you exchange the nibbles? How</a:t>
            </a:r>
          </a:p>
          <a:p>
            <a:pPr eaLnBrk="1" hangingPunct="1"/>
            <a:r>
              <a:rPr lang="en-US" altLang="en-US"/>
              <a:t>many rotate instruction do you need?</a:t>
            </a:r>
          </a:p>
        </p:txBody>
      </p:sp>
      <p:sp>
        <p:nvSpPr>
          <p:cNvPr id="4915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E7E69344-CAB4-456E-B6F7-6235B6E631B9}" type="slidenum">
              <a:rPr kumimoji="0" lang="zh-TW" altLang="en-US" sz="1400"/>
              <a:pPr eaLnBrk="1" hangingPunct="1"/>
              <a:t>41</a:t>
            </a:fld>
            <a:endParaRPr kumimoji="0" lang="en-US" altLang="zh-TW" sz="1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88372DCA-6B25-48BD-9FEE-1D22E7816723}" type="slidenum">
              <a:rPr kumimoji="0" lang="zh-TW" altLang="en-US" sz="1400"/>
              <a:pPr eaLnBrk="1" hangingPunct="1"/>
              <a:t>42</a:t>
            </a:fld>
            <a:endParaRPr kumimoji="0" lang="en-US" altLang="zh-TW" sz="1400"/>
          </a:p>
        </p:txBody>
      </p:sp>
      <p:sp>
        <p:nvSpPr>
          <p:cNvPr id="50179" name="Rectangle 2"/>
          <p:cNvSpPr>
            <a:spLocks noGrp="1" noChangeArrowheads="1"/>
          </p:cNvSpPr>
          <p:nvPr>
            <p:ph type="ctrTitle"/>
          </p:nvPr>
        </p:nvSpPr>
        <p:spPr>
          <a:xfrm>
            <a:off x="611188" y="692150"/>
            <a:ext cx="7772400" cy="1143000"/>
          </a:xfrm>
        </p:spPr>
        <p:txBody>
          <a:bodyPr/>
          <a:lstStyle/>
          <a:p>
            <a:pPr eaLnBrk="1" hangingPunct="1"/>
            <a:r>
              <a:rPr lang="en-US" altLang="zh-TW" sz="3600"/>
              <a:t>Chapter 4 </a:t>
            </a:r>
            <a:br>
              <a:rPr lang="en-US" altLang="zh-TW" sz="3600"/>
            </a:br>
            <a:r>
              <a:rPr lang="en-US" altLang="zh-TW" sz="3600"/>
              <a:t>Arithmetic and Logic Instructions</a:t>
            </a:r>
          </a:p>
        </p:txBody>
      </p:sp>
      <p:sp>
        <p:nvSpPr>
          <p:cNvPr id="50180" name="Rectangle 3"/>
          <p:cNvSpPr>
            <a:spLocks noChangeArrowheads="1"/>
          </p:cNvSpPr>
          <p:nvPr/>
        </p:nvSpPr>
        <p:spPr bwMode="auto">
          <a:xfrm>
            <a:off x="827088" y="3068638"/>
            <a:ext cx="777240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spcBef>
                <a:spcPct val="20000"/>
              </a:spcBef>
            </a:pPr>
            <a:r>
              <a:rPr lang="en-US" altLang="zh-TW" sz="2800">
                <a:ea typeface="DFKai-SB" pitchFamily="65" charset="-120"/>
              </a:rPr>
              <a:t>4</a:t>
            </a:r>
            <a:r>
              <a:rPr lang="zh-TW" altLang="en-US" sz="2800">
                <a:ea typeface="DFKai-SB" pitchFamily="65" charset="-120"/>
              </a:rPr>
              <a:t>.1  </a:t>
            </a:r>
            <a:r>
              <a:rPr lang="en-US" altLang="zh-TW" sz="2800">
                <a:ea typeface="DFKai-SB" pitchFamily="65" charset="-120"/>
              </a:rPr>
              <a:t>Arithmetic Instructions</a:t>
            </a:r>
          </a:p>
          <a:p>
            <a:pPr eaLnBrk="1" hangingPunct="1">
              <a:spcBef>
                <a:spcPct val="20000"/>
              </a:spcBef>
            </a:pPr>
            <a:r>
              <a:rPr lang="en-US" altLang="zh-TW" sz="2800">
                <a:ea typeface="DFKai-SB" pitchFamily="65" charset="-120"/>
              </a:rPr>
              <a:t>4.2  Signed Number Concepts</a:t>
            </a:r>
          </a:p>
          <a:p>
            <a:pPr eaLnBrk="1" hangingPunct="1">
              <a:spcBef>
                <a:spcPct val="20000"/>
              </a:spcBef>
            </a:pPr>
            <a:r>
              <a:rPr lang="en-US" altLang="zh-TW" sz="2800">
                <a:ea typeface="DFKai-SB" pitchFamily="65" charset="-120"/>
              </a:rPr>
              <a:t>4.3. Logic Instructions</a:t>
            </a:r>
          </a:p>
          <a:p>
            <a:pPr eaLnBrk="1" hangingPunct="1">
              <a:spcBef>
                <a:spcPct val="20000"/>
              </a:spcBef>
            </a:pPr>
            <a:r>
              <a:rPr lang="en-US" altLang="zh-TW" sz="2800">
                <a:ea typeface="DFKai-SB" pitchFamily="65" charset="-120"/>
              </a:rPr>
              <a:t>4.4  </a:t>
            </a:r>
            <a:r>
              <a:rPr lang="en-US" altLang="zh-TW" sz="2800" b="1">
                <a:ea typeface="DFKai-SB" pitchFamily="65" charset="-120"/>
              </a:rPr>
              <a:t>BCD and ASCII Conversion</a:t>
            </a:r>
          </a:p>
          <a:p>
            <a:pPr eaLnBrk="1" hangingPunct="1">
              <a:spcBef>
                <a:spcPct val="20000"/>
              </a:spcBef>
            </a:pPr>
            <a:r>
              <a:rPr lang="en-US" altLang="zh-TW" sz="2800">
                <a:ea typeface="DFKai-SB" pitchFamily="65" charset="-120"/>
              </a:rPr>
              <a:t>4.5 Parameter Passing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042988" y="188913"/>
            <a:ext cx="5586412"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TW"/>
              <a:t>BCD and ASCII</a:t>
            </a:r>
            <a:endParaRPr lang="en-US" altLang="zh-CN"/>
          </a:p>
        </p:txBody>
      </p:sp>
      <p:pic>
        <p:nvPicPr>
          <p:cNvPr id="51203" name="Picture 3" descr="tab06_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96975"/>
            <a:ext cx="86868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2CB7AA83-1AB0-4F57-9A44-DF34DF9DB5E9}" type="slidenum">
              <a:rPr kumimoji="0" lang="zh-TW" altLang="en-US" sz="1400"/>
              <a:pPr eaLnBrk="1" hangingPunct="1"/>
              <a:t>43</a:t>
            </a:fld>
            <a:endParaRPr kumimoji="0" lang="en-US" altLang="zh-TW"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11188" y="0"/>
            <a:ext cx="77724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TW" sz="2800"/>
              <a:t>Packed BCD and ASCII Conversion</a:t>
            </a:r>
            <a:endParaRPr lang="en-US" altLang="zh-CN" sz="2800"/>
          </a:p>
        </p:txBody>
      </p:sp>
      <p:sp>
        <p:nvSpPr>
          <p:cNvPr id="52227" name="Rectangle 3"/>
          <p:cNvSpPr>
            <a:spLocks noChangeArrowheads="1"/>
          </p:cNvSpPr>
          <p:nvPr/>
        </p:nvSpPr>
        <p:spPr bwMode="auto">
          <a:xfrm>
            <a:off x="395288" y="1052513"/>
            <a:ext cx="7791450" cy="372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spcBef>
                <a:spcPct val="20000"/>
              </a:spcBef>
              <a:buClr>
                <a:srgbClr val="FFFF00"/>
              </a:buClr>
              <a:buSzPct val="80000"/>
              <a:buFont typeface="Wingdings" pitchFamily="2" charset="2"/>
              <a:buNone/>
            </a:pPr>
            <a:r>
              <a:rPr lang="en-US" altLang="zh-TW" sz="1800" b="1">
                <a:latin typeface="Arial" charset="0"/>
                <a:ea typeface="SimSun" pitchFamily="2" charset="-122"/>
              </a:rPr>
              <a:t>Packed BCD to ASCII</a:t>
            </a:r>
          </a:p>
          <a:p>
            <a:pPr eaLnBrk="1" hangingPunct="1">
              <a:spcBef>
                <a:spcPct val="20000"/>
              </a:spcBef>
              <a:buClr>
                <a:srgbClr val="FFFF00"/>
              </a:buClr>
              <a:buSzPct val="80000"/>
              <a:buFont typeface="Wingdings" pitchFamily="2" charset="2"/>
              <a:buNone/>
            </a:pPr>
            <a:endParaRPr lang="en-US" altLang="zh-TW" sz="1800" b="1">
              <a:latin typeface="Arial" charset="0"/>
              <a:ea typeface="SimSun" pitchFamily="2" charset="-122"/>
            </a:endParaRPr>
          </a:p>
          <a:p>
            <a:pPr eaLnBrk="1" hangingPunct="1">
              <a:spcBef>
                <a:spcPct val="20000"/>
              </a:spcBef>
              <a:buClr>
                <a:srgbClr val="FFFF00"/>
              </a:buClr>
              <a:buSzPct val="80000"/>
              <a:buFont typeface="Wingdings" pitchFamily="2" charset="2"/>
              <a:buNone/>
            </a:pPr>
            <a:r>
              <a:rPr lang="en-US" altLang="zh-TW" sz="1800" b="1">
                <a:latin typeface="Arial" charset="0"/>
                <a:ea typeface="SimSun" pitchFamily="2" charset="-122"/>
              </a:rPr>
              <a:t>Packed BCD              unpacked BCD                         ASCII</a:t>
            </a:r>
          </a:p>
          <a:p>
            <a:pPr eaLnBrk="1" hangingPunct="1">
              <a:spcBef>
                <a:spcPct val="20000"/>
              </a:spcBef>
              <a:buClr>
                <a:srgbClr val="FFFF00"/>
              </a:buClr>
              <a:buSzPct val="80000"/>
              <a:buFont typeface="Wingdings" pitchFamily="2" charset="2"/>
              <a:buNone/>
            </a:pPr>
            <a:r>
              <a:rPr lang="en-US" altLang="zh-TW" sz="1800" b="1">
                <a:latin typeface="Arial" charset="0"/>
                <a:ea typeface="SimSun" pitchFamily="2" charset="-122"/>
              </a:rPr>
              <a:t>      </a:t>
            </a:r>
            <a:r>
              <a:rPr lang="en-US" altLang="zh-TW" sz="1800">
                <a:latin typeface="Arial" charset="0"/>
                <a:ea typeface="SimSun" pitchFamily="2" charset="-122"/>
              </a:rPr>
              <a:t>29H                            02H  &amp;  09H                         32H   &amp;   39H</a:t>
            </a:r>
          </a:p>
          <a:p>
            <a:pPr eaLnBrk="1" hangingPunct="1">
              <a:spcBef>
                <a:spcPct val="20000"/>
              </a:spcBef>
              <a:buClr>
                <a:srgbClr val="FFFF00"/>
              </a:buClr>
              <a:buSzPct val="80000"/>
              <a:buFont typeface="Wingdings" pitchFamily="2" charset="2"/>
              <a:buNone/>
            </a:pPr>
            <a:r>
              <a:rPr lang="en-US" altLang="zh-TW" sz="1800">
                <a:latin typeface="Arial" charset="0"/>
                <a:ea typeface="SimSun" pitchFamily="2" charset="-122"/>
              </a:rPr>
              <a:t>0010 1001              0000 0010  &amp;  0000 1001         0011 0010  &amp; 0011 1001</a:t>
            </a:r>
          </a:p>
          <a:p>
            <a:pPr eaLnBrk="1" hangingPunct="1">
              <a:spcBef>
                <a:spcPct val="20000"/>
              </a:spcBef>
              <a:buClr>
                <a:srgbClr val="FFFF00"/>
              </a:buClr>
              <a:buSzPct val="80000"/>
              <a:buFont typeface="Wingdings" pitchFamily="2" charset="2"/>
              <a:buNone/>
            </a:pPr>
            <a:endParaRPr lang="en-US" altLang="zh-TW" sz="1800">
              <a:latin typeface="Arial" charset="0"/>
              <a:ea typeface="SimSun" pitchFamily="2" charset="-122"/>
            </a:endParaRPr>
          </a:p>
          <a:p>
            <a:pPr eaLnBrk="1" hangingPunct="1">
              <a:spcBef>
                <a:spcPct val="20000"/>
              </a:spcBef>
              <a:buClr>
                <a:srgbClr val="FFFF00"/>
              </a:buClr>
              <a:buSzPct val="80000"/>
              <a:buFont typeface="Wingdings" pitchFamily="2" charset="2"/>
              <a:buNone/>
            </a:pPr>
            <a:endParaRPr lang="en-US" altLang="zh-TW" sz="1800">
              <a:latin typeface="Arial" charset="0"/>
              <a:ea typeface="SimSun" pitchFamily="2" charset="-122"/>
            </a:endParaRPr>
          </a:p>
          <a:p>
            <a:pPr eaLnBrk="1" hangingPunct="1"/>
            <a:r>
              <a:rPr lang="en-US" altLang="zh-TW" sz="1800" b="1">
                <a:latin typeface="Arial" charset="0"/>
              </a:rPr>
              <a:t>Packed BCD to ASCII</a:t>
            </a:r>
          </a:p>
          <a:p>
            <a:pPr eaLnBrk="1" hangingPunct="1"/>
            <a:endParaRPr lang="en-US" altLang="zh-TW" sz="1800" b="1">
              <a:latin typeface="Arial" charset="0"/>
            </a:endParaRPr>
          </a:p>
          <a:p>
            <a:pPr eaLnBrk="1" hangingPunct="1"/>
            <a:r>
              <a:rPr lang="en-US" altLang="zh-TW" sz="1800" b="1">
                <a:latin typeface="Arial" charset="0"/>
              </a:rPr>
              <a:t>key    ASCII                unpacked BCD                         packed BCD</a:t>
            </a:r>
          </a:p>
          <a:p>
            <a:pPr eaLnBrk="1" hangingPunct="1"/>
            <a:r>
              <a:rPr lang="en-US" altLang="zh-TW" sz="1800">
                <a:latin typeface="Arial" charset="0"/>
              </a:rPr>
              <a:t>"4"      34H                       0000 0100                             0100 0111</a:t>
            </a:r>
          </a:p>
          <a:p>
            <a:pPr eaLnBrk="1" hangingPunct="1"/>
            <a:r>
              <a:rPr lang="en-US" altLang="zh-TW" sz="1800">
                <a:latin typeface="Arial" charset="0"/>
              </a:rPr>
              <a:t>"7"      37H                       0000 0111                   </a:t>
            </a:r>
          </a:p>
        </p:txBody>
      </p:sp>
      <p:sp>
        <p:nvSpPr>
          <p:cNvPr id="5222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02504F7B-9E2C-4B1E-B26E-D24E61CD9BE7}" type="slidenum">
              <a:rPr kumimoji="0" lang="zh-TW" altLang="en-US" sz="1400"/>
              <a:pPr eaLnBrk="1" hangingPunct="1"/>
              <a:t>44</a:t>
            </a:fld>
            <a:endParaRPr kumimoji="0" lang="en-US" altLang="zh-TW" sz="1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noChangeArrowheads="1"/>
          </p:cNvSpPr>
          <p:nvPr>
            <p:ph type="title"/>
          </p:nvPr>
        </p:nvSpPr>
        <p:spPr>
          <a:xfrm>
            <a:off x="611188" y="260350"/>
            <a:ext cx="7772400" cy="6477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TW"/>
              <a:t>Example</a:t>
            </a:r>
            <a:endParaRPr lang="en-US" altLang="zh-CN"/>
          </a:p>
        </p:txBody>
      </p:sp>
      <p:sp>
        <p:nvSpPr>
          <p:cNvPr id="161798" name="Rectangle 3"/>
          <p:cNvSpPr>
            <a:spLocks noChangeArrowheads="1"/>
          </p:cNvSpPr>
          <p:nvPr/>
        </p:nvSpPr>
        <p:spPr bwMode="auto">
          <a:xfrm>
            <a:off x="250825" y="836613"/>
            <a:ext cx="8597900" cy="56165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spcBef>
                <a:spcPct val="20000"/>
              </a:spcBef>
            </a:pPr>
            <a:r>
              <a:rPr lang="en-US" altLang="zh-TW" sz="2000" dirty="0">
                <a:ea typeface="DFKai-SB" pitchFamily="65" charset="-120"/>
              </a:rPr>
              <a:t>Assume that register WREG has packed BCD. Write a program to convert it to two ASCII numbers and place the them in file register locations 6 and 7.</a:t>
            </a:r>
          </a:p>
          <a:p>
            <a:pPr eaLnBrk="1" hangingPunct="1">
              <a:spcBef>
                <a:spcPct val="20000"/>
              </a:spcBef>
            </a:pPr>
            <a:endParaRPr lang="en-US" altLang="zh-TW" sz="1600" dirty="0">
              <a:latin typeface="Courier New" pitchFamily="49" charset="0"/>
              <a:ea typeface="DFKai-SB" pitchFamily="65" charset="-120"/>
              <a:cs typeface="Courier New" pitchFamily="49" charset="0"/>
            </a:endParaRPr>
          </a:p>
          <a:p>
            <a:pPr eaLnBrk="1" hangingPunct="1">
              <a:spcBef>
                <a:spcPct val="20000"/>
              </a:spcBef>
            </a:pPr>
            <a:r>
              <a:rPr lang="en-US" altLang="zh-TW" sz="1600" dirty="0">
                <a:latin typeface="Courier New" pitchFamily="49" charset="0"/>
                <a:ea typeface="DFKai-SB" pitchFamily="65" charset="-120"/>
                <a:cs typeface="Courier New" pitchFamily="49" charset="0"/>
              </a:rPr>
              <a:t>BCD_VAL		EQU 0x29</a:t>
            </a:r>
          </a:p>
          <a:p>
            <a:pPr eaLnBrk="1" hangingPunct="1">
              <a:spcBef>
                <a:spcPct val="20000"/>
              </a:spcBef>
            </a:pPr>
            <a:r>
              <a:rPr lang="en-US" altLang="zh-TW" sz="1600" dirty="0">
                <a:latin typeface="Courier New" pitchFamily="49" charset="0"/>
                <a:ea typeface="DFKai-SB" pitchFamily="65" charset="-120"/>
                <a:cs typeface="Courier New" pitchFamily="49" charset="0"/>
              </a:rPr>
              <a:t>L_ASC		EQU 0x06</a:t>
            </a:r>
          </a:p>
          <a:p>
            <a:pPr eaLnBrk="1" hangingPunct="1">
              <a:spcBef>
                <a:spcPct val="20000"/>
              </a:spcBef>
            </a:pPr>
            <a:r>
              <a:rPr lang="en-US" altLang="zh-TW" sz="1600" dirty="0">
                <a:latin typeface="Courier New" pitchFamily="49" charset="0"/>
                <a:ea typeface="DFKai-SB" pitchFamily="65" charset="-120"/>
                <a:cs typeface="Courier New" pitchFamily="49" charset="0"/>
              </a:rPr>
              <a:t>H_ASC		EQU 0x07</a:t>
            </a:r>
          </a:p>
          <a:p>
            <a:pPr eaLnBrk="1" hangingPunct="1">
              <a:spcBef>
                <a:spcPct val="20000"/>
              </a:spcBef>
            </a:pPr>
            <a:endParaRPr lang="en-US" altLang="zh-TW" sz="1600" dirty="0">
              <a:latin typeface="Courier New" pitchFamily="49" charset="0"/>
              <a:ea typeface="DFKai-SB" pitchFamily="65" charset="-120"/>
              <a:cs typeface="Courier New" pitchFamily="49" charset="0"/>
            </a:endParaRPr>
          </a:p>
          <a:p>
            <a:pPr eaLnBrk="1" hangingPunct="1">
              <a:spcBef>
                <a:spcPct val="20000"/>
              </a:spcBef>
            </a:pPr>
            <a:r>
              <a:rPr lang="en-US" altLang="zh-TW" sz="1600" dirty="0">
                <a:latin typeface="Courier New" pitchFamily="49" charset="0"/>
                <a:ea typeface="DFKai-SB" pitchFamily="65" charset="-120"/>
                <a:cs typeface="Courier New" pitchFamily="49" charset="0"/>
              </a:rPr>
              <a:t>		MOVLW	BCD_VAL 	;load the BCD value</a:t>
            </a:r>
          </a:p>
          <a:p>
            <a:pPr eaLnBrk="1" hangingPunct="1">
              <a:spcBef>
                <a:spcPct val="20000"/>
              </a:spcBef>
            </a:pPr>
            <a:r>
              <a:rPr lang="en-US" altLang="zh-TW" sz="1600" dirty="0">
                <a:latin typeface="Courier New" pitchFamily="49" charset="0"/>
                <a:ea typeface="DFKai-SB" pitchFamily="65" charset="-120"/>
                <a:cs typeface="Courier New" pitchFamily="49" charset="0"/>
              </a:rPr>
              <a:t>		ANDLW	0x0F		;mask the upper 4 bits</a:t>
            </a:r>
          </a:p>
          <a:p>
            <a:pPr eaLnBrk="1" hangingPunct="1">
              <a:spcBef>
                <a:spcPct val="20000"/>
              </a:spcBef>
            </a:pPr>
            <a:r>
              <a:rPr lang="en-US" altLang="zh-TW" sz="1600" dirty="0">
                <a:latin typeface="Courier New" pitchFamily="49" charset="0"/>
                <a:ea typeface="DFKai-SB" pitchFamily="65" charset="-120"/>
                <a:cs typeface="Courier New" pitchFamily="49" charset="0"/>
              </a:rPr>
              <a:t>		IORLW	0x30		;make it an ASCII, W=39H</a:t>
            </a:r>
          </a:p>
          <a:p>
            <a:pPr eaLnBrk="1" hangingPunct="1">
              <a:spcBef>
                <a:spcPct val="20000"/>
              </a:spcBef>
            </a:pPr>
            <a:r>
              <a:rPr lang="en-US" altLang="zh-TW" sz="1600" dirty="0">
                <a:latin typeface="Courier New" pitchFamily="49" charset="0"/>
                <a:ea typeface="DFKai-SB" pitchFamily="65" charset="-120"/>
                <a:cs typeface="Courier New" pitchFamily="49" charset="0"/>
              </a:rPr>
              <a:t>		MOVWF	L_ASC		;Save LSD ASCII</a:t>
            </a:r>
          </a:p>
          <a:p>
            <a:pPr eaLnBrk="1" hangingPunct="1">
              <a:spcBef>
                <a:spcPct val="20000"/>
              </a:spcBef>
            </a:pPr>
            <a:r>
              <a:rPr lang="en-US" altLang="zh-TW" sz="1600" dirty="0">
                <a:latin typeface="Courier New" pitchFamily="49" charset="0"/>
                <a:ea typeface="DFKai-SB" pitchFamily="65" charset="-120"/>
                <a:cs typeface="Courier New" pitchFamily="49" charset="0"/>
              </a:rPr>
              <a:t>		MOVLW	BCD_VAL		;get the BCD value</a:t>
            </a:r>
          </a:p>
          <a:p>
            <a:pPr eaLnBrk="1" hangingPunct="1">
              <a:spcBef>
                <a:spcPct val="20000"/>
              </a:spcBef>
            </a:pPr>
            <a:r>
              <a:rPr lang="en-US" altLang="zh-TW" sz="1600" dirty="0">
                <a:latin typeface="Courier New" pitchFamily="49" charset="0"/>
                <a:ea typeface="DFKai-SB" pitchFamily="65" charset="-120"/>
                <a:cs typeface="Courier New" pitchFamily="49" charset="0"/>
              </a:rPr>
              <a:t>		ANDLW	0xF0		;mask the lower 4 bits</a:t>
            </a:r>
          </a:p>
          <a:p>
            <a:pPr eaLnBrk="1" hangingPunct="1">
              <a:spcBef>
                <a:spcPct val="20000"/>
              </a:spcBef>
            </a:pPr>
            <a:r>
              <a:rPr lang="en-US" altLang="zh-TW" sz="1600" dirty="0">
                <a:latin typeface="Courier New" pitchFamily="49" charset="0"/>
                <a:ea typeface="DFKai-SB" pitchFamily="65" charset="-120"/>
                <a:cs typeface="Courier New" pitchFamily="49" charset="0"/>
              </a:rPr>
              <a:t>		SWAPF	WREG, W		;swap the nibbles</a:t>
            </a:r>
          </a:p>
          <a:p>
            <a:pPr eaLnBrk="1" hangingPunct="1">
              <a:spcBef>
                <a:spcPct val="20000"/>
              </a:spcBef>
            </a:pPr>
            <a:r>
              <a:rPr lang="en-US" altLang="zh-TW" sz="1600" dirty="0">
                <a:latin typeface="Courier New" pitchFamily="49" charset="0"/>
                <a:ea typeface="DFKai-SB" pitchFamily="65" charset="-120"/>
                <a:cs typeface="Courier New" pitchFamily="49" charset="0"/>
              </a:rPr>
              <a:t>		IORLW	0x30		;make it an ASCII, W=32H</a:t>
            </a:r>
          </a:p>
          <a:p>
            <a:pPr eaLnBrk="1" hangingPunct="1">
              <a:spcBef>
                <a:spcPct val="20000"/>
              </a:spcBef>
            </a:pPr>
            <a:r>
              <a:rPr lang="en-US" altLang="zh-TW" sz="1600" dirty="0">
                <a:latin typeface="Courier New" pitchFamily="49" charset="0"/>
                <a:ea typeface="DFKai-SB" pitchFamily="65" charset="-120"/>
                <a:cs typeface="Courier New" pitchFamily="49" charset="0"/>
              </a:rPr>
              <a:t>		MOVWF	H_ASC		;save MSD ASCII</a:t>
            </a:r>
          </a:p>
        </p:txBody>
      </p:sp>
      <p:sp>
        <p:nvSpPr>
          <p:cNvPr id="5325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9ABF7606-271C-4583-B0C4-05DBAA32BC37}" type="slidenum">
              <a:rPr kumimoji="0" lang="zh-TW" altLang="en-US" sz="1400"/>
              <a:pPr eaLnBrk="1" hangingPunct="1"/>
              <a:t>45</a:t>
            </a:fld>
            <a:endParaRPr kumimoji="0" lang="en-US" altLang="zh-TW" sz="1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title"/>
          </p:nvPr>
        </p:nvSpPr>
        <p:spPr>
          <a:xfrm>
            <a:off x="611188" y="260350"/>
            <a:ext cx="7772400" cy="6477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TW"/>
              <a:t>Example</a:t>
            </a:r>
            <a:endParaRPr lang="en-US" altLang="zh-CN"/>
          </a:p>
        </p:txBody>
      </p:sp>
      <p:sp>
        <p:nvSpPr>
          <p:cNvPr id="161798" name="Rectangle 3"/>
          <p:cNvSpPr>
            <a:spLocks noChangeArrowheads="1"/>
          </p:cNvSpPr>
          <p:nvPr/>
        </p:nvSpPr>
        <p:spPr bwMode="auto">
          <a:xfrm>
            <a:off x="250825" y="836613"/>
            <a:ext cx="8597900" cy="56165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spcBef>
                <a:spcPct val="20000"/>
              </a:spcBef>
            </a:pPr>
            <a:r>
              <a:rPr lang="en-US" altLang="zh-TW" sz="2000" dirty="0">
                <a:ea typeface="DFKai-SB" pitchFamily="65" charset="-120"/>
              </a:rPr>
              <a:t>Write a program to convert two digit ASCII numbers (47) to a packed BCD.</a:t>
            </a:r>
          </a:p>
          <a:p>
            <a:pPr eaLnBrk="1" hangingPunct="1">
              <a:spcBef>
                <a:spcPct val="20000"/>
              </a:spcBef>
            </a:pPr>
            <a:endParaRPr lang="en-US" altLang="zh-TW" sz="1600" dirty="0">
              <a:latin typeface="Courier New" pitchFamily="49" charset="0"/>
              <a:ea typeface="DFKai-SB" pitchFamily="65" charset="-120"/>
              <a:cs typeface="Courier New" pitchFamily="49" charset="0"/>
            </a:endParaRPr>
          </a:p>
          <a:p>
            <a:pPr eaLnBrk="1" hangingPunct="1">
              <a:spcBef>
                <a:spcPct val="20000"/>
              </a:spcBef>
            </a:pPr>
            <a:r>
              <a:rPr lang="en-US" altLang="zh-TW" sz="1600" dirty="0">
                <a:latin typeface="Courier New" pitchFamily="49" charset="0"/>
                <a:ea typeface="DFKai-SB" pitchFamily="65" charset="-120"/>
                <a:cs typeface="Courier New" pitchFamily="49" charset="0"/>
              </a:rPr>
              <a:t>MYBCD		EQU 0x29</a:t>
            </a:r>
          </a:p>
          <a:p>
            <a:pPr eaLnBrk="1" hangingPunct="1">
              <a:spcBef>
                <a:spcPct val="20000"/>
              </a:spcBef>
            </a:pPr>
            <a:endParaRPr lang="en-US" altLang="zh-TW" sz="1600" dirty="0">
              <a:latin typeface="Courier New" pitchFamily="49" charset="0"/>
              <a:ea typeface="DFKai-SB" pitchFamily="65" charset="-120"/>
              <a:cs typeface="Courier New" pitchFamily="49" charset="0"/>
            </a:endParaRPr>
          </a:p>
          <a:p>
            <a:pPr eaLnBrk="1" hangingPunct="1">
              <a:spcBef>
                <a:spcPct val="20000"/>
              </a:spcBef>
            </a:pPr>
            <a:r>
              <a:rPr lang="en-US" altLang="zh-TW" sz="1600" dirty="0">
                <a:latin typeface="Courier New" pitchFamily="49" charset="0"/>
                <a:ea typeface="DFKai-SB" pitchFamily="65" charset="-120"/>
                <a:cs typeface="Courier New" pitchFamily="49" charset="0"/>
              </a:rPr>
              <a:t>		MOVLW	A’4’</a:t>
            </a:r>
          </a:p>
          <a:p>
            <a:pPr eaLnBrk="1" hangingPunct="1">
              <a:spcBef>
                <a:spcPct val="20000"/>
              </a:spcBef>
            </a:pPr>
            <a:r>
              <a:rPr lang="en-US" altLang="zh-TW" sz="1600" dirty="0">
                <a:latin typeface="Courier New" pitchFamily="49" charset="0"/>
                <a:ea typeface="DFKai-SB" pitchFamily="65" charset="-120"/>
                <a:cs typeface="Courier New" pitchFamily="49" charset="0"/>
              </a:rPr>
              <a:t>		ANDLW	0x0F		;mask the upper 4 bits</a:t>
            </a:r>
          </a:p>
          <a:p>
            <a:pPr eaLnBrk="1" hangingPunct="1">
              <a:spcBef>
                <a:spcPct val="20000"/>
              </a:spcBef>
            </a:pPr>
            <a:r>
              <a:rPr lang="en-US" altLang="zh-TW" sz="1600" dirty="0">
                <a:latin typeface="Courier New" pitchFamily="49" charset="0"/>
                <a:ea typeface="DFKai-SB" pitchFamily="65" charset="-120"/>
                <a:cs typeface="Courier New" pitchFamily="49" charset="0"/>
              </a:rPr>
              <a:t>		MOVWF	MYBCD</a:t>
            </a:r>
          </a:p>
          <a:p>
            <a:pPr eaLnBrk="1" hangingPunct="1">
              <a:spcBef>
                <a:spcPct val="20000"/>
              </a:spcBef>
            </a:pPr>
            <a:r>
              <a:rPr lang="en-US" altLang="zh-TW" sz="1600" dirty="0">
                <a:latin typeface="Courier New" pitchFamily="49" charset="0"/>
                <a:ea typeface="DFKai-SB" pitchFamily="65" charset="-120"/>
                <a:cs typeface="Courier New" pitchFamily="49" charset="0"/>
              </a:rPr>
              <a:t>		SWAPF	MYBCD, F</a:t>
            </a:r>
          </a:p>
          <a:p>
            <a:pPr eaLnBrk="1" hangingPunct="1">
              <a:spcBef>
                <a:spcPct val="20000"/>
              </a:spcBef>
            </a:pPr>
            <a:r>
              <a:rPr lang="en-US" altLang="zh-TW" sz="1600" dirty="0">
                <a:latin typeface="Courier New" pitchFamily="49" charset="0"/>
                <a:ea typeface="DFKai-SB" pitchFamily="65" charset="-120"/>
                <a:cs typeface="Courier New" pitchFamily="49" charset="0"/>
              </a:rPr>
              <a:t>		MOVLW	A’7’</a:t>
            </a:r>
          </a:p>
          <a:p>
            <a:pPr eaLnBrk="1" hangingPunct="1">
              <a:spcBef>
                <a:spcPct val="20000"/>
              </a:spcBef>
            </a:pPr>
            <a:r>
              <a:rPr lang="en-US" altLang="zh-TW" sz="1600" dirty="0">
                <a:latin typeface="Courier New" pitchFamily="49" charset="0"/>
                <a:ea typeface="DFKai-SB" pitchFamily="65" charset="-120"/>
                <a:cs typeface="Courier New" pitchFamily="49" charset="0"/>
              </a:rPr>
              <a:t>		ANDLW	0x0F</a:t>
            </a:r>
          </a:p>
          <a:p>
            <a:pPr eaLnBrk="1" hangingPunct="1">
              <a:spcBef>
                <a:spcPct val="20000"/>
              </a:spcBef>
            </a:pPr>
            <a:r>
              <a:rPr lang="en-US" altLang="zh-TW" sz="1600" dirty="0">
                <a:latin typeface="Courier New" pitchFamily="49" charset="0"/>
                <a:ea typeface="DFKai-SB" pitchFamily="65" charset="-120"/>
                <a:cs typeface="Courier New" pitchFamily="49" charset="0"/>
              </a:rPr>
              <a:t>		IORWF	MYBCD, F</a:t>
            </a:r>
          </a:p>
          <a:p>
            <a:pPr eaLnBrk="1" hangingPunct="1">
              <a:spcBef>
                <a:spcPct val="20000"/>
              </a:spcBef>
            </a:pPr>
            <a:endParaRPr lang="en-US" altLang="zh-TW" sz="1600" dirty="0">
              <a:latin typeface="Courier New" pitchFamily="49" charset="0"/>
              <a:ea typeface="DFKai-SB" pitchFamily="65" charset="-120"/>
              <a:cs typeface="Courier New" pitchFamily="49" charset="0"/>
            </a:endParaRPr>
          </a:p>
        </p:txBody>
      </p:sp>
      <p:sp>
        <p:nvSpPr>
          <p:cNvPr id="5427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A3320136-6B5E-43C5-ADDA-7BBB432BD451}" type="slidenum">
              <a:rPr kumimoji="0" lang="zh-TW" altLang="en-US" sz="1400"/>
              <a:pPr eaLnBrk="1" hangingPunct="1"/>
              <a:t>46</a:t>
            </a:fld>
            <a:endParaRPr kumimoji="0" lang="en-US" altLang="zh-TW" sz="1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173D6463-C107-40B9-8BA5-C0B59B689083}" type="slidenum">
              <a:rPr kumimoji="0" lang="zh-TW" altLang="en-US" sz="1400"/>
              <a:pPr eaLnBrk="1" hangingPunct="1"/>
              <a:t>47</a:t>
            </a:fld>
            <a:endParaRPr kumimoji="0" lang="en-US" altLang="zh-TW" sz="1400"/>
          </a:p>
        </p:txBody>
      </p:sp>
      <p:sp>
        <p:nvSpPr>
          <p:cNvPr id="55299" name="Rectangle 2"/>
          <p:cNvSpPr>
            <a:spLocks noGrp="1" noChangeArrowheads="1"/>
          </p:cNvSpPr>
          <p:nvPr>
            <p:ph type="ctrTitle"/>
          </p:nvPr>
        </p:nvSpPr>
        <p:spPr>
          <a:xfrm>
            <a:off x="611188" y="692150"/>
            <a:ext cx="7772400" cy="1143000"/>
          </a:xfrm>
        </p:spPr>
        <p:txBody>
          <a:bodyPr/>
          <a:lstStyle/>
          <a:p>
            <a:pPr eaLnBrk="1" hangingPunct="1"/>
            <a:r>
              <a:rPr lang="en-US" altLang="zh-TW" sz="3600"/>
              <a:t>Chapter 4 </a:t>
            </a:r>
            <a:br>
              <a:rPr lang="en-US" altLang="zh-TW" sz="3600"/>
            </a:br>
            <a:r>
              <a:rPr lang="en-US" altLang="zh-TW" sz="3600"/>
              <a:t>Arithmetic and Logic Instructions</a:t>
            </a:r>
          </a:p>
        </p:txBody>
      </p:sp>
      <p:sp>
        <p:nvSpPr>
          <p:cNvPr id="55300" name="Rectangle 3"/>
          <p:cNvSpPr>
            <a:spLocks noChangeArrowheads="1"/>
          </p:cNvSpPr>
          <p:nvPr/>
        </p:nvSpPr>
        <p:spPr bwMode="auto">
          <a:xfrm>
            <a:off x="827088" y="3068638"/>
            <a:ext cx="777240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spcBef>
                <a:spcPct val="20000"/>
              </a:spcBef>
            </a:pPr>
            <a:r>
              <a:rPr lang="en-US" altLang="zh-TW" sz="2800">
                <a:ea typeface="DFKai-SB" pitchFamily="65" charset="-120"/>
              </a:rPr>
              <a:t>4</a:t>
            </a:r>
            <a:r>
              <a:rPr lang="zh-TW" altLang="en-US" sz="2800">
                <a:ea typeface="DFKai-SB" pitchFamily="65" charset="-120"/>
              </a:rPr>
              <a:t>.1  </a:t>
            </a:r>
            <a:r>
              <a:rPr lang="en-US" altLang="zh-TW" sz="2800">
                <a:ea typeface="DFKai-SB" pitchFamily="65" charset="-120"/>
              </a:rPr>
              <a:t>Arithmetic Instructions</a:t>
            </a:r>
          </a:p>
          <a:p>
            <a:pPr eaLnBrk="1" hangingPunct="1">
              <a:spcBef>
                <a:spcPct val="20000"/>
              </a:spcBef>
            </a:pPr>
            <a:r>
              <a:rPr lang="en-US" altLang="zh-TW" sz="2800">
                <a:ea typeface="DFKai-SB" pitchFamily="65" charset="-120"/>
              </a:rPr>
              <a:t>4.2  Signed Number Concepts</a:t>
            </a:r>
          </a:p>
          <a:p>
            <a:pPr eaLnBrk="1" hangingPunct="1">
              <a:spcBef>
                <a:spcPct val="20000"/>
              </a:spcBef>
            </a:pPr>
            <a:r>
              <a:rPr lang="en-US" altLang="zh-TW" sz="2800">
                <a:ea typeface="DFKai-SB" pitchFamily="65" charset="-120"/>
              </a:rPr>
              <a:t>4.3. Logic Instructions</a:t>
            </a:r>
          </a:p>
          <a:p>
            <a:pPr eaLnBrk="1" hangingPunct="1">
              <a:spcBef>
                <a:spcPct val="20000"/>
              </a:spcBef>
            </a:pPr>
            <a:r>
              <a:rPr lang="en-US" altLang="zh-TW" sz="2800">
                <a:ea typeface="DFKai-SB" pitchFamily="65" charset="-120"/>
              </a:rPr>
              <a:t>4.4  BCD and ASCII Conversion</a:t>
            </a:r>
          </a:p>
          <a:p>
            <a:pPr eaLnBrk="1" hangingPunct="1">
              <a:spcBef>
                <a:spcPct val="20000"/>
              </a:spcBef>
            </a:pPr>
            <a:r>
              <a:rPr lang="en-US" altLang="zh-TW" sz="2800">
                <a:ea typeface="DFKai-SB" pitchFamily="65" charset="-120"/>
              </a:rPr>
              <a:t>4.5 </a:t>
            </a:r>
            <a:r>
              <a:rPr lang="en-US" altLang="zh-TW" sz="2800" b="1">
                <a:ea typeface="DFKai-SB" pitchFamily="65" charset="-120"/>
              </a:rPr>
              <a:t>Parameter Passing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68313" y="0"/>
            <a:ext cx="82296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en-US" altLang="zh-TW" sz="2800" b="0">
                <a:solidFill>
                  <a:schemeClr val="tx1"/>
                </a:solidFill>
              </a:rPr>
              <a:t>Parameter passing</a:t>
            </a:r>
            <a:br>
              <a:rPr kumimoji="0" lang="en-US" altLang="zh-TW" sz="2800" b="0">
                <a:solidFill>
                  <a:schemeClr val="tx1"/>
                </a:solidFill>
              </a:rPr>
            </a:br>
            <a:endParaRPr kumimoji="0" lang="en-US" altLang="zh-CN" sz="2800" b="0">
              <a:solidFill>
                <a:schemeClr val="tx1"/>
              </a:solidFill>
            </a:endParaRPr>
          </a:p>
        </p:txBody>
      </p:sp>
      <p:sp>
        <p:nvSpPr>
          <p:cNvPr id="56323" name="Text Box 3"/>
          <p:cNvSpPr txBox="1">
            <a:spLocks noChangeArrowheads="1"/>
          </p:cNvSpPr>
          <p:nvPr/>
        </p:nvSpPr>
        <p:spPr bwMode="auto">
          <a:xfrm>
            <a:off x="303213" y="785813"/>
            <a:ext cx="7940675"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GB" altLang="en-US" sz="2000"/>
              <a:t>Passing parameters to and from a subroutine</a:t>
            </a:r>
            <a:endParaRPr lang="en-GB" altLang="en-US" sz="2000" b="1"/>
          </a:p>
          <a:p>
            <a:pPr eaLnBrk="1" hangingPunct="1"/>
            <a:endParaRPr lang="en-GB" altLang="en-US" sz="2000" b="1"/>
          </a:p>
          <a:p>
            <a:pPr eaLnBrk="1" hangingPunct="1"/>
            <a:r>
              <a:rPr lang="en-GB" altLang="en-US" sz="2000"/>
              <a:t>Subroutines that process a different set of data each time they are called – communications required.</a:t>
            </a:r>
            <a:endParaRPr lang="en-GB" altLang="en-US" sz="2000" b="1" u="sng"/>
          </a:p>
          <a:p>
            <a:pPr eaLnBrk="1" hangingPunct="1"/>
            <a:endParaRPr lang="en-GB" altLang="en-US" sz="2000" b="1" u="sng"/>
          </a:p>
          <a:p>
            <a:pPr eaLnBrk="1" hangingPunct="1"/>
            <a:r>
              <a:rPr lang="en-GB" altLang="en-US" sz="2000" b="1"/>
              <a:t>Examples:</a:t>
            </a:r>
          </a:p>
          <a:p>
            <a:pPr eaLnBrk="1" hangingPunct="1"/>
            <a:r>
              <a:rPr lang="en-GB" altLang="en-US" sz="2000"/>
              <a:t>A routine that calculates convert two BCD digits (ASCII format) </a:t>
            </a:r>
          </a:p>
          <a:p>
            <a:pPr eaLnBrk="1" hangingPunct="1"/>
            <a:r>
              <a:rPr lang="en-GB" altLang="en-US" sz="2000"/>
              <a:t>A packed BCD.</a:t>
            </a:r>
          </a:p>
          <a:p>
            <a:pPr eaLnBrk="1" hangingPunct="1"/>
            <a:endParaRPr lang="en-GB" altLang="en-US"/>
          </a:p>
          <a:p>
            <a:pPr eaLnBrk="1" hangingPunct="1"/>
            <a:r>
              <a:rPr lang="en-GB" altLang="en-US"/>
              <a:t>In high level language, we have </a:t>
            </a:r>
          </a:p>
          <a:p>
            <a:pPr eaLnBrk="1" hangingPunct="1"/>
            <a:r>
              <a:rPr lang="en-GB" altLang="en-US" b="1"/>
              <a:t>Pass by value</a:t>
            </a:r>
            <a:r>
              <a:rPr lang="en-GB" altLang="en-US"/>
              <a:t> - variables are referred to directly </a:t>
            </a:r>
            <a:endParaRPr lang="en-GB" altLang="en-US" b="1"/>
          </a:p>
          <a:p>
            <a:pPr eaLnBrk="1" hangingPunct="1"/>
            <a:r>
              <a:rPr lang="en-GB" altLang="en-US" b="1"/>
              <a:t>Pass by address (pointer)</a:t>
            </a:r>
            <a:r>
              <a:rPr lang="en-GB" altLang="en-US"/>
              <a:t> – a pointer to a value or a pointer to a data structure is passed.</a:t>
            </a:r>
            <a:endParaRPr lang="en-US" altLang="en-US"/>
          </a:p>
        </p:txBody>
      </p:sp>
      <p:sp>
        <p:nvSpPr>
          <p:cNvPr id="5632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29DF7682-E540-43F1-A504-10A1E3C32BD8}" type="slidenum">
              <a:rPr kumimoji="0" lang="zh-TW" altLang="en-US" sz="1400"/>
              <a:pPr eaLnBrk="1" hangingPunct="1"/>
              <a:t>48</a:t>
            </a:fld>
            <a:endParaRPr kumimoji="0" lang="en-US" altLang="zh-TW" sz="1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68313" y="0"/>
            <a:ext cx="82296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en-US" altLang="zh-TW" sz="2400">
                <a:solidFill>
                  <a:schemeClr val="tx1"/>
                </a:solidFill>
              </a:rPr>
              <a:t>Parameter passing by value (use fixed file register locations)</a:t>
            </a:r>
            <a:br>
              <a:rPr kumimoji="0" lang="en-US" altLang="zh-TW">
                <a:solidFill>
                  <a:schemeClr val="tx1"/>
                </a:solidFill>
              </a:rPr>
            </a:br>
            <a:endParaRPr kumimoji="0" lang="en-US" altLang="zh-CN">
              <a:solidFill>
                <a:schemeClr val="tx1"/>
              </a:solidFill>
            </a:endParaRPr>
          </a:p>
        </p:txBody>
      </p:sp>
      <p:sp>
        <p:nvSpPr>
          <p:cNvPr id="57347" name="Text Box 3"/>
          <p:cNvSpPr txBox="1">
            <a:spLocks noChangeArrowheads="1"/>
          </p:cNvSpPr>
          <p:nvPr/>
        </p:nvSpPr>
        <p:spPr bwMode="auto">
          <a:xfrm>
            <a:off x="0" y="981075"/>
            <a:ext cx="4124325" cy="5816600"/>
          </a:xfrm>
          <a:prstGeom prst="rect">
            <a:avLst/>
          </a:prstGeom>
          <a:noFill/>
          <a:ln w="158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GB" altLang="en-US" sz="2000" u="sng"/>
              <a:t>Registers</a:t>
            </a:r>
            <a:r>
              <a:rPr lang="en-GB" altLang="en-US" sz="2000"/>
              <a:t> </a:t>
            </a:r>
          </a:p>
          <a:p>
            <a:pPr eaLnBrk="1" hangingPunct="1"/>
            <a:r>
              <a:rPr lang="en-GB" altLang="en-US" sz="2000"/>
              <a:t>advantage: fast, </a:t>
            </a:r>
          </a:p>
          <a:p>
            <a:pPr eaLnBrk="1" hangingPunct="1"/>
            <a:r>
              <a:rPr lang="en-GB" altLang="en-US" sz="2000"/>
              <a:t>disadvantages: limited numbers of parameters</a:t>
            </a:r>
            <a:endParaRPr lang="en-GB" altLang="en-US" sz="2000" u="sng"/>
          </a:p>
          <a:p>
            <a:pPr eaLnBrk="1" hangingPunct="1"/>
            <a:endParaRPr lang="en-GB" altLang="en-US" sz="2000" u="sng"/>
          </a:p>
          <a:p>
            <a:pPr eaLnBrk="1" hangingPunct="1"/>
            <a:r>
              <a:rPr lang="en-US" altLang="en-US" sz="1600">
                <a:latin typeface="Courier New" pitchFamily="49" charset="0"/>
              </a:rPr>
              <a:t>ascii_l   	EQU 0x0</a:t>
            </a:r>
          </a:p>
          <a:p>
            <a:pPr eaLnBrk="1" hangingPunct="1"/>
            <a:r>
              <a:rPr lang="en-US" altLang="en-US" sz="1600">
                <a:latin typeface="Courier New" pitchFamily="49" charset="0"/>
              </a:rPr>
              <a:t>ascii_h	  	EQU 0x1</a:t>
            </a:r>
          </a:p>
          <a:p>
            <a:pPr eaLnBrk="1" hangingPunct="1"/>
            <a:r>
              <a:rPr lang="en-US" altLang="en-US" sz="1600">
                <a:latin typeface="Courier New" pitchFamily="49" charset="0"/>
              </a:rPr>
              <a:t>out_bcd		EQU 0x2</a:t>
            </a:r>
          </a:p>
          <a:p>
            <a:pPr eaLnBrk="1" hangingPunct="1"/>
            <a:r>
              <a:rPr lang="en-US" altLang="en-US" sz="1600">
                <a:latin typeface="Courier New" pitchFamily="49" charset="0"/>
              </a:rPr>
              <a:t>local_var	EQU 0x3 </a:t>
            </a:r>
          </a:p>
          <a:p>
            <a:pPr eaLnBrk="1" hangingPunct="1"/>
            <a:endParaRPr lang="en-US" altLang="en-US" sz="1600">
              <a:latin typeface="Courier New" pitchFamily="49" charset="0"/>
            </a:endParaRPr>
          </a:p>
          <a:p>
            <a:pPr eaLnBrk="1" hangingPunct="1"/>
            <a:r>
              <a:rPr lang="en-US" altLang="en-US" sz="1600">
                <a:latin typeface="Courier New" pitchFamily="49" charset="0"/>
              </a:rPr>
              <a:t>		ORG 0</a:t>
            </a:r>
          </a:p>
          <a:p>
            <a:pPr eaLnBrk="1" hangingPunct="1"/>
            <a:r>
              <a:rPr lang="en-US" altLang="en-US" sz="1600">
                <a:latin typeface="Courier New" pitchFamily="49" charset="0"/>
              </a:rPr>
              <a:t>		MOVLW	A'4'</a:t>
            </a:r>
          </a:p>
          <a:p>
            <a:pPr eaLnBrk="1" hangingPunct="1"/>
            <a:r>
              <a:rPr lang="en-US" altLang="en-US" sz="1600">
                <a:latin typeface="Courier New" pitchFamily="49" charset="0"/>
              </a:rPr>
              <a:t>		MOVWF	ascii_h</a:t>
            </a:r>
          </a:p>
          <a:p>
            <a:pPr eaLnBrk="1" hangingPunct="1"/>
            <a:r>
              <a:rPr lang="en-US" altLang="en-US" sz="1600">
                <a:latin typeface="Courier New" pitchFamily="49" charset="0"/>
              </a:rPr>
              <a:t>		MOVLW	A'7'</a:t>
            </a:r>
          </a:p>
          <a:p>
            <a:pPr eaLnBrk="1" hangingPunct="1"/>
            <a:r>
              <a:rPr lang="en-US" altLang="en-US" sz="1600">
                <a:latin typeface="Courier New" pitchFamily="49" charset="0"/>
              </a:rPr>
              <a:t>		MOVWF	ascii_l</a:t>
            </a:r>
          </a:p>
          <a:p>
            <a:pPr eaLnBrk="1" hangingPunct="1"/>
            <a:r>
              <a:rPr lang="en-US" altLang="en-US" sz="1600">
                <a:latin typeface="Courier New" pitchFamily="49" charset="0"/>
              </a:rPr>
              <a:t>		CALL ASCTOBCD</a:t>
            </a:r>
          </a:p>
          <a:p>
            <a:pPr eaLnBrk="1" hangingPunct="1"/>
            <a:r>
              <a:rPr lang="en-US" altLang="en-US" sz="1600">
                <a:latin typeface="Courier New" pitchFamily="49" charset="0"/>
              </a:rPr>
              <a:t>		MOVLW	A'3'</a:t>
            </a:r>
          </a:p>
          <a:p>
            <a:pPr eaLnBrk="1" hangingPunct="1"/>
            <a:r>
              <a:rPr lang="en-US" altLang="en-US" sz="1600">
                <a:latin typeface="Courier New" pitchFamily="49" charset="0"/>
              </a:rPr>
              <a:t>		MOVWF	ascii_h</a:t>
            </a:r>
          </a:p>
          <a:p>
            <a:pPr eaLnBrk="1" hangingPunct="1"/>
            <a:r>
              <a:rPr lang="en-US" altLang="en-US" sz="1600">
                <a:latin typeface="Courier New" pitchFamily="49" charset="0"/>
              </a:rPr>
              <a:t>		MOVLW	A'9'</a:t>
            </a:r>
          </a:p>
          <a:p>
            <a:pPr eaLnBrk="1" hangingPunct="1"/>
            <a:r>
              <a:rPr lang="en-US" altLang="en-US" sz="1600">
                <a:latin typeface="Courier New" pitchFamily="49" charset="0"/>
              </a:rPr>
              <a:t>		MOVWF	ascii_l</a:t>
            </a:r>
          </a:p>
          <a:p>
            <a:pPr eaLnBrk="1" hangingPunct="1"/>
            <a:r>
              <a:rPr lang="en-US" altLang="en-US" sz="1600">
                <a:latin typeface="Courier New" pitchFamily="49" charset="0"/>
              </a:rPr>
              <a:t>		CALL ASCTOBCD</a:t>
            </a:r>
          </a:p>
          <a:p>
            <a:pPr eaLnBrk="1" hangingPunct="1"/>
            <a:r>
              <a:rPr lang="en-US" altLang="en-US" sz="1600">
                <a:latin typeface="Courier New" pitchFamily="49" charset="0"/>
              </a:rPr>
              <a:t>here		goto here</a:t>
            </a:r>
          </a:p>
        </p:txBody>
      </p:sp>
      <p:sp>
        <p:nvSpPr>
          <p:cNvPr id="57348" name="Rectangle 4"/>
          <p:cNvSpPr>
            <a:spLocks noChangeArrowheads="1"/>
          </p:cNvSpPr>
          <p:nvPr/>
        </p:nvSpPr>
        <p:spPr bwMode="auto">
          <a:xfrm>
            <a:off x="4284663" y="1052513"/>
            <a:ext cx="4572000" cy="2554287"/>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pt-BR" altLang="en-US" sz="1600">
                <a:latin typeface="Courier New" pitchFamily="49" charset="0"/>
                <a:cs typeface="Courier New" pitchFamily="49" charset="0"/>
              </a:rPr>
              <a:t>ASCTOBCD:</a:t>
            </a:r>
          </a:p>
          <a:p>
            <a:pPr eaLnBrk="1" hangingPunct="1"/>
            <a:r>
              <a:rPr lang="pt-BR" altLang="en-US" sz="1600">
                <a:latin typeface="Courier New" pitchFamily="49" charset="0"/>
                <a:cs typeface="Courier New" pitchFamily="49" charset="0"/>
              </a:rPr>
              <a:t>	MOVF	ascii_h,W </a:t>
            </a:r>
          </a:p>
          <a:p>
            <a:pPr eaLnBrk="1" hangingPunct="1"/>
            <a:r>
              <a:rPr lang="pt-BR" altLang="en-US" sz="1600">
                <a:latin typeface="Courier New" pitchFamily="49" charset="0"/>
                <a:cs typeface="Courier New" pitchFamily="49" charset="0"/>
              </a:rPr>
              <a:t>	ANDLW	0x0F		</a:t>
            </a:r>
          </a:p>
          <a:p>
            <a:pPr eaLnBrk="1" hangingPunct="1"/>
            <a:r>
              <a:rPr lang="pt-BR" altLang="en-US" sz="1600">
                <a:latin typeface="Courier New" pitchFamily="49" charset="0"/>
                <a:cs typeface="Courier New" pitchFamily="49" charset="0"/>
              </a:rPr>
              <a:t>	MOVWF	local_var</a:t>
            </a:r>
          </a:p>
          <a:p>
            <a:pPr eaLnBrk="1" hangingPunct="1"/>
            <a:r>
              <a:rPr lang="pt-BR" altLang="en-US" sz="1600">
                <a:latin typeface="Courier New" pitchFamily="49" charset="0"/>
                <a:cs typeface="Courier New" pitchFamily="49" charset="0"/>
              </a:rPr>
              <a:t>	SWAPF	local_var, F</a:t>
            </a:r>
          </a:p>
          <a:p>
            <a:pPr eaLnBrk="1" hangingPunct="1"/>
            <a:r>
              <a:rPr lang="pt-BR" altLang="en-US" sz="1600">
                <a:latin typeface="Courier New" pitchFamily="49" charset="0"/>
                <a:cs typeface="Courier New" pitchFamily="49" charset="0"/>
              </a:rPr>
              <a:t>	MOVF	ascii_l,W </a:t>
            </a:r>
          </a:p>
          <a:p>
            <a:pPr eaLnBrk="1" hangingPunct="1"/>
            <a:r>
              <a:rPr lang="pt-BR" altLang="en-US" sz="1600">
                <a:latin typeface="Courier New" pitchFamily="49" charset="0"/>
                <a:cs typeface="Courier New" pitchFamily="49" charset="0"/>
              </a:rPr>
              <a:t>	ANDLW	0x0F</a:t>
            </a:r>
          </a:p>
          <a:p>
            <a:pPr eaLnBrk="1" hangingPunct="1"/>
            <a:r>
              <a:rPr lang="pt-BR" altLang="en-US" sz="1600">
                <a:latin typeface="Courier New" pitchFamily="49" charset="0"/>
                <a:cs typeface="Courier New" pitchFamily="49" charset="0"/>
              </a:rPr>
              <a:t>	IORWF	local_var, F</a:t>
            </a:r>
          </a:p>
          <a:p>
            <a:pPr eaLnBrk="1" hangingPunct="1"/>
            <a:r>
              <a:rPr lang="pt-BR" altLang="en-US" sz="1600">
                <a:latin typeface="Courier New" pitchFamily="49" charset="0"/>
                <a:cs typeface="Courier New" pitchFamily="49" charset="0"/>
              </a:rPr>
              <a:t>	MOVFF	local_var, out_bcd</a:t>
            </a:r>
          </a:p>
          <a:p>
            <a:pPr eaLnBrk="1" hangingPunct="1"/>
            <a:r>
              <a:rPr lang="pt-BR" altLang="en-US" sz="1600">
                <a:latin typeface="Courier New" pitchFamily="49" charset="0"/>
                <a:cs typeface="Courier New" pitchFamily="49" charset="0"/>
              </a:rPr>
              <a:t>	return</a:t>
            </a:r>
            <a:endParaRPr lang="en-GB" altLang="en-US" sz="1600">
              <a:latin typeface="Courier New" pitchFamily="49" charset="0"/>
              <a:cs typeface="Courier New" pitchFamily="49" charset="0"/>
            </a:endParaRPr>
          </a:p>
        </p:txBody>
      </p:sp>
      <p:sp>
        <p:nvSpPr>
          <p:cNvPr id="5734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23DDBFD0-6A5D-40CF-8359-AD98927CF028}" type="slidenum">
              <a:rPr kumimoji="0" lang="zh-TW" altLang="en-US" sz="1400"/>
              <a:pPr eaLnBrk="1" hangingPunct="1"/>
              <a:t>49</a:t>
            </a:fld>
            <a:endParaRPr kumimoji="0" lang="en-US" altLang="zh-TW"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2BEC0233-41E5-47C1-876D-1AFF44952E14}" type="slidenum">
              <a:rPr kumimoji="0" lang="zh-TW" altLang="en-US" sz="1400"/>
              <a:pPr eaLnBrk="1" hangingPunct="1"/>
              <a:t>5</a:t>
            </a:fld>
            <a:endParaRPr kumimoji="0" lang="en-US" altLang="zh-TW" sz="1400"/>
          </a:p>
        </p:txBody>
      </p:sp>
      <p:sp>
        <p:nvSpPr>
          <p:cNvPr id="6147" name="Rectangle 2"/>
          <p:cNvSpPr>
            <a:spLocks noGrp="1" noChangeArrowheads="1"/>
          </p:cNvSpPr>
          <p:nvPr>
            <p:ph type="title"/>
          </p:nvPr>
        </p:nvSpPr>
        <p:spPr>
          <a:xfrm>
            <a:off x="685800" y="133350"/>
            <a:ext cx="7772400" cy="415925"/>
          </a:xfrm>
        </p:spPr>
        <p:txBody>
          <a:bodyPr/>
          <a:lstStyle/>
          <a:p>
            <a:pPr eaLnBrk="1" hangingPunct="1"/>
            <a:r>
              <a:rPr lang="en-US" altLang="zh-TW"/>
              <a:t>Example</a:t>
            </a:r>
          </a:p>
        </p:txBody>
      </p:sp>
      <p:sp>
        <p:nvSpPr>
          <p:cNvPr id="6148" name="Rectangle 3"/>
          <p:cNvSpPr>
            <a:spLocks noGrp="1" noChangeArrowheads="1"/>
          </p:cNvSpPr>
          <p:nvPr>
            <p:ph type="body" idx="1"/>
          </p:nvPr>
        </p:nvSpPr>
        <p:spPr>
          <a:xfrm>
            <a:off x="304800" y="685800"/>
            <a:ext cx="8496300" cy="5951538"/>
          </a:xfrm>
          <a:ln w="28575">
            <a:solidFill>
              <a:schemeClr val="tx1"/>
            </a:solidFill>
            <a:miter lim="800000"/>
            <a:headEnd/>
            <a:tailEnd/>
          </a:ln>
        </p:spPr>
        <p:txBody>
          <a:bodyPr/>
          <a:lstStyle/>
          <a:p>
            <a:pPr eaLnBrk="1" hangingPunct="1">
              <a:lnSpc>
                <a:spcPct val="80000"/>
              </a:lnSpc>
              <a:spcBef>
                <a:spcPct val="0"/>
              </a:spcBef>
              <a:spcAft>
                <a:spcPct val="20000"/>
              </a:spcAft>
              <a:buFontTx/>
              <a:buNone/>
            </a:pPr>
            <a:r>
              <a:rPr lang="en-US" altLang="zh-TW" sz="2400" b="1">
                <a:latin typeface="Courier New" pitchFamily="49" charset="0"/>
              </a:rPr>
              <a:t>N_1  ADDWF 0x41, W</a:t>
            </a:r>
          </a:p>
          <a:p>
            <a:pPr eaLnBrk="1" hangingPunct="1">
              <a:lnSpc>
                <a:spcPct val="85000"/>
              </a:lnSpc>
              <a:spcBef>
                <a:spcPct val="5000"/>
              </a:spcBef>
              <a:buFontTx/>
              <a:buNone/>
            </a:pPr>
            <a:r>
              <a:rPr lang="en-US" altLang="zh-TW" sz="2400" b="1">
                <a:latin typeface="Courier New" pitchFamily="49" charset="0"/>
              </a:rPr>
              <a:t>		BNC   N_2</a:t>
            </a:r>
          </a:p>
          <a:p>
            <a:pPr eaLnBrk="1" hangingPunct="1">
              <a:lnSpc>
                <a:spcPct val="85000"/>
              </a:lnSpc>
              <a:spcBef>
                <a:spcPct val="5000"/>
              </a:spcBef>
              <a:buFontTx/>
              <a:buNone/>
            </a:pPr>
            <a:r>
              <a:rPr lang="en-US" altLang="zh-TW" sz="2400" b="1">
                <a:latin typeface="Courier New" pitchFamily="49" charset="0"/>
              </a:rPr>
              <a:t>     INCF  H_BYTE, F</a:t>
            </a:r>
          </a:p>
          <a:p>
            <a:pPr eaLnBrk="1" hangingPunct="1">
              <a:lnSpc>
                <a:spcPct val="80000"/>
              </a:lnSpc>
              <a:spcBef>
                <a:spcPct val="0"/>
              </a:spcBef>
              <a:spcAft>
                <a:spcPct val="20000"/>
              </a:spcAft>
              <a:buFontTx/>
              <a:buNone/>
            </a:pPr>
            <a:r>
              <a:rPr lang="en-US" altLang="zh-TW" sz="2400" b="1">
                <a:latin typeface="Courier New" pitchFamily="49" charset="0"/>
              </a:rPr>
              <a:t>N_2  ADDWF 0x42, W</a:t>
            </a:r>
          </a:p>
          <a:p>
            <a:pPr eaLnBrk="1" hangingPunct="1">
              <a:lnSpc>
                <a:spcPct val="85000"/>
              </a:lnSpc>
              <a:spcBef>
                <a:spcPct val="5000"/>
              </a:spcBef>
              <a:buFontTx/>
              <a:buNone/>
            </a:pPr>
            <a:r>
              <a:rPr lang="en-US" altLang="zh-TW" sz="2400" b="1">
                <a:latin typeface="Courier New" pitchFamily="49" charset="0"/>
              </a:rPr>
              <a:t>		BNC   N_3</a:t>
            </a:r>
          </a:p>
          <a:p>
            <a:pPr eaLnBrk="1" hangingPunct="1">
              <a:lnSpc>
                <a:spcPct val="85000"/>
              </a:lnSpc>
              <a:spcBef>
                <a:spcPct val="5000"/>
              </a:spcBef>
              <a:buFontTx/>
              <a:buNone/>
            </a:pPr>
            <a:r>
              <a:rPr lang="en-US" altLang="zh-TW" sz="2400" b="1">
                <a:latin typeface="Courier New" pitchFamily="49" charset="0"/>
              </a:rPr>
              <a:t>     INCF  H_BYTE, F</a:t>
            </a:r>
          </a:p>
          <a:p>
            <a:pPr eaLnBrk="1" hangingPunct="1">
              <a:lnSpc>
                <a:spcPct val="80000"/>
              </a:lnSpc>
              <a:spcBef>
                <a:spcPct val="0"/>
              </a:spcBef>
              <a:spcAft>
                <a:spcPct val="20000"/>
              </a:spcAft>
              <a:buFontTx/>
              <a:buNone/>
            </a:pPr>
            <a:r>
              <a:rPr lang="en-US" altLang="zh-TW" sz="2400" b="1">
                <a:latin typeface="Courier New" pitchFamily="49" charset="0"/>
              </a:rPr>
              <a:t>N_3  ADDWF 0x43, W</a:t>
            </a:r>
          </a:p>
          <a:p>
            <a:pPr eaLnBrk="1" hangingPunct="1">
              <a:lnSpc>
                <a:spcPct val="85000"/>
              </a:lnSpc>
              <a:spcBef>
                <a:spcPct val="5000"/>
              </a:spcBef>
              <a:buFontTx/>
              <a:buNone/>
            </a:pPr>
            <a:r>
              <a:rPr lang="en-US" altLang="zh-TW" sz="2400" b="1">
                <a:latin typeface="Courier New" pitchFamily="49" charset="0"/>
              </a:rPr>
              <a:t>		BNC   N_4</a:t>
            </a:r>
          </a:p>
          <a:p>
            <a:pPr eaLnBrk="1" hangingPunct="1">
              <a:lnSpc>
                <a:spcPct val="85000"/>
              </a:lnSpc>
              <a:spcBef>
                <a:spcPct val="5000"/>
              </a:spcBef>
              <a:buFontTx/>
              <a:buNone/>
            </a:pPr>
            <a:r>
              <a:rPr lang="en-US" altLang="zh-TW" sz="2400" b="1">
                <a:latin typeface="Courier New" pitchFamily="49" charset="0"/>
              </a:rPr>
              <a:t>     INCF  H_BYTE, F</a:t>
            </a:r>
          </a:p>
          <a:p>
            <a:pPr eaLnBrk="1" hangingPunct="1">
              <a:lnSpc>
                <a:spcPct val="85000"/>
              </a:lnSpc>
              <a:spcBef>
                <a:spcPct val="5000"/>
              </a:spcBef>
              <a:buFontTx/>
              <a:buNone/>
            </a:pPr>
            <a:r>
              <a:rPr lang="en-US" altLang="zh-TW" sz="2400" b="1">
                <a:latin typeface="Courier New" pitchFamily="49" charset="0"/>
              </a:rPr>
              <a:t>N_4	MOVWF L_BYTE</a:t>
            </a:r>
          </a:p>
          <a:p>
            <a:pPr eaLnBrk="1" hangingPunct="1">
              <a:lnSpc>
                <a:spcPct val="85000"/>
              </a:lnSpc>
              <a:spcBef>
                <a:spcPct val="5000"/>
              </a:spcBef>
              <a:buFontTx/>
              <a:buNone/>
            </a:pPr>
            <a:endParaRPr lang="en-US" altLang="zh-TW" sz="2400" b="1">
              <a:latin typeface="Courier New" pitchFamily="49" charset="0"/>
            </a:endParaRPr>
          </a:p>
          <a:p>
            <a:pPr eaLnBrk="1" hangingPunct="1">
              <a:lnSpc>
                <a:spcPct val="85000"/>
              </a:lnSpc>
              <a:spcBef>
                <a:spcPct val="5000"/>
              </a:spcBef>
              <a:buFontTx/>
              <a:buNone/>
            </a:pPr>
            <a:endParaRPr lang="en-US" altLang="zh-TW" sz="2400" b="1">
              <a:latin typeface="Courier New" pitchFamily="49" charset="0"/>
            </a:endParaRPr>
          </a:p>
          <a:p>
            <a:pPr eaLnBrk="1" hangingPunct="1">
              <a:lnSpc>
                <a:spcPct val="85000"/>
              </a:lnSpc>
              <a:spcBef>
                <a:spcPct val="5000"/>
              </a:spcBef>
              <a:buFontTx/>
              <a:buNone/>
            </a:pPr>
            <a:r>
              <a:rPr lang="en-US" altLang="zh-TW" sz="2400" b="1">
                <a:latin typeface="Courier New" pitchFamily="49" charset="0"/>
              </a:rPr>
              <a:t>After adding four numbers, the result is</a:t>
            </a:r>
          </a:p>
          <a:p>
            <a:pPr eaLnBrk="1" hangingPunct="1">
              <a:lnSpc>
                <a:spcPct val="85000"/>
              </a:lnSpc>
              <a:spcBef>
                <a:spcPct val="5000"/>
              </a:spcBef>
              <a:buFontTx/>
              <a:buNone/>
            </a:pPr>
            <a:r>
              <a:rPr lang="en-US" altLang="zh-TW" sz="2400" b="1">
                <a:latin typeface="Courier New" pitchFamily="49" charset="0"/>
              </a:rPr>
              <a:t>288H, where is it?</a:t>
            </a:r>
          </a:p>
          <a:p>
            <a:pPr eaLnBrk="1" hangingPunct="1">
              <a:lnSpc>
                <a:spcPct val="85000"/>
              </a:lnSpc>
              <a:spcBef>
                <a:spcPct val="5000"/>
              </a:spcBef>
              <a:buFontTx/>
              <a:buNone/>
            </a:pPr>
            <a:endParaRPr lang="en-US" altLang="zh-TW" sz="2400" b="1">
              <a:latin typeface="Courier New" pitchFamily="49"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68313" y="0"/>
            <a:ext cx="82296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en-US" altLang="zh-TW">
                <a:solidFill>
                  <a:schemeClr val="tx1"/>
                </a:solidFill>
              </a:rPr>
              <a:t>Parameter passing by address and stack</a:t>
            </a:r>
            <a:br>
              <a:rPr kumimoji="0" lang="en-US" altLang="zh-TW">
                <a:solidFill>
                  <a:schemeClr val="tx1"/>
                </a:solidFill>
              </a:rPr>
            </a:br>
            <a:endParaRPr kumimoji="0" lang="en-US" altLang="zh-CN" b="0">
              <a:solidFill>
                <a:schemeClr val="tx1"/>
              </a:solidFill>
            </a:endParaRPr>
          </a:p>
        </p:txBody>
      </p:sp>
      <p:sp>
        <p:nvSpPr>
          <p:cNvPr id="190467" name="Text Box 3"/>
          <p:cNvSpPr txBox="1">
            <a:spLocks noChangeArrowheads="1"/>
          </p:cNvSpPr>
          <p:nvPr/>
        </p:nvSpPr>
        <p:spPr bwMode="auto">
          <a:xfrm>
            <a:off x="468313" y="981075"/>
            <a:ext cx="7343775" cy="5816600"/>
          </a:xfrm>
          <a:prstGeom prst="rect">
            <a:avLst/>
          </a:prstGeom>
          <a:noFill/>
          <a:ln w="158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buFont typeface="Arial" charset="0"/>
              <a:buChar char="•"/>
            </a:pPr>
            <a:r>
              <a:rPr lang="en-US" altLang="en-US" sz="1800"/>
              <a:t>The addresses of the variables are passed in registers. In PIC, the assembly version for this approach is complicated.</a:t>
            </a:r>
          </a:p>
          <a:p>
            <a:pPr eaLnBrk="1" hangingPunct="1">
              <a:buFont typeface="Arial" charset="0"/>
              <a:buChar char="•"/>
            </a:pPr>
            <a:endParaRPr lang="en-US" altLang="en-US" sz="1800"/>
          </a:p>
          <a:p>
            <a:pPr eaLnBrk="1" hangingPunct="1">
              <a:buFont typeface="Arial" charset="0"/>
              <a:buChar char="•"/>
            </a:pPr>
            <a:r>
              <a:rPr lang="en-US" altLang="en-US" sz="1800"/>
              <a:t>In the approach of using stack, once a subroutine is called, the program made reserve a space in the data space for input parameters, local variables, and output parameters. Since the PIC18 uses a hardware stack, the implementation of a software stack in the assembly level is very complicated (For some development kit, the C complier will do it). </a:t>
            </a:r>
          </a:p>
          <a:p>
            <a:pPr eaLnBrk="1" hangingPunct="1"/>
            <a:r>
              <a:rPr lang="en-US" altLang="en-US" sz="1800"/>
              <a:t>	</a:t>
            </a:r>
          </a:p>
          <a:p>
            <a:pPr eaLnBrk="1" hangingPunct="1"/>
            <a:r>
              <a:rPr lang="en-US" altLang="en-US" sz="1800"/>
              <a:t>      The advantage of using stack is  For reentrant procedures, </a:t>
            </a:r>
          </a:p>
          <a:p>
            <a:pPr eaLnBrk="1" hangingPunct="1"/>
            <a:r>
              <a:rPr lang="en-US" altLang="en-US" sz="1800"/>
              <a:t>      (such as recursion)</a:t>
            </a:r>
          </a:p>
          <a:p>
            <a:pPr eaLnBrk="1" hangingPunct="1"/>
            <a:endParaRPr lang="en-US" altLang="en-US" sz="1800"/>
          </a:p>
          <a:p>
            <a:pPr eaLnBrk="1" hangingPunct="1"/>
            <a:r>
              <a:rPr lang="en-US" altLang="en-US" sz="1800"/>
              <a:t>	f(n)=n! </a:t>
            </a:r>
          </a:p>
          <a:p>
            <a:pPr eaLnBrk="1" hangingPunct="1"/>
            <a:r>
              <a:rPr lang="en-US" altLang="en-US" sz="1800"/>
              <a:t>      f(n)=</a:t>
            </a:r>
            <a:r>
              <a:rPr lang="en-US" altLang="en-US" sz="1800" err="1"/>
              <a:t>nxf</a:t>
            </a:r>
            <a:r>
              <a:rPr lang="en-US" altLang="en-US" sz="1800"/>
              <a:t>(n-1)</a:t>
            </a:r>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p:txBody>
      </p:sp>
      <p:sp>
        <p:nvSpPr>
          <p:cNvPr id="5837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14F321A3-0C75-473A-9C39-3E355B7AD84D}" type="slidenum">
              <a:rPr kumimoji="0" lang="zh-TW" altLang="en-US" sz="1400"/>
              <a:pPr eaLnBrk="1" hangingPunct="1"/>
              <a:t>50</a:t>
            </a:fld>
            <a:endParaRPr kumimoji="0" lang="en-US" altLang="zh-TW" sz="1400"/>
          </a:p>
        </p:txBody>
      </p:sp>
      <p:pic>
        <p:nvPicPr>
          <p:cNvPr id="5837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3688" y="4125913"/>
            <a:ext cx="4071937" cy="2376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0"/>
            <a:ext cx="82296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en-US" altLang="zh-TW">
                <a:solidFill>
                  <a:schemeClr val="tx1"/>
                </a:solidFill>
              </a:rPr>
              <a:t>Parameter passing by address and stack</a:t>
            </a:r>
            <a:br>
              <a:rPr kumimoji="0" lang="en-US" altLang="zh-TW">
                <a:solidFill>
                  <a:schemeClr val="tx1"/>
                </a:solidFill>
              </a:rPr>
            </a:br>
            <a:endParaRPr kumimoji="0" lang="en-US" altLang="zh-CN" b="0">
              <a:solidFill>
                <a:schemeClr val="tx1"/>
              </a:solidFill>
            </a:endParaRPr>
          </a:p>
        </p:txBody>
      </p:sp>
      <p:sp>
        <p:nvSpPr>
          <p:cNvPr id="59395" name="Text Box 3"/>
          <p:cNvSpPr txBox="1">
            <a:spLocks noChangeArrowheads="1"/>
          </p:cNvSpPr>
          <p:nvPr/>
        </p:nvSpPr>
        <p:spPr bwMode="auto">
          <a:xfrm>
            <a:off x="468313" y="981075"/>
            <a:ext cx="7343775" cy="5294313"/>
          </a:xfrm>
          <a:prstGeom prst="rect">
            <a:avLst/>
          </a:prstGeom>
          <a:noFill/>
          <a:ln w="158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en-US" sz="1800"/>
              <a:t>The stack  is used heavily during a subroutine call. </a:t>
            </a:r>
          </a:p>
          <a:p>
            <a:pPr eaLnBrk="1" hangingPunct="1"/>
            <a:r>
              <a:rPr lang="en-US" altLang="en-US" sz="1800"/>
              <a:t>The caller may pass parameters to the callee, and the callee may need to save registers and allocate local variables in the stack. </a:t>
            </a:r>
          </a:p>
          <a:p>
            <a:pPr eaLnBrk="1" hangingPunct="1"/>
            <a:endParaRPr lang="en-US" altLang="en-US" sz="1800"/>
          </a:p>
          <a:p>
            <a:pPr eaLnBrk="1" hangingPunct="1"/>
            <a:r>
              <a:rPr lang="en-US" altLang="en-US" sz="1800"/>
              <a:t>The area in the stack that holds incoming parameters, saved registers, and local variables is referred to as the stack frame. </a:t>
            </a:r>
          </a:p>
          <a:p>
            <a:pPr eaLnBrk="1" hangingPunct="1"/>
            <a:endParaRPr lang="en-US" altLang="en-US" sz="1800"/>
          </a:p>
          <a:p>
            <a:pPr eaLnBrk="1" hangingPunct="1"/>
            <a:r>
              <a:rPr lang="en-US" altLang="en-US" sz="1800"/>
              <a:t>Some microprocessors have a dedicated register for managing the stack</a:t>
            </a:r>
          </a:p>
          <a:p>
            <a:pPr eaLnBrk="1" hangingPunct="1"/>
            <a:r>
              <a:rPr lang="en-US" altLang="en-US" sz="1800"/>
              <a:t>frame-the register is referred to as the frame pointer. </a:t>
            </a:r>
          </a:p>
          <a:p>
            <a:pPr eaLnBrk="1" hangingPunct="1"/>
            <a:endParaRPr lang="en-US" altLang="en-US" sz="1800"/>
          </a:p>
          <a:p>
            <a:pPr eaLnBrk="1" hangingPunct="1"/>
            <a:r>
              <a:rPr lang="en-US" altLang="en-US" sz="1800"/>
              <a:t>In PIC18 MCU, the FSR2 register can be  used as the frame pointer</a:t>
            </a:r>
          </a:p>
          <a:p>
            <a:pPr eaLnBrk="1" hangingPunct="1"/>
            <a:r>
              <a:rPr lang="en-US" altLang="en-US" sz="2000"/>
              <a:t>The frame pointer is mainly used to reference the location on the stack that separates the stack-based arguments and the stack-based local variables. </a:t>
            </a:r>
          </a:p>
          <a:p>
            <a:pPr eaLnBrk="1" hangingPunct="1"/>
            <a:endParaRPr lang="en-US" altLang="en-US" sz="2000"/>
          </a:p>
          <a:p>
            <a:pPr eaLnBrk="1" hangingPunct="1"/>
            <a:r>
              <a:rPr lang="en-US" altLang="en-US" sz="2000"/>
              <a:t>Incoming parameters are located at negative offsets from the frame pointer whereas the local variables are located at positive offsets</a:t>
            </a:r>
          </a:p>
          <a:p>
            <a:pPr eaLnBrk="1" hangingPunct="1"/>
            <a:r>
              <a:rPr lang="en-US" altLang="en-US" sz="2000"/>
              <a:t>from the frame pointer.</a:t>
            </a:r>
          </a:p>
        </p:txBody>
      </p:sp>
      <p:sp>
        <p:nvSpPr>
          <p:cNvPr id="5939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7C8F9B44-D443-457A-9068-5A2A03771214}" type="slidenum">
              <a:rPr kumimoji="0" lang="zh-TW" altLang="en-US" sz="1400"/>
              <a:pPr eaLnBrk="1" hangingPunct="1"/>
              <a:t>51</a:t>
            </a:fld>
            <a:endParaRPr kumimoji="0" lang="en-US" altLang="zh-TW" sz="1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68313" y="0"/>
            <a:ext cx="82296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en-US" altLang="zh-TW">
                <a:solidFill>
                  <a:schemeClr val="tx1"/>
                </a:solidFill>
              </a:rPr>
              <a:t>Parameter passing by address and stack</a:t>
            </a:r>
            <a:br>
              <a:rPr kumimoji="0" lang="en-US" altLang="zh-TW">
                <a:solidFill>
                  <a:schemeClr val="tx1"/>
                </a:solidFill>
              </a:rPr>
            </a:br>
            <a:endParaRPr kumimoji="0" lang="en-US" altLang="zh-CN" b="0">
              <a:solidFill>
                <a:schemeClr val="tx1"/>
              </a:solidFill>
            </a:endParaRPr>
          </a:p>
        </p:txBody>
      </p:sp>
      <p:sp>
        <p:nvSpPr>
          <p:cNvPr id="60419" name="Text Box 3"/>
          <p:cNvSpPr txBox="1">
            <a:spLocks noChangeArrowheads="1"/>
          </p:cNvSpPr>
          <p:nvPr/>
        </p:nvSpPr>
        <p:spPr bwMode="auto">
          <a:xfrm>
            <a:off x="468313" y="981075"/>
            <a:ext cx="7343775" cy="5016500"/>
          </a:xfrm>
          <a:prstGeom prst="rect">
            <a:avLst/>
          </a:prstGeom>
          <a:noFill/>
          <a:ln w="158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lang="en-US" altLang="en-US" sz="2000"/>
              <a:t>Immediately on entry to the subroutine, the callee pushes the value of FSR2 onto the stack and copies the value of </a:t>
            </a:r>
            <a:r>
              <a:rPr lang="en-US" altLang="en-US" sz="2000" err="1"/>
              <a:t>FSRl</a:t>
            </a:r>
            <a:r>
              <a:rPr lang="en-US" altLang="en-US" sz="2000"/>
              <a:t> to FSR2, thereby saving the caller's frame pointer and initializing the frame pointer for the current subroutine. The callee may save some registers and then add the size of the local variables for the callee to the stack pointer (FSR1). </a:t>
            </a:r>
          </a:p>
          <a:p>
            <a:pPr eaLnBrk="1" hangingPunct="1"/>
            <a:endParaRPr lang="en-US" altLang="en-US" sz="2000"/>
          </a:p>
          <a:p>
            <a:pPr eaLnBrk="1" hangingPunct="1"/>
            <a:r>
              <a:rPr lang="en-US" altLang="en-US" sz="2000"/>
              <a:t>References to stack-based incoming parameters and stack-based local</a:t>
            </a:r>
          </a:p>
          <a:p>
            <a:pPr eaLnBrk="1" hangingPunct="1"/>
            <a:r>
              <a:rPr lang="en-US" altLang="en-US" sz="2000"/>
              <a:t>variables are resolved according to offsets from the frame pointer.</a:t>
            </a:r>
          </a:p>
          <a:p>
            <a:pPr eaLnBrk="1" hangingPunct="1"/>
            <a:endParaRPr lang="en-US" altLang="en-US" sz="2000"/>
          </a:p>
          <a:p>
            <a:pPr eaLnBrk="1" hangingPunct="1"/>
            <a:r>
              <a:rPr lang="en-US" altLang="en-US" sz="2000"/>
              <a:t>The reason for having a dedicated frame pointer is due to the fact that the stack pointer may change during the lifetime of a subroutine. Once the stack pointer changes value, there can be problem in accessing the variables stored in the stack frame. </a:t>
            </a:r>
          </a:p>
          <a:p>
            <a:pPr eaLnBrk="1" hangingPunct="1"/>
            <a:endParaRPr lang="en-US" altLang="en-US" sz="2000"/>
          </a:p>
          <a:p>
            <a:pPr eaLnBrk="1" hangingPunct="1"/>
            <a:endParaRPr lang="en-US" altLang="en-US" sz="2000"/>
          </a:p>
        </p:txBody>
      </p:sp>
      <p:sp>
        <p:nvSpPr>
          <p:cNvPr id="6042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A3DAFC18-7495-4A4C-A6B5-A3EA9C5B8898}" type="slidenum">
              <a:rPr kumimoji="0" lang="zh-TW" altLang="en-US" sz="1400"/>
              <a:pPr eaLnBrk="1" hangingPunct="1"/>
              <a:t>52</a:t>
            </a:fld>
            <a:endParaRPr kumimoji="0" lang="en-US" altLang="zh-TW"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F4BD5D89-49F4-47CD-B1A7-5191D16E4B00}" type="slidenum">
              <a:rPr kumimoji="0" lang="zh-TW" altLang="en-US" sz="1400"/>
              <a:pPr eaLnBrk="1" hangingPunct="1"/>
              <a:t>6</a:t>
            </a:fld>
            <a:endParaRPr kumimoji="0" lang="en-US" altLang="zh-TW" sz="1400"/>
          </a:p>
        </p:txBody>
      </p:sp>
      <p:sp>
        <p:nvSpPr>
          <p:cNvPr id="7171" name="Rectangle 2"/>
          <p:cNvSpPr>
            <a:spLocks noGrp="1" noChangeArrowheads="1"/>
          </p:cNvSpPr>
          <p:nvPr>
            <p:ph type="title"/>
          </p:nvPr>
        </p:nvSpPr>
        <p:spPr>
          <a:xfrm>
            <a:off x="685800" y="133350"/>
            <a:ext cx="7772400" cy="415925"/>
          </a:xfrm>
        </p:spPr>
        <p:txBody>
          <a:bodyPr/>
          <a:lstStyle/>
          <a:p>
            <a:pPr eaLnBrk="1" hangingPunct="1"/>
            <a:r>
              <a:rPr lang="en-US" altLang="zh-TW"/>
              <a:t>Example</a:t>
            </a:r>
          </a:p>
        </p:txBody>
      </p:sp>
      <p:sp>
        <p:nvSpPr>
          <p:cNvPr id="10244" name="Rectangle 3"/>
          <p:cNvSpPr>
            <a:spLocks noGrp="1" noChangeArrowheads="1"/>
          </p:cNvSpPr>
          <p:nvPr>
            <p:ph type="body" idx="1"/>
          </p:nvPr>
        </p:nvSpPr>
        <p:spPr>
          <a:xfrm>
            <a:off x="304800" y="685800"/>
            <a:ext cx="8496300" cy="5951538"/>
          </a:xfrm>
          <a:ln w="28575">
            <a:solidFill>
              <a:schemeClr val="tx1"/>
            </a:solidFill>
            <a:miter lim="800000"/>
            <a:headEnd/>
            <a:tailEnd/>
          </a:ln>
        </p:spPr>
        <p:txBody>
          <a:bodyPr/>
          <a:lstStyle/>
          <a:p>
            <a:pPr marL="0" indent="0" eaLnBrk="1" hangingPunct="1">
              <a:lnSpc>
                <a:spcPct val="80000"/>
              </a:lnSpc>
              <a:spcBef>
                <a:spcPct val="0"/>
              </a:spcBef>
              <a:spcAft>
                <a:spcPct val="20000"/>
              </a:spcAft>
              <a:buFontTx/>
              <a:buNone/>
            </a:pPr>
            <a:r>
              <a:rPr lang="en-US" altLang="zh-TW" sz="2400"/>
              <a:t>Write a program to add two 16-bit numbers. The numbers are 3CE7H and 3B8DH.</a:t>
            </a:r>
          </a:p>
          <a:p>
            <a:pPr marL="0" indent="0" eaLnBrk="1" hangingPunct="1">
              <a:lnSpc>
                <a:spcPct val="80000"/>
              </a:lnSpc>
              <a:spcBef>
                <a:spcPct val="0"/>
              </a:spcBef>
              <a:spcAft>
                <a:spcPct val="20000"/>
              </a:spcAft>
              <a:buFontTx/>
              <a:buNone/>
            </a:pPr>
            <a:r>
              <a:rPr lang="en-US" altLang="zh-TW" sz="2400"/>
              <a:t>Assume 00=(8D), 01=(3B), 02=(E7), 03=(3C)</a:t>
            </a:r>
          </a:p>
          <a:p>
            <a:pPr marL="0" indent="0" eaLnBrk="1" hangingPunct="1">
              <a:lnSpc>
                <a:spcPct val="80000"/>
              </a:lnSpc>
              <a:spcBef>
                <a:spcPct val="0"/>
              </a:spcBef>
              <a:spcAft>
                <a:spcPct val="20000"/>
              </a:spcAft>
              <a:buFontTx/>
              <a:buNone/>
            </a:pPr>
            <a:endParaRPr lang="en-US" altLang="zh-TW" sz="2400"/>
          </a:p>
          <a:p>
            <a:pPr marL="0" indent="0" eaLnBrk="1" hangingPunct="1">
              <a:lnSpc>
                <a:spcPct val="80000"/>
              </a:lnSpc>
              <a:spcBef>
                <a:spcPct val="0"/>
              </a:spcBef>
              <a:spcAft>
                <a:spcPct val="20000"/>
              </a:spcAft>
              <a:buFontTx/>
              <a:buNone/>
            </a:pPr>
            <a:r>
              <a:rPr lang="en-US" altLang="zh-TW" sz="2400"/>
              <a:t>MOVF  	0x00,W</a:t>
            </a:r>
          </a:p>
          <a:p>
            <a:pPr marL="0" indent="0" eaLnBrk="1" hangingPunct="1">
              <a:lnSpc>
                <a:spcPct val="80000"/>
              </a:lnSpc>
              <a:spcBef>
                <a:spcPct val="0"/>
              </a:spcBef>
              <a:spcAft>
                <a:spcPct val="20000"/>
              </a:spcAft>
              <a:buFontTx/>
              <a:buNone/>
            </a:pPr>
            <a:r>
              <a:rPr lang="en-US" altLang="zh-TW" sz="2400"/>
              <a:t>ADDWF  	0x02, F</a:t>
            </a:r>
          </a:p>
          <a:p>
            <a:pPr marL="0" indent="0" eaLnBrk="1" hangingPunct="1">
              <a:lnSpc>
                <a:spcPct val="80000"/>
              </a:lnSpc>
              <a:spcBef>
                <a:spcPct val="0"/>
              </a:spcBef>
              <a:spcAft>
                <a:spcPct val="20000"/>
              </a:spcAft>
              <a:buFontTx/>
              <a:buNone/>
            </a:pPr>
            <a:r>
              <a:rPr lang="en-US" altLang="zh-TW" sz="2400"/>
              <a:t>MOVF	 	0x01,W</a:t>
            </a:r>
          </a:p>
          <a:p>
            <a:pPr marL="0" indent="0" eaLnBrk="1" hangingPunct="1">
              <a:lnSpc>
                <a:spcPct val="80000"/>
              </a:lnSpc>
              <a:spcBef>
                <a:spcPct val="0"/>
              </a:spcBef>
              <a:spcAft>
                <a:spcPct val="20000"/>
              </a:spcAft>
              <a:buFontTx/>
              <a:buNone/>
            </a:pPr>
            <a:r>
              <a:rPr lang="en-US" altLang="zh-TW" sz="2400"/>
              <a:t>ADDWFC       0x03, F</a:t>
            </a:r>
          </a:p>
          <a:p>
            <a:pPr marL="0" indent="0" eaLnBrk="1" hangingPunct="1">
              <a:lnSpc>
                <a:spcPct val="80000"/>
              </a:lnSpc>
              <a:spcBef>
                <a:spcPct val="0"/>
              </a:spcBef>
              <a:spcAft>
                <a:spcPct val="20000"/>
              </a:spcAft>
              <a:buFontTx/>
              <a:buNone/>
            </a:pPr>
            <a:endParaRPr lang="en-US" altLang="zh-TW" sz="2400"/>
          </a:p>
          <a:p>
            <a:pPr marL="0" indent="0" eaLnBrk="1" hangingPunct="1">
              <a:lnSpc>
                <a:spcPct val="80000"/>
              </a:lnSpc>
              <a:spcBef>
                <a:spcPct val="0"/>
              </a:spcBef>
              <a:spcAft>
                <a:spcPct val="20000"/>
              </a:spcAft>
              <a:buFontTx/>
              <a:buNone/>
            </a:pPr>
            <a:r>
              <a:rPr lang="en-US" altLang="zh-TW" sz="2400"/>
              <a:t>The result is stored in locations 2 and 3. </a:t>
            </a:r>
          </a:p>
          <a:p>
            <a:pPr marL="0" indent="0" eaLnBrk="1" hangingPunct="1">
              <a:lnSpc>
                <a:spcPct val="80000"/>
              </a:lnSpc>
              <a:spcBef>
                <a:spcPct val="0"/>
              </a:spcBef>
              <a:spcAft>
                <a:spcPct val="20000"/>
              </a:spcAft>
              <a:buFontTx/>
              <a:buNone/>
            </a:pPr>
            <a:endParaRPr lang="en-US" altLang="zh-TW" sz="2400"/>
          </a:p>
          <a:p>
            <a:pPr marL="0" indent="0" eaLnBrk="1" hangingPunct="1">
              <a:lnSpc>
                <a:spcPct val="80000"/>
              </a:lnSpc>
              <a:spcBef>
                <a:spcPct val="0"/>
              </a:spcBef>
              <a:spcAft>
                <a:spcPct val="20000"/>
              </a:spcAft>
              <a:buFontTx/>
              <a:buNone/>
            </a:pPr>
            <a:endParaRPr lang="en-US" altLang="zh-TW" sz="2400"/>
          </a:p>
          <a:p>
            <a:pPr marL="0" indent="0" eaLnBrk="1" hangingPunct="1">
              <a:lnSpc>
                <a:spcPct val="80000"/>
              </a:lnSpc>
              <a:spcBef>
                <a:spcPct val="0"/>
              </a:spcBef>
              <a:spcAft>
                <a:spcPct val="20000"/>
              </a:spcAft>
              <a:buFontTx/>
              <a:buNone/>
            </a:pPr>
            <a:endParaRPr lang="en-US" altLang="zh-TW"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C9DCAAE2-5FB3-4AAC-8D38-58F09F726CEC}" type="slidenum">
              <a:rPr kumimoji="0" lang="zh-TW" altLang="en-US" sz="1400"/>
              <a:pPr eaLnBrk="1" hangingPunct="1"/>
              <a:t>7</a:t>
            </a:fld>
            <a:endParaRPr kumimoji="0" lang="en-US" altLang="zh-TW" sz="1400"/>
          </a:p>
        </p:txBody>
      </p:sp>
      <p:sp>
        <p:nvSpPr>
          <p:cNvPr id="8195" name="Rectangle 2050"/>
          <p:cNvSpPr>
            <a:spLocks noGrp="1" noChangeArrowheads="1"/>
          </p:cNvSpPr>
          <p:nvPr>
            <p:ph type="title"/>
          </p:nvPr>
        </p:nvSpPr>
        <p:spPr/>
        <p:txBody>
          <a:bodyPr/>
          <a:lstStyle/>
          <a:p>
            <a:pPr eaLnBrk="1" hangingPunct="1"/>
            <a:r>
              <a:rPr lang="en-US" altLang="zh-TW"/>
              <a:t>BCD Number System</a:t>
            </a:r>
          </a:p>
        </p:txBody>
      </p:sp>
      <p:sp>
        <p:nvSpPr>
          <p:cNvPr id="8196" name="Rectangle 2051"/>
          <p:cNvSpPr>
            <a:spLocks noGrp="1" noChangeArrowheads="1"/>
          </p:cNvSpPr>
          <p:nvPr>
            <p:ph type="body" idx="1"/>
          </p:nvPr>
        </p:nvSpPr>
        <p:spPr>
          <a:xfrm>
            <a:off x="685800" y="1981200"/>
            <a:ext cx="4267200" cy="4114800"/>
          </a:xfrm>
        </p:spPr>
        <p:txBody>
          <a:bodyPr/>
          <a:lstStyle/>
          <a:p>
            <a:pPr eaLnBrk="1" hangingPunct="1"/>
            <a:r>
              <a:rPr lang="en-US" altLang="zh-TW"/>
              <a:t>Binary Coded Decimal : use binary to represent 0-9 only.</a:t>
            </a:r>
          </a:p>
          <a:p>
            <a:pPr eaLnBrk="1" hangingPunct="1"/>
            <a:r>
              <a:rPr lang="en-US" altLang="zh-TW"/>
              <a:t>Two terms for BCD number:</a:t>
            </a:r>
          </a:p>
          <a:p>
            <a:pPr lvl="1" eaLnBrk="1" hangingPunct="1"/>
            <a:r>
              <a:rPr lang="en-US" altLang="zh-TW"/>
              <a:t>Unpacked BCD</a:t>
            </a:r>
          </a:p>
          <a:p>
            <a:pPr lvl="1" eaLnBrk="1" hangingPunct="1"/>
            <a:r>
              <a:rPr lang="en-US" altLang="zh-TW"/>
              <a:t>Packed BCD</a:t>
            </a:r>
          </a:p>
        </p:txBody>
      </p:sp>
      <p:grpSp>
        <p:nvGrpSpPr>
          <p:cNvPr id="8197" name="Group 2076"/>
          <p:cNvGrpSpPr>
            <a:grpSpLocks/>
          </p:cNvGrpSpPr>
          <p:nvPr/>
        </p:nvGrpSpPr>
        <p:grpSpPr bwMode="auto">
          <a:xfrm>
            <a:off x="5105400" y="1828800"/>
            <a:ext cx="3459163" cy="4884738"/>
            <a:chOff x="3216" y="1152"/>
            <a:chExt cx="2179" cy="3077"/>
          </a:xfrm>
        </p:grpSpPr>
        <p:sp>
          <p:nvSpPr>
            <p:cNvPr id="8198" name="Rectangle 2053"/>
            <p:cNvSpPr>
              <a:spLocks noChangeArrowheads="1"/>
            </p:cNvSpPr>
            <p:nvPr/>
          </p:nvSpPr>
          <p:spPr bwMode="auto">
            <a:xfrm>
              <a:off x="3275" y="1152"/>
              <a:ext cx="2120" cy="307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endParaRPr lang="zh-CN" altLang="en-US"/>
            </a:p>
          </p:txBody>
        </p:sp>
        <p:sp>
          <p:nvSpPr>
            <p:cNvPr id="8199" name="Text Box 2054"/>
            <p:cNvSpPr txBox="1">
              <a:spLocks noChangeArrowheads="1"/>
            </p:cNvSpPr>
            <p:nvPr/>
          </p:nvSpPr>
          <p:spPr bwMode="auto">
            <a:xfrm>
              <a:off x="3216" y="1239"/>
              <a:ext cx="9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spcBef>
                  <a:spcPct val="50000"/>
                </a:spcBef>
              </a:pPr>
              <a:r>
                <a:rPr lang="en-US" altLang="zh-TW" b="1" i="1">
                  <a:latin typeface="Courier New" pitchFamily="49" charset="0"/>
                </a:rPr>
                <a:t>Digit</a:t>
              </a:r>
            </a:p>
          </p:txBody>
        </p:sp>
        <p:sp>
          <p:nvSpPr>
            <p:cNvPr id="8200" name="Text Box 2055"/>
            <p:cNvSpPr txBox="1">
              <a:spLocks noChangeArrowheads="1"/>
            </p:cNvSpPr>
            <p:nvPr/>
          </p:nvSpPr>
          <p:spPr bwMode="auto">
            <a:xfrm>
              <a:off x="4694" y="1239"/>
              <a:ext cx="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spcBef>
                  <a:spcPct val="50000"/>
                </a:spcBef>
              </a:pPr>
              <a:r>
                <a:rPr lang="en-US" altLang="zh-TW" b="1" i="1">
                  <a:latin typeface="Courier New" pitchFamily="49" charset="0"/>
                </a:rPr>
                <a:t>BCD</a:t>
              </a:r>
            </a:p>
          </p:txBody>
        </p:sp>
        <p:sp>
          <p:nvSpPr>
            <p:cNvPr id="8201" name="Text Box 2056"/>
            <p:cNvSpPr txBox="1">
              <a:spLocks noChangeArrowheads="1"/>
            </p:cNvSpPr>
            <p:nvPr/>
          </p:nvSpPr>
          <p:spPr bwMode="auto">
            <a:xfrm>
              <a:off x="3488" y="1569"/>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spcBef>
                  <a:spcPct val="50000"/>
                </a:spcBef>
              </a:pPr>
              <a:r>
                <a:rPr lang="en-US" altLang="zh-TW" b="1">
                  <a:latin typeface="Courier New" pitchFamily="49" charset="0"/>
                </a:rPr>
                <a:t>0</a:t>
              </a:r>
            </a:p>
          </p:txBody>
        </p:sp>
        <p:sp>
          <p:nvSpPr>
            <p:cNvPr id="8202" name="Text Box 2057"/>
            <p:cNvSpPr txBox="1">
              <a:spLocks noChangeArrowheads="1"/>
            </p:cNvSpPr>
            <p:nvPr/>
          </p:nvSpPr>
          <p:spPr bwMode="auto">
            <a:xfrm>
              <a:off x="3488" y="1818"/>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spcBef>
                  <a:spcPct val="50000"/>
                </a:spcBef>
              </a:pPr>
              <a:r>
                <a:rPr lang="en-US" altLang="zh-TW" b="1">
                  <a:latin typeface="Courier New" pitchFamily="49" charset="0"/>
                </a:rPr>
                <a:t>1</a:t>
              </a:r>
            </a:p>
          </p:txBody>
        </p:sp>
        <p:sp>
          <p:nvSpPr>
            <p:cNvPr id="8203" name="Text Box 2058"/>
            <p:cNvSpPr txBox="1">
              <a:spLocks noChangeArrowheads="1"/>
            </p:cNvSpPr>
            <p:nvPr/>
          </p:nvSpPr>
          <p:spPr bwMode="auto">
            <a:xfrm>
              <a:off x="3488" y="2066"/>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spcBef>
                  <a:spcPct val="50000"/>
                </a:spcBef>
              </a:pPr>
              <a:r>
                <a:rPr lang="en-US" altLang="zh-TW" b="1">
                  <a:latin typeface="Courier New" pitchFamily="49" charset="0"/>
                </a:rPr>
                <a:t>2</a:t>
              </a:r>
            </a:p>
          </p:txBody>
        </p:sp>
        <p:sp>
          <p:nvSpPr>
            <p:cNvPr id="8204" name="Text Box 2059"/>
            <p:cNvSpPr txBox="1">
              <a:spLocks noChangeArrowheads="1"/>
            </p:cNvSpPr>
            <p:nvPr/>
          </p:nvSpPr>
          <p:spPr bwMode="auto">
            <a:xfrm>
              <a:off x="3488" y="2316"/>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spcBef>
                  <a:spcPct val="50000"/>
                </a:spcBef>
              </a:pPr>
              <a:r>
                <a:rPr lang="en-US" altLang="zh-TW" b="1">
                  <a:latin typeface="Courier New" pitchFamily="49" charset="0"/>
                </a:rPr>
                <a:t>3</a:t>
              </a:r>
            </a:p>
          </p:txBody>
        </p:sp>
        <p:sp>
          <p:nvSpPr>
            <p:cNvPr id="8205" name="Text Box 2060"/>
            <p:cNvSpPr txBox="1">
              <a:spLocks noChangeArrowheads="1"/>
            </p:cNvSpPr>
            <p:nvPr/>
          </p:nvSpPr>
          <p:spPr bwMode="auto">
            <a:xfrm>
              <a:off x="3488" y="2565"/>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spcBef>
                  <a:spcPct val="50000"/>
                </a:spcBef>
              </a:pPr>
              <a:r>
                <a:rPr lang="en-US" altLang="zh-TW" b="1">
                  <a:latin typeface="Courier New" pitchFamily="49" charset="0"/>
                </a:rPr>
                <a:t>4</a:t>
              </a:r>
            </a:p>
          </p:txBody>
        </p:sp>
        <p:sp>
          <p:nvSpPr>
            <p:cNvPr id="8206" name="Text Box 2061"/>
            <p:cNvSpPr txBox="1">
              <a:spLocks noChangeArrowheads="1"/>
            </p:cNvSpPr>
            <p:nvPr/>
          </p:nvSpPr>
          <p:spPr bwMode="auto">
            <a:xfrm>
              <a:off x="3488" y="2814"/>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spcBef>
                  <a:spcPct val="50000"/>
                </a:spcBef>
              </a:pPr>
              <a:r>
                <a:rPr lang="en-US" altLang="zh-TW" b="1">
                  <a:latin typeface="Courier New" pitchFamily="49" charset="0"/>
                </a:rPr>
                <a:t>5</a:t>
              </a:r>
            </a:p>
          </p:txBody>
        </p:sp>
        <p:sp>
          <p:nvSpPr>
            <p:cNvPr id="8207" name="Text Box 2062"/>
            <p:cNvSpPr txBox="1">
              <a:spLocks noChangeArrowheads="1"/>
            </p:cNvSpPr>
            <p:nvPr/>
          </p:nvSpPr>
          <p:spPr bwMode="auto">
            <a:xfrm>
              <a:off x="3488" y="3063"/>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spcBef>
                  <a:spcPct val="50000"/>
                </a:spcBef>
              </a:pPr>
              <a:r>
                <a:rPr lang="en-US" altLang="zh-TW" b="1">
                  <a:latin typeface="Courier New" pitchFamily="49" charset="0"/>
                </a:rPr>
                <a:t>6</a:t>
              </a:r>
            </a:p>
          </p:txBody>
        </p:sp>
        <p:sp>
          <p:nvSpPr>
            <p:cNvPr id="8208" name="Text Box 2063"/>
            <p:cNvSpPr txBox="1">
              <a:spLocks noChangeArrowheads="1"/>
            </p:cNvSpPr>
            <p:nvPr/>
          </p:nvSpPr>
          <p:spPr bwMode="auto">
            <a:xfrm>
              <a:off x="3488" y="3312"/>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spcBef>
                  <a:spcPct val="50000"/>
                </a:spcBef>
              </a:pPr>
              <a:r>
                <a:rPr lang="en-US" altLang="zh-TW" b="1">
                  <a:latin typeface="Courier New" pitchFamily="49" charset="0"/>
                </a:rPr>
                <a:t>7</a:t>
              </a:r>
            </a:p>
          </p:txBody>
        </p:sp>
        <p:sp>
          <p:nvSpPr>
            <p:cNvPr id="8209" name="Text Box 2064"/>
            <p:cNvSpPr txBox="1">
              <a:spLocks noChangeArrowheads="1"/>
            </p:cNvSpPr>
            <p:nvPr/>
          </p:nvSpPr>
          <p:spPr bwMode="auto">
            <a:xfrm>
              <a:off x="3488" y="3561"/>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spcBef>
                  <a:spcPct val="50000"/>
                </a:spcBef>
              </a:pPr>
              <a:r>
                <a:rPr lang="en-US" altLang="zh-TW" b="1">
                  <a:latin typeface="Courier New" pitchFamily="49" charset="0"/>
                </a:rPr>
                <a:t>8</a:t>
              </a:r>
            </a:p>
          </p:txBody>
        </p:sp>
        <p:sp>
          <p:nvSpPr>
            <p:cNvPr id="8210" name="Text Box 2065"/>
            <p:cNvSpPr txBox="1">
              <a:spLocks noChangeArrowheads="1"/>
            </p:cNvSpPr>
            <p:nvPr/>
          </p:nvSpPr>
          <p:spPr bwMode="auto">
            <a:xfrm>
              <a:off x="3488" y="3810"/>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spcBef>
                  <a:spcPct val="50000"/>
                </a:spcBef>
              </a:pPr>
              <a:r>
                <a:rPr lang="en-US" altLang="zh-TW" b="1">
                  <a:latin typeface="Courier New" pitchFamily="49" charset="0"/>
                </a:rPr>
                <a:t>9</a:t>
              </a:r>
            </a:p>
          </p:txBody>
        </p:sp>
        <p:sp>
          <p:nvSpPr>
            <p:cNvPr id="8211" name="Text Box 2066"/>
            <p:cNvSpPr txBox="1">
              <a:spLocks noChangeArrowheads="1"/>
            </p:cNvSpPr>
            <p:nvPr/>
          </p:nvSpPr>
          <p:spPr bwMode="auto">
            <a:xfrm>
              <a:off x="4660" y="1569"/>
              <a:ext cx="5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spcBef>
                  <a:spcPct val="50000"/>
                </a:spcBef>
              </a:pPr>
              <a:r>
                <a:rPr lang="en-US" altLang="zh-TW" b="1">
                  <a:latin typeface="Courier New" pitchFamily="49" charset="0"/>
                </a:rPr>
                <a:t>0000</a:t>
              </a:r>
            </a:p>
          </p:txBody>
        </p:sp>
        <p:sp>
          <p:nvSpPr>
            <p:cNvPr id="8212" name="Text Box 2067"/>
            <p:cNvSpPr txBox="1">
              <a:spLocks noChangeArrowheads="1"/>
            </p:cNvSpPr>
            <p:nvPr/>
          </p:nvSpPr>
          <p:spPr bwMode="auto">
            <a:xfrm>
              <a:off x="4660" y="1818"/>
              <a:ext cx="5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spcBef>
                  <a:spcPct val="50000"/>
                </a:spcBef>
              </a:pPr>
              <a:r>
                <a:rPr lang="en-US" altLang="zh-TW" b="1">
                  <a:latin typeface="Courier New" pitchFamily="49" charset="0"/>
                </a:rPr>
                <a:t>0001</a:t>
              </a:r>
            </a:p>
          </p:txBody>
        </p:sp>
        <p:sp>
          <p:nvSpPr>
            <p:cNvPr id="8213" name="Text Box 2068"/>
            <p:cNvSpPr txBox="1">
              <a:spLocks noChangeArrowheads="1"/>
            </p:cNvSpPr>
            <p:nvPr/>
          </p:nvSpPr>
          <p:spPr bwMode="auto">
            <a:xfrm>
              <a:off x="4660" y="2066"/>
              <a:ext cx="5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spcBef>
                  <a:spcPct val="50000"/>
                </a:spcBef>
              </a:pPr>
              <a:r>
                <a:rPr lang="en-US" altLang="zh-TW" b="1">
                  <a:latin typeface="Courier New" pitchFamily="49" charset="0"/>
                </a:rPr>
                <a:t>0010</a:t>
              </a:r>
            </a:p>
          </p:txBody>
        </p:sp>
        <p:sp>
          <p:nvSpPr>
            <p:cNvPr id="8214" name="Text Box 2069"/>
            <p:cNvSpPr txBox="1">
              <a:spLocks noChangeArrowheads="1"/>
            </p:cNvSpPr>
            <p:nvPr/>
          </p:nvSpPr>
          <p:spPr bwMode="auto">
            <a:xfrm>
              <a:off x="4660" y="2316"/>
              <a:ext cx="5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spcBef>
                  <a:spcPct val="50000"/>
                </a:spcBef>
              </a:pPr>
              <a:r>
                <a:rPr lang="en-US" altLang="zh-TW" b="1">
                  <a:latin typeface="Courier New" pitchFamily="49" charset="0"/>
                </a:rPr>
                <a:t>0011</a:t>
              </a:r>
            </a:p>
          </p:txBody>
        </p:sp>
        <p:sp>
          <p:nvSpPr>
            <p:cNvPr id="8215" name="Text Box 2070"/>
            <p:cNvSpPr txBox="1">
              <a:spLocks noChangeArrowheads="1"/>
            </p:cNvSpPr>
            <p:nvPr/>
          </p:nvSpPr>
          <p:spPr bwMode="auto">
            <a:xfrm>
              <a:off x="4660" y="2565"/>
              <a:ext cx="5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spcBef>
                  <a:spcPct val="50000"/>
                </a:spcBef>
              </a:pPr>
              <a:r>
                <a:rPr lang="en-US" altLang="zh-TW" b="1">
                  <a:latin typeface="Courier New" pitchFamily="49" charset="0"/>
                </a:rPr>
                <a:t>0100</a:t>
              </a:r>
            </a:p>
          </p:txBody>
        </p:sp>
        <p:sp>
          <p:nvSpPr>
            <p:cNvPr id="8216" name="Text Box 2071"/>
            <p:cNvSpPr txBox="1">
              <a:spLocks noChangeArrowheads="1"/>
            </p:cNvSpPr>
            <p:nvPr/>
          </p:nvSpPr>
          <p:spPr bwMode="auto">
            <a:xfrm>
              <a:off x="4660" y="2814"/>
              <a:ext cx="5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spcBef>
                  <a:spcPct val="50000"/>
                </a:spcBef>
              </a:pPr>
              <a:r>
                <a:rPr lang="en-US" altLang="zh-TW" b="1">
                  <a:latin typeface="Courier New" pitchFamily="49" charset="0"/>
                </a:rPr>
                <a:t>0101</a:t>
              </a:r>
            </a:p>
          </p:txBody>
        </p:sp>
        <p:sp>
          <p:nvSpPr>
            <p:cNvPr id="8217" name="Text Box 2072"/>
            <p:cNvSpPr txBox="1">
              <a:spLocks noChangeArrowheads="1"/>
            </p:cNvSpPr>
            <p:nvPr/>
          </p:nvSpPr>
          <p:spPr bwMode="auto">
            <a:xfrm>
              <a:off x="4660" y="3063"/>
              <a:ext cx="5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spcBef>
                  <a:spcPct val="50000"/>
                </a:spcBef>
              </a:pPr>
              <a:r>
                <a:rPr lang="en-US" altLang="zh-TW" b="1">
                  <a:latin typeface="Courier New" pitchFamily="49" charset="0"/>
                </a:rPr>
                <a:t>0110</a:t>
              </a:r>
            </a:p>
          </p:txBody>
        </p:sp>
        <p:sp>
          <p:nvSpPr>
            <p:cNvPr id="8218" name="Text Box 2073"/>
            <p:cNvSpPr txBox="1">
              <a:spLocks noChangeArrowheads="1"/>
            </p:cNvSpPr>
            <p:nvPr/>
          </p:nvSpPr>
          <p:spPr bwMode="auto">
            <a:xfrm>
              <a:off x="4660" y="3312"/>
              <a:ext cx="5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spcBef>
                  <a:spcPct val="50000"/>
                </a:spcBef>
              </a:pPr>
              <a:r>
                <a:rPr lang="en-US" altLang="zh-TW" b="1">
                  <a:latin typeface="Courier New" pitchFamily="49" charset="0"/>
                </a:rPr>
                <a:t>0111</a:t>
              </a:r>
            </a:p>
          </p:txBody>
        </p:sp>
        <p:sp>
          <p:nvSpPr>
            <p:cNvPr id="8219" name="Text Box 2074"/>
            <p:cNvSpPr txBox="1">
              <a:spLocks noChangeArrowheads="1"/>
            </p:cNvSpPr>
            <p:nvPr/>
          </p:nvSpPr>
          <p:spPr bwMode="auto">
            <a:xfrm>
              <a:off x="4590" y="3561"/>
              <a:ext cx="7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spcBef>
                  <a:spcPct val="50000"/>
                </a:spcBef>
              </a:pPr>
              <a:r>
                <a:rPr lang="en-US" altLang="zh-TW" b="1">
                  <a:latin typeface="Courier New" pitchFamily="49" charset="0"/>
                </a:rPr>
                <a:t>1000</a:t>
              </a:r>
            </a:p>
          </p:txBody>
        </p:sp>
        <p:sp>
          <p:nvSpPr>
            <p:cNvPr id="8220" name="Text Box 2075"/>
            <p:cNvSpPr txBox="1">
              <a:spLocks noChangeArrowheads="1"/>
            </p:cNvSpPr>
            <p:nvPr/>
          </p:nvSpPr>
          <p:spPr bwMode="auto">
            <a:xfrm>
              <a:off x="4616" y="3810"/>
              <a:ext cx="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algn="ctr" eaLnBrk="1" hangingPunct="1">
                <a:spcBef>
                  <a:spcPct val="50000"/>
                </a:spcBef>
              </a:pPr>
              <a:r>
                <a:rPr lang="en-US" altLang="zh-TW" b="1">
                  <a:latin typeface="Courier New" pitchFamily="49" charset="0"/>
                </a:rPr>
                <a:t>1001</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C6B63AE5-DDBF-457A-88EC-8181FC43D25F}" type="slidenum">
              <a:rPr kumimoji="0" lang="zh-TW" altLang="en-US" sz="1400"/>
              <a:pPr eaLnBrk="1" hangingPunct="1"/>
              <a:t>8</a:t>
            </a:fld>
            <a:endParaRPr kumimoji="0" lang="en-US" altLang="zh-TW" sz="1400"/>
          </a:p>
        </p:txBody>
      </p:sp>
      <p:sp>
        <p:nvSpPr>
          <p:cNvPr id="9219" name="Rectangle 2"/>
          <p:cNvSpPr>
            <a:spLocks noGrp="1" noChangeArrowheads="1"/>
          </p:cNvSpPr>
          <p:nvPr>
            <p:ph type="title"/>
          </p:nvPr>
        </p:nvSpPr>
        <p:spPr>
          <a:xfrm>
            <a:off x="684213" y="333375"/>
            <a:ext cx="7772400" cy="1143000"/>
          </a:xfrm>
        </p:spPr>
        <p:txBody>
          <a:bodyPr/>
          <a:lstStyle/>
          <a:p>
            <a:pPr eaLnBrk="1" hangingPunct="1"/>
            <a:r>
              <a:rPr lang="en-US" altLang="zh-TW"/>
              <a:t>Unpacked / Packed BCD Numbers</a:t>
            </a:r>
          </a:p>
        </p:txBody>
      </p:sp>
      <p:sp>
        <p:nvSpPr>
          <p:cNvPr id="9220" name="Rectangle 3"/>
          <p:cNvSpPr>
            <a:spLocks noGrp="1" noChangeArrowheads="1"/>
          </p:cNvSpPr>
          <p:nvPr>
            <p:ph type="body" idx="1"/>
          </p:nvPr>
        </p:nvSpPr>
        <p:spPr>
          <a:xfrm>
            <a:off x="684213" y="1557338"/>
            <a:ext cx="7772400" cy="4114800"/>
          </a:xfrm>
        </p:spPr>
        <p:txBody>
          <a:bodyPr/>
          <a:lstStyle/>
          <a:p>
            <a:pPr eaLnBrk="1" hangingPunct="1"/>
            <a:r>
              <a:rPr lang="en-US" altLang="zh-TW"/>
              <a:t>In Unpacked BCD, a byte is used to contain a BCD number. </a:t>
            </a:r>
          </a:p>
          <a:p>
            <a:pPr lvl="1" eaLnBrk="1" hangingPunct="1"/>
            <a:r>
              <a:rPr lang="en-US" altLang="zh-TW"/>
              <a:t>0000 0101 is unpacked BCD for 5</a:t>
            </a:r>
          </a:p>
          <a:p>
            <a:pPr lvl="1" eaLnBrk="1" hangingPunct="1"/>
            <a:r>
              <a:rPr lang="en-US" altLang="zh-TW"/>
              <a:t>0000 1001 is unpacked BCD for 9</a:t>
            </a:r>
          </a:p>
          <a:p>
            <a:pPr eaLnBrk="1" hangingPunct="1"/>
            <a:r>
              <a:rPr lang="en-US" altLang="zh-TW"/>
              <a:t>In Packed BCD, a byte has two BCD numbers. </a:t>
            </a:r>
          </a:p>
          <a:p>
            <a:pPr lvl="1" eaLnBrk="1" hangingPunct="1"/>
            <a:r>
              <a:rPr lang="en-US" altLang="zh-TW"/>
              <a:t>0101 1001 is packed BCD for 59.</a:t>
            </a:r>
          </a:p>
          <a:p>
            <a:pPr lvl="1" eaLnBrk="1" hangingPunct="1"/>
            <a:r>
              <a:rPr lang="en-US" altLang="zh-TW"/>
              <a:t>It is twice as efficient in storing data.</a:t>
            </a:r>
          </a:p>
          <a:p>
            <a:pPr eaLnBrk="1" hangingPunct="1"/>
            <a:r>
              <a:rPr lang="en-US" altLang="zh-TW"/>
              <a:t>When we get two BCD numbers, we want to add them directly in form of packed BCD.</a:t>
            </a:r>
          </a:p>
          <a:p>
            <a:pPr eaLnBrk="1" hangingPunct="1"/>
            <a:r>
              <a:rPr lang="en-US" altLang="zh-TW"/>
              <a:t>However, ADDFW and ADDFWC are just for binary!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BA417CAB-8602-4B36-8D45-400AE506143D}" type="slidenum">
              <a:rPr kumimoji="0" lang="zh-TW" altLang="en-US" sz="1400"/>
              <a:pPr eaLnBrk="1" hangingPunct="1"/>
              <a:t>9</a:t>
            </a:fld>
            <a:endParaRPr kumimoji="0" lang="en-US" altLang="zh-TW" sz="1400"/>
          </a:p>
        </p:txBody>
      </p:sp>
      <p:sp>
        <p:nvSpPr>
          <p:cNvPr id="10243" name="Rectangle 2"/>
          <p:cNvSpPr>
            <a:spLocks noGrp="1" noChangeArrowheads="1"/>
          </p:cNvSpPr>
          <p:nvPr>
            <p:ph type="title"/>
          </p:nvPr>
        </p:nvSpPr>
        <p:spPr/>
        <p:txBody>
          <a:bodyPr/>
          <a:lstStyle/>
          <a:p>
            <a:pPr eaLnBrk="1" hangingPunct="1"/>
            <a:r>
              <a:rPr lang="en-US" altLang="zh-TW"/>
              <a:t>Addition of Packed BCD Numbers</a:t>
            </a:r>
            <a:endParaRPr lang="en-US" altLang="zh-TW" sz="3600"/>
          </a:p>
        </p:txBody>
      </p:sp>
      <p:sp>
        <p:nvSpPr>
          <p:cNvPr id="10244" name="Rectangle 3"/>
          <p:cNvSpPr>
            <a:spLocks noGrp="1" noChangeArrowheads="1"/>
          </p:cNvSpPr>
          <p:nvPr>
            <p:ph type="body" idx="1"/>
          </p:nvPr>
        </p:nvSpPr>
        <p:spPr>
          <a:xfrm>
            <a:off x="685800" y="1981200"/>
            <a:ext cx="4648200" cy="4114800"/>
          </a:xfrm>
        </p:spPr>
        <p:txBody>
          <a:bodyPr/>
          <a:lstStyle/>
          <a:p>
            <a:pPr eaLnBrk="1" hangingPunct="1"/>
            <a:r>
              <a:rPr lang="en-US" altLang="zh-TW" sz="2000"/>
              <a:t>Use ADD and ADDC to add two packed BCD numbers:</a:t>
            </a:r>
          </a:p>
          <a:p>
            <a:pPr eaLnBrk="1" hangingPunct="1"/>
            <a:r>
              <a:rPr lang="en-US" altLang="zh-TW" sz="2000"/>
              <a:t>To calculate 17</a:t>
            </a:r>
            <a:r>
              <a:rPr lang="en-US" altLang="zh-TW" sz="2000" baseline="-25000"/>
              <a:t>10</a:t>
            </a:r>
            <a:r>
              <a:rPr lang="en-US" altLang="zh-TW" sz="2000"/>
              <a:t>+18</a:t>
            </a:r>
            <a:r>
              <a:rPr lang="en-US" altLang="zh-TW" sz="2000" baseline="-25000"/>
              <a:t>10</a:t>
            </a:r>
            <a:r>
              <a:rPr lang="en-US" altLang="zh-TW" sz="2000"/>
              <a:t>=35</a:t>
            </a:r>
            <a:r>
              <a:rPr lang="en-US" altLang="zh-TW" sz="2000" baseline="-25000"/>
              <a:t>10</a:t>
            </a:r>
            <a:r>
              <a:rPr lang="en-US" altLang="zh-TW" sz="2000"/>
              <a:t>.</a:t>
            </a:r>
          </a:p>
          <a:p>
            <a:pPr lvl="1" eaLnBrk="1" hangingPunct="1">
              <a:buFontTx/>
              <a:buNone/>
            </a:pPr>
            <a:r>
              <a:rPr lang="en-US" altLang="zh-TW" sz="2000" b="1">
                <a:solidFill>
                  <a:schemeClr val="accent2"/>
                </a:solidFill>
                <a:latin typeface="Courier New" pitchFamily="49" charset="0"/>
              </a:rPr>
              <a:t>MOVLW 17H</a:t>
            </a:r>
          </a:p>
          <a:p>
            <a:pPr lvl="1" eaLnBrk="1" hangingPunct="1">
              <a:buFontTx/>
              <a:buNone/>
            </a:pPr>
            <a:r>
              <a:rPr lang="en-US" altLang="zh-TW" sz="2000" b="1">
                <a:solidFill>
                  <a:schemeClr val="accent2"/>
                </a:solidFill>
                <a:latin typeface="Courier New" pitchFamily="49" charset="0"/>
              </a:rPr>
              <a:t>ADDLW 18H</a:t>
            </a:r>
            <a:endParaRPr lang="en-US" altLang="zh-TW" sz="2000"/>
          </a:p>
          <a:p>
            <a:pPr eaLnBrk="1" hangingPunct="1"/>
            <a:r>
              <a:rPr lang="en-US" altLang="zh-TW" sz="2000"/>
              <a:t>If the resulting lower order byte &gt; 9 or  there is a carry from bit3 to bit 4, the programmer must add 6 to the low digital, Then we get the correct packed BCD sum (</a:t>
            </a:r>
            <a:r>
              <a:rPr lang="en-US" altLang="zh-TW" sz="2000">
                <a:solidFill>
                  <a:schemeClr val="accent2"/>
                </a:solidFill>
              </a:rPr>
              <a:t>35H</a:t>
            </a:r>
            <a:r>
              <a:rPr lang="en-US" altLang="zh-TW" sz="2000"/>
              <a:t>).</a:t>
            </a:r>
          </a:p>
        </p:txBody>
      </p:sp>
      <p:sp>
        <p:nvSpPr>
          <p:cNvPr id="10245" name="Rectangle 4"/>
          <p:cNvSpPr>
            <a:spLocks noChangeArrowheads="1"/>
          </p:cNvSpPr>
          <p:nvPr/>
        </p:nvSpPr>
        <p:spPr bwMode="auto">
          <a:xfrm>
            <a:off x="6172200" y="1981200"/>
            <a:ext cx="21336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spcBef>
                <a:spcPct val="20000"/>
              </a:spcBef>
            </a:pPr>
            <a:r>
              <a:rPr lang="en-US" altLang="zh-TW" b="1">
                <a:latin typeface="Courier New" pitchFamily="49" charset="0"/>
                <a:ea typeface="DFKai-SB" pitchFamily="65" charset="-120"/>
              </a:rPr>
              <a:t>  1  7</a:t>
            </a:r>
          </a:p>
          <a:p>
            <a:pPr eaLnBrk="1" hangingPunct="1">
              <a:spcBef>
                <a:spcPct val="20000"/>
              </a:spcBef>
            </a:pPr>
            <a:r>
              <a:rPr lang="en-US" altLang="zh-TW" b="1" u="sng">
                <a:latin typeface="Courier New" pitchFamily="49" charset="0"/>
                <a:ea typeface="DFKai-SB" pitchFamily="65" charset="-120"/>
              </a:rPr>
              <a:t>+ 1  8</a:t>
            </a:r>
            <a:endParaRPr lang="en-US" altLang="zh-TW" sz="2800" u="sng">
              <a:ea typeface="DFKai-SB" pitchFamily="65" charset="-120"/>
            </a:endParaRPr>
          </a:p>
          <a:p>
            <a:pPr eaLnBrk="1" hangingPunct="1">
              <a:spcBef>
                <a:spcPct val="20000"/>
              </a:spcBef>
            </a:pPr>
            <a:r>
              <a:rPr lang="en-US" altLang="zh-TW" b="1">
                <a:latin typeface="Courier New" pitchFamily="49" charset="0"/>
                <a:ea typeface="DFKai-SB" pitchFamily="65" charset="-120"/>
              </a:rPr>
              <a:t>  2  F</a:t>
            </a:r>
          </a:p>
          <a:p>
            <a:pPr eaLnBrk="1" hangingPunct="1">
              <a:spcBef>
                <a:spcPct val="20000"/>
              </a:spcBef>
            </a:pPr>
            <a:endParaRPr lang="en-US" altLang="zh-TW" b="1">
              <a:latin typeface="Courier New" pitchFamily="49" charset="0"/>
              <a:ea typeface="DFKai-SB" pitchFamily="65" charset="-120"/>
            </a:endParaRPr>
          </a:p>
          <a:p>
            <a:pPr eaLnBrk="1" hangingPunct="1">
              <a:spcBef>
                <a:spcPct val="20000"/>
              </a:spcBef>
            </a:pPr>
            <a:r>
              <a:rPr lang="en-US" altLang="zh-TW" b="1">
                <a:latin typeface="Courier New" pitchFamily="49" charset="0"/>
                <a:ea typeface="DFKai-SB" pitchFamily="65" charset="-120"/>
              </a:rPr>
              <a:t>  2  F</a:t>
            </a:r>
          </a:p>
          <a:p>
            <a:pPr eaLnBrk="1" hangingPunct="1">
              <a:spcBef>
                <a:spcPct val="20000"/>
              </a:spcBef>
            </a:pPr>
            <a:r>
              <a:rPr lang="en-US" altLang="zh-TW" b="1" u="sng">
                <a:latin typeface="Courier New" pitchFamily="49" charset="0"/>
                <a:ea typeface="DFKai-SB" pitchFamily="65" charset="-120"/>
              </a:rPr>
              <a:t>+ 0  6</a:t>
            </a:r>
            <a:endParaRPr lang="en-US" altLang="zh-TW" sz="2800" u="sng">
              <a:ea typeface="DFKai-SB" pitchFamily="65" charset="-120"/>
            </a:endParaRPr>
          </a:p>
          <a:p>
            <a:pPr eaLnBrk="1" hangingPunct="1">
              <a:spcBef>
                <a:spcPct val="20000"/>
              </a:spcBef>
            </a:pPr>
            <a:r>
              <a:rPr lang="en-US" altLang="zh-TW" b="1">
                <a:latin typeface="Courier New" pitchFamily="49" charset="0"/>
                <a:ea typeface="DFKai-SB" pitchFamily="65" charset="-120"/>
              </a:rPr>
              <a:t>  3  5   </a:t>
            </a:r>
          </a:p>
          <a:p>
            <a:pPr lvl="1" eaLnBrk="1" hangingPunct="1">
              <a:spcBef>
                <a:spcPct val="20000"/>
              </a:spcBef>
            </a:pPr>
            <a:endParaRPr lang="en-US" altLang="zh-TW" b="1">
              <a:latin typeface="Courier New" pitchFamily="49" charset="0"/>
              <a:ea typeface="DFKai-SB" pitchFamily="65" charset="-120"/>
            </a:endParaRPr>
          </a:p>
        </p:txBody>
      </p:sp>
      <p:sp>
        <p:nvSpPr>
          <p:cNvPr id="10246" name="Line 5"/>
          <p:cNvSpPr>
            <a:spLocks noChangeShapeType="1"/>
          </p:cNvSpPr>
          <p:nvPr/>
        </p:nvSpPr>
        <p:spPr bwMode="auto">
          <a:xfrm>
            <a:off x="5508625" y="4365625"/>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5036</Words>
  <Application>Microsoft Office PowerPoint</Application>
  <PresentationFormat>On-screen Show (4:3)</PresentationFormat>
  <Paragraphs>715</Paragraphs>
  <Slides>52</Slides>
  <Notes>52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8" baseType="lpstr">
      <vt:lpstr>Arial</vt:lpstr>
      <vt:lpstr>Courier New</vt:lpstr>
      <vt:lpstr>Times New Roman</vt:lpstr>
      <vt:lpstr>Wingdings</vt:lpstr>
      <vt:lpstr>預設簡報設計</vt:lpstr>
      <vt:lpstr>Visio</vt:lpstr>
      <vt:lpstr>Chapter 4  Arithmetic and Logic Instructions</vt:lpstr>
      <vt:lpstr>Chapter 4  Arithmetic and Logic Instructions</vt:lpstr>
      <vt:lpstr>Addition </vt:lpstr>
      <vt:lpstr>Example </vt:lpstr>
      <vt:lpstr>Example</vt:lpstr>
      <vt:lpstr>Example</vt:lpstr>
      <vt:lpstr>BCD Number System</vt:lpstr>
      <vt:lpstr>Unpacked / Packed BCD Numbers</vt:lpstr>
      <vt:lpstr>Addition of Packed BCD Numbers</vt:lpstr>
      <vt:lpstr>DAW</vt:lpstr>
      <vt:lpstr>Example </vt:lpstr>
      <vt:lpstr>Example</vt:lpstr>
      <vt:lpstr>Subraction of unisgned numbers</vt:lpstr>
      <vt:lpstr>Example</vt:lpstr>
      <vt:lpstr>Example</vt:lpstr>
      <vt:lpstr>Example</vt:lpstr>
      <vt:lpstr>Multiplication of unsigned number</vt:lpstr>
      <vt:lpstr>Division of unsigned numbers</vt:lpstr>
      <vt:lpstr>Example</vt:lpstr>
      <vt:lpstr>Example</vt:lpstr>
      <vt:lpstr>Chapter 4  Arithmetic and Logic Instructions</vt:lpstr>
      <vt:lpstr>Signed Number Concepts and Arithmetic Operations </vt:lpstr>
      <vt:lpstr>Computer: Signed Binary Number</vt:lpstr>
      <vt:lpstr>Example</vt:lpstr>
      <vt:lpstr>Overflow Problem</vt:lpstr>
      <vt:lpstr>Example</vt:lpstr>
      <vt:lpstr>When is an Overflow?</vt:lpstr>
      <vt:lpstr>Example</vt:lpstr>
      <vt:lpstr>Example </vt:lpstr>
      <vt:lpstr>Chapter 4  Arithmetic and Logic Instructions</vt:lpstr>
      <vt:lpstr>Logic Instructions</vt:lpstr>
      <vt:lpstr>Complement Instructions</vt:lpstr>
      <vt:lpstr>Compare Instructions</vt:lpstr>
      <vt:lpstr>Flowchart for CPFSGT</vt:lpstr>
      <vt:lpstr>Flowchart for CPFSEQ</vt:lpstr>
      <vt:lpstr>Flowchart for CPFSLT</vt:lpstr>
      <vt:lpstr>PowerPoint Presentation</vt:lpstr>
      <vt:lpstr>Rotate instruction </vt:lpstr>
      <vt:lpstr>Rotate instruction</vt:lpstr>
      <vt:lpstr>Example</vt:lpstr>
      <vt:lpstr>SWAP</vt:lpstr>
      <vt:lpstr>Chapter 4  Arithmetic and Logic Instructions</vt:lpstr>
      <vt:lpstr>BCD and ASCII</vt:lpstr>
      <vt:lpstr>Packed BCD and ASCII Conversion</vt:lpstr>
      <vt:lpstr>Example</vt:lpstr>
      <vt:lpstr>Example</vt:lpstr>
      <vt:lpstr>Chapter 4  Arithmetic and Logic Instructions</vt:lpstr>
      <vt:lpstr>Parameter passing </vt:lpstr>
      <vt:lpstr>Parameter passing by value (use fixed file register locations) </vt:lpstr>
      <vt:lpstr>Parameter passing by address and stack </vt:lpstr>
      <vt:lpstr>Parameter passing by address and stack </vt:lpstr>
      <vt:lpstr>Parameter passing by address and stack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Bighead</dc:creator>
  <cp:lastModifiedBy>Andrew LEUNG</cp:lastModifiedBy>
  <cp:revision>1</cp:revision>
  <cp:lastPrinted>2023-02-13T13:16:57Z</cp:lastPrinted>
  <dcterms:created xsi:type="dcterms:W3CDTF">1601-01-01T00:00:00Z</dcterms:created>
  <dcterms:modified xsi:type="dcterms:W3CDTF">2023-02-13T16:50:58Z</dcterms:modified>
</cp:coreProperties>
</file>