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7" r:id="rId2"/>
    <p:sldId id="427" r:id="rId3"/>
    <p:sldId id="288" r:id="rId4"/>
    <p:sldId id="308" r:id="rId5"/>
    <p:sldId id="309" r:id="rId6"/>
    <p:sldId id="311" r:id="rId7"/>
    <p:sldId id="312" r:id="rId8"/>
    <p:sldId id="428" r:id="rId9"/>
    <p:sldId id="397" r:id="rId10"/>
    <p:sldId id="398" r:id="rId11"/>
    <p:sldId id="399" r:id="rId12"/>
    <p:sldId id="412" r:id="rId13"/>
    <p:sldId id="413" r:id="rId14"/>
    <p:sldId id="414" r:id="rId15"/>
    <p:sldId id="415" r:id="rId16"/>
    <p:sldId id="429" r:id="rId17"/>
    <p:sldId id="400" r:id="rId18"/>
    <p:sldId id="401" r:id="rId19"/>
    <p:sldId id="402" r:id="rId20"/>
    <p:sldId id="403" r:id="rId21"/>
    <p:sldId id="404" r:id="rId22"/>
    <p:sldId id="417" r:id="rId23"/>
    <p:sldId id="418" r:id="rId24"/>
    <p:sldId id="419" r:id="rId25"/>
    <p:sldId id="405" r:id="rId26"/>
    <p:sldId id="406" r:id="rId27"/>
    <p:sldId id="420" r:id="rId28"/>
    <p:sldId id="407" r:id="rId29"/>
    <p:sldId id="421" r:id="rId30"/>
    <p:sldId id="423" r:id="rId31"/>
    <p:sldId id="424" r:id="rId32"/>
    <p:sldId id="426" r:id="rId33"/>
    <p:sldId id="425" r:id="rId34"/>
    <p:sldId id="431" r:id="rId35"/>
    <p:sldId id="432" r:id="rId36"/>
    <p:sldId id="433" r:id="rId37"/>
    <p:sldId id="434" r:id="rId38"/>
    <p:sldId id="430" r:id="rId39"/>
    <p:sldId id="393" r:id="rId40"/>
    <p:sldId id="394" r:id="rId41"/>
    <p:sldId id="395" r:id="rId42"/>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1248">
          <p15:clr>
            <a:srgbClr val="A4A3A4"/>
          </p15:clr>
        </p15:guide>
        <p15:guide id="2"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3" autoAdjust="0"/>
    <p:restoredTop sz="92429" autoAdjust="0"/>
  </p:normalViewPr>
  <p:slideViewPr>
    <p:cSldViewPr>
      <p:cViewPr varScale="1">
        <p:scale>
          <a:sx n="81" d="100"/>
          <a:sy n="81" d="100"/>
        </p:scale>
        <p:origin x="2070" y="78"/>
      </p:cViewPr>
      <p:guideLst>
        <p:guide orient="horz" pos="1248"/>
        <p:guide pos="43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13" Type="http://schemas.openxmlformats.org/officeDocument/2006/relationships/slide" Target="slides/slide39.xml"/><Relationship Id="rId3" Type="http://schemas.openxmlformats.org/officeDocument/2006/relationships/slide" Target="slides/slide5.xml"/><Relationship Id="rId7" Type="http://schemas.openxmlformats.org/officeDocument/2006/relationships/slide" Target="slides/slide32.xml"/><Relationship Id="rId12" Type="http://schemas.openxmlformats.org/officeDocument/2006/relationships/slide" Target="slides/slide37.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31.xml"/><Relationship Id="rId11" Type="http://schemas.openxmlformats.org/officeDocument/2006/relationships/slide" Target="slides/slide36.xml"/><Relationship Id="rId5" Type="http://schemas.openxmlformats.org/officeDocument/2006/relationships/slide" Target="slides/slide7.xml"/><Relationship Id="rId15" Type="http://schemas.openxmlformats.org/officeDocument/2006/relationships/slide" Target="slides/slide41.xml"/><Relationship Id="rId10" Type="http://schemas.openxmlformats.org/officeDocument/2006/relationships/slide" Target="slides/slide35.xml"/><Relationship Id="rId4" Type="http://schemas.openxmlformats.org/officeDocument/2006/relationships/slide" Target="slides/slide6.xml"/><Relationship Id="rId9" Type="http://schemas.openxmlformats.org/officeDocument/2006/relationships/slide" Target="slides/slide34.xml"/><Relationship Id="rId14"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A2A8D34-9C88-4BDC-81FD-6B8629E624FD}" type="slidenum">
              <a:rPr lang="zh-TW" altLang="en-US"/>
              <a:pPr/>
              <a:t>‹#›</a:t>
            </a:fld>
            <a:endParaRPr lang="en-US" altLang="zh-TW"/>
          </a:p>
        </p:txBody>
      </p:sp>
    </p:spTree>
    <p:extLst>
      <p:ext uri="{BB962C8B-B14F-4D97-AF65-F5344CB8AC3E}">
        <p14:creationId xmlns:p14="http://schemas.microsoft.com/office/powerpoint/2010/main" val="2279761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5C378E62-A236-4B00-B4A8-63D2E6075E83}" type="slidenum">
              <a:rPr lang="zh-TW" altLang="en-US"/>
              <a:pPr eaLnBrk="1" hangingPunct="1">
                <a:spcBef>
                  <a:spcPct val="0"/>
                </a:spcBef>
              </a:pPr>
              <a:t>1</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F4C0F81C-1080-4882-9B07-BAF638532E49}" type="slidenum">
              <a:rPr lang="en-US" altLang="en-US" sz="1000"/>
              <a:pPr eaLnBrk="1" hangingPunct="1">
                <a:spcBef>
                  <a:spcPct val="0"/>
                </a:spcBef>
              </a:pPr>
              <a:t>10</a:t>
            </a:fld>
            <a:endParaRPr lang="en-US" altLang="en-US" sz="1000"/>
          </a:p>
        </p:txBody>
      </p:sp>
      <p:sp>
        <p:nvSpPr>
          <p:cNvPr id="55299" name="Rectangle 2"/>
          <p:cNvSpPr>
            <a:spLocks noGrp="1" noRot="1" noChangeAspect="1" noChangeArrowheads="1" noTextEdit="1"/>
          </p:cNvSpPr>
          <p:nvPr>
            <p:ph type="sldImg"/>
          </p:nvPr>
        </p:nvSpPr>
        <p:spPr>
          <a:xfrm>
            <a:off x="1150938" y="692150"/>
            <a:ext cx="4556125" cy="34163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2F0E1691-0745-45A4-9782-1F6D3D43922C}" type="slidenum">
              <a:rPr lang="en-US" altLang="en-US" sz="1000"/>
              <a:pPr eaLnBrk="1" hangingPunct="1">
                <a:spcBef>
                  <a:spcPct val="0"/>
                </a:spcBef>
              </a:pPr>
              <a:t>11</a:t>
            </a:fld>
            <a:endParaRPr lang="en-US" altLang="en-US" sz="1000"/>
          </a:p>
        </p:txBody>
      </p:sp>
      <p:sp>
        <p:nvSpPr>
          <p:cNvPr id="56323" name="Rectangle 2"/>
          <p:cNvSpPr>
            <a:spLocks noGrp="1" noRot="1" noChangeAspect="1" noChangeArrowheads="1" noTextEdit="1"/>
          </p:cNvSpPr>
          <p:nvPr>
            <p:ph type="sldImg"/>
          </p:nvPr>
        </p:nvSpPr>
        <p:spPr>
          <a:xfrm>
            <a:off x="1150938" y="692150"/>
            <a:ext cx="4556125" cy="34163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6518936D-4225-47D5-ADE9-4DB7193B7555}" type="slidenum">
              <a:rPr lang="en-US" altLang="en-US" sz="1000"/>
              <a:pPr eaLnBrk="1" hangingPunct="1">
                <a:spcBef>
                  <a:spcPct val="0"/>
                </a:spcBef>
              </a:pPr>
              <a:t>12</a:t>
            </a:fld>
            <a:endParaRPr lang="en-US" altLang="en-US" sz="1000"/>
          </a:p>
        </p:txBody>
      </p:sp>
      <p:sp>
        <p:nvSpPr>
          <p:cNvPr id="57347" name="Rectangle 2"/>
          <p:cNvSpPr>
            <a:spLocks noGrp="1" noRot="1" noChangeAspect="1" noChangeArrowheads="1" noTextEdit="1"/>
          </p:cNvSpPr>
          <p:nvPr>
            <p:ph type="sldImg"/>
          </p:nvPr>
        </p:nvSpPr>
        <p:spPr>
          <a:xfrm>
            <a:off x="1150938" y="692150"/>
            <a:ext cx="4556125" cy="34163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CF81D044-F82E-4AD6-9AAE-8CD16CA574CF}" type="slidenum">
              <a:rPr lang="en-US" altLang="en-US" sz="1000"/>
              <a:pPr eaLnBrk="1" hangingPunct="1">
                <a:spcBef>
                  <a:spcPct val="0"/>
                </a:spcBef>
              </a:pPr>
              <a:t>13</a:t>
            </a:fld>
            <a:endParaRPr lang="en-US" altLang="en-US" sz="1000"/>
          </a:p>
        </p:txBody>
      </p:sp>
      <p:sp>
        <p:nvSpPr>
          <p:cNvPr id="58371" name="Rectangle 2"/>
          <p:cNvSpPr>
            <a:spLocks noGrp="1" noRot="1" noChangeAspect="1" noChangeArrowheads="1" noTextEdit="1"/>
          </p:cNvSpPr>
          <p:nvPr>
            <p:ph type="sldImg"/>
          </p:nvPr>
        </p:nvSpPr>
        <p:spPr>
          <a:xfrm>
            <a:off x="1150938" y="692150"/>
            <a:ext cx="4556125" cy="34163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5FE8F9D5-29DF-4F4D-A185-355BE7A01195}" type="slidenum">
              <a:rPr lang="en-US" altLang="en-US" sz="1000"/>
              <a:pPr eaLnBrk="1" hangingPunct="1">
                <a:spcBef>
                  <a:spcPct val="0"/>
                </a:spcBef>
              </a:pPr>
              <a:t>14</a:t>
            </a:fld>
            <a:endParaRPr lang="en-US" altLang="en-US" sz="1000"/>
          </a:p>
        </p:txBody>
      </p:sp>
      <p:sp>
        <p:nvSpPr>
          <p:cNvPr id="59395" name="Rectangle 2"/>
          <p:cNvSpPr>
            <a:spLocks noGrp="1" noRot="1" noChangeAspect="1" noChangeArrowheads="1" noTextEdit="1"/>
          </p:cNvSpPr>
          <p:nvPr>
            <p:ph type="sldImg"/>
          </p:nvPr>
        </p:nvSpPr>
        <p:spPr>
          <a:xfrm>
            <a:off x="1150938" y="692150"/>
            <a:ext cx="4556125" cy="34163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BCAF75A4-882C-48DB-AC95-EE599601254D}" type="slidenum">
              <a:rPr lang="en-US" altLang="en-US" sz="1000"/>
              <a:pPr eaLnBrk="1" hangingPunct="1">
                <a:spcBef>
                  <a:spcPct val="0"/>
                </a:spcBef>
              </a:pPr>
              <a:t>15</a:t>
            </a:fld>
            <a:endParaRPr lang="en-US" altLang="en-US" sz="1000"/>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F0FEC48-4F0F-4F8C-8F07-BB34EFB2FA4C}" type="slidenum">
              <a:rPr lang="zh-TW" altLang="en-US"/>
              <a:pPr eaLnBrk="1" hangingPunct="1">
                <a:spcBef>
                  <a:spcPct val="0"/>
                </a:spcBef>
              </a:pPr>
              <a:t>16</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9505989E-B34F-4244-BCCA-F341FCAE976D}" type="slidenum">
              <a:rPr lang="en-US" altLang="en-US" sz="1000"/>
              <a:pPr eaLnBrk="1" hangingPunct="1">
                <a:spcBef>
                  <a:spcPct val="0"/>
                </a:spcBef>
              </a:pPr>
              <a:t>17</a:t>
            </a:fld>
            <a:endParaRPr lang="en-US" altLang="en-US" sz="1000"/>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6DC8D5AC-A6C7-49E9-8C0C-CA7622160F9E}" type="slidenum">
              <a:rPr lang="en-US" altLang="en-US" sz="1000"/>
              <a:pPr eaLnBrk="1" hangingPunct="1">
                <a:spcBef>
                  <a:spcPct val="0"/>
                </a:spcBef>
              </a:pPr>
              <a:t>18</a:t>
            </a:fld>
            <a:endParaRPr lang="en-US" altLang="en-US" sz="1000"/>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F64D9B81-DA6F-45C4-BDB4-502155E78BBB}" type="slidenum">
              <a:rPr lang="en-US" altLang="en-US" sz="1000"/>
              <a:pPr eaLnBrk="1" hangingPunct="1">
                <a:spcBef>
                  <a:spcPct val="0"/>
                </a:spcBef>
              </a:pPr>
              <a:t>19</a:t>
            </a:fld>
            <a:endParaRPr lang="en-US" altLang="en-US" sz="1000"/>
          </a:p>
        </p:txBody>
      </p:sp>
      <p:sp>
        <p:nvSpPr>
          <p:cNvPr id="64515" name="Rectangle 2"/>
          <p:cNvSpPr>
            <a:spLocks noGrp="1" noRot="1" noChangeAspect="1" noChangeArrowheads="1" noTextEdit="1"/>
          </p:cNvSpPr>
          <p:nvPr>
            <p:ph type="sldImg"/>
          </p:nvPr>
        </p:nvSpPr>
        <p:spPr>
          <a:xfrm>
            <a:off x="1150938" y="692150"/>
            <a:ext cx="4556125" cy="34163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607E0F75-2D00-4998-BCC3-D0BF4A136F4A}" type="slidenum">
              <a:rPr lang="zh-TW" altLang="en-US"/>
              <a:pPr eaLnBrk="1" hangingPunct="1">
                <a:spcBef>
                  <a:spcPct val="0"/>
                </a:spcBef>
              </a:pPr>
              <a:t>2</a:t>
            </a:fld>
            <a:endParaRPr lang="en-US"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E5C61C75-D44C-4E26-9C86-7F7C89409444}" type="slidenum">
              <a:rPr lang="en-US" altLang="en-US" sz="1000"/>
              <a:pPr eaLnBrk="1" hangingPunct="1">
                <a:spcBef>
                  <a:spcPct val="0"/>
                </a:spcBef>
              </a:pPr>
              <a:t>20</a:t>
            </a:fld>
            <a:endParaRPr lang="en-US" altLang="en-US" sz="1000"/>
          </a:p>
        </p:txBody>
      </p:sp>
      <p:sp>
        <p:nvSpPr>
          <p:cNvPr id="65539" name="Rectangle 2"/>
          <p:cNvSpPr>
            <a:spLocks noGrp="1" noRot="1" noChangeAspect="1" noChangeArrowheads="1" noTextEdit="1"/>
          </p:cNvSpPr>
          <p:nvPr>
            <p:ph type="sldImg"/>
          </p:nvPr>
        </p:nvSpPr>
        <p:spPr>
          <a:xfrm>
            <a:off x="1150938" y="692150"/>
            <a:ext cx="4556125" cy="34163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D1CAA03E-F9B5-4101-9E2E-047A82A9E62A}" type="slidenum">
              <a:rPr lang="en-US" altLang="en-US" sz="1000"/>
              <a:pPr eaLnBrk="1" hangingPunct="1">
                <a:spcBef>
                  <a:spcPct val="0"/>
                </a:spcBef>
              </a:pPr>
              <a:t>21</a:t>
            </a:fld>
            <a:endParaRPr lang="en-US" altLang="en-US" sz="1000"/>
          </a:p>
        </p:txBody>
      </p:sp>
      <p:sp>
        <p:nvSpPr>
          <p:cNvPr id="66563" name="Rectangle 2"/>
          <p:cNvSpPr>
            <a:spLocks noGrp="1" noRot="1" noChangeAspect="1" noChangeArrowheads="1" noTextEdit="1"/>
          </p:cNvSpPr>
          <p:nvPr>
            <p:ph type="sldImg"/>
          </p:nvPr>
        </p:nvSpPr>
        <p:spPr>
          <a:xfrm>
            <a:off x="1150938" y="692150"/>
            <a:ext cx="4556125" cy="34163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3EA36539-3DC8-4923-B9EA-505329E2522C}" type="slidenum">
              <a:rPr lang="en-US" altLang="en-US" sz="1000"/>
              <a:pPr eaLnBrk="1" hangingPunct="1">
                <a:spcBef>
                  <a:spcPct val="0"/>
                </a:spcBef>
              </a:pPr>
              <a:t>22</a:t>
            </a:fld>
            <a:endParaRPr lang="en-US" altLang="en-US" sz="1000"/>
          </a:p>
        </p:txBody>
      </p:sp>
      <p:sp>
        <p:nvSpPr>
          <p:cNvPr id="67587" name="Rectangle 2"/>
          <p:cNvSpPr>
            <a:spLocks noGrp="1" noRot="1" noChangeAspect="1" noChangeArrowheads="1" noTextEdit="1"/>
          </p:cNvSpPr>
          <p:nvPr>
            <p:ph type="sldImg"/>
          </p:nvPr>
        </p:nvSpPr>
        <p:spPr>
          <a:xfrm>
            <a:off x="1150938" y="692150"/>
            <a:ext cx="4556125" cy="34163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C637C402-301A-49AE-A974-F76ED239BFBB}" type="slidenum">
              <a:rPr lang="en-US" altLang="en-US" sz="1000"/>
              <a:pPr eaLnBrk="1" hangingPunct="1">
                <a:spcBef>
                  <a:spcPct val="0"/>
                </a:spcBef>
              </a:pPr>
              <a:t>23</a:t>
            </a:fld>
            <a:endParaRPr lang="en-US" altLang="en-US" sz="1000"/>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89701EEB-8763-4026-BD46-96646277636B}" type="slidenum">
              <a:rPr lang="en-US" altLang="en-US" sz="1000"/>
              <a:pPr eaLnBrk="1" hangingPunct="1">
                <a:spcBef>
                  <a:spcPct val="0"/>
                </a:spcBef>
              </a:pPr>
              <a:t>24</a:t>
            </a:fld>
            <a:endParaRPr lang="en-US" altLang="en-US" sz="1000"/>
          </a:p>
        </p:txBody>
      </p:sp>
      <p:sp>
        <p:nvSpPr>
          <p:cNvPr id="69635" name="Rectangle 2"/>
          <p:cNvSpPr>
            <a:spLocks noGrp="1" noRot="1" noChangeAspect="1"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28F5BB84-98D7-490F-B671-52C084154E40}" type="slidenum">
              <a:rPr lang="en-US" altLang="en-US" sz="1000"/>
              <a:pPr eaLnBrk="1" hangingPunct="1">
                <a:spcBef>
                  <a:spcPct val="0"/>
                </a:spcBef>
              </a:pPr>
              <a:t>25</a:t>
            </a:fld>
            <a:endParaRPr lang="en-US" altLang="en-US" sz="1000"/>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EBA4361C-BBA3-48A8-BF3B-44D486D4EA44}" type="slidenum">
              <a:rPr lang="en-US" altLang="en-US" sz="1000"/>
              <a:pPr eaLnBrk="1" hangingPunct="1">
                <a:spcBef>
                  <a:spcPct val="0"/>
                </a:spcBef>
              </a:pPr>
              <a:t>26</a:t>
            </a:fld>
            <a:endParaRPr lang="en-US" altLang="en-US" sz="1000"/>
          </a:p>
        </p:txBody>
      </p:sp>
      <p:sp>
        <p:nvSpPr>
          <p:cNvPr id="71683" name="Rectangle 2"/>
          <p:cNvSpPr>
            <a:spLocks noGrp="1" noRot="1" noChangeAspect="1" noChangeArrowheads="1" noTextEdit="1"/>
          </p:cNvSpPr>
          <p:nvPr>
            <p:ph type="sldImg"/>
          </p:nvPr>
        </p:nvSpPr>
        <p:spPr>
          <a:xfrm>
            <a:off x="1150938" y="692150"/>
            <a:ext cx="4556125" cy="34163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EEA1F507-608C-44BE-AC6B-B0D01DFAD307}" type="slidenum">
              <a:rPr lang="en-US" altLang="en-US" sz="1000"/>
              <a:pPr eaLnBrk="1" hangingPunct="1">
                <a:spcBef>
                  <a:spcPct val="0"/>
                </a:spcBef>
              </a:pPr>
              <a:t>27</a:t>
            </a:fld>
            <a:endParaRPr lang="en-US" altLang="en-US" sz="1000"/>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81E850B8-0386-49D7-A363-7D7B89B90F20}" type="slidenum">
              <a:rPr lang="en-US" altLang="en-US" sz="1000"/>
              <a:pPr eaLnBrk="1" hangingPunct="1">
                <a:spcBef>
                  <a:spcPct val="0"/>
                </a:spcBef>
              </a:pPr>
              <a:t>28</a:t>
            </a:fld>
            <a:endParaRPr lang="en-US" altLang="en-US" sz="100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0A35CAED-31FD-4974-9F04-D178DEB49F35}" type="slidenum">
              <a:rPr lang="zh-TW" altLang="en-US"/>
              <a:pPr eaLnBrk="1" hangingPunct="1">
                <a:spcBef>
                  <a:spcPct val="0"/>
                </a:spcBef>
              </a:pPr>
              <a:t>31</a:t>
            </a:fld>
            <a:endParaRPr lang="en-US" altLang="zh-TW"/>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B69EADF5-40DD-4BBF-8499-852F89AC27BA}" type="slidenum">
              <a:rPr lang="zh-TW" altLang="en-US"/>
              <a:pPr eaLnBrk="1" hangingPunct="1">
                <a:spcBef>
                  <a:spcPct val="0"/>
                </a:spcBef>
              </a:pPr>
              <a:t>3</a:t>
            </a:fld>
            <a:endParaRPr lang="en-US" altLang="zh-TW"/>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45EB6D60-D77A-4D03-9176-198FF145C95D}" type="slidenum">
              <a:rPr lang="zh-TW" altLang="en-US"/>
              <a:pPr eaLnBrk="1" hangingPunct="1">
                <a:spcBef>
                  <a:spcPct val="0"/>
                </a:spcBef>
              </a:pPr>
              <a:t>32</a:t>
            </a:fld>
            <a:endParaRPr lang="en-US" altLang="zh-TW"/>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B0B53304-0B4E-4C16-A166-B6DF9FEDB87C}" type="slidenum">
              <a:rPr lang="zh-TW" altLang="en-US"/>
              <a:pPr eaLnBrk="1" hangingPunct="1">
                <a:spcBef>
                  <a:spcPct val="0"/>
                </a:spcBef>
              </a:pPr>
              <a:t>33</a:t>
            </a:fld>
            <a:endParaRPr lang="en-US" altLang="zh-TW"/>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1DC376A-0AC0-41A2-96B4-9525D8AB5A5D}" type="slidenum">
              <a:rPr lang="zh-TW" altLang="en-US"/>
              <a:pPr eaLnBrk="1" hangingPunct="1">
                <a:spcBef>
                  <a:spcPct val="0"/>
                </a:spcBef>
              </a:pPr>
              <a:t>34</a:t>
            </a:fld>
            <a:endParaRPr lang="en-US" altLang="zh-TW"/>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DA0DCB4A-1FF4-4F65-B55A-587F181E09E4}" type="slidenum">
              <a:rPr lang="zh-TW" altLang="en-US"/>
              <a:pPr eaLnBrk="1" hangingPunct="1">
                <a:spcBef>
                  <a:spcPct val="0"/>
                </a:spcBef>
              </a:pPr>
              <a:t>35</a:t>
            </a:fld>
            <a:endParaRPr lang="en-US" altLang="zh-TW"/>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2C3A8B3E-6043-44DB-9150-DEDD9235B17B}" type="slidenum">
              <a:rPr lang="zh-TW" altLang="en-US"/>
              <a:pPr eaLnBrk="1" hangingPunct="1">
                <a:spcBef>
                  <a:spcPct val="0"/>
                </a:spcBef>
              </a:pPr>
              <a:t>36</a:t>
            </a:fld>
            <a:endParaRPr lang="en-US" altLang="zh-TW"/>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12169593-0477-4707-B838-14C425773D98}" type="slidenum">
              <a:rPr lang="zh-TW" altLang="en-US"/>
              <a:pPr eaLnBrk="1" hangingPunct="1">
                <a:spcBef>
                  <a:spcPct val="0"/>
                </a:spcBef>
              </a:pPr>
              <a:t>37</a:t>
            </a:fld>
            <a:endParaRPr lang="en-US" altLang="zh-TW"/>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37BAD024-2CCC-4635-B086-38FB74BE1035}" type="slidenum">
              <a:rPr lang="zh-TW" altLang="en-US"/>
              <a:pPr eaLnBrk="1" hangingPunct="1">
                <a:spcBef>
                  <a:spcPct val="0"/>
                </a:spcBef>
              </a:pPr>
              <a:t>38</a:t>
            </a:fld>
            <a:endParaRPr lang="en-US" altLang="zh-TW"/>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44676009-BFB9-4B3B-B52B-3C7EF83450DA}" type="slidenum">
              <a:rPr lang="zh-TW" altLang="en-US"/>
              <a:pPr algn="r" eaLnBrk="1" hangingPunct="1">
                <a:spcBef>
                  <a:spcPct val="0"/>
                </a:spcBef>
              </a:pPr>
              <a:t>39</a:t>
            </a:fld>
            <a:endParaRPr lang="en-US" altLang="zh-TW"/>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7AE5F73F-29B3-48A3-83DD-FDAB687EA3D3}" type="slidenum">
              <a:rPr lang="zh-TW" altLang="en-US"/>
              <a:pPr algn="r" eaLnBrk="1" hangingPunct="1">
                <a:spcBef>
                  <a:spcPct val="0"/>
                </a:spcBef>
              </a:pPr>
              <a:t>40</a:t>
            </a:fld>
            <a:endParaRPr lang="en-US" altLang="zh-TW"/>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206F0CB6-DB54-463B-B671-66B14F42346F}" type="slidenum">
              <a:rPr lang="zh-TW" altLang="en-US"/>
              <a:pPr algn="r" eaLnBrk="1" hangingPunct="1">
                <a:spcBef>
                  <a:spcPct val="0"/>
                </a:spcBef>
              </a:pPr>
              <a:t>41</a:t>
            </a:fld>
            <a:endParaRPr lang="en-US" altLang="zh-TW"/>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D5C257E1-2E87-4CC0-9538-90840D505DF5}" type="slidenum">
              <a:rPr lang="zh-TW" altLang="en-US"/>
              <a:pPr algn="r" eaLnBrk="1" hangingPunct="1">
                <a:spcBef>
                  <a:spcPct val="0"/>
                </a:spcBef>
              </a:pPr>
              <a:t>4</a:t>
            </a:fld>
            <a:endParaRPr lang="en-US" altLang="zh-TW"/>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89AB62C1-24E1-457E-8704-64F01216C11B}" type="slidenum">
              <a:rPr lang="zh-TW" altLang="en-US"/>
              <a:pPr algn="r" eaLnBrk="1" hangingPunct="1">
                <a:spcBef>
                  <a:spcPct val="0"/>
                </a:spcBef>
              </a:pPr>
              <a:t>5</a:t>
            </a:fld>
            <a:endParaRPr lang="en-US" altLang="zh-TW"/>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46FEE39E-6EC8-4E4D-A28E-A4061EDFF5C2}" type="slidenum">
              <a:rPr lang="zh-TW" altLang="en-US"/>
              <a:pPr algn="r" eaLnBrk="1" hangingPunct="1">
                <a:spcBef>
                  <a:spcPct val="0"/>
                </a:spcBef>
              </a:pPr>
              <a:t>6</a:t>
            </a:fld>
            <a:endParaRPr lang="en-US" altLang="zh-TW"/>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0E3999E1-C027-4A49-B767-E178AF94D170}" type="slidenum">
              <a:rPr lang="zh-TW" altLang="en-US"/>
              <a:pPr algn="r" eaLnBrk="1" hangingPunct="1">
                <a:spcBef>
                  <a:spcPct val="0"/>
                </a:spcBef>
              </a:pPr>
              <a:t>7</a:t>
            </a:fld>
            <a:endParaRPr lang="en-US" altLang="zh-TW"/>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2A58DEA0-48E2-4329-B1CD-E7634417186D}" type="slidenum">
              <a:rPr lang="zh-TW" altLang="en-US"/>
              <a:pPr eaLnBrk="1" hangingPunct="1">
                <a:spcBef>
                  <a:spcPct val="0"/>
                </a:spcBef>
              </a:pPr>
              <a:t>8</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02855096-1F8D-46C8-B59F-D4BC063A7799}" type="slidenum">
              <a:rPr lang="en-US" altLang="en-US" sz="1000"/>
              <a:pPr eaLnBrk="1" hangingPunct="1">
                <a:spcBef>
                  <a:spcPct val="0"/>
                </a:spcBef>
              </a:pPr>
              <a:t>9</a:t>
            </a:fld>
            <a:endParaRPr lang="en-US" altLang="en-US" sz="1000"/>
          </a:p>
        </p:txBody>
      </p:sp>
      <p:sp>
        <p:nvSpPr>
          <p:cNvPr id="54275" name="Rectangle 2"/>
          <p:cNvSpPr>
            <a:spLocks noGrp="1" noRot="1" noChangeAspect="1" noChangeArrowheads="1" noTextEdit="1"/>
          </p:cNvSpPr>
          <p:nvPr>
            <p:ph type="sldImg"/>
          </p:nvPr>
        </p:nvSpPr>
        <p:spPr>
          <a:xfrm>
            <a:off x="1150938" y="692150"/>
            <a:ext cx="4556125" cy="34163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98E24C68-D671-4022-9E62-ADE3751C5D19}" type="slidenum">
              <a:rPr lang="zh-TW" altLang="en-US"/>
              <a:pPr/>
              <a:t>‹#›</a:t>
            </a:fld>
            <a:endParaRPr lang="en-US" altLang="zh-TW"/>
          </a:p>
        </p:txBody>
      </p:sp>
    </p:spTree>
    <p:extLst>
      <p:ext uri="{BB962C8B-B14F-4D97-AF65-F5344CB8AC3E}">
        <p14:creationId xmlns:p14="http://schemas.microsoft.com/office/powerpoint/2010/main" val="838127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ED0DF341-6EDF-4CA6-841F-33E78C43F55E}" type="slidenum">
              <a:rPr lang="zh-TW" altLang="en-US"/>
              <a:pPr/>
              <a:t>‹#›</a:t>
            </a:fld>
            <a:endParaRPr lang="en-US" altLang="zh-TW"/>
          </a:p>
        </p:txBody>
      </p:sp>
    </p:spTree>
    <p:extLst>
      <p:ext uri="{BB962C8B-B14F-4D97-AF65-F5344CB8AC3E}">
        <p14:creationId xmlns:p14="http://schemas.microsoft.com/office/powerpoint/2010/main" val="390639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1204FCC-9A2C-4DE8-BD18-649CB92BDE02}" type="slidenum">
              <a:rPr lang="zh-TW" altLang="en-US"/>
              <a:pPr/>
              <a:t>‹#›</a:t>
            </a:fld>
            <a:endParaRPr lang="en-US" altLang="zh-TW"/>
          </a:p>
        </p:txBody>
      </p:sp>
    </p:spTree>
    <p:extLst>
      <p:ext uri="{BB962C8B-B14F-4D97-AF65-F5344CB8AC3E}">
        <p14:creationId xmlns:p14="http://schemas.microsoft.com/office/powerpoint/2010/main" val="1685638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4F9D3546-4576-4215-BDF7-DAD71DC4287E}" type="slidenum">
              <a:rPr lang="zh-TW" altLang="en-US"/>
              <a:pPr/>
              <a:t>‹#›</a:t>
            </a:fld>
            <a:endParaRPr lang="en-US" altLang="zh-TW"/>
          </a:p>
        </p:txBody>
      </p:sp>
    </p:spTree>
    <p:extLst>
      <p:ext uri="{BB962C8B-B14F-4D97-AF65-F5344CB8AC3E}">
        <p14:creationId xmlns:p14="http://schemas.microsoft.com/office/powerpoint/2010/main" val="214466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10600" cy="9144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8382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4800" y="3924300"/>
            <a:ext cx="8382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endParaRPr lang="en-CA" altLang="zh-TW"/>
          </a:p>
        </p:txBody>
      </p:sp>
      <p:sp>
        <p:nvSpPr>
          <p:cNvPr id="6" name="Rectangle 5"/>
          <p:cNvSpPr>
            <a:spLocks noGrp="1" noChangeArrowheads="1"/>
          </p:cNvSpPr>
          <p:nvPr>
            <p:ph type="ftr" sz="quarter" idx="11"/>
          </p:nvPr>
        </p:nvSpPr>
        <p:spPr/>
        <p:txBody>
          <a:bodyPr/>
          <a:lstStyle>
            <a:lvl1pPr>
              <a:defRPr/>
            </a:lvl1pPr>
          </a:lstStyle>
          <a:p>
            <a:endParaRPr lang="en-CA" altLang="zh-TW"/>
          </a:p>
        </p:txBody>
      </p:sp>
      <p:sp>
        <p:nvSpPr>
          <p:cNvPr id="7" name="Rectangle 6"/>
          <p:cNvSpPr>
            <a:spLocks noGrp="1" noChangeArrowheads="1"/>
          </p:cNvSpPr>
          <p:nvPr>
            <p:ph type="sldNum" sz="quarter" idx="12"/>
          </p:nvPr>
        </p:nvSpPr>
        <p:spPr/>
        <p:txBody>
          <a:bodyPr/>
          <a:lstStyle>
            <a:lvl1pPr>
              <a:defRPr/>
            </a:lvl1pPr>
          </a:lstStyle>
          <a:p>
            <a:fld id="{AEDFC900-2E38-4D5F-B4CD-DE407E5E94EF}" type="slidenum">
              <a:rPr lang="en-CA" altLang="zh-TW"/>
              <a:pPr/>
              <a:t>‹#›</a:t>
            </a:fld>
            <a:endParaRPr lang="en-CA" altLang="zh-TW"/>
          </a:p>
        </p:txBody>
      </p:sp>
    </p:spTree>
    <p:extLst>
      <p:ext uri="{BB962C8B-B14F-4D97-AF65-F5344CB8AC3E}">
        <p14:creationId xmlns:p14="http://schemas.microsoft.com/office/powerpoint/2010/main" val="154104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EF20A1B-155A-4B9E-994D-7EEA62E7BBCC}" type="slidenum">
              <a:rPr lang="zh-TW" altLang="en-US"/>
              <a:pPr/>
              <a:t>‹#›</a:t>
            </a:fld>
            <a:endParaRPr lang="en-US" altLang="zh-TW"/>
          </a:p>
        </p:txBody>
      </p:sp>
    </p:spTree>
    <p:extLst>
      <p:ext uri="{BB962C8B-B14F-4D97-AF65-F5344CB8AC3E}">
        <p14:creationId xmlns:p14="http://schemas.microsoft.com/office/powerpoint/2010/main" val="203958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4292B8AD-4C55-41D2-99D2-7FC62F4C6817}" type="slidenum">
              <a:rPr lang="zh-TW" altLang="en-US"/>
              <a:pPr/>
              <a:t>‹#›</a:t>
            </a:fld>
            <a:endParaRPr lang="en-US" altLang="zh-TW"/>
          </a:p>
        </p:txBody>
      </p:sp>
    </p:spTree>
    <p:extLst>
      <p:ext uri="{BB962C8B-B14F-4D97-AF65-F5344CB8AC3E}">
        <p14:creationId xmlns:p14="http://schemas.microsoft.com/office/powerpoint/2010/main" val="217056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2BA1BFC2-40B0-4AB1-8953-F63E2256570F}" type="slidenum">
              <a:rPr lang="zh-TW" altLang="en-US"/>
              <a:pPr/>
              <a:t>‹#›</a:t>
            </a:fld>
            <a:endParaRPr lang="en-US" altLang="zh-TW"/>
          </a:p>
        </p:txBody>
      </p:sp>
    </p:spTree>
    <p:extLst>
      <p:ext uri="{BB962C8B-B14F-4D97-AF65-F5344CB8AC3E}">
        <p14:creationId xmlns:p14="http://schemas.microsoft.com/office/powerpoint/2010/main" val="29919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D252E979-D251-419C-ACF9-B53810ACB7DA}" type="slidenum">
              <a:rPr lang="zh-TW" altLang="en-US"/>
              <a:pPr/>
              <a:t>‹#›</a:t>
            </a:fld>
            <a:endParaRPr lang="en-US" altLang="zh-TW"/>
          </a:p>
        </p:txBody>
      </p:sp>
    </p:spTree>
    <p:extLst>
      <p:ext uri="{BB962C8B-B14F-4D97-AF65-F5344CB8AC3E}">
        <p14:creationId xmlns:p14="http://schemas.microsoft.com/office/powerpoint/2010/main" val="66357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421C76DF-C9A1-4443-BC1F-C69400B9A08C}" type="slidenum">
              <a:rPr lang="zh-TW" altLang="en-US"/>
              <a:pPr/>
              <a:t>‹#›</a:t>
            </a:fld>
            <a:endParaRPr lang="en-US" altLang="zh-TW"/>
          </a:p>
        </p:txBody>
      </p:sp>
    </p:spTree>
    <p:extLst>
      <p:ext uri="{BB962C8B-B14F-4D97-AF65-F5344CB8AC3E}">
        <p14:creationId xmlns:p14="http://schemas.microsoft.com/office/powerpoint/2010/main" val="90644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CCDA89E0-A978-4E5A-A84B-6633B6A5005C}" type="slidenum">
              <a:rPr lang="zh-TW" altLang="en-US"/>
              <a:pPr/>
              <a:t>‹#›</a:t>
            </a:fld>
            <a:endParaRPr lang="en-US" altLang="zh-TW"/>
          </a:p>
        </p:txBody>
      </p:sp>
    </p:spTree>
    <p:extLst>
      <p:ext uri="{BB962C8B-B14F-4D97-AF65-F5344CB8AC3E}">
        <p14:creationId xmlns:p14="http://schemas.microsoft.com/office/powerpoint/2010/main" val="415083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BDE0C58B-88EE-4875-8713-1A2083FFFB6A}" type="slidenum">
              <a:rPr lang="zh-TW" altLang="en-US"/>
              <a:pPr/>
              <a:t>‹#›</a:t>
            </a:fld>
            <a:endParaRPr lang="en-US" altLang="zh-TW"/>
          </a:p>
        </p:txBody>
      </p:sp>
    </p:spTree>
    <p:extLst>
      <p:ext uri="{BB962C8B-B14F-4D97-AF65-F5344CB8AC3E}">
        <p14:creationId xmlns:p14="http://schemas.microsoft.com/office/powerpoint/2010/main" val="32514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82D13508-F796-43D0-989D-894DCD6FC823}" type="slidenum">
              <a:rPr lang="zh-TW" altLang="en-US"/>
              <a:pPr/>
              <a:t>‹#›</a:t>
            </a:fld>
            <a:endParaRPr lang="en-US" altLang="zh-TW"/>
          </a:p>
        </p:txBody>
      </p:sp>
    </p:spTree>
    <p:extLst>
      <p:ext uri="{BB962C8B-B14F-4D97-AF65-F5344CB8AC3E}">
        <p14:creationId xmlns:p14="http://schemas.microsoft.com/office/powerpoint/2010/main" val="405592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vl1pPr>
          </a:lstStyle>
          <a:p>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zh-TW"/>
          </a:p>
        </p:txBody>
      </p:sp>
      <p:sp>
        <p:nvSpPr>
          <p:cNvPr id="1030" name="Rectangle 6"/>
          <p:cNvSpPr>
            <a:spLocks noGrp="1" noChangeArrowheads="1"/>
          </p:cNvSpPr>
          <p:nvPr>
            <p:ph type="sldNum" sz="quarter" idx="4"/>
          </p:nvPr>
        </p:nvSpPr>
        <p:spPr bwMode="auto">
          <a:xfrm>
            <a:off x="72040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fld id="{2BEE31CE-AF31-46CE-8709-30BC709430F6}"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algn="ctr" rtl="0" eaLnBrk="0" fontAlgn="base" hangingPunct="0">
        <a:spcBef>
          <a:spcPct val="0"/>
        </a:spcBef>
        <a:spcAft>
          <a:spcPct val="0"/>
        </a:spcAft>
        <a:defRPr kumimoji="1" sz="3200" b="1">
          <a:solidFill>
            <a:schemeClr val="tx2"/>
          </a:solidFill>
          <a:latin typeface="+mj-lt"/>
          <a:ea typeface="DFKai-SB" pitchFamily="65" charset="-120"/>
          <a:cs typeface="+mj-cs"/>
        </a:defRPr>
      </a:lvl1pPr>
      <a:lvl2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2pPr>
      <a:lvl3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3pPr>
      <a:lvl4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4pPr>
      <a:lvl5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5pPr>
      <a:lvl6pPr marL="457200" algn="ctr" rtl="0" fontAlgn="base">
        <a:spcBef>
          <a:spcPct val="0"/>
        </a:spcBef>
        <a:spcAft>
          <a:spcPct val="0"/>
        </a:spcAft>
        <a:defRPr kumimoji="1" sz="3200" b="1">
          <a:solidFill>
            <a:schemeClr val="tx2"/>
          </a:solidFill>
          <a:latin typeface="Times New Roman" pitchFamily="18" charset="0"/>
          <a:ea typeface="標楷體" pitchFamily="65" charset="-120"/>
        </a:defRPr>
      </a:lvl6pPr>
      <a:lvl7pPr marL="914400" algn="ctr" rtl="0" fontAlgn="base">
        <a:spcBef>
          <a:spcPct val="0"/>
        </a:spcBef>
        <a:spcAft>
          <a:spcPct val="0"/>
        </a:spcAft>
        <a:defRPr kumimoji="1" sz="3200" b="1">
          <a:solidFill>
            <a:schemeClr val="tx2"/>
          </a:solidFill>
          <a:latin typeface="Times New Roman" pitchFamily="18" charset="0"/>
          <a:ea typeface="標楷體" pitchFamily="65" charset="-120"/>
        </a:defRPr>
      </a:lvl7pPr>
      <a:lvl8pPr marL="1371600" algn="ctr" rtl="0" fontAlgn="base">
        <a:spcBef>
          <a:spcPct val="0"/>
        </a:spcBef>
        <a:spcAft>
          <a:spcPct val="0"/>
        </a:spcAft>
        <a:defRPr kumimoji="1" sz="3200" b="1">
          <a:solidFill>
            <a:schemeClr val="tx2"/>
          </a:solidFill>
          <a:latin typeface="Times New Roman" pitchFamily="18" charset="0"/>
          <a:ea typeface="標楷體" pitchFamily="65" charset="-120"/>
        </a:defRPr>
      </a:lvl8pPr>
      <a:lvl9pPr marL="1828800" algn="ctr" rtl="0" fontAlgn="base">
        <a:spcBef>
          <a:spcPct val="0"/>
        </a:spcBef>
        <a:spcAft>
          <a:spcPct val="0"/>
        </a:spcAft>
        <a:defRPr kumimoji="1" sz="32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5941979-0F57-4E0B-B023-C425FDDABD4E}" type="slidenum">
              <a:rPr kumimoji="0" lang="zh-TW" altLang="en-US" sz="1400">
                <a:ea typeface="新細明體" pitchFamily="18" charset="-120"/>
              </a:rPr>
              <a:pPr eaLnBrk="1" hangingPunct="1">
                <a:spcBef>
                  <a:spcPct val="0"/>
                </a:spcBef>
                <a:buFontTx/>
                <a:buNone/>
              </a:pPr>
              <a:t>1</a:t>
            </a:fld>
            <a:endParaRPr kumimoji="0" lang="en-US" altLang="zh-TW" sz="1400">
              <a:ea typeface="新細明體" pitchFamily="18" charset="-120"/>
            </a:endParaRPr>
          </a:p>
        </p:txBody>
      </p:sp>
      <p:sp>
        <p:nvSpPr>
          <p:cNvPr id="3075" name="Rectangle 2"/>
          <p:cNvSpPr>
            <a:spLocks noGrp="1" noChangeArrowheads="1"/>
          </p:cNvSpPr>
          <p:nvPr>
            <p:ph type="ctrTitle"/>
          </p:nvPr>
        </p:nvSpPr>
        <p:spPr>
          <a:xfrm>
            <a:off x="539750" y="620713"/>
            <a:ext cx="7772400" cy="1143000"/>
          </a:xfrm>
        </p:spPr>
        <p:txBody>
          <a:bodyPr/>
          <a:lstStyle/>
          <a:p>
            <a:pPr eaLnBrk="1" hangingPunct="1"/>
            <a:r>
              <a:rPr lang="en-US" altLang="zh-TW" sz="3600"/>
              <a:t> </a:t>
            </a:r>
            <a:br>
              <a:rPr lang="en-US" altLang="zh-TW" sz="3600"/>
            </a:br>
            <a:r>
              <a:rPr lang="en-US" altLang="zh-TW" sz="3600"/>
              <a:t>IO and </a:t>
            </a:r>
            <a:r>
              <a:rPr lang="en-US" altLang="zh-TW"/>
              <a:t>Peripheral </a:t>
            </a:r>
            <a:r>
              <a:rPr lang="en-US" altLang="zh-TW" sz="3600"/>
              <a:t>  </a:t>
            </a:r>
            <a:br>
              <a:rPr lang="en-US" altLang="zh-TW" sz="3600"/>
            </a:br>
            <a:endParaRPr lang="en-US" altLang="zh-TW" sz="3600"/>
          </a:p>
        </p:txBody>
      </p:sp>
      <p:sp>
        <p:nvSpPr>
          <p:cNvPr id="3076"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a:t>General Concepts of IO and Peripheral</a:t>
            </a:r>
          </a:p>
          <a:p>
            <a:pPr eaLnBrk="1" hangingPunct="1">
              <a:buFontTx/>
              <a:buNone/>
            </a:pPr>
            <a:r>
              <a:rPr lang="en-GB" altLang="zh-TW"/>
              <a:t>Digital to Analog Conversion</a:t>
            </a:r>
          </a:p>
          <a:p>
            <a:pPr eaLnBrk="1" hangingPunct="1">
              <a:buFontTx/>
              <a:buNone/>
            </a:pPr>
            <a:r>
              <a:rPr lang="en-GB" altLang="zh-TW"/>
              <a:t>Analog to Digital Conversion</a:t>
            </a:r>
          </a:p>
          <a:p>
            <a:pPr eaLnBrk="1" hangingPunct="1">
              <a:buFontTx/>
              <a:buNone/>
            </a:pPr>
            <a:r>
              <a:rPr lang="en-GB" altLang="zh-TW">
                <a:ea typeface="新細明體" pitchFamily="18" charset="-120"/>
              </a:rPr>
              <a:t>Handshake</a:t>
            </a:r>
            <a:r>
              <a:rPr lang="en-US" altLang="zh-TW">
                <a:ea typeface="新細明體" pitchFamily="18" charset="-120"/>
              </a:rPr>
              <a:t> between devices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539750" y="333375"/>
            <a:ext cx="7772400" cy="658813"/>
          </a:xfrm>
        </p:spPr>
        <p:txBody>
          <a:bodyPr/>
          <a:lstStyle/>
          <a:p>
            <a:r>
              <a:rPr lang="en-US" altLang="en-US"/>
              <a:t>Data Conversion </a:t>
            </a:r>
            <a:endParaRPr lang="en-US" altLang="en-US" sz="2300"/>
          </a:p>
        </p:txBody>
      </p:sp>
      <p:sp>
        <p:nvSpPr>
          <p:cNvPr id="12291" name="Rectangle 5"/>
          <p:cNvSpPr>
            <a:spLocks noGrp="1" noChangeArrowheads="1"/>
          </p:cNvSpPr>
          <p:nvPr>
            <p:ph idx="1"/>
          </p:nvPr>
        </p:nvSpPr>
        <p:spPr>
          <a:xfrm>
            <a:off x="684213" y="1196975"/>
            <a:ext cx="7772400" cy="4895850"/>
          </a:xfrm>
        </p:spPr>
        <p:txBody>
          <a:bodyPr/>
          <a:lstStyle/>
          <a:p>
            <a:r>
              <a:rPr lang="en-US" altLang="en-US"/>
              <a:t>Limitations of analog signals</a:t>
            </a:r>
          </a:p>
          <a:p>
            <a:pPr lvl="1"/>
            <a:r>
              <a:rPr lang="en-US" altLang="en-US"/>
              <a:t>Analog signals pick up noise as they are being amplified.</a:t>
            </a:r>
          </a:p>
          <a:p>
            <a:pPr lvl="1"/>
            <a:r>
              <a:rPr lang="en-US" altLang="en-US"/>
              <a:t>Analog signals are difficult to store.</a:t>
            </a:r>
          </a:p>
          <a:p>
            <a:r>
              <a:rPr lang="en-US" altLang="en-US"/>
              <a:t>Advantages of digital systems (signals)</a:t>
            </a:r>
          </a:p>
          <a:p>
            <a:pPr lvl="1"/>
            <a:r>
              <a:rPr lang="en-US" altLang="en-US"/>
              <a:t>Noise can be reduced by converting analog signals in 0s and 1s.</a:t>
            </a:r>
          </a:p>
          <a:p>
            <a:pPr lvl="1"/>
            <a:r>
              <a:rPr lang="en-US" altLang="en-US"/>
              <a:t>Binary signals of 0s/1s can be easily stored in memory.</a:t>
            </a:r>
          </a:p>
          <a:p>
            <a:r>
              <a:rPr lang="en-US" altLang="en-US"/>
              <a:t>The major limitation of a digital system is how accurately it represents the analog signals after conversion.</a:t>
            </a:r>
          </a:p>
          <a:p>
            <a:endParaRPr lang="en-US" altLang="en-US"/>
          </a:p>
        </p:txBody>
      </p:sp>
      <p:sp>
        <p:nvSpPr>
          <p:cNvPr id="12292"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50458C9B-506D-4499-9A71-7D742A65622A}" type="slidenum">
              <a:rPr kumimoji="0" lang="en-US" altLang="en-US" sz="1400">
                <a:solidFill>
                  <a:srgbClr val="003366"/>
                </a:solidFill>
                <a:ea typeface="新細明體" pitchFamily="18" charset="-120"/>
              </a:rPr>
              <a:pPr algn="ctr" eaLnBrk="1" hangingPunct="1">
                <a:spcBef>
                  <a:spcPct val="0"/>
                </a:spcBef>
                <a:buFontTx/>
                <a:buNone/>
              </a:pPr>
              <a:t>10</a:t>
            </a:fld>
            <a:endParaRPr kumimoji="0" lang="en-US" altLang="en-US" sz="1400">
              <a:solidFill>
                <a:srgbClr val="003366"/>
              </a:solidFill>
              <a:ea typeface="新細明體"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611188" y="188913"/>
            <a:ext cx="7772400" cy="1143000"/>
          </a:xfrm>
        </p:spPr>
        <p:txBody>
          <a:bodyPr/>
          <a:lstStyle/>
          <a:p>
            <a:r>
              <a:rPr lang="en-US" altLang="en-US"/>
              <a:t>Embedded System</a:t>
            </a:r>
          </a:p>
        </p:txBody>
      </p:sp>
      <p:sp>
        <p:nvSpPr>
          <p:cNvPr id="13315" name="Rectangle 5"/>
          <p:cNvSpPr>
            <a:spLocks noGrp="1" noChangeArrowheads="1"/>
          </p:cNvSpPr>
          <p:nvPr>
            <p:ph idx="1"/>
          </p:nvPr>
        </p:nvSpPr>
        <p:spPr>
          <a:xfrm>
            <a:off x="809625" y="1371600"/>
            <a:ext cx="8181975" cy="4572000"/>
          </a:xfrm>
        </p:spPr>
        <p:txBody>
          <a:bodyPr/>
          <a:lstStyle/>
          <a:p>
            <a:r>
              <a:rPr lang="en-US" altLang="en-US"/>
              <a:t>A typical system that converts signals from analog to digital and back to analog includes:</a:t>
            </a:r>
          </a:p>
          <a:p>
            <a:pPr lvl="1"/>
            <a:r>
              <a:rPr lang="en-US" altLang="en-US"/>
              <a:t>A transducer that converts non-electrical signals into electrical signals</a:t>
            </a:r>
          </a:p>
          <a:p>
            <a:pPr lvl="1"/>
            <a:r>
              <a:rPr lang="en-US" altLang="en-US"/>
              <a:t>An A/D converter that converts analog signals into digital signals</a:t>
            </a:r>
          </a:p>
          <a:p>
            <a:pPr lvl="1"/>
            <a:r>
              <a:rPr lang="en-US" altLang="en-US"/>
              <a:t>A digital processor that processes digital data</a:t>
            </a:r>
          </a:p>
          <a:p>
            <a:pPr lvl="1"/>
            <a:r>
              <a:rPr lang="en-US" altLang="en-US"/>
              <a:t>A D/A converter that converts digital signals into equivalent analog signals</a:t>
            </a:r>
          </a:p>
          <a:p>
            <a:pPr lvl="1"/>
            <a:r>
              <a:rPr lang="en-US" altLang="en-US"/>
              <a:t>A transducer that converts electrical signals into non-electrical signals</a:t>
            </a:r>
          </a:p>
        </p:txBody>
      </p:sp>
      <p:sp>
        <p:nvSpPr>
          <p:cNvPr id="13316"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5DF378D4-3EB2-4DB6-92AF-5D6E2163A9C2}" type="slidenum">
              <a:rPr kumimoji="0" lang="en-US" altLang="en-US" sz="1400">
                <a:solidFill>
                  <a:srgbClr val="003366"/>
                </a:solidFill>
                <a:ea typeface="新細明體" pitchFamily="18" charset="-120"/>
              </a:rPr>
              <a:pPr algn="ctr" eaLnBrk="1" hangingPunct="1">
                <a:spcBef>
                  <a:spcPct val="0"/>
                </a:spcBef>
                <a:buFontTx/>
                <a:buNone/>
              </a:pPr>
              <a:t>11</a:t>
            </a:fld>
            <a:endParaRPr kumimoji="0" lang="en-US" altLang="en-US" sz="1400">
              <a:solidFill>
                <a:srgbClr val="003366"/>
              </a:solidFill>
              <a:ea typeface="新細明體"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539750" y="188913"/>
            <a:ext cx="7772400" cy="1143000"/>
          </a:xfrm>
        </p:spPr>
        <p:txBody>
          <a:bodyPr/>
          <a:lstStyle/>
          <a:p>
            <a:r>
              <a:rPr lang="en-US" altLang="en-US"/>
              <a:t>Digital to Analog</a:t>
            </a:r>
          </a:p>
        </p:txBody>
      </p:sp>
      <p:sp>
        <p:nvSpPr>
          <p:cNvPr id="14339" name="Rectangle 5"/>
          <p:cNvSpPr>
            <a:spLocks noGrp="1" noChangeArrowheads="1"/>
          </p:cNvSpPr>
          <p:nvPr>
            <p:ph idx="1"/>
          </p:nvPr>
        </p:nvSpPr>
        <p:spPr>
          <a:xfrm>
            <a:off x="468313" y="1196975"/>
            <a:ext cx="8181975" cy="4572000"/>
          </a:xfrm>
        </p:spPr>
        <p:txBody>
          <a:bodyPr/>
          <a:lstStyle/>
          <a:p>
            <a:r>
              <a:rPr lang="en-US" altLang="en-US"/>
              <a:t>Use current source with digital switches</a:t>
            </a:r>
          </a:p>
        </p:txBody>
      </p:sp>
      <p:sp>
        <p:nvSpPr>
          <p:cNvPr id="14340" name="Slide Number Placeholder 3"/>
          <p:cNvSpPr>
            <a:spLocks noGrp="1"/>
          </p:cNvSpPr>
          <p:nvPr>
            <p:ph type="sldNum" sz="quarter" idx="12"/>
          </p:nvPr>
        </p:nvSpPr>
        <p:spPr>
          <a:xfrm>
            <a:off x="6011863" y="623728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DB142518-7E3C-4A5B-9399-20F38A6E2A7D}" type="slidenum">
              <a:rPr kumimoji="0" lang="en-US" altLang="en-US" sz="1400">
                <a:solidFill>
                  <a:srgbClr val="003366"/>
                </a:solidFill>
                <a:ea typeface="新細明體" pitchFamily="18" charset="-120"/>
              </a:rPr>
              <a:pPr algn="ctr" eaLnBrk="1" hangingPunct="1">
                <a:spcBef>
                  <a:spcPct val="0"/>
                </a:spcBef>
                <a:buFontTx/>
                <a:buNone/>
              </a:pPr>
              <a:t>12</a:t>
            </a:fld>
            <a:endParaRPr kumimoji="0" lang="en-US" altLang="en-US" sz="1400">
              <a:solidFill>
                <a:srgbClr val="003366"/>
              </a:solidFill>
              <a:ea typeface="新細明體" pitchFamily="18" charset="-120"/>
            </a:endParaRPr>
          </a:p>
        </p:txBody>
      </p:sp>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2276475"/>
            <a:ext cx="4038600" cy="2592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813050"/>
            <a:ext cx="387667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Digital to Analog Conversion</a:t>
            </a:r>
            <a:endParaRPr lang="en-US" altLang="en-US" sz="2300"/>
          </a:p>
        </p:txBody>
      </p:sp>
      <p:sp>
        <p:nvSpPr>
          <p:cNvPr id="15363" name="Rectangle 3"/>
          <p:cNvSpPr>
            <a:spLocks noGrp="1" noChangeArrowheads="1"/>
          </p:cNvSpPr>
          <p:nvPr>
            <p:ph idx="1"/>
          </p:nvPr>
        </p:nvSpPr>
        <p:spPr/>
        <p:txBody>
          <a:bodyPr/>
          <a:lstStyle/>
          <a:p>
            <a:pPr>
              <a:lnSpc>
                <a:spcPct val="90000"/>
              </a:lnSpc>
            </a:pPr>
            <a:r>
              <a:rPr lang="en-US" altLang="en-US"/>
              <a:t>D/A, DAC, or D-to-A</a:t>
            </a:r>
          </a:p>
          <a:p>
            <a:pPr lvl="1">
              <a:lnSpc>
                <a:spcPct val="90000"/>
              </a:lnSpc>
            </a:pPr>
            <a:r>
              <a:rPr lang="en-US" altLang="en-US"/>
              <a:t>Converting discrete signals into discrete analog values that represent the magnitude of the input signal compared to a standard or reference voltage </a:t>
            </a:r>
          </a:p>
          <a:p>
            <a:pPr lvl="1">
              <a:lnSpc>
                <a:spcPct val="90000"/>
              </a:lnSpc>
            </a:pPr>
            <a:r>
              <a:rPr lang="en-US" altLang="en-US"/>
              <a:t>The output of the DAC is discrete analog steps.</a:t>
            </a:r>
          </a:p>
          <a:p>
            <a:pPr lvl="1">
              <a:lnSpc>
                <a:spcPct val="90000"/>
              </a:lnSpc>
            </a:pPr>
            <a:r>
              <a:rPr lang="en-US" altLang="en-US"/>
              <a:t>By increasing the resolution (number of bits), the step size is reduced, and the output approximates a continuous analog signal.  </a:t>
            </a:r>
          </a:p>
        </p:txBody>
      </p:sp>
      <p:sp>
        <p:nvSpPr>
          <p:cNvPr id="15364"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61B7EF6-823F-41F7-A6AC-1592602CB9D9}" type="slidenum">
              <a:rPr kumimoji="0" lang="en-US" altLang="en-US" sz="1400">
                <a:solidFill>
                  <a:srgbClr val="003366"/>
                </a:solidFill>
                <a:ea typeface="新細明體" pitchFamily="18" charset="-120"/>
              </a:rPr>
              <a:pPr algn="ctr" eaLnBrk="1" hangingPunct="1">
                <a:spcBef>
                  <a:spcPct val="0"/>
                </a:spcBef>
                <a:buFontTx/>
                <a:buNone/>
              </a:pPr>
              <a:t>13</a:t>
            </a:fld>
            <a:endParaRPr kumimoji="0" lang="en-US" altLang="en-US" sz="1400">
              <a:solidFill>
                <a:srgbClr val="003366"/>
              </a:solidFill>
              <a:ea typeface="新細明體"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79144_12_1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5181600"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6"/>
          <p:cNvSpPr txBox="1">
            <a:spLocks noChangeArrowheads="1"/>
          </p:cNvSpPr>
          <p:nvPr/>
        </p:nvSpPr>
        <p:spPr bwMode="auto">
          <a:xfrm>
            <a:off x="1981200" y="3124200"/>
            <a:ext cx="502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50000"/>
              </a:spcBef>
              <a:buFontTx/>
              <a:buNone/>
            </a:pPr>
            <a:endParaRPr lang="en-US" altLang="en-US" sz="2400">
              <a:ea typeface="新細明體" pitchFamily="18" charset="-120"/>
            </a:endParaRPr>
          </a:p>
        </p:txBody>
      </p:sp>
      <p:sp>
        <p:nvSpPr>
          <p:cNvPr id="16388" name="Rectangle 10"/>
          <p:cNvSpPr>
            <a:spLocks noGrp="1" noChangeArrowheads="1"/>
          </p:cNvSpPr>
          <p:nvPr>
            <p:ph type="title"/>
          </p:nvPr>
        </p:nvSpPr>
        <p:spPr/>
        <p:txBody>
          <a:bodyPr/>
          <a:lstStyle/>
          <a:p>
            <a:r>
              <a:rPr lang="en-US" altLang="en-US"/>
              <a:t>D/A Converter Circuits</a:t>
            </a:r>
            <a:endParaRPr lang="en-US" altLang="en-US" sz="2300"/>
          </a:p>
        </p:txBody>
      </p:sp>
      <p:sp>
        <p:nvSpPr>
          <p:cNvPr id="16389" name="Slide Number Placeholder 9"/>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C5404E32-47DF-433B-BEF2-4F9E51CAA6D7}" type="slidenum">
              <a:rPr kumimoji="0" lang="en-US" altLang="en-US" sz="1400">
                <a:solidFill>
                  <a:srgbClr val="003366"/>
                </a:solidFill>
                <a:ea typeface="新細明體" pitchFamily="18" charset="-120"/>
              </a:rPr>
              <a:pPr algn="ctr" eaLnBrk="1" hangingPunct="1">
                <a:spcBef>
                  <a:spcPct val="0"/>
                </a:spcBef>
                <a:buFontTx/>
                <a:buNone/>
              </a:pPr>
              <a:t>14</a:t>
            </a:fld>
            <a:endParaRPr kumimoji="0" lang="en-US" altLang="en-US" sz="1400">
              <a:solidFill>
                <a:srgbClr val="003366"/>
              </a:solidFill>
              <a:ea typeface="新細明體" pitchFamily="18" charset="-120"/>
            </a:endParaRPr>
          </a:p>
        </p:txBody>
      </p:sp>
      <p:graphicFrame>
        <p:nvGraphicFramePr>
          <p:cNvPr id="16390" name="Object 2"/>
          <p:cNvGraphicFramePr>
            <a:graphicFrameLocks noChangeAspect="1"/>
          </p:cNvGraphicFramePr>
          <p:nvPr/>
        </p:nvGraphicFramePr>
        <p:xfrm>
          <a:off x="1295400" y="4724400"/>
          <a:ext cx="7620000" cy="762000"/>
        </p:xfrm>
        <a:graphic>
          <a:graphicData uri="http://schemas.openxmlformats.org/presentationml/2006/ole">
            <mc:AlternateContent xmlns:mc="http://schemas.openxmlformats.org/markup-compatibility/2006">
              <mc:Choice xmlns:v="urn:schemas-microsoft-com:vml" Requires="v">
                <p:oleObj name="Equation" r:id="rId4" imgW="4445000" imgH="444500" progId="Equation.3">
                  <p:embed/>
                </p:oleObj>
              </mc:Choice>
              <mc:Fallback>
                <p:oleObj name="Equation" r:id="rId4" imgW="44450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724400"/>
                        <a:ext cx="7620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3"/>
          <p:cNvGraphicFramePr>
            <a:graphicFrameLocks noChangeAspect="1"/>
          </p:cNvGraphicFramePr>
          <p:nvPr/>
        </p:nvGraphicFramePr>
        <p:xfrm>
          <a:off x="1219200" y="5641975"/>
          <a:ext cx="6172200" cy="606425"/>
        </p:xfrm>
        <a:graphic>
          <a:graphicData uri="http://schemas.openxmlformats.org/presentationml/2006/ole">
            <mc:AlternateContent xmlns:mc="http://schemas.openxmlformats.org/markup-compatibility/2006">
              <mc:Choice xmlns:v="urn:schemas-microsoft-com:vml" Requires="v">
                <p:oleObj name="Equation" r:id="rId6" imgW="3365500" imgH="330200" progId="Equation.3">
                  <p:embed/>
                </p:oleObj>
              </mc:Choice>
              <mc:Fallback>
                <p:oleObj name="Equation" r:id="rId6" imgW="3365500" imgH="330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641975"/>
                        <a:ext cx="61722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79144_12_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066800"/>
            <a:ext cx="373380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10"/>
          <p:cNvSpPr>
            <a:spLocks noGrp="1" noChangeArrowheads="1"/>
          </p:cNvSpPr>
          <p:nvPr>
            <p:ph type="title"/>
          </p:nvPr>
        </p:nvSpPr>
        <p:spPr>
          <a:xfrm>
            <a:off x="611188" y="228600"/>
            <a:ext cx="7772400" cy="838200"/>
          </a:xfrm>
        </p:spPr>
        <p:txBody>
          <a:bodyPr/>
          <a:lstStyle/>
          <a:p>
            <a:r>
              <a:rPr lang="en-US" altLang="en-US"/>
              <a:t>IC D/A Converters</a:t>
            </a:r>
            <a:endParaRPr lang="en-US" altLang="en-US" sz="2300"/>
          </a:p>
        </p:txBody>
      </p:sp>
      <p:sp>
        <p:nvSpPr>
          <p:cNvPr id="17412" name="Slide Number Placeholder 4"/>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07828233-5E24-4BA7-B902-7E4EFB5AA182}" type="slidenum">
              <a:rPr kumimoji="0" lang="en-US" altLang="en-US" sz="1400">
                <a:solidFill>
                  <a:srgbClr val="003366"/>
                </a:solidFill>
                <a:ea typeface="新細明體" pitchFamily="18" charset="-120"/>
              </a:rPr>
              <a:pPr algn="ctr" eaLnBrk="1" hangingPunct="1">
                <a:spcBef>
                  <a:spcPct val="0"/>
                </a:spcBef>
                <a:buFontTx/>
                <a:buNone/>
              </a:pPr>
              <a:t>15</a:t>
            </a:fld>
            <a:endParaRPr kumimoji="0" lang="en-US" altLang="en-US" sz="1400">
              <a:solidFill>
                <a:srgbClr val="003366"/>
              </a:solidFill>
              <a:ea typeface="新細明體" pitchFamily="18" charset="-120"/>
            </a:endParaRPr>
          </a:p>
        </p:txBody>
      </p:sp>
      <p:pic>
        <p:nvPicPr>
          <p:cNvPr id="17413" name="Picture 15" descr="79144_12_eq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876800"/>
            <a:ext cx="5715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descr="79144_12_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371600"/>
            <a:ext cx="3352800"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7" descr="79144_12_eq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800725"/>
            <a:ext cx="73771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F16AE82-0EFA-42C0-968E-640BD3468030}" type="slidenum">
              <a:rPr kumimoji="0" lang="zh-TW" altLang="en-US" sz="1400">
                <a:ea typeface="新細明體" pitchFamily="18" charset="-120"/>
              </a:rPr>
              <a:pPr eaLnBrk="1" hangingPunct="1">
                <a:spcBef>
                  <a:spcPct val="0"/>
                </a:spcBef>
                <a:buFontTx/>
                <a:buNone/>
              </a:pPr>
              <a:t>16</a:t>
            </a:fld>
            <a:endParaRPr kumimoji="0" lang="en-US" altLang="zh-TW" sz="1400">
              <a:ea typeface="新細明體" pitchFamily="18" charset="-120"/>
            </a:endParaRPr>
          </a:p>
        </p:txBody>
      </p:sp>
      <p:sp>
        <p:nvSpPr>
          <p:cNvPr id="18435" name="Rectangle 2"/>
          <p:cNvSpPr>
            <a:spLocks noGrp="1" noChangeArrowheads="1"/>
          </p:cNvSpPr>
          <p:nvPr>
            <p:ph type="ctrTitle"/>
          </p:nvPr>
        </p:nvSpPr>
        <p:spPr>
          <a:xfrm>
            <a:off x="539750" y="620713"/>
            <a:ext cx="7772400" cy="1143000"/>
          </a:xfrm>
        </p:spPr>
        <p:txBody>
          <a:bodyPr/>
          <a:lstStyle/>
          <a:p>
            <a:pPr eaLnBrk="1" hangingPunct="1"/>
            <a:r>
              <a:rPr lang="en-US" altLang="zh-TW" sz="3600"/>
              <a:t> </a:t>
            </a:r>
            <a:br>
              <a:rPr lang="en-US" altLang="zh-TW" sz="3600"/>
            </a:br>
            <a:r>
              <a:rPr lang="en-US" altLang="zh-TW" sz="3600"/>
              <a:t>IO and </a:t>
            </a:r>
            <a:r>
              <a:rPr lang="en-US" altLang="zh-TW"/>
              <a:t>Peripheral </a:t>
            </a:r>
            <a:r>
              <a:rPr lang="en-US" altLang="zh-TW" sz="3600"/>
              <a:t>  </a:t>
            </a:r>
            <a:br>
              <a:rPr lang="en-US" altLang="zh-TW" sz="3600"/>
            </a:br>
            <a:endParaRPr lang="en-US" altLang="zh-TW" sz="3600"/>
          </a:p>
        </p:txBody>
      </p:sp>
      <p:sp>
        <p:nvSpPr>
          <p:cNvPr id="18436"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a:t>General Concepts of IO and Peripheral</a:t>
            </a:r>
          </a:p>
          <a:p>
            <a:pPr eaLnBrk="1" hangingPunct="1">
              <a:buFontTx/>
              <a:buNone/>
            </a:pPr>
            <a:r>
              <a:rPr lang="en-GB" altLang="zh-TW"/>
              <a:t>Digital to Analog Conversion</a:t>
            </a:r>
          </a:p>
          <a:p>
            <a:pPr eaLnBrk="1" hangingPunct="1">
              <a:buFontTx/>
              <a:buNone/>
            </a:pPr>
            <a:r>
              <a:rPr lang="en-GB" altLang="zh-TW" b="1"/>
              <a:t>Analog to Digital Conversion</a:t>
            </a:r>
          </a:p>
          <a:p>
            <a:pPr eaLnBrk="1" hangingPunct="1">
              <a:buFontTx/>
              <a:buNone/>
            </a:pPr>
            <a:r>
              <a:rPr lang="en-GB" altLang="zh-TW">
                <a:ea typeface="新細明體" pitchFamily="18" charset="-120"/>
              </a:rPr>
              <a:t>Handshake</a:t>
            </a:r>
            <a:r>
              <a:rPr lang="en-US" altLang="zh-TW">
                <a:ea typeface="新細明體" pitchFamily="18" charset="-120"/>
              </a:rPr>
              <a:t> between devices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a:xfrm>
            <a:off x="762000" y="260350"/>
            <a:ext cx="7772400" cy="1143000"/>
          </a:xfrm>
        </p:spPr>
        <p:txBody>
          <a:bodyPr/>
          <a:lstStyle/>
          <a:p>
            <a:r>
              <a:rPr lang="en-US" altLang="en-US"/>
              <a:t>Analog-to-Digital Conversion</a:t>
            </a:r>
            <a:endParaRPr lang="en-US" altLang="en-US" sz="2300"/>
          </a:p>
        </p:txBody>
      </p:sp>
      <p:sp>
        <p:nvSpPr>
          <p:cNvPr id="19459" name="Rectangle 7"/>
          <p:cNvSpPr>
            <a:spLocks noGrp="1" noChangeArrowheads="1"/>
          </p:cNvSpPr>
          <p:nvPr>
            <p:ph idx="1"/>
          </p:nvPr>
        </p:nvSpPr>
        <p:spPr>
          <a:xfrm>
            <a:off x="576263" y="1196975"/>
            <a:ext cx="7958137" cy="4572000"/>
          </a:xfrm>
        </p:spPr>
        <p:txBody>
          <a:bodyPr/>
          <a:lstStyle/>
          <a:p>
            <a:pPr>
              <a:lnSpc>
                <a:spcPct val="90000"/>
              </a:lnSpc>
            </a:pPr>
            <a:r>
              <a:rPr lang="en-US" altLang="en-US"/>
              <a:t>A/D, ADC, or A-to-D</a:t>
            </a:r>
            <a:endParaRPr lang="en-US" altLang="en-US" sz="2600"/>
          </a:p>
          <a:p>
            <a:pPr lvl="1">
              <a:lnSpc>
                <a:spcPct val="90000"/>
              </a:lnSpc>
            </a:pPr>
            <a:r>
              <a:rPr lang="en-US" altLang="en-US" sz="2200"/>
              <a:t>Process of converting a continuous varying signal, such as voltage or current, into discrete digital quantities that represent the magnitude of the signal compared to standard or reference voltage</a:t>
            </a:r>
          </a:p>
        </p:txBody>
      </p:sp>
      <p:sp>
        <p:nvSpPr>
          <p:cNvPr id="19460"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E738A724-59F3-4736-8E66-C8C40E3743C6}" type="slidenum">
              <a:rPr kumimoji="0" lang="en-US" altLang="en-US" sz="1400">
                <a:solidFill>
                  <a:srgbClr val="003366"/>
                </a:solidFill>
                <a:ea typeface="新細明體" pitchFamily="18" charset="-120"/>
              </a:rPr>
              <a:pPr algn="ctr" eaLnBrk="1" hangingPunct="1">
                <a:spcBef>
                  <a:spcPct val="0"/>
                </a:spcBef>
                <a:buFontTx/>
                <a:buNone/>
              </a:pPr>
              <a:t>17</a:t>
            </a:fld>
            <a:endParaRPr kumimoji="0" lang="en-US" altLang="en-US" sz="1400">
              <a:solidFill>
                <a:srgbClr val="003366"/>
              </a:solidFill>
              <a:ea typeface="新細明體" pitchFamily="18" charset="-120"/>
            </a:endParaRPr>
          </a:p>
        </p:txBody>
      </p:sp>
      <p:pic>
        <p:nvPicPr>
          <p:cNvPr id="19461" name="Picture 4" descr="79144_12_02"/>
          <p:cNvPicPr>
            <a:picLocks noChangeAspect="1" noChangeArrowheads="1"/>
          </p:cNvPicPr>
          <p:nvPr/>
        </p:nvPicPr>
        <p:blipFill>
          <a:blip r:embed="rId3">
            <a:extLst>
              <a:ext uri="{28A0092B-C50C-407E-A947-70E740481C1C}">
                <a14:useLocalDpi xmlns:a14="http://schemas.microsoft.com/office/drawing/2010/main" val="0"/>
              </a:ext>
            </a:extLst>
          </a:blip>
          <a:srcRect t="22446" b="10216"/>
          <a:stretch>
            <a:fillRect/>
          </a:stretch>
        </p:blipFill>
        <p:spPr bwMode="auto">
          <a:xfrm>
            <a:off x="2514600" y="2963863"/>
            <a:ext cx="6019800"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684213" y="188913"/>
            <a:ext cx="7772400" cy="576262"/>
          </a:xfrm>
        </p:spPr>
        <p:txBody>
          <a:bodyPr/>
          <a:lstStyle/>
          <a:p>
            <a:r>
              <a:rPr lang="en-US" altLang="en-US"/>
              <a:t>A/D Conversion</a:t>
            </a:r>
            <a:endParaRPr lang="en-US" altLang="en-US" sz="2300"/>
          </a:p>
        </p:txBody>
      </p:sp>
      <p:sp>
        <p:nvSpPr>
          <p:cNvPr id="20483" name="Rectangle 5"/>
          <p:cNvSpPr>
            <a:spLocks noGrp="1" noChangeArrowheads="1"/>
          </p:cNvSpPr>
          <p:nvPr>
            <p:ph idx="1"/>
          </p:nvPr>
        </p:nvSpPr>
        <p:spPr>
          <a:xfrm>
            <a:off x="684213" y="765175"/>
            <a:ext cx="7772400" cy="4114800"/>
          </a:xfrm>
        </p:spPr>
        <p:txBody>
          <a:bodyPr/>
          <a:lstStyle/>
          <a:p>
            <a:pPr>
              <a:lnSpc>
                <a:spcPct val="90000"/>
              </a:lnSpc>
            </a:pPr>
            <a:r>
              <a:rPr lang="en-US" altLang="en-US"/>
              <a:t>Flash</a:t>
            </a:r>
          </a:p>
          <a:p>
            <a:pPr lvl="1">
              <a:lnSpc>
                <a:spcPct val="90000"/>
              </a:lnSpc>
            </a:pPr>
            <a:r>
              <a:rPr lang="en-US" altLang="en-US"/>
              <a:t>Uses multiple comparators in parallel</a:t>
            </a:r>
          </a:p>
          <a:p>
            <a:pPr lvl="1">
              <a:lnSpc>
                <a:spcPct val="90000"/>
              </a:lnSpc>
            </a:pPr>
            <a:r>
              <a:rPr lang="en-US" altLang="en-US"/>
              <a:t>High-speed, high cost converter</a:t>
            </a:r>
          </a:p>
          <a:p>
            <a:pPr>
              <a:lnSpc>
                <a:spcPct val="90000"/>
              </a:lnSpc>
            </a:pPr>
            <a:r>
              <a:rPr lang="en-US" altLang="en-US"/>
              <a:t>Integrator</a:t>
            </a:r>
          </a:p>
          <a:p>
            <a:pPr lvl="1">
              <a:lnSpc>
                <a:spcPct val="90000"/>
              </a:lnSpc>
            </a:pPr>
            <a:r>
              <a:rPr lang="en-US" altLang="en-US"/>
              <a:t>Charges a capacitor for a given amount of time using the analog signal</a:t>
            </a:r>
          </a:p>
          <a:p>
            <a:pPr lvl="1">
              <a:lnSpc>
                <a:spcPct val="90000"/>
              </a:lnSpc>
            </a:pPr>
            <a:r>
              <a:rPr lang="en-US" altLang="en-US"/>
              <a:t>Slow, but high accuracy and low noise</a:t>
            </a:r>
          </a:p>
          <a:p>
            <a:pPr>
              <a:lnSpc>
                <a:spcPct val="90000"/>
              </a:lnSpc>
            </a:pPr>
            <a:r>
              <a:rPr lang="en-US" altLang="en-US"/>
              <a:t>Successive Approximation	</a:t>
            </a:r>
          </a:p>
          <a:p>
            <a:pPr lvl="1">
              <a:lnSpc>
                <a:spcPct val="90000"/>
              </a:lnSpc>
            </a:pPr>
            <a:r>
              <a:rPr lang="en-US" altLang="en-US"/>
              <a:t>Effective compromise among resolution, speed, and cost</a:t>
            </a:r>
          </a:p>
          <a:p>
            <a:pPr>
              <a:lnSpc>
                <a:spcPct val="90000"/>
              </a:lnSpc>
            </a:pPr>
            <a:r>
              <a:rPr lang="en-US" altLang="en-US"/>
              <a:t>Counter</a:t>
            </a:r>
          </a:p>
          <a:p>
            <a:pPr lvl="1">
              <a:lnSpc>
                <a:spcPct val="90000"/>
              </a:lnSpc>
            </a:pPr>
            <a:r>
              <a:rPr lang="en-US" altLang="en-US"/>
              <a:t>Similar to successive approximation circuit</a:t>
            </a:r>
          </a:p>
          <a:p>
            <a:pPr lvl="1">
              <a:lnSpc>
                <a:spcPct val="90000"/>
              </a:lnSpc>
            </a:pPr>
            <a:r>
              <a:rPr lang="en-US" altLang="en-US"/>
              <a:t>Slower, with variable conversion times</a:t>
            </a:r>
          </a:p>
          <a:p>
            <a:pPr lvl="1">
              <a:lnSpc>
                <a:spcPct val="90000"/>
              </a:lnSpc>
            </a:pPr>
            <a:endParaRPr lang="en-US" altLang="en-US"/>
          </a:p>
        </p:txBody>
      </p:sp>
      <p:sp>
        <p:nvSpPr>
          <p:cNvPr id="20484"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A40EBC82-E45C-4DFF-82DC-00BA338068C3}" type="slidenum">
              <a:rPr kumimoji="0" lang="en-US" altLang="en-US" sz="1400">
                <a:solidFill>
                  <a:srgbClr val="003366"/>
                </a:solidFill>
                <a:ea typeface="新細明體" pitchFamily="18" charset="-120"/>
              </a:rPr>
              <a:pPr algn="ctr" eaLnBrk="1" hangingPunct="1">
                <a:spcBef>
                  <a:spcPct val="0"/>
                </a:spcBef>
                <a:buFontTx/>
                <a:buNone/>
              </a:pPr>
              <a:t>18</a:t>
            </a:fld>
            <a:endParaRPr kumimoji="0" lang="en-US" altLang="en-US" sz="1400">
              <a:solidFill>
                <a:srgbClr val="003366"/>
              </a:solidFill>
              <a:ea typeface="新細明體"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79144_12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7467600"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6"/>
          <p:cNvSpPr>
            <a:spLocks noGrp="1" noChangeArrowheads="1"/>
          </p:cNvSpPr>
          <p:nvPr>
            <p:ph type="title"/>
          </p:nvPr>
        </p:nvSpPr>
        <p:spPr>
          <a:xfrm>
            <a:off x="684213" y="241300"/>
            <a:ext cx="7772400" cy="1143000"/>
          </a:xfrm>
        </p:spPr>
        <p:txBody>
          <a:bodyPr/>
          <a:lstStyle/>
          <a:p>
            <a:r>
              <a:rPr lang="en-US" altLang="en-US"/>
              <a:t>Successive Approximation</a:t>
            </a:r>
            <a:endParaRPr lang="en-US" altLang="en-US" sz="2300"/>
          </a:p>
        </p:txBody>
      </p:sp>
      <p:sp>
        <p:nvSpPr>
          <p:cNvPr id="21508" name="Slide Number Placeholder 4"/>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E7E1D0A5-94EE-45BC-B08F-7F75DC57341B}" type="slidenum">
              <a:rPr kumimoji="0" lang="en-US" altLang="en-US" sz="1400">
                <a:solidFill>
                  <a:srgbClr val="003366"/>
                </a:solidFill>
                <a:ea typeface="新細明體" pitchFamily="18" charset="-120"/>
              </a:rPr>
              <a:pPr algn="ctr" eaLnBrk="1" hangingPunct="1">
                <a:spcBef>
                  <a:spcPct val="0"/>
                </a:spcBef>
                <a:buFontTx/>
                <a:buNone/>
              </a:pPr>
              <a:t>19</a:t>
            </a:fld>
            <a:endParaRPr kumimoji="0" lang="en-US" altLang="en-US" sz="1400">
              <a:solidFill>
                <a:srgbClr val="003366"/>
              </a:solidFill>
              <a:ea typeface="新細明體"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64C05FB-749B-4530-A165-3E1CB56F058E}" type="slidenum">
              <a:rPr kumimoji="0" lang="zh-TW" altLang="en-US" sz="1400">
                <a:ea typeface="新細明體" pitchFamily="18" charset="-120"/>
              </a:rPr>
              <a:pPr eaLnBrk="1" hangingPunct="1">
                <a:spcBef>
                  <a:spcPct val="0"/>
                </a:spcBef>
                <a:buFontTx/>
                <a:buNone/>
              </a:pPr>
              <a:t>2</a:t>
            </a:fld>
            <a:endParaRPr kumimoji="0" lang="en-US" altLang="zh-TW" sz="1400">
              <a:ea typeface="新細明體" pitchFamily="18" charset="-120"/>
            </a:endParaRPr>
          </a:p>
        </p:txBody>
      </p:sp>
      <p:sp>
        <p:nvSpPr>
          <p:cNvPr id="4099" name="Rectangle 2"/>
          <p:cNvSpPr>
            <a:spLocks noGrp="1" noChangeArrowheads="1"/>
          </p:cNvSpPr>
          <p:nvPr>
            <p:ph type="ctrTitle"/>
          </p:nvPr>
        </p:nvSpPr>
        <p:spPr>
          <a:xfrm>
            <a:off x="539750" y="620713"/>
            <a:ext cx="7772400" cy="1143000"/>
          </a:xfrm>
        </p:spPr>
        <p:txBody>
          <a:bodyPr/>
          <a:lstStyle/>
          <a:p>
            <a:pPr eaLnBrk="1" hangingPunct="1"/>
            <a:r>
              <a:rPr lang="en-US" altLang="zh-TW" sz="3600"/>
              <a:t> </a:t>
            </a:r>
            <a:br>
              <a:rPr lang="en-US" altLang="zh-TW" sz="3600"/>
            </a:br>
            <a:r>
              <a:rPr lang="en-US" altLang="zh-TW" sz="3600"/>
              <a:t>IO and </a:t>
            </a:r>
            <a:r>
              <a:rPr lang="en-US" altLang="zh-TW"/>
              <a:t>Peripheral </a:t>
            </a:r>
            <a:r>
              <a:rPr lang="en-US" altLang="zh-TW" sz="3600"/>
              <a:t>  </a:t>
            </a:r>
            <a:br>
              <a:rPr lang="en-US" altLang="zh-TW" sz="3600"/>
            </a:br>
            <a:endParaRPr lang="en-US" altLang="zh-TW" sz="3600"/>
          </a:p>
        </p:txBody>
      </p:sp>
      <p:sp>
        <p:nvSpPr>
          <p:cNvPr id="4100"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b="1"/>
              <a:t>General Concepts of IO and Peripheral</a:t>
            </a:r>
          </a:p>
          <a:p>
            <a:pPr eaLnBrk="1" hangingPunct="1">
              <a:buFontTx/>
              <a:buNone/>
            </a:pPr>
            <a:r>
              <a:rPr lang="en-GB" altLang="zh-TW"/>
              <a:t>Digital to Analog Conversion</a:t>
            </a:r>
          </a:p>
          <a:p>
            <a:pPr eaLnBrk="1" hangingPunct="1">
              <a:buFontTx/>
              <a:buNone/>
            </a:pPr>
            <a:r>
              <a:rPr lang="en-GB" altLang="zh-TW"/>
              <a:t>Analog to Digital Conversion</a:t>
            </a:r>
          </a:p>
          <a:p>
            <a:pPr eaLnBrk="1" hangingPunct="1">
              <a:buFontTx/>
              <a:buNone/>
            </a:pPr>
            <a:r>
              <a:rPr lang="en-GB" altLang="zh-TW">
                <a:ea typeface="新細明體" pitchFamily="18" charset="-120"/>
              </a:rPr>
              <a:t>Handshake</a:t>
            </a:r>
            <a:r>
              <a:rPr lang="en-US" altLang="zh-TW">
                <a:ea typeface="新細明體" pitchFamily="18" charset="-120"/>
              </a:rPr>
              <a:t> between devices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755650" y="333375"/>
            <a:ext cx="7772400" cy="801688"/>
          </a:xfrm>
        </p:spPr>
        <p:txBody>
          <a:bodyPr/>
          <a:lstStyle/>
          <a:p>
            <a:r>
              <a:rPr lang="en-US" altLang="en-US" sz="4000"/>
              <a:t>PIC18F A/D Converter Module</a:t>
            </a:r>
            <a:endParaRPr lang="en-US" altLang="en-US" sz="2000"/>
          </a:p>
        </p:txBody>
      </p:sp>
      <p:sp>
        <p:nvSpPr>
          <p:cNvPr id="22531" name="Rectangle 5"/>
          <p:cNvSpPr>
            <a:spLocks noGrp="1" noChangeArrowheads="1"/>
          </p:cNvSpPr>
          <p:nvPr>
            <p:ph idx="1"/>
          </p:nvPr>
        </p:nvSpPr>
        <p:spPr>
          <a:xfrm>
            <a:off x="684213" y="1341438"/>
            <a:ext cx="7772400" cy="4114800"/>
          </a:xfrm>
        </p:spPr>
        <p:txBody>
          <a:bodyPr/>
          <a:lstStyle/>
          <a:p>
            <a:r>
              <a:rPr lang="en-US" altLang="en-US"/>
              <a:t>The PIC18F4520 microcontroller includes:</a:t>
            </a:r>
          </a:p>
          <a:p>
            <a:pPr marL="576263" lvl="1" indent="-338138"/>
            <a:r>
              <a:rPr lang="en-US" altLang="en-US" sz="2800"/>
              <a:t>10-bit A/D converter</a:t>
            </a:r>
          </a:p>
          <a:p>
            <a:pPr marL="576263" lvl="1" indent="-338138"/>
            <a:r>
              <a:rPr lang="en-US" altLang="en-US" sz="2800"/>
              <a:t>13 channels AN0 - AN12</a:t>
            </a:r>
          </a:p>
          <a:p>
            <a:pPr marL="576263" lvl="1" indent="-338138"/>
            <a:r>
              <a:rPr lang="en-US" altLang="en-US" sz="2800"/>
              <a:t>Three control and status registers: </a:t>
            </a:r>
            <a:r>
              <a:rPr lang="en-US" altLang="en-US" sz="2800" b="1"/>
              <a:t>ADCON0, ADCON1, and ADCON2</a:t>
            </a:r>
          </a:p>
          <a:p>
            <a:pPr marL="576263" lvl="1" indent="-338138"/>
            <a:r>
              <a:rPr lang="en-US" altLang="en-US" sz="2800"/>
              <a:t>Data register: </a:t>
            </a:r>
            <a:r>
              <a:rPr lang="en-US" altLang="en-US" sz="2800" b="1"/>
              <a:t>ADRESH, ADRESL</a:t>
            </a:r>
          </a:p>
          <a:p>
            <a:pPr marL="914400" lvl="2" indent="0">
              <a:buFontTx/>
              <a:buNone/>
            </a:pPr>
            <a:endParaRPr lang="en-US" altLang="en-US"/>
          </a:p>
        </p:txBody>
      </p:sp>
      <p:sp>
        <p:nvSpPr>
          <p:cNvPr id="22532"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7818CB4F-96CD-4393-A01A-11AC3BA3FC97}" type="slidenum">
              <a:rPr kumimoji="0" lang="en-US" altLang="en-US" sz="1400">
                <a:solidFill>
                  <a:srgbClr val="003366"/>
                </a:solidFill>
                <a:ea typeface="新細明體" pitchFamily="18" charset="-120"/>
              </a:rPr>
              <a:pPr algn="ctr" eaLnBrk="1" hangingPunct="1">
                <a:spcBef>
                  <a:spcPct val="0"/>
                </a:spcBef>
                <a:buFontTx/>
                <a:buNone/>
              </a:pPr>
              <a:t>20</a:t>
            </a:fld>
            <a:endParaRPr kumimoji="0" lang="en-US" altLang="en-US" sz="1400">
              <a:solidFill>
                <a:srgbClr val="003366"/>
              </a:solidFill>
              <a:ea typeface="新細明體" pitchFamily="18"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a:xfrm>
            <a:off x="684213" y="188913"/>
            <a:ext cx="7772400" cy="954087"/>
          </a:xfrm>
        </p:spPr>
        <p:txBody>
          <a:bodyPr/>
          <a:lstStyle/>
          <a:p>
            <a:r>
              <a:rPr lang="en-US" altLang="en-US"/>
              <a:t>PIC18F4520 A/D Converter</a:t>
            </a:r>
            <a:endParaRPr lang="en-US" altLang="en-US" sz="2400"/>
          </a:p>
        </p:txBody>
      </p:sp>
      <p:sp>
        <p:nvSpPr>
          <p:cNvPr id="23555" name="Slide Number Placeholder 4"/>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7E14BA8-D529-408B-9F62-2A9A5AAFA276}" type="slidenum">
              <a:rPr kumimoji="0" lang="en-US" altLang="en-US" sz="1400">
                <a:solidFill>
                  <a:srgbClr val="003366"/>
                </a:solidFill>
                <a:ea typeface="新細明體" pitchFamily="18" charset="-120"/>
              </a:rPr>
              <a:pPr algn="ctr" eaLnBrk="1" hangingPunct="1">
                <a:spcBef>
                  <a:spcPct val="0"/>
                </a:spcBef>
                <a:buFontTx/>
                <a:buNone/>
              </a:pPr>
              <a:t>21</a:t>
            </a:fld>
            <a:endParaRPr kumimoji="0" lang="en-US" altLang="en-US" sz="1400">
              <a:solidFill>
                <a:srgbClr val="003366"/>
              </a:solidFill>
              <a:ea typeface="新細明體" pitchFamily="18" charset="-120"/>
            </a:endParaRPr>
          </a:p>
        </p:txBody>
      </p:sp>
      <p:pic>
        <p:nvPicPr>
          <p:cNvPr id="23556" name="Picture 4" descr="79144_12_06"/>
          <p:cNvPicPr>
            <a:picLocks noChangeAspect="1" noChangeArrowheads="1"/>
          </p:cNvPicPr>
          <p:nvPr/>
        </p:nvPicPr>
        <p:blipFill>
          <a:blip r:embed="rId3">
            <a:extLst>
              <a:ext uri="{28A0092B-C50C-407E-A947-70E740481C1C}">
                <a14:useLocalDpi xmlns:a14="http://schemas.microsoft.com/office/drawing/2010/main" val="0"/>
              </a:ext>
            </a:extLst>
          </a:blip>
          <a:srcRect b="8125"/>
          <a:stretch>
            <a:fillRect/>
          </a:stretch>
        </p:blipFill>
        <p:spPr bwMode="auto">
          <a:xfrm>
            <a:off x="1403350" y="1109663"/>
            <a:ext cx="5791200" cy="562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a:xfrm>
            <a:off x="684213" y="188913"/>
            <a:ext cx="7772400" cy="954087"/>
          </a:xfrm>
        </p:spPr>
        <p:txBody>
          <a:bodyPr/>
          <a:lstStyle/>
          <a:p>
            <a:r>
              <a:rPr lang="en-US" altLang="en-US"/>
              <a:t>PIC18F4520 A/D Converter</a:t>
            </a:r>
            <a:endParaRPr lang="en-US" altLang="en-US" sz="2400"/>
          </a:p>
        </p:txBody>
      </p:sp>
      <p:sp>
        <p:nvSpPr>
          <p:cNvPr id="24579" name="Slide Number Placeholder 4"/>
          <p:cNvSpPr>
            <a:spLocks noGrp="1"/>
          </p:cNvSpPr>
          <p:nvPr>
            <p:ph type="sldNum" sz="quarter" idx="12"/>
          </p:nvPr>
        </p:nvSpPr>
        <p:spPr>
          <a:xfrm>
            <a:off x="6232525" y="6367463"/>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F0645CC0-B4D4-401F-9559-33F55AED6382}" type="slidenum">
              <a:rPr kumimoji="0" lang="en-US" altLang="en-US" sz="1400">
                <a:solidFill>
                  <a:srgbClr val="003366"/>
                </a:solidFill>
                <a:ea typeface="新細明體" pitchFamily="18" charset="-120"/>
              </a:rPr>
              <a:pPr algn="ctr" eaLnBrk="1" hangingPunct="1">
                <a:spcBef>
                  <a:spcPct val="0"/>
                </a:spcBef>
                <a:buFontTx/>
                <a:buNone/>
              </a:pPr>
              <a:t>22</a:t>
            </a:fld>
            <a:endParaRPr kumimoji="0" lang="en-US" altLang="en-US" sz="1400">
              <a:solidFill>
                <a:srgbClr val="003366"/>
              </a:solidFill>
              <a:ea typeface="新細明體" pitchFamily="18" charset="-120"/>
            </a:endParaRPr>
          </a:p>
        </p:txBody>
      </p:sp>
      <p:sp>
        <p:nvSpPr>
          <p:cNvPr id="24580" name="TextBox 1"/>
          <p:cNvSpPr txBox="1">
            <a:spLocks noChangeArrowheads="1"/>
          </p:cNvSpPr>
          <p:nvPr/>
        </p:nvSpPr>
        <p:spPr bwMode="auto">
          <a:xfrm>
            <a:off x="395288" y="1196975"/>
            <a:ext cx="835342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200">
                <a:ea typeface="新細明體" pitchFamily="18" charset="-120"/>
              </a:rPr>
              <a:t>A/D converter requires a low reference voltage (VREF-) and a high reference voltage (V</a:t>
            </a:r>
            <a:r>
              <a:rPr lang="en-US" altLang="en-US" sz="2200" baseline="-25000">
                <a:ea typeface="新細明體" pitchFamily="18" charset="-120"/>
              </a:rPr>
              <a:t>REF+</a:t>
            </a:r>
            <a:r>
              <a:rPr lang="en-US" altLang="en-US" sz="2200">
                <a:ea typeface="新細明體" pitchFamily="18" charset="-120"/>
              </a:rPr>
              <a:t>) to perform conversion. Most A/D converters are ratiomertic:</a:t>
            </a:r>
          </a:p>
          <a:p>
            <a:pPr eaLnBrk="1" hangingPunct="1">
              <a:spcBef>
                <a:spcPct val="0"/>
              </a:spcBef>
              <a:buFont typeface="Times New Roman" pitchFamily="18" charset="0"/>
              <a:buAutoNum type="arabicPeriod"/>
            </a:pPr>
            <a:r>
              <a:rPr lang="en-US" altLang="en-US" sz="2200">
                <a:ea typeface="新細明體" pitchFamily="18" charset="-120"/>
              </a:rPr>
              <a:t>An analog input of V</a:t>
            </a:r>
            <a:r>
              <a:rPr lang="en-US" altLang="en-US" sz="2200" baseline="-25000">
                <a:ea typeface="新細明體" pitchFamily="18" charset="-120"/>
              </a:rPr>
              <a:t>REF-</a:t>
            </a:r>
            <a:r>
              <a:rPr lang="en-US" altLang="en-US" sz="2200">
                <a:ea typeface="新細明體" pitchFamily="18" charset="-120"/>
              </a:rPr>
              <a:t> is converted to digital code 0.</a:t>
            </a:r>
          </a:p>
          <a:p>
            <a:pPr eaLnBrk="1" hangingPunct="1">
              <a:spcBef>
                <a:spcPct val="0"/>
              </a:spcBef>
              <a:buFont typeface="Times New Roman" pitchFamily="18" charset="0"/>
              <a:buAutoNum type="arabicPeriod"/>
            </a:pPr>
            <a:r>
              <a:rPr lang="en-US" altLang="en-US" sz="2200">
                <a:ea typeface="新細明體" pitchFamily="18" charset="-120"/>
              </a:rPr>
              <a:t>An analog input of V</a:t>
            </a:r>
            <a:r>
              <a:rPr lang="en-US" altLang="en-US" sz="2200" baseline="-25000">
                <a:ea typeface="新細明體" pitchFamily="18" charset="-120"/>
              </a:rPr>
              <a:t>REF+</a:t>
            </a:r>
            <a:r>
              <a:rPr lang="en-US" altLang="en-US" sz="2200">
                <a:ea typeface="新細明體" pitchFamily="18" charset="-120"/>
              </a:rPr>
              <a:t> is converted to digital code 2n – 1.</a:t>
            </a:r>
          </a:p>
          <a:p>
            <a:pPr eaLnBrk="1" hangingPunct="1">
              <a:spcBef>
                <a:spcPct val="0"/>
              </a:spcBef>
              <a:buFont typeface="Times New Roman" pitchFamily="18" charset="0"/>
              <a:buAutoNum type="arabicPeriod"/>
            </a:pPr>
            <a:r>
              <a:rPr lang="en-US" altLang="en-US" sz="2200">
                <a:ea typeface="新細明體" pitchFamily="18" charset="-120"/>
              </a:rPr>
              <a:t>An analog input of  V</a:t>
            </a:r>
            <a:r>
              <a:rPr lang="en-US" altLang="en-US" sz="2200" baseline="-25000">
                <a:ea typeface="新細明體" pitchFamily="18" charset="-120"/>
              </a:rPr>
              <a:t>in</a:t>
            </a:r>
            <a:r>
              <a:rPr lang="en-US" altLang="en-US" sz="2200">
                <a:ea typeface="新細明體" pitchFamily="18" charset="-120"/>
              </a:rPr>
              <a:t> is converted to digital code</a:t>
            </a:r>
          </a:p>
          <a:p>
            <a:pPr eaLnBrk="1" hangingPunct="1">
              <a:spcBef>
                <a:spcPct val="0"/>
              </a:spcBef>
              <a:buFontTx/>
              <a:buNone/>
            </a:pPr>
            <a:r>
              <a:rPr lang="en-US" altLang="en-US" sz="2200">
                <a:ea typeface="新細明體" pitchFamily="18" charset="-120"/>
              </a:rPr>
              <a:t>	k=(2</a:t>
            </a:r>
            <a:r>
              <a:rPr lang="en-US" altLang="en-US" sz="2200" baseline="30000">
                <a:ea typeface="新細明體" pitchFamily="18" charset="-120"/>
              </a:rPr>
              <a:t>n</a:t>
            </a:r>
            <a:r>
              <a:rPr lang="en-US" altLang="en-US" sz="2200">
                <a:ea typeface="新細明體" pitchFamily="18" charset="-120"/>
              </a:rPr>
              <a:t> – 1) x (V</a:t>
            </a:r>
            <a:r>
              <a:rPr lang="en-US" altLang="en-US" sz="2200" baseline="-25000">
                <a:ea typeface="新細明體" pitchFamily="18" charset="-120"/>
              </a:rPr>
              <a:t>in</a:t>
            </a:r>
            <a:r>
              <a:rPr lang="en-US" altLang="en-US" sz="2200">
                <a:ea typeface="新細明體" pitchFamily="18" charset="-120"/>
              </a:rPr>
              <a:t> - V</a:t>
            </a:r>
            <a:r>
              <a:rPr lang="en-US" altLang="en-US" sz="2200" baseline="-25000">
                <a:ea typeface="新細明體" pitchFamily="18" charset="-120"/>
              </a:rPr>
              <a:t>REF-</a:t>
            </a:r>
            <a:r>
              <a:rPr lang="en-US" altLang="en-US" sz="2200">
                <a:ea typeface="新細明體" pitchFamily="18" charset="-120"/>
              </a:rPr>
              <a:t>) ÷ (V</a:t>
            </a:r>
            <a:r>
              <a:rPr lang="en-US" altLang="en-US" sz="2200" baseline="-25000">
                <a:ea typeface="新細明體" pitchFamily="18" charset="-120"/>
              </a:rPr>
              <a:t>REF+</a:t>
            </a:r>
            <a:r>
              <a:rPr lang="en-US" altLang="en-US" sz="2200">
                <a:ea typeface="新細明體" pitchFamily="18" charset="-120"/>
              </a:rPr>
              <a:t> - V</a:t>
            </a:r>
            <a:r>
              <a:rPr lang="en-US" altLang="en-US" sz="2200" baseline="-25000">
                <a:ea typeface="新細明體" pitchFamily="18" charset="-120"/>
              </a:rPr>
              <a:t>REF-</a:t>
            </a:r>
            <a:r>
              <a:rPr lang="en-US" altLang="en-US" sz="2200">
                <a:ea typeface="新細明體" pitchFamily="18" charset="-120"/>
              </a:rPr>
              <a:t>)</a:t>
            </a:r>
          </a:p>
          <a:p>
            <a:pPr eaLnBrk="1" hangingPunct="1">
              <a:spcBef>
                <a:spcPct val="0"/>
              </a:spcBef>
              <a:buFontTx/>
              <a:buNone/>
            </a:pPr>
            <a:r>
              <a:rPr lang="en-US" altLang="en-US" sz="2200">
                <a:ea typeface="新細明體" pitchFamily="18" charset="-120"/>
              </a:rPr>
              <a:t>Given k, the measured voltage is given by </a:t>
            </a:r>
          </a:p>
          <a:p>
            <a:pPr eaLnBrk="1" hangingPunct="1">
              <a:spcBef>
                <a:spcPct val="0"/>
              </a:spcBef>
              <a:buFontTx/>
              <a:buNone/>
            </a:pPr>
            <a:endParaRPr lang="en-US" altLang="en-US" sz="2200">
              <a:ea typeface="新細明體" pitchFamily="18" charset="-120"/>
            </a:endParaRPr>
          </a:p>
          <a:p>
            <a:pPr eaLnBrk="1" hangingPunct="1">
              <a:spcBef>
                <a:spcPct val="0"/>
              </a:spcBef>
              <a:buFontTx/>
              <a:buNone/>
            </a:pPr>
            <a:r>
              <a:rPr lang="en-US" altLang="en-US" sz="2200">
                <a:ea typeface="新細明體" pitchFamily="18" charset="-120"/>
              </a:rPr>
              <a:t>             V</a:t>
            </a:r>
            <a:r>
              <a:rPr lang="en-US" altLang="en-US" sz="2200" baseline="-25000">
                <a:ea typeface="新細明體" pitchFamily="18" charset="-120"/>
              </a:rPr>
              <a:t>in</a:t>
            </a:r>
            <a:r>
              <a:rPr lang="en-US" altLang="en-US" sz="2200">
                <a:ea typeface="新細明體" pitchFamily="18" charset="-120"/>
              </a:rPr>
              <a:t>=V</a:t>
            </a:r>
            <a:r>
              <a:rPr lang="en-US" altLang="en-US" sz="2200" baseline="-25000">
                <a:ea typeface="新細明體" pitchFamily="18" charset="-120"/>
              </a:rPr>
              <a:t>REF-</a:t>
            </a:r>
            <a:r>
              <a:rPr lang="en-US" altLang="en-US" sz="2200">
                <a:ea typeface="新細明體" pitchFamily="18" charset="-120"/>
              </a:rPr>
              <a:t> + (V</a:t>
            </a:r>
            <a:r>
              <a:rPr lang="en-US" altLang="en-US" sz="2200" baseline="-25000">
                <a:ea typeface="新細明體" pitchFamily="18" charset="-120"/>
              </a:rPr>
              <a:t>REF+</a:t>
            </a:r>
            <a:r>
              <a:rPr lang="en-US" altLang="en-US" sz="2200">
                <a:ea typeface="新細明體" pitchFamily="18" charset="-120"/>
              </a:rPr>
              <a:t> - V</a:t>
            </a:r>
            <a:r>
              <a:rPr lang="en-US" altLang="en-US" sz="2200" baseline="-25000">
                <a:ea typeface="新細明體" pitchFamily="18" charset="-120"/>
              </a:rPr>
              <a:t>REF-</a:t>
            </a:r>
            <a:r>
              <a:rPr lang="en-US" altLang="en-US" sz="2200">
                <a:ea typeface="新細明體" pitchFamily="18" charset="-120"/>
              </a:rPr>
              <a:t>) x k ÷ (2</a:t>
            </a:r>
            <a:r>
              <a:rPr lang="en-US" altLang="en-US" sz="2200" baseline="30000">
                <a:ea typeface="新細明體" pitchFamily="18" charset="-120"/>
              </a:rPr>
              <a:t>n</a:t>
            </a:r>
            <a:r>
              <a:rPr lang="en-US" altLang="en-US" sz="2200">
                <a:ea typeface="新細明體" pitchFamily="18" charset="-120"/>
              </a:rPr>
              <a:t> – 1)</a:t>
            </a:r>
          </a:p>
          <a:p>
            <a:pPr eaLnBrk="1" hangingPunct="1">
              <a:spcBef>
                <a:spcPct val="0"/>
              </a:spcBef>
              <a:buFontTx/>
              <a:buNone/>
            </a:pPr>
            <a:endParaRPr lang="en-US" altLang="en-US" sz="2200">
              <a:ea typeface="新細明體" pitchFamily="18" charset="-120"/>
            </a:endParaRPr>
          </a:p>
          <a:p>
            <a:pPr eaLnBrk="1" hangingPunct="1">
              <a:spcBef>
                <a:spcPct val="0"/>
              </a:spcBef>
              <a:buFontTx/>
              <a:buNone/>
            </a:pPr>
            <a:r>
              <a:rPr lang="en-US" altLang="en-US" sz="2200">
                <a:ea typeface="新細明體" pitchFamily="18" charset="-120"/>
              </a:rPr>
              <a:t>Most systems use VDD and 0V as V</a:t>
            </a:r>
            <a:r>
              <a:rPr lang="en-US" altLang="en-US" sz="2200" baseline="-25000">
                <a:ea typeface="新細明體" pitchFamily="18" charset="-120"/>
              </a:rPr>
              <a:t>REF+</a:t>
            </a:r>
            <a:r>
              <a:rPr lang="en-US" altLang="en-US" sz="2200">
                <a:ea typeface="新細明體" pitchFamily="18" charset="-120"/>
              </a:rPr>
              <a:t> and V</a:t>
            </a:r>
            <a:r>
              <a:rPr lang="en-US" altLang="en-US" sz="2200" baseline="-25000">
                <a:ea typeface="新細明體" pitchFamily="18" charset="-120"/>
              </a:rPr>
              <a:t>REF-</a:t>
            </a:r>
            <a:r>
              <a:rPr lang="en-US" altLang="en-US" sz="2200">
                <a:ea typeface="新細明體" pitchFamily="18" charset="-120"/>
              </a:rPr>
              <a:t>, respectively.</a:t>
            </a:r>
          </a:p>
          <a:p>
            <a:pPr eaLnBrk="1" hangingPunct="1">
              <a:spcBef>
                <a:spcPct val="0"/>
              </a:spcBef>
              <a:buFontTx/>
              <a:buNone/>
            </a:pPr>
            <a:endParaRPr lang="en-US" altLang="en-US" sz="2200">
              <a:ea typeface="新細明體" pitchFamily="18" charset="-120"/>
            </a:endParaRPr>
          </a:p>
          <a:p>
            <a:pPr eaLnBrk="1" hangingPunct="1">
              <a:spcBef>
                <a:spcPct val="0"/>
              </a:spcBef>
              <a:buFontTx/>
              <a:buNone/>
            </a:pPr>
            <a:r>
              <a:rPr lang="en-US" altLang="en-US" sz="2200">
                <a:ea typeface="新細明體" pitchFamily="18" charset="-120"/>
              </a:rPr>
              <a:t>The output of a transducer should be scaled and shifted to the range of 0V ~ VDD in order to achieve the best accuracy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a:xfrm>
            <a:off x="684213" y="188913"/>
            <a:ext cx="7772400" cy="954087"/>
          </a:xfrm>
        </p:spPr>
        <p:txBody>
          <a:bodyPr/>
          <a:lstStyle/>
          <a:p>
            <a:r>
              <a:rPr lang="en-US" altLang="en-US"/>
              <a:t>PIC18F4520 A/D Converter</a:t>
            </a:r>
            <a:endParaRPr lang="en-US" altLang="en-US" sz="2400"/>
          </a:p>
        </p:txBody>
      </p:sp>
      <p:sp>
        <p:nvSpPr>
          <p:cNvPr id="25603" name="Slide Number Placeholder 4"/>
          <p:cNvSpPr>
            <a:spLocks noGrp="1"/>
          </p:cNvSpPr>
          <p:nvPr>
            <p:ph type="sldNum" sz="quarter" idx="12"/>
          </p:nvPr>
        </p:nvSpPr>
        <p:spPr>
          <a:xfrm>
            <a:off x="6232525" y="6367463"/>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4290447-DFE3-4FD1-8FD0-19A0B5D0B487}" type="slidenum">
              <a:rPr kumimoji="0" lang="en-US" altLang="en-US" sz="1400">
                <a:solidFill>
                  <a:srgbClr val="003366"/>
                </a:solidFill>
                <a:ea typeface="新細明體" pitchFamily="18" charset="-120"/>
              </a:rPr>
              <a:pPr algn="ctr" eaLnBrk="1" hangingPunct="1">
                <a:spcBef>
                  <a:spcPct val="0"/>
                </a:spcBef>
                <a:buFontTx/>
                <a:buNone/>
              </a:pPr>
              <a:t>23</a:t>
            </a:fld>
            <a:endParaRPr kumimoji="0" lang="en-US" altLang="en-US" sz="1400">
              <a:solidFill>
                <a:srgbClr val="003366"/>
              </a:solidFill>
              <a:ea typeface="新細明體" pitchFamily="18" charset="-120"/>
            </a:endParaRPr>
          </a:p>
        </p:txBody>
      </p:sp>
      <p:sp>
        <p:nvSpPr>
          <p:cNvPr id="25604" name="TextBox 1"/>
          <p:cNvSpPr txBox="1">
            <a:spLocks noChangeArrowheads="1"/>
          </p:cNvSpPr>
          <p:nvPr/>
        </p:nvSpPr>
        <p:spPr bwMode="auto">
          <a:xfrm>
            <a:off x="395288" y="1196975"/>
            <a:ext cx="83534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200">
              <a:ea typeface="新細明體" pitchFamily="18" charset="-120"/>
            </a:endParaRPr>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1211263"/>
            <a:ext cx="754380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6" name="TextBox 2"/>
          <p:cNvSpPr txBox="1">
            <a:spLocks noChangeArrowheads="1"/>
          </p:cNvSpPr>
          <p:nvPr/>
        </p:nvSpPr>
        <p:spPr bwMode="auto">
          <a:xfrm>
            <a:off x="900113" y="4292600"/>
            <a:ext cx="67675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400">
                <a:ea typeface="新細明體" pitchFamily="18" charset="-120"/>
              </a:rPr>
              <a:t>T</a:t>
            </a:r>
            <a:r>
              <a:rPr lang="en-US" altLang="en-US" sz="2400" baseline="-25000">
                <a:ea typeface="新細明體" pitchFamily="18" charset="-120"/>
              </a:rPr>
              <a:t>AD</a:t>
            </a:r>
            <a:r>
              <a:rPr lang="en-US" altLang="en-US" sz="2400">
                <a:ea typeface="新細明體" pitchFamily="18" charset="-120"/>
              </a:rPr>
              <a:t> is the conversion time per bit</a:t>
            </a:r>
          </a:p>
          <a:p>
            <a:pPr eaLnBrk="1" hangingPunct="1">
              <a:spcBef>
                <a:spcPct val="0"/>
              </a:spcBef>
              <a:buFontTx/>
              <a:buNone/>
            </a:pPr>
            <a:r>
              <a:rPr lang="en-US" altLang="en-US" sz="2400">
                <a:ea typeface="新細明體" pitchFamily="18" charset="-120"/>
              </a:rPr>
              <a:t>T</a:t>
            </a:r>
            <a:r>
              <a:rPr lang="en-US" altLang="en-US" sz="2400" baseline="-25000">
                <a:ea typeface="新細明體" pitchFamily="18" charset="-120"/>
              </a:rPr>
              <a:t>ACT</a:t>
            </a:r>
            <a:r>
              <a:rPr lang="en-US" altLang="en-US" sz="2400">
                <a:ea typeface="新細明體" pitchFamily="18" charset="-120"/>
              </a:rPr>
              <a:t> is the setup time for ADC.   </a:t>
            </a:r>
          </a:p>
          <a:p>
            <a:pPr eaLnBrk="1" hangingPunct="1">
              <a:spcBef>
                <a:spcPct val="0"/>
              </a:spcBef>
              <a:buFontTx/>
              <a:buNone/>
            </a:pPr>
            <a:r>
              <a:rPr lang="en-US" altLang="en-US" sz="2400">
                <a:ea typeface="新細明體" pitchFamily="18" charset="-120"/>
              </a:rPr>
              <a:t>Both timing parameters can be programed. </a:t>
            </a:r>
          </a:p>
          <a:p>
            <a:pPr eaLnBrk="1" hangingPunct="1">
              <a:spcBef>
                <a:spcPct val="0"/>
              </a:spcBef>
              <a:buFontTx/>
              <a:buNone/>
            </a:pPr>
            <a:r>
              <a:rPr lang="en-US" altLang="en-US" sz="2400">
                <a:ea typeface="新細明體" pitchFamily="18" charset="-12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a:xfrm>
            <a:off x="684213" y="188913"/>
            <a:ext cx="7772400" cy="954087"/>
          </a:xfrm>
        </p:spPr>
        <p:txBody>
          <a:bodyPr/>
          <a:lstStyle/>
          <a:p>
            <a:r>
              <a:rPr lang="en-US" altLang="en-US"/>
              <a:t>PIC18F4520 A/D Converter</a:t>
            </a:r>
            <a:endParaRPr lang="en-US" altLang="en-US" sz="2400"/>
          </a:p>
        </p:txBody>
      </p:sp>
      <p:sp>
        <p:nvSpPr>
          <p:cNvPr id="26627" name="Slide Number Placeholder 4"/>
          <p:cNvSpPr>
            <a:spLocks noGrp="1"/>
          </p:cNvSpPr>
          <p:nvPr>
            <p:ph type="sldNum" sz="quarter" idx="12"/>
          </p:nvPr>
        </p:nvSpPr>
        <p:spPr>
          <a:xfrm>
            <a:off x="6232525" y="6367463"/>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05B5DC8B-A34E-446C-B852-B4EA739965AF}" type="slidenum">
              <a:rPr kumimoji="0" lang="en-US" altLang="en-US" sz="1400">
                <a:solidFill>
                  <a:srgbClr val="003366"/>
                </a:solidFill>
                <a:ea typeface="新細明體" pitchFamily="18" charset="-120"/>
              </a:rPr>
              <a:pPr algn="ctr" eaLnBrk="1" hangingPunct="1">
                <a:spcBef>
                  <a:spcPct val="0"/>
                </a:spcBef>
                <a:buFontTx/>
                <a:buNone/>
              </a:pPr>
              <a:t>24</a:t>
            </a:fld>
            <a:endParaRPr kumimoji="0" lang="en-US" altLang="en-US" sz="1400">
              <a:solidFill>
                <a:srgbClr val="003366"/>
              </a:solidFill>
              <a:ea typeface="新細明體" pitchFamily="18" charset="-120"/>
            </a:endParaRPr>
          </a:p>
        </p:txBody>
      </p:sp>
      <p:sp>
        <p:nvSpPr>
          <p:cNvPr id="26628" name="TextBox 1"/>
          <p:cNvSpPr txBox="1">
            <a:spLocks noChangeArrowheads="1"/>
          </p:cNvSpPr>
          <p:nvPr/>
        </p:nvSpPr>
        <p:spPr bwMode="auto">
          <a:xfrm>
            <a:off x="395288" y="1196975"/>
            <a:ext cx="83534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200">
              <a:ea typeface="新細明體" pitchFamily="18" charset="-120"/>
            </a:endParaRPr>
          </a:p>
        </p:txBody>
      </p:sp>
      <p:sp>
        <p:nvSpPr>
          <p:cNvPr id="26629" name="TextBox 2"/>
          <p:cNvSpPr txBox="1">
            <a:spLocks noChangeArrowheads="1"/>
          </p:cNvSpPr>
          <p:nvPr/>
        </p:nvSpPr>
        <p:spPr bwMode="auto">
          <a:xfrm>
            <a:off x="900113" y="4292600"/>
            <a:ext cx="67675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400">
                <a:ea typeface="新細明體" pitchFamily="18" charset="-120"/>
              </a:rPr>
              <a:t>T</a:t>
            </a:r>
            <a:r>
              <a:rPr lang="en-US" altLang="en-US" sz="2400" baseline="-25000">
                <a:ea typeface="新細明體" pitchFamily="18" charset="-120"/>
              </a:rPr>
              <a:t>AD</a:t>
            </a:r>
            <a:r>
              <a:rPr lang="en-US" altLang="en-US" sz="2400">
                <a:ea typeface="新細明體" pitchFamily="18" charset="-120"/>
              </a:rPr>
              <a:t> is the conversion time per bit</a:t>
            </a:r>
          </a:p>
          <a:p>
            <a:pPr eaLnBrk="1" hangingPunct="1">
              <a:spcBef>
                <a:spcPct val="0"/>
              </a:spcBef>
              <a:buFontTx/>
              <a:buNone/>
            </a:pPr>
            <a:r>
              <a:rPr lang="en-US" altLang="en-US" sz="2400">
                <a:ea typeface="新細明體" pitchFamily="18" charset="-120"/>
              </a:rPr>
              <a:t>T</a:t>
            </a:r>
            <a:r>
              <a:rPr lang="en-US" altLang="en-US" sz="2400" baseline="-25000">
                <a:ea typeface="新細明體" pitchFamily="18" charset="-120"/>
              </a:rPr>
              <a:t>ACQ</a:t>
            </a:r>
            <a:r>
              <a:rPr lang="en-US" altLang="en-US" sz="2400">
                <a:ea typeface="新細明體" pitchFamily="18" charset="-120"/>
              </a:rPr>
              <a:t> is the setup time for ADC.   </a:t>
            </a:r>
          </a:p>
          <a:p>
            <a:pPr eaLnBrk="1" hangingPunct="1">
              <a:spcBef>
                <a:spcPct val="0"/>
              </a:spcBef>
              <a:buFontTx/>
              <a:buNone/>
            </a:pPr>
            <a:r>
              <a:rPr lang="en-US" altLang="en-US" sz="2400">
                <a:ea typeface="新細明體" pitchFamily="18" charset="-120"/>
              </a:rPr>
              <a:t>Both timing parameters can be programed. </a:t>
            </a:r>
          </a:p>
          <a:p>
            <a:pPr eaLnBrk="1" hangingPunct="1">
              <a:spcBef>
                <a:spcPct val="0"/>
              </a:spcBef>
              <a:buFontTx/>
              <a:buNone/>
            </a:pPr>
            <a:r>
              <a:rPr lang="en-US" altLang="en-US" sz="2400">
                <a:ea typeface="新細明體" pitchFamily="18" charset="-120"/>
              </a:rPr>
              <a:t> </a:t>
            </a:r>
          </a:p>
        </p:txBody>
      </p:sp>
      <p:pic>
        <p:nvPicPr>
          <p:cNvPr id="266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184275"/>
            <a:ext cx="767715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79144_12_07"/>
          <p:cNvPicPr>
            <a:picLocks noChangeAspect="1" noChangeArrowheads="1"/>
          </p:cNvPicPr>
          <p:nvPr/>
        </p:nvPicPr>
        <p:blipFill>
          <a:blip r:embed="rId3">
            <a:extLst>
              <a:ext uri="{28A0092B-C50C-407E-A947-70E740481C1C}">
                <a14:useLocalDpi xmlns:a14="http://schemas.microsoft.com/office/drawing/2010/main" val="0"/>
              </a:ext>
            </a:extLst>
          </a:blip>
          <a:srcRect b="13889"/>
          <a:stretch>
            <a:fillRect/>
          </a:stretch>
        </p:blipFill>
        <p:spPr bwMode="auto">
          <a:xfrm>
            <a:off x="684213" y="2997200"/>
            <a:ext cx="80168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7"/>
          <p:cNvSpPr>
            <a:spLocks noGrp="1" noChangeArrowheads="1"/>
          </p:cNvSpPr>
          <p:nvPr>
            <p:ph type="title"/>
          </p:nvPr>
        </p:nvSpPr>
        <p:spPr>
          <a:xfrm>
            <a:off x="684213" y="23813"/>
            <a:ext cx="7772400" cy="812800"/>
          </a:xfrm>
        </p:spPr>
        <p:txBody>
          <a:bodyPr/>
          <a:lstStyle/>
          <a:p>
            <a:r>
              <a:rPr lang="en-US" altLang="en-US"/>
              <a:t>ADCON0</a:t>
            </a:r>
          </a:p>
        </p:txBody>
      </p:sp>
      <p:sp>
        <p:nvSpPr>
          <p:cNvPr id="27652" name="Rectangle 8"/>
          <p:cNvSpPr>
            <a:spLocks noGrp="1" noChangeArrowheads="1"/>
          </p:cNvSpPr>
          <p:nvPr>
            <p:ph idx="1"/>
          </p:nvPr>
        </p:nvSpPr>
        <p:spPr>
          <a:xfrm>
            <a:off x="611188" y="908050"/>
            <a:ext cx="7958137" cy="2971800"/>
          </a:xfrm>
        </p:spPr>
        <p:txBody>
          <a:bodyPr/>
          <a:lstStyle/>
          <a:p>
            <a:r>
              <a:rPr lang="en-US" altLang="en-US"/>
              <a:t>ADCON0 Register</a:t>
            </a:r>
          </a:p>
          <a:p>
            <a:pPr lvl="1"/>
            <a:r>
              <a:rPr lang="en-US" altLang="en-US"/>
              <a:t>Select a channel for input analog signal</a:t>
            </a:r>
          </a:p>
          <a:p>
            <a:pPr lvl="1"/>
            <a:r>
              <a:rPr lang="en-US" altLang="en-US"/>
              <a:t>Start a conversion</a:t>
            </a:r>
          </a:p>
          <a:p>
            <a:pPr lvl="1"/>
            <a:r>
              <a:rPr lang="en-US" altLang="en-US"/>
              <a:t>Indicate the end of the conversion </a:t>
            </a:r>
          </a:p>
        </p:txBody>
      </p:sp>
      <p:sp>
        <p:nvSpPr>
          <p:cNvPr id="27653" name="Slide Number Placeholder 4"/>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06840AA9-DC5B-48A2-B827-012F2D2DBD4F}" type="slidenum">
              <a:rPr kumimoji="0" lang="en-US" altLang="en-US" sz="1400">
                <a:solidFill>
                  <a:srgbClr val="003366"/>
                </a:solidFill>
                <a:ea typeface="新細明體" pitchFamily="18" charset="-120"/>
              </a:rPr>
              <a:pPr algn="ctr" eaLnBrk="1" hangingPunct="1">
                <a:spcBef>
                  <a:spcPct val="0"/>
                </a:spcBef>
                <a:buFontTx/>
                <a:buNone/>
              </a:pPr>
              <a:t>25</a:t>
            </a:fld>
            <a:endParaRPr kumimoji="0" lang="en-US" altLang="en-US" sz="1400">
              <a:solidFill>
                <a:srgbClr val="003366"/>
              </a:solidFill>
              <a:ea typeface="新細明體" pitchFamily="18"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79144_12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3581400"/>
            <a:ext cx="70675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13"/>
          <p:cNvSpPr>
            <a:spLocks noGrp="1" noChangeArrowheads="1"/>
          </p:cNvSpPr>
          <p:nvPr>
            <p:ph type="title"/>
          </p:nvPr>
        </p:nvSpPr>
        <p:spPr>
          <a:xfrm>
            <a:off x="658813" y="19050"/>
            <a:ext cx="7772400" cy="1143000"/>
          </a:xfrm>
        </p:spPr>
        <p:txBody>
          <a:bodyPr/>
          <a:lstStyle/>
          <a:p>
            <a:r>
              <a:rPr lang="en-US" altLang="en-US"/>
              <a:t>ADCON1</a:t>
            </a:r>
          </a:p>
        </p:txBody>
      </p:sp>
      <p:sp>
        <p:nvSpPr>
          <p:cNvPr id="28676" name="Rectangle 14"/>
          <p:cNvSpPr>
            <a:spLocks noGrp="1" noChangeArrowheads="1"/>
          </p:cNvSpPr>
          <p:nvPr>
            <p:ph idx="1"/>
          </p:nvPr>
        </p:nvSpPr>
        <p:spPr>
          <a:xfrm>
            <a:off x="809625" y="1524000"/>
            <a:ext cx="7958138" cy="2590800"/>
          </a:xfrm>
        </p:spPr>
        <p:txBody>
          <a:bodyPr/>
          <a:lstStyle/>
          <a:p>
            <a:r>
              <a:rPr lang="en-US" altLang="en-US"/>
              <a:t>ADCON1 Register</a:t>
            </a:r>
          </a:p>
          <a:p>
            <a:pPr lvl="1"/>
            <a:r>
              <a:rPr lang="en-US" altLang="en-US"/>
              <a:t>Set up the I/O pins either for analog signal or for digital signals</a:t>
            </a:r>
          </a:p>
          <a:p>
            <a:pPr lvl="1"/>
            <a:r>
              <a:rPr lang="en-US" altLang="en-US"/>
              <a:t>Select V</a:t>
            </a:r>
            <a:r>
              <a:rPr lang="en-US" altLang="en-US" baseline="-25000"/>
              <a:t>REF</a:t>
            </a:r>
            <a:r>
              <a:rPr lang="en-US" altLang="en-US"/>
              <a:t> voltages</a:t>
            </a:r>
          </a:p>
          <a:p>
            <a:endParaRPr lang="en-US" altLang="en-US"/>
          </a:p>
        </p:txBody>
      </p:sp>
      <p:sp>
        <p:nvSpPr>
          <p:cNvPr id="28677" name="Slide Number Placeholder 4"/>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C5591F54-A07A-4D83-BD17-A08D6410A22D}" type="slidenum">
              <a:rPr kumimoji="0" lang="en-US" altLang="en-US" sz="1400">
                <a:solidFill>
                  <a:srgbClr val="003366"/>
                </a:solidFill>
                <a:ea typeface="新細明體" pitchFamily="18" charset="-120"/>
              </a:rPr>
              <a:pPr algn="ctr" eaLnBrk="1" hangingPunct="1">
                <a:spcBef>
                  <a:spcPct val="0"/>
                </a:spcBef>
                <a:buFontTx/>
                <a:buNone/>
              </a:pPr>
              <a:t>26</a:t>
            </a:fld>
            <a:endParaRPr kumimoji="0" lang="en-US" altLang="en-US" sz="1400">
              <a:solidFill>
                <a:srgbClr val="003366"/>
              </a:solidFill>
              <a:ea typeface="新細明體" pitchFamily="18"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Grp="1" noChangeArrowheads="1"/>
          </p:cNvSpPr>
          <p:nvPr>
            <p:ph type="title"/>
          </p:nvPr>
        </p:nvSpPr>
        <p:spPr>
          <a:xfrm>
            <a:off x="658813" y="19050"/>
            <a:ext cx="7772400" cy="1143000"/>
          </a:xfrm>
        </p:spPr>
        <p:txBody>
          <a:bodyPr/>
          <a:lstStyle/>
          <a:p>
            <a:r>
              <a:rPr lang="en-US" altLang="en-US"/>
              <a:t>ADCON1</a:t>
            </a:r>
          </a:p>
        </p:txBody>
      </p:sp>
      <p:sp>
        <p:nvSpPr>
          <p:cNvPr id="29699" name="Slide Number Placeholder 4"/>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592454F-DF3B-42FB-90C3-07CFB3DFD50B}" type="slidenum">
              <a:rPr kumimoji="0" lang="en-US" altLang="en-US" sz="1400">
                <a:solidFill>
                  <a:srgbClr val="003366"/>
                </a:solidFill>
                <a:ea typeface="新細明體" pitchFamily="18" charset="-120"/>
              </a:rPr>
              <a:pPr algn="ctr" eaLnBrk="1" hangingPunct="1">
                <a:spcBef>
                  <a:spcPct val="0"/>
                </a:spcBef>
                <a:buFontTx/>
                <a:buNone/>
              </a:pPr>
              <a:t>27</a:t>
            </a:fld>
            <a:endParaRPr kumimoji="0" lang="en-US" altLang="en-US" sz="1400">
              <a:solidFill>
                <a:srgbClr val="003366"/>
              </a:solidFill>
              <a:ea typeface="新細明體" pitchFamily="18" charset="-120"/>
            </a:endParaRP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908050"/>
            <a:ext cx="7440613" cy="5113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a:xfrm>
            <a:off x="611188" y="115888"/>
            <a:ext cx="7772400" cy="649287"/>
          </a:xfrm>
        </p:spPr>
        <p:txBody>
          <a:bodyPr/>
          <a:lstStyle/>
          <a:p>
            <a:r>
              <a:rPr lang="en-US" altLang="en-US"/>
              <a:t>ADCON2</a:t>
            </a:r>
            <a:endParaRPr lang="en-US" altLang="en-US" sz="2300"/>
          </a:p>
        </p:txBody>
      </p:sp>
      <p:sp>
        <p:nvSpPr>
          <p:cNvPr id="30723" name="Rectangle 7"/>
          <p:cNvSpPr>
            <a:spLocks noGrp="1" noChangeArrowheads="1"/>
          </p:cNvSpPr>
          <p:nvPr>
            <p:ph idx="1"/>
          </p:nvPr>
        </p:nvSpPr>
        <p:spPr>
          <a:xfrm>
            <a:off x="344488" y="692150"/>
            <a:ext cx="7772400" cy="4114800"/>
          </a:xfrm>
        </p:spPr>
        <p:txBody>
          <a:bodyPr/>
          <a:lstStyle/>
          <a:p>
            <a:pPr>
              <a:lnSpc>
                <a:spcPct val="90000"/>
              </a:lnSpc>
            </a:pPr>
            <a:r>
              <a:rPr lang="en-US" altLang="en-US"/>
              <a:t>ADCON2 Register</a:t>
            </a:r>
          </a:p>
          <a:p>
            <a:pPr lvl="1">
              <a:lnSpc>
                <a:spcPct val="90000"/>
              </a:lnSpc>
            </a:pPr>
            <a:r>
              <a:rPr lang="en-US" altLang="en-US"/>
              <a:t>Select an acquisition time and clock frequency</a:t>
            </a:r>
          </a:p>
          <a:p>
            <a:pPr lvl="1">
              <a:lnSpc>
                <a:spcPct val="90000"/>
              </a:lnSpc>
            </a:pPr>
            <a:r>
              <a:rPr lang="en-US" altLang="en-US"/>
              <a:t>Right or left justify output reading</a:t>
            </a:r>
          </a:p>
        </p:txBody>
      </p:sp>
      <p:sp>
        <p:nvSpPr>
          <p:cNvPr id="30724" name="Slide Number Placeholder 3"/>
          <p:cNvSpPr>
            <a:spLocks noGrp="1"/>
          </p:cNvSpPr>
          <p:nvPr>
            <p:ph type="sldNum" sz="quarter" idx="12"/>
          </p:nvPr>
        </p:nvSpPr>
        <p:spPr>
          <a:xfrm>
            <a:off x="8172450" y="6321425"/>
            <a:ext cx="79216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C1F54360-4067-423C-9C3C-9E73C579E320}" type="slidenum">
              <a:rPr kumimoji="0" lang="en-US" altLang="en-US" sz="1400">
                <a:solidFill>
                  <a:srgbClr val="003366"/>
                </a:solidFill>
                <a:ea typeface="新細明體" pitchFamily="18" charset="-120"/>
              </a:rPr>
              <a:pPr algn="ctr" eaLnBrk="1" hangingPunct="1">
                <a:spcBef>
                  <a:spcPct val="0"/>
                </a:spcBef>
                <a:buFontTx/>
                <a:buNone/>
              </a:pPr>
              <a:t>28</a:t>
            </a:fld>
            <a:endParaRPr kumimoji="0" lang="en-US" altLang="en-US" sz="1400">
              <a:solidFill>
                <a:srgbClr val="003366"/>
              </a:solidFill>
              <a:ea typeface="新細明體" pitchFamily="18" charset="-120"/>
            </a:endParaRPr>
          </a:p>
        </p:txBody>
      </p:sp>
      <p:pic>
        <p:nvPicPr>
          <p:cNvPr id="30725" name="Picture 4" descr="79144_12_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916113"/>
            <a:ext cx="60801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202113"/>
            <a:ext cx="2970212"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3425" y="4094163"/>
            <a:ext cx="162877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4157663"/>
            <a:ext cx="3816350" cy="190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r>
              <a:rPr lang="en-CA" altLang="en-US"/>
              <a:t>Selecting ADC conversion time</a:t>
            </a:r>
            <a:endParaRPr lang="en-US" altLang="en-US"/>
          </a:p>
        </p:txBody>
      </p:sp>
      <p:sp>
        <p:nvSpPr>
          <p:cNvPr id="31747" name="Text Placeholder 5"/>
          <p:cNvSpPr>
            <a:spLocks noGrp="1"/>
          </p:cNvSpPr>
          <p:nvPr>
            <p:ph type="body" sz="half" idx="1"/>
          </p:nvPr>
        </p:nvSpPr>
        <p:spPr>
          <a:xfrm>
            <a:off x="250825" y="908050"/>
            <a:ext cx="8382000" cy="2716213"/>
          </a:xfrm>
        </p:spPr>
        <p:txBody>
          <a:bodyPr/>
          <a:lstStyle/>
          <a:p>
            <a:r>
              <a:rPr lang="en-CA" altLang="en-US" sz="2400"/>
              <a:t>The programming value of T</a:t>
            </a:r>
            <a:r>
              <a:rPr lang="en-CA" altLang="en-US" sz="2400" baseline="-25000"/>
              <a:t>AD</a:t>
            </a:r>
            <a:r>
              <a:rPr lang="en-CA" altLang="en-US" sz="2400"/>
              <a:t> (ADCS2-ADCS0) must be greater than the minimum value of T</a:t>
            </a:r>
            <a:r>
              <a:rPr lang="en-CA" altLang="en-US" sz="2400" baseline="-25000"/>
              <a:t>AD</a:t>
            </a:r>
            <a:endParaRPr lang="en-CA" altLang="en-US" sz="2400"/>
          </a:p>
          <a:p>
            <a:r>
              <a:rPr lang="en-CA" altLang="en-US" sz="2400"/>
              <a:t>The programming value of  T</a:t>
            </a:r>
            <a:r>
              <a:rPr lang="en-CA" altLang="en-US" sz="2400" baseline="-25000"/>
              <a:t>ACQ </a:t>
            </a:r>
            <a:r>
              <a:rPr lang="en-CA" altLang="en-US" sz="2400"/>
              <a:t>(ACQT2-ACQT0) must be greater than the minimum of T</a:t>
            </a:r>
            <a:r>
              <a:rPr lang="en-CA" altLang="en-US" sz="2400" baseline="-25000"/>
              <a:t>ACQ</a:t>
            </a:r>
          </a:p>
          <a:p>
            <a:pPr>
              <a:lnSpc>
                <a:spcPct val="60000"/>
              </a:lnSpc>
              <a:buFontTx/>
              <a:buNone/>
            </a:pPr>
            <a:endParaRPr lang="en-CA" altLang="en-US" sz="2400"/>
          </a:p>
          <a:p>
            <a:pPr>
              <a:lnSpc>
                <a:spcPct val="60000"/>
              </a:lnSpc>
              <a:buFontTx/>
              <a:buNone/>
            </a:pPr>
            <a:r>
              <a:rPr lang="en-CA" altLang="en-US" sz="2400"/>
              <a:t>Let </a:t>
            </a:r>
          </a:p>
          <a:p>
            <a:pPr>
              <a:lnSpc>
                <a:spcPct val="60000"/>
              </a:lnSpc>
              <a:buFontTx/>
              <a:buNone/>
            </a:pPr>
            <a:r>
              <a:rPr lang="en-CA" altLang="en-US" sz="2400"/>
              <a:t>	the minimum value of T</a:t>
            </a:r>
            <a:r>
              <a:rPr lang="en-CA" altLang="en-US" sz="2400" baseline="-25000"/>
              <a:t>AD </a:t>
            </a:r>
            <a:r>
              <a:rPr lang="en-CA" altLang="en-US" sz="2400"/>
              <a:t>= 1.6 </a:t>
            </a:r>
            <a:r>
              <a:rPr lang="en-CA" altLang="en-US" sz="2400">
                <a:latin typeface="Symbol" pitchFamily="18" charset="2"/>
              </a:rPr>
              <a:t>m</a:t>
            </a:r>
            <a:r>
              <a:rPr lang="en-CA" altLang="en-US" sz="2400"/>
              <a:t>s</a:t>
            </a:r>
          </a:p>
          <a:p>
            <a:pPr>
              <a:lnSpc>
                <a:spcPct val="60000"/>
              </a:lnSpc>
              <a:buFontTx/>
              <a:buNone/>
            </a:pPr>
            <a:r>
              <a:rPr lang="en-CA" altLang="en-US" sz="2400"/>
              <a:t>	the minimum value of T</a:t>
            </a:r>
            <a:r>
              <a:rPr lang="en-CA" altLang="en-US" sz="2400" baseline="-25000"/>
              <a:t>ACQ </a:t>
            </a:r>
            <a:r>
              <a:rPr lang="en-CA" altLang="en-US" sz="2400"/>
              <a:t>= 13 </a:t>
            </a:r>
            <a:r>
              <a:rPr lang="en-CA" altLang="en-US" sz="2400">
                <a:latin typeface="Symbol" pitchFamily="18" charset="2"/>
              </a:rPr>
              <a:t>m</a:t>
            </a:r>
            <a:r>
              <a:rPr lang="en-CA" altLang="en-US" sz="2400"/>
              <a:t>s</a:t>
            </a:r>
          </a:p>
          <a:p>
            <a:pPr>
              <a:lnSpc>
                <a:spcPct val="60000"/>
              </a:lnSpc>
              <a:buFontTx/>
              <a:buNone/>
            </a:pPr>
            <a:r>
              <a:rPr lang="en-CA" altLang="en-US" sz="2400"/>
              <a:t>	fosc = 32 MHz</a:t>
            </a:r>
          </a:p>
          <a:p>
            <a:pPr>
              <a:lnSpc>
                <a:spcPct val="60000"/>
              </a:lnSpc>
              <a:buFontTx/>
              <a:buNone/>
            </a:pPr>
            <a:endParaRPr lang="en-CA" altLang="en-US" sz="2400"/>
          </a:p>
          <a:p>
            <a:pPr>
              <a:lnSpc>
                <a:spcPct val="60000"/>
              </a:lnSpc>
              <a:buFontTx/>
              <a:buNone/>
            </a:pPr>
            <a:r>
              <a:rPr lang="en-CA" altLang="en-US" sz="2400"/>
              <a:t>What are (ADCS2-ADCS0) and (ACQS2-ADCS0) ?</a:t>
            </a:r>
          </a:p>
          <a:p>
            <a:pPr>
              <a:lnSpc>
                <a:spcPct val="80000"/>
              </a:lnSpc>
            </a:pPr>
            <a:r>
              <a:rPr lang="en-US" altLang="en-US" sz="2400"/>
              <a:t>f</a:t>
            </a:r>
            <a:r>
              <a:rPr lang="en-US" altLang="en-US" sz="2400" baseline="-25000"/>
              <a:t>OSC</a:t>
            </a:r>
            <a:r>
              <a:rPr lang="en-US" altLang="en-US" sz="2400"/>
              <a:t> = 32 MHz, the A/D clock source must be set to 64 f</a:t>
            </a:r>
            <a:r>
              <a:rPr lang="en-US" altLang="en-US" sz="2400" baseline="-25000"/>
              <a:t>OSC</a:t>
            </a:r>
            <a:r>
              <a:rPr lang="en-US" altLang="en-US" sz="2400"/>
              <a:t>, which makes T</a:t>
            </a:r>
            <a:r>
              <a:rPr lang="en-US" altLang="en-US" sz="2400" baseline="-25000"/>
              <a:t>AD</a:t>
            </a:r>
            <a:r>
              <a:rPr lang="en-US" altLang="en-US" sz="2400"/>
              <a:t> =2</a:t>
            </a:r>
            <a:r>
              <a:rPr lang="en-US" altLang="en-US" sz="2400">
                <a:latin typeface="Symbol" pitchFamily="18" charset="2"/>
              </a:rPr>
              <a:t>m</a:t>
            </a:r>
            <a:r>
              <a:rPr lang="en-US" altLang="en-US" sz="2400"/>
              <a:t>s. </a:t>
            </a:r>
            <a:r>
              <a:rPr lang="en-CA" altLang="en-US" sz="2400">
                <a:solidFill>
                  <a:srgbClr val="C00000"/>
                </a:solidFill>
              </a:rPr>
              <a:t>(ADCS2-ADCS0)=110</a:t>
            </a:r>
            <a:r>
              <a:rPr lang="en-CA" altLang="en-US" sz="2400"/>
              <a:t>.</a:t>
            </a:r>
          </a:p>
          <a:p>
            <a:pPr>
              <a:lnSpc>
                <a:spcPct val="80000"/>
              </a:lnSpc>
            </a:pPr>
            <a:r>
              <a:rPr lang="en-CA" altLang="en-US" sz="2400"/>
              <a:t>For </a:t>
            </a:r>
            <a:r>
              <a:rPr lang="en-US" altLang="en-US" sz="2400"/>
              <a:t>T</a:t>
            </a:r>
            <a:r>
              <a:rPr lang="en-US" altLang="en-US" sz="2400" baseline="-25000"/>
              <a:t>AD</a:t>
            </a:r>
            <a:r>
              <a:rPr lang="en-US" altLang="en-US" sz="2400"/>
              <a:t> =2</a:t>
            </a:r>
            <a:r>
              <a:rPr lang="en-US" altLang="en-US" sz="2400">
                <a:latin typeface="Symbol" pitchFamily="18" charset="2"/>
              </a:rPr>
              <a:t>m</a:t>
            </a:r>
            <a:r>
              <a:rPr lang="en-US" altLang="en-US" sz="2400"/>
              <a:t>s, </a:t>
            </a:r>
            <a:r>
              <a:rPr lang="en-CA" altLang="en-US" sz="2400"/>
              <a:t>T</a:t>
            </a:r>
            <a:r>
              <a:rPr lang="en-CA" altLang="en-US" sz="2400" baseline="-25000"/>
              <a:t>ACQ  </a:t>
            </a:r>
            <a:r>
              <a:rPr lang="en-US" altLang="en-US" sz="2400"/>
              <a:t>must be set to at least 8 TAD. </a:t>
            </a:r>
          </a:p>
          <a:p>
            <a:pPr>
              <a:lnSpc>
                <a:spcPct val="80000"/>
              </a:lnSpc>
              <a:buFontTx/>
              <a:buNone/>
            </a:pPr>
            <a:r>
              <a:rPr lang="en-US" altLang="en-US" sz="2400"/>
              <a:t>    </a:t>
            </a:r>
            <a:r>
              <a:rPr lang="en-CA" altLang="en-US" sz="2400">
                <a:solidFill>
                  <a:srgbClr val="C00000"/>
                </a:solidFill>
              </a:rPr>
              <a:t>(ACQT2-ACQT0)=100</a:t>
            </a:r>
            <a:endParaRPr lang="en-US" altLang="en-US" sz="2400">
              <a:solidFill>
                <a:srgbClr val="C00000"/>
              </a:solidFill>
            </a:endParaRPr>
          </a:p>
          <a:p>
            <a:pPr>
              <a:lnSpc>
                <a:spcPct val="80000"/>
              </a:lnSpc>
              <a:buFontTx/>
              <a:buNone/>
            </a:pPr>
            <a:endParaRPr lang="en-US" altLang="en-US" sz="2400"/>
          </a:p>
          <a:p>
            <a:pPr>
              <a:lnSpc>
                <a:spcPct val="80000"/>
              </a:lnSpc>
            </a:pPr>
            <a:endParaRPr lang="en-CA" altLang="en-US" sz="2400"/>
          </a:p>
          <a:p>
            <a:pPr>
              <a:lnSpc>
                <a:spcPct val="60000"/>
              </a:lnSpc>
              <a:buFontTx/>
              <a:buNone/>
            </a:pPr>
            <a:endParaRPr lang="en-CA" altLang="en-US" sz="2400"/>
          </a:p>
          <a:p>
            <a:pPr>
              <a:lnSpc>
                <a:spcPct val="60000"/>
              </a:lnSpc>
              <a:buFontTx/>
              <a:buNone/>
            </a:pPr>
            <a:endParaRPr lang="en-CA" altLang="en-US" sz="1400"/>
          </a:p>
          <a:p>
            <a:pPr>
              <a:lnSpc>
                <a:spcPct val="60000"/>
              </a:lnSpc>
              <a:buFontTx/>
              <a:buNone/>
            </a:pPr>
            <a:endParaRPr lang="en-CA" altLang="en-US" sz="1400"/>
          </a:p>
          <a:p>
            <a:pPr>
              <a:lnSpc>
                <a:spcPct val="60000"/>
              </a:lnSpc>
              <a:buFontTx/>
              <a:buNone/>
            </a:pPr>
            <a:endParaRPr lang="en-CA" altLang="en-US" sz="1400"/>
          </a:p>
          <a:p>
            <a:pPr>
              <a:lnSpc>
                <a:spcPct val="60000"/>
              </a:lnSpc>
              <a:buFontTx/>
              <a:buNone/>
            </a:pPr>
            <a:endParaRPr lang="en-CA" altLang="en-US" sz="1400"/>
          </a:p>
          <a:p>
            <a:pPr>
              <a:lnSpc>
                <a:spcPct val="60000"/>
              </a:lnSpc>
              <a:buFontTx/>
              <a:buNone/>
            </a:pPr>
            <a:endParaRPr lang="en-CA" altLang="en-US" sz="1500"/>
          </a:p>
          <a:p>
            <a:pPr>
              <a:lnSpc>
                <a:spcPct val="60000"/>
              </a:lnSpc>
              <a:buFontTx/>
              <a:buNone/>
            </a:pPr>
            <a:endParaRPr lang="en-CA" altLang="en-US" sz="500"/>
          </a:p>
          <a:p>
            <a:pPr>
              <a:lnSpc>
                <a:spcPct val="60000"/>
              </a:lnSpc>
              <a:buFontTx/>
              <a:buNone/>
            </a:pPr>
            <a:endParaRPr lang="en-CA" altLang="en-US" sz="500"/>
          </a:p>
          <a:p>
            <a:pPr>
              <a:lnSpc>
                <a:spcPct val="60000"/>
              </a:lnSpc>
              <a:buFontTx/>
              <a:buNone/>
            </a:pPr>
            <a:endParaRPr lang="en-CA" altLang="en-US" sz="500"/>
          </a:p>
          <a:p>
            <a:pPr>
              <a:lnSpc>
                <a:spcPct val="60000"/>
              </a:lnSpc>
              <a:buFontTx/>
              <a:buNone/>
            </a:pPr>
            <a:endParaRPr lang="en-CA" altLang="en-US" sz="500"/>
          </a:p>
          <a:p>
            <a:pPr>
              <a:lnSpc>
                <a:spcPct val="60000"/>
              </a:lnSpc>
              <a:buFontTx/>
              <a:buNone/>
            </a:pPr>
            <a:endParaRPr lang="en-CA" altLang="en-US" sz="500"/>
          </a:p>
          <a:p>
            <a:pPr>
              <a:lnSpc>
                <a:spcPct val="60000"/>
              </a:lnSpc>
              <a:buFontTx/>
              <a:buNone/>
            </a:pPr>
            <a:endParaRPr lang="en-CA" altLang="en-US" sz="500"/>
          </a:p>
          <a:p>
            <a:pPr>
              <a:lnSpc>
                <a:spcPct val="60000"/>
              </a:lnSpc>
              <a:buFontTx/>
              <a:buNone/>
            </a:pPr>
            <a:endParaRPr lang="en-CA" altLang="en-US" sz="500"/>
          </a:p>
          <a:p>
            <a:pPr>
              <a:lnSpc>
                <a:spcPct val="60000"/>
              </a:lnSpc>
              <a:buFontTx/>
              <a:buAutoNum type="arabicPeriod"/>
            </a:pPr>
            <a:endParaRPr lang="en-US" altLang="en-US" sz="500"/>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2BB35D5-D62A-4E2D-8401-ECF21065E13C}" type="slidenum">
              <a:rPr kumimoji="0" lang="en-CA" altLang="zh-TW" sz="1400">
                <a:ea typeface="新細明體" pitchFamily="18" charset="-120"/>
                <a:cs typeface="Arial" charset="0"/>
              </a:rPr>
              <a:pPr eaLnBrk="1" hangingPunct="1">
                <a:spcBef>
                  <a:spcPct val="0"/>
                </a:spcBef>
                <a:buFontTx/>
                <a:buNone/>
              </a:pPr>
              <a:t>29</a:t>
            </a:fld>
            <a:endParaRPr kumimoji="0" lang="en-CA" altLang="zh-TW" sz="1400">
              <a:ea typeface="新細明體" pitchFamily="18" charset="-12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8961D40-7F8D-4EAE-8E00-4CFC55E71670}" type="slidenum">
              <a:rPr kumimoji="0" lang="zh-TW" altLang="en-US" sz="1400">
                <a:ea typeface="新細明體" pitchFamily="18" charset="-120"/>
              </a:rPr>
              <a:pPr eaLnBrk="1" hangingPunct="1">
                <a:spcBef>
                  <a:spcPct val="0"/>
                </a:spcBef>
                <a:buFontTx/>
                <a:buNone/>
              </a:pPr>
              <a:t>3</a:t>
            </a:fld>
            <a:endParaRPr kumimoji="0" lang="en-US" altLang="zh-TW" sz="1400">
              <a:ea typeface="新細明體" pitchFamily="18" charset="-120"/>
            </a:endParaRPr>
          </a:p>
        </p:txBody>
      </p:sp>
      <p:sp>
        <p:nvSpPr>
          <p:cNvPr id="5123" name="Rectangle 1026"/>
          <p:cNvSpPr>
            <a:spLocks noGrp="1" noChangeArrowheads="1"/>
          </p:cNvSpPr>
          <p:nvPr>
            <p:ph type="title"/>
          </p:nvPr>
        </p:nvSpPr>
        <p:spPr>
          <a:xfrm>
            <a:off x="685800" y="404813"/>
            <a:ext cx="7772400" cy="658812"/>
          </a:xfrm>
        </p:spPr>
        <p:txBody>
          <a:bodyPr/>
          <a:lstStyle/>
          <a:p>
            <a:pPr algn="l" eaLnBrk="1" hangingPunct="1"/>
            <a:r>
              <a:rPr lang="en-US" altLang="zh-TW"/>
              <a:t>Basic Concept</a:t>
            </a:r>
          </a:p>
        </p:txBody>
      </p:sp>
      <p:sp>
        <p:nvSpPr>
          <p:cNvPr id="5124" name="Rectangle 1027"/>
          <p:cNvSpPr>
            <a:spLocks noGrp="1" noChangeArrowheads="1"/>
          </p:cNvSpPr>
          <p:nvPr>
            <p:ph type="body" idx="1"/>
          </p:nvPr>
        </p:nvSpPr>
        <p:spPr>
          <a:xfrm>
            <a:off x="395288" y="1557338"/>
            <a:ext cx="7772400" cy="5040312"/>
          </a:xfrm>
        </p:spPr>
        <p:txBody>
          <a:bodyPr/>
          <a:lstStyle/>
          <a:p>
            <a:pPr eaLnBrk="1" hangingPunct="1"/>
            <a:r>
              <a:rPr lang="en-US" altLang="zh-TW" sz="2000"/>
              <a:t>There is an interface circuit between the </a:t>
            </a:r>
          </a:p>
          <a:p>
            <a:pPr eaLnBrk="1" hangingPunct="1">
              <a:buFontTx/>
              <a:buNone/>
            </a:pPr>
            <a:r>
              <a:rPr lang="en-US" altLang="zh-TW" sz="2000"/>
              <a:t>      buses and </a:t>
            </a:r>
            <a:r>
              <a:rPr lang="en-US" altLang="zh-TW" sz="2400"/>
              <a:t>IO/</a:t>
            </a:r>
            <a:r>
              <a:rPr lang="en-US" altLang="zh-TW" sz="2000"/>
              <a:t>Peripheral </a:t>
            </a:r>
            <a:r>
              <a:rPr lang="en-US" altLang="zh-TW" sz="2400"/>
              <a:t>  </a:t>
            </a:r>
            <a:endParaRPr lang="en-US" altLang="zh-TW" sz="2000"/>
          </a:p>
          <a:p>
            <a:pPr eaLnBrk="1" hangingPunct="1"/>
            <a:r>
              <a:rPr lang="en-US" altLang="zh-TW" sz="2000"/>
              <a:t>The CPU read/write data to the device </a:t>
            </a:r>
          </a:p>
          <a:p>
            <a:pPr eaLnBrk="1" hangingPunct="1">
              <a:buFontTx/>
              <a:buNone/>
            </a:pPr>
            <a:r>
              <a:rPr lang="en-US" altLang="zh-TW" sz="2000"/>
              <a:t>      through the Data IN/OUT registers.</a:t>
            </a:r>
          </a:p>
          <a:p>
            <a:pPr eaLnBrk="1" hangingPunct="1"/>
            <a:r>
              <a:rPr lang="en-US" altLang="zh-TW" sz="2000"/>
              <a:t>The status register usually is a read only register that reflects the status of the IO device.</a:t>
            </a:r>
          </a:p>
          <a:p>
            <a:pPr eaLnBrk="1" hangingPunct="1"/>
            <a:r>
              <a:rPr lang="en-US" altLang="zh-TW" sz="2000"/>
              <a:t>The CPU write control words to the control word register to control the operation modes of the IO device.</a:t>
            </a:r>
          </a:p>
          <a:p>
            <a:pPr eaLnBrk="1" hangingPunct="1"/>
            <a:r>
              <a:rPr lang="en-US" altLang="zh-TW" sz="2000"/>
              <a:t>Each register occupies an address. </a:t>
            </a:r>
          </a:p>
          <a:p>
            <a:pPr eaLnBrk="1" hangingPunct="1">
              <a:buFontTx/>
              <a:buNone/>
            </a:pPr>
            <a:r>
              <a:rPr lang="en-US" altLang="zh-TW" sz="2000" b="1"/>
              <a:t>For the PIC18 case, IO PORTs are most simple examples. </a:t>
            </a:r>
          </a:p>
          <a:p>
            <a:pPr eaLnBrk="1" hangingPunct="1">
              <a:buFontTx/>
              <a:buNone/>
            </a:pPr>
            <a:r>
              <a:rPr lang="en-US" altLang="zh-TW" sz="2000" b="1"/>
              <a:t>TRISA, TRISB, ..are used to control the  ports for input or output</a:t>
            </a:r>
          </a:p>
          <a:p>
            <a:pPr eaLnBrk="1" hangingPunct="1">
              <a:buFontTx/>
              <a:buNone/>
            </a:pPr>
            <a:r>
              <a:rPr lang="en-US" altLang="zh-TW" sz="2000" b="1"/>
              <a:t>Accessing PORTA, PORTB  can read/output the data to the</a:t>
            </a:r>
          </a:p>
          <a:p>
            <a:pPr eaLnBrk="1" hangingPunct="1">
              <a:buFontTx/>
              <a:buNone/>
            </a:pPr>
            <a:r>
              <a:rPr lang="en-US" altLang="zh-TW" sz="2000" b="1"/>
              <a:t>Peripheral.</a:t>
            </a:r>
          </a:p>
        </p:txBody>
      </p:sp>
      <p:sp>
        <p:nvSpPr>
          <p:cNvPr id="51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graphicFrame>
        <p:nvGraphicFramePr>
          <p:cNvPr id="5126" name="Object 6"/>
          <p:cNvGraphicFramePr>
            <a:graphicFrameLocks noChangeAspect="1"/>
          </p:cNvGraphicFramePr>
          <p:nvPr/>
        </p:nvGraphicFramePr>
        <p:xfrm>
          <a:off x="5364163" y="260350"/>
          <a:ext cx="3581400" cy="2514600"/>
        </p:xfrm>
        <a:graphic>
          <a:graphicData uri="http://schemas.openxmlformats.org/presentationml/2006/ole">
            <mc:AlternateContent xmlns:mc="http://schemas.openxmlformats.org/markup-compatibility/2006">
              <mc:Choice xmlns:v="urn:schemas-microsoft-com:vml" Requires="v">
                <p:oleObj name="Picture" r:id="rId3" imgW="5029200" imgH="3523488" progId="Word.Picture.8">
                  <p:embed/>
                </p:oleObj>
              </mc:Choice>
              <mc:Fallback>
                <p:oleObj name="Picture" r:id="rId3" imgW="5029200" imgH="352348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60350"/>
                        <a:ext cx="3581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p:txBody>
          <a:bodyPr/>
          <a:lstStyle/>
          <a:p>
            <a:r>
              <a:rPr lang="en-CA" altLang="en-US"/>
              <a:t>Selecting ADC conversion time</a:t>
            </a:r>
            <a:endParaRPr lang="en-US" altLang="en-US"/>
          </a:p>
        </p:txBody>
      </p:sp>
      <p:sp>
        <p:nvSpPr>
          <p:cNvPr id="32771" name="Text Placeholder 5"/>
          <p:cNvSpPr>
            <a:spLocks noGrp="1"/>
          </p:cNvSpPr>
          <p:nvPr>
            <p:ph type="body" sz="half" idx="1"/>
          </p:nvPr>
        </p:nvSpPr>
        <p:spPr>
          <a:xfrm>
            <a:off x="250825" y="908050"/>
            <a:ext cx="8382000" cy="2716213"/>
          </a:xfrm>
        </p:spPr>
        <p:txBody>
          <a:bodyPr/>
          <a:lstStyle/>
          <a:p>
            <a:pPr marL="0" indent="0">
              <a:lnSpc>
                <a:spcPct val="80000"/>
              </a:lnSpc>
              <a:buFontTx/>
              <a:buNone/>
            </a:pPr>
            <a:r>
              <a:rPr lang="en-US" altLang="en-US" sz="2200"/>
              <a:t>Assembly instruction sequence that achieve the desired setting:</a:t>
            </a:r>
          </a:p>
          <a:p>
            <a:pPr marL="0" indent="0">
              <a:lnSpc>
                <a:spcPct val="80000"/>
              </a:lnSpc>
              <a:buFontTx/>
              <a:buNone/>
            </a:pPr>
            <a:endParaRPr lang="en-US" altLang="en-US" sz="2200"/>
          </a:p>
          <a:p>
            <a:pPr marL="0" indent="0">
              <a:lnSpc>
                <a:spcPct val="80000"/>
              </a:lnSpc>
              <a:buFontTx/>
              <a:buNone/>
            </a:pPr>
            <a:r>
              <a:rPr lang="en-US" altLang="en-US" sz="2200"/>
              <a:t>	</a:t>
            </a:r>
            <a:r>
              <a:rPr lang="en-US" altLang="en-US" sz="2000"/>
              <a:t>movlw 0x01 	      ; select channel AN0 and enable A/D</a:t>
            </a:r>
          </a:p>
          <a:p>
            <a:pPr marL="0" indent="0">
              <a:lnSpc>
                <a:spcPct val="80000"/>
              </a:lnSpc>
              <a:buFontTx/>
              <a:buNone/>
            </a:pPr>
            <a:r>
              <a:rPr lang="en-US" altLang="en-US" sz="2000"/>
              <a:t>	movwf ADCON0,A  </a:t>
            </a:r>
          </a:p>
          <a:p>
            <a:pPr marL="0" indent="0">
              <a:lnSpc>
                <a:spcPct val="80000"/>
              </a:lnSpc>
              <a:buFontTx/>
              <a:buNone/>
            </a:pPr>
            <a:r>
              <a:rPr lang="en-US" altLang="en-US" sz="2000"/>
              <a:t>	movlw 0x0E               ; configure only channel AN0 as analog port,</a:t>
            </a:r>
          </a:p>
          <a:p>
            <a:pPr marL="0" indent="0">
              <a:lnSpc>
                <a:spcPct val="80000"/>
              </a:lnSpc>
              <a:buFontTx/>
              <a:buNone/>
            </a:pPr>
            <a:r>
              <a:rPr lang="en-US" altLang="en-US" sz="2000"/>
              <a:t>	movwf ADCON1,A   ; select VDD and VSS as reference voltage</a:t>
            </a:r>
          </a:p>
          <a:p>
            <a:pPr marL="0" indent="0">
              <a:lnSpc>
                <a:spcPct val="80000"/>
              </a:lnSpc>
              <a:buFontTx/>
              <a:buNone/>
            </a:pPr>
            <a:r>
              <a:rPr lang="en-US" altLang="en-US" sz="2000"/>
              <a:t>	movlw 0xA6               ; set A/D result right justified, set acquisition</a:t>
            </a:r>
          </a:p>
          <a:p>
            <a:pPr marL="0" indent="0">
              <a:lnSpc>
                <a:spcPct val="80000"/>
              </a:lnSpc>
              <a:buFontTx/>
              <a:buNone/>
            </a:pPr>
            <a:r>
              <a:rPr lang="en-US" altLang="en-US" sz="2000"/>
              <a:t>	movwf ADCON2,A    ; time to 8 TAD, clock source FOSC/64</a:t>
            </a:r>
            <a:endParaRPr lang="en-CA" altLang="en-US" sz="2000"/>
          </a:p>
          <a:p>
            <a:pPr marL="0" indent="0">
              <a:lnSpc>
                <a:spcPct val="60000"/>
              </a:lnSpc>
              <a:buFontTx/>
              <a:buNone/>
            </a:pPr>
            <a:endParaRPr lang="en-CA" altLang="en-US" sz="8900"/>
          </a:p>
          <a:p>
            <a:pPr marL="0" indent="0">
              <a:lnSpc>
                <a:spcPct val="60000"/>
              </a:lnSpc>
              <a:buFontTx/>
              <a:buNone/>
            </a:pPr>
            <a:endParaRPr lang="en-CA" altLang="en-US" sz="5000"/>
          </a:p>
          <a:p>
            <a:pPr marL="0" indent="0">
              <a:lnSpc>
                <a:spcPct val="60000"/>
              </a:lnSpc>
              <a:buFontTx/>
              <a:buNone/>
            </a:pPr>
            <a:endParaRPr lang="en-CA" altLang="en-US" sz="5000"/>
          </a:p>
          <a:p>
            <a:pPr marL="0" indent="0">
              <a:lnSpc>
                <a:spcPct val="60000"/>
              </a:lnSpc>
              <a:buFontTx/>
              <a:buNone/>
            </a:pPr>
            <a:endParaRPr lang="en-CA" altLang="en-US" sz="5000"/>
          </a:p>
          <a:p>
            <a:pPr marL="0" indent="0">
              <a:lnSpc>
                <a:spcPct val="60000"/>
              </a:lnSpc>
              <a:buFontTx/>
              <a:buNone/>
            </a:pPr>
            <a:endParaRPr lang="en-CA" altLang="en-US" sz="5000"/>
          </a:p>
          <a:p>
            <a:pPr marL="0" indent="0">
              <a:lnSpc>
                <a:spcPct val="60000"/>
              </a:lnSpc>
              <a:buFontTx/>
              <a:buNone/>
            </a:pPr>
            <a:endParaRPr lang="en-CA" altLang="en-US" sz="5500"/>
          </a:p>
          <a:p>
            <a:pPr marL="0" indent="0">
              <a:lnSpc>
                <a:spcPct val="60000"/>
              </a:lnSpc>
              <a:buFontTx/>
              <a:buNone/>
            </a:pPr>
            <a:endParaRPr lang="en-CA" altLang="en-US" sz="1900"/>
          </a:p>
          <a:p>
            <a:pPr marL="0" indent="0">
              <a:lnSpc>
                <a:spcPct val="60000"/>
              </a:lnSpc>
              <a:buFontTx/>
              <a:buNone/>
            </a:pPr>
            <a:endParaRPr lang="en-CA" altLang="en-US" sz="1900"/>
          </a:p>
          <a:p>
            <a:pPr marL="0" indent="0">
              <a:lnSpc>
                <a:spcPct val="60000"/>
              </a:lnSpc>
              <a:buFontTx/>
              <a:buNone/>
            </a:pPr>
            <a:endParaRPr lang="en-CA" altLang="en-US" sz="1900"/>
          </a:p>
          <a:p>
            <a:pPr marL="0" indent="0">
              <a:lnSpc>
                <a:spcPct val="60000"/>
              </a:lnSpc>
              <a:buFontTx/>
              <a:buNone/>
            </a:pPr>
            <a:endParaRPr lang="en-CA" altLang="en-US" sz="1900"/>
          </a:p>
          <a:p>
            <a:pPr marL="0" indent="0">
              <a:lnSpc>
                <a:spcPct val="60000"/>
              </a:lnSpc>
              <a:buFontTx/>
              <a:buNone/>
            </a:pPr>
            <a:endParaRPr lang="en-CA" altLang="en-US" sz="1900"/>
          </a:p>
          <a:p>
            <a:pPr marL="0" indent="0">
              <a:lnSpc>
                <a:spcPct val="60000"/>
              </a:lnSpc>
              <a:buFontTx/>
              <a:buNone/>
            </a:pPr>
            <a:endParaRPr lang="en-CA" altLang="en-US" sz="1900"/>
          </a:p>
          <a:p>
            <a:pPr marL="0" indent="0">
              <a:lnSpc>
                <a:spcPct val="60000"/>
              </a:lnSpc>
              <a:buFontTx/>
              <a:buNone/>
            </a:pPr>
            <a:endParaRPr lang="en-CA" altLang="en-US" sz="1900"/>
          </a:p>
          <a:p>
            <a:pPr marL="0" indent="0">
              <a:lnSpc>
                <a:spcPct val="60000"/>
              </a:lnSpc>
              <a:buFontTx/>
              <a:buAutoNum type="arabicPeriod"/>
            </a:pPr>
            <a:endParaRPr lang="en-US" altLang="en-US" sz="1900"/>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417C4E0-2CAD-46AB-A410-C17BF5C25939}" type="slidenum">
              <a:rPr kumimoji="0" lang="en-CA" altLang="zh-TW" sz="1400">
                <a:ea typeface="新細明體" pitchFamily="18" charset="-120"/>
                <a:cs typeface="Arial" charset="0"/>
              </a:rPr>
              <a:pPr eaLnBrk="1" hangingPunct="1">
                <a:spcBef>
                  <a:spcPct val="0"/>
                </a:spcBef>
                <a:buFontTx/>
                <a:buNone/>
              </a:pPr>
              <a:t>30</a:t>
            </a:fld>
            <a:endParaRPr kumimoji="0" lang="en-CA" altLang="zh-TW" sz="1400">
              <a:ea typeface="新細明體" pitchFamily="18" charset="-12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1747D3E-53A7-47F6-BD2B-329E6FB490B0}" type="slidenum">
              <a:rPr kumimoji="0" lang="zh-TW" altLang="en-US" sz="1400">
                <a:ea typeface="新細明體" pitchFamily="18" charset="-120"/>
              </a:rPr>
              <a:pPr eaLnBrk="1" hangingPunct="1">
                <a:spcBef>
                  <a:spcPct val="0"/>
                </a:spcBef>
                <a:buFontTx/>
                <a:buNone/>
              </a:pPr>
              <a:t>31</a:t>
            </a:fld>
            <a:endParaRPr kumimoji="0" lang="en-US" altLang="zh-TW" sz="1400">
              <a:ea typeface="新細明體" pitchFamily="18" charset="-120"/>
            </a:endParaRPr>
          </a:p>
        </p:txBody>
      </p:sp>
      <p:sp>
        <p:nvSpPr>
          <p:cNvPr id="33795" name="Rectangle 2"/>
          <p:cNvSpPr>
            <a:spLocks noGrp="1" noChangeArrowheads="1"/>
          </p:cNvSpPr>
          <p:nvPr>
            <p:ph type="title"/>
          </p:nvPr>
        </p:nvSpPr>
        <p:spPr>
          <a:xfrm>
            <a:off x="685800" y="133350"/>
            <a:ext cx="7772400" cy="415925"/>
          </a:xfrm>
        </p:spPr>
        <p:txBody>
          <a:bodyPr/>
          <a:lstStyle/>
          <a:p>
            <a:pPr eaLnBrk="1" hangingPunct="1"/>
            <a:r>
              <a:rPr lang="en-US" altLang="zh-TW"/>
              <a:t>Procedure </a:t>
            </a:r>
          </a:p>
        </p:txBody>
      </p:sp>
      <p:sp>
        <p:nvSpPr>
          <p:cNvPr id="33796"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a:lnSpc>
                <a:spcPts val="2000"/>
              </a:lnSpc>
              <a:buFontTx/>
              <a:buNone/>
            </a:pPr>
            <a:r>
              <a:rPr lang="en-US" altLang="en-US" sz="2400" b="1"/>
              <a:t>Procedure for Performing A/D Conversion</a:t>
            </a:r>
          </a:p>
          <a:p>
            <a:pPr marL="0" indent="0">
              <a:lnSpc>
                <a:spcPts val="2000"/>
              </a:lnSpc>
              <a:buFontTx/>
              <a:buNone/>
            </a:pPr>
            <a:endParaRPr lang="en-US" altLang="en-US" sz="2400" b="1"/>
          </a:p>
          <a:p>
            <a:pPr marL="0" indent="0">
              <a:lnSpc>
                <a:spcPts val="2000"/>
              </a:lnSpc>
              <a:buFontTx/>
              <a:buNone/>
            </a:pPr>
            <a:r>
              <a:rPr lang="en-US" altLang="en-US" sz="2400"/>
              <a:t>- Configure the A/D module</a:t>
            </a:r>
          </a:p>
          <a:p>
            <a:pPr marL="0" indent="0">
              <a:lnSpc>
                <a:spcPts val="2000"/>
              </a:lnSpc>
              <a:buFontTx/>
              <a:buNone/>
            </a:pPr>
            <a:r>
              <a:rPr lang="en-US" altLang="en-US" sz="2400"/>
              <a:t>	1. Configure analog pins, reference voltages</a:t>
            </a:r>
          </a:p>
          <a:p>
            <a:pPr marL="0" indent="0">
              <a:lnSpc>
                <a:spcPts val="2000"/>
              </a:lnSpc>
              <a:buFontTx/>
              <a:buNone/>
            </a:pPr>
            <a:r>
              <a:rPr lang="en-US" altLang="en-US" sz="2400"/>
              <a:t>	2. Select A/D input channel</a:t>
            </a:r>
          </a:p>
          <a:p>
            <a:pPr marL="0" indent="0">
              <a:lnSpc>
                <a:spcPts val="2000"/>
              </a:lnSpc>
              <a:buFontTx/>
              <a:buNone/>
            </a:pPr>
            <a:r>
              <a:rPr lang="en-US" altLang="en-US" sz="2400"/>
              <a:t>	3. Select A/D acquisition time (if available)</a:t>
            </a:r>
          </a:p>
          <a:p>
            <a:pPr marL="0" indent="0">
              <a:lnSpc>
                <a:spcPts val="2000"/>
              </a:lnSpc>
              <a:buFontTx/>
              <a:buNone/>
            </a:pPr>
            <a:r>
              <a:rPr lang="en-US" altLang="en-US" sz="2400"/>
              <a:t>	4. Select A/D conversion clock</a:t>
            </a:r>
          </a:p>
          <a:p>
            <a:pPr marL="0" indent="0">
              <a:lnSpc>
                <a:spcPts val="2000"/>
              </a:lnSpc>
              <a:buFontTx/>
              <a:buNone/>
            </a:pPr>
            <a:r>
              <a:rPr lang="en-US" altLang="en-US" sz="2400"/>
              <a:t>	5. Enable A/D module</a:t>
            </a:r>
          </a:p>
          <a:p>
            <a:pPr marL="0" indent="0">
              <a:lnSpc>
                <a:spcPts val="2000"/>
              </a:lnSpc>
              <a:buFontTx/>
              <a:buNone/>
            </a:pPr>
            <a:r>
              <a:rPr lang="en-US" altLang="en-US" sz="2400"/>
              <a:t>- Configure A/D interrupt</a:t>
            </a:r>
          </a:p>
          <a:p>
            <a:pPr marL="0" indent="0">
              <a:lnSpc>
                <a:spcPts val="2000"/>
              </a:lnSpc>
              <a:buFontTx/>
              <a:buNone/>
            </a:pPr>
            <a:r>
              <a:rPr lang="en-US" altLang="en-US" sz="2400"/>
              <a:t>	1. Clear ADIF flag</a:t>
            </a:r>
          </a:p>
          <a:p>
            <a:pPr marL="0" indent="0">
              <a:lnSpc>
                <a:spcPts val="2000"/>
              </a:lnSpc>
              <a:buFontTx/>
              <a:buNone/>
            </a:pPr>
            <a:r>
              <a:rPr lang="en-US" altLang="en-US" sz="2400"/>
              <a:t>	2. Set ADIE bit (if desired)</a:t>
            </a:r>
          </a:p>
          <a:p>
            <a:pPr marL="0" indent="0">
              <a:lnSpc>
                <a:spcPts val="2000"/>
              </a:lnSpc>
              <a:buFontTx/>
              <a:buNone/>
            </a:pPr>
            <a:r>
              <a:rPr lang="en-US" altLang="en-US" sz="2400"/>
              <a:t>	3. Set GIE bit (if desired)</a:t>
            </a:r>
          </a:p>
          <a:p>
            <a:pPr marL="0" indent="0">
              <a:lnSpc>
                <a:spcPts val="2000"/>
              </a:lnSpc>
              <a:buFontTx/>
              <a:buNone/>
            </a:pPr>
            <a:r>
              <a:rPr lang="en-US" altLang="en-US" sz="2400"/>
              <a:t>- Wait for the desired acquisition time (if required)</a:t>
            </a:r>
          </a:p>
          <a:p>
            <a:pPr marL="0" indent="0">
              <a:lnSpc>
                <a:spcPts val="2000"/>
              </a:lnSpc>
              <a:buFontTx/>
              <a:buNone/>
            </a:pPr>
            <a:r>
              <a:rPr lang="en-US" altLang="en-US" sz="2400"/>
              <a:t>- Start conversion by setting the GO/DONE bit</a:t>
            </a:r>
          </a:p>
          <a:p>
            <a:pPr marL="0" indent="0">
              <a:lnSpc>
                <a:spcPts val="2000"/>
              </a:lnSpc>
              <a:buFontTx/>
              <a:buNone/>
            </a:pPr>
            <a:r>
              <a:rPr lang="en-US" altLang="en-US" sz="2400"/>
              <a:t>- Wait for A/D conversion to complete</a:t>
            </a:r>
          </a:p>
          <a:p>
            <a:pPr marL="0" indent="0">
              <a:lnSpc>
                <a:spcPts val="2000"/>
              </a:lnSpc>
              <a:buFontTx/>
              <a:buNone/>
            </a:pPr>
            <a:r>
              <a:rPr lang="en-US" altLang="en-US" sz="2400"/>
              <a:t>- Read the A/D result registers; clear the ADIF flag</a:t>
            </a:r>
          </a:p>
          <a:p>
            <a:pPr marL="0" indent="0">
              <a:lnSpc>
                <a:spcPts val="2000"/>
              </a:lnSpc>
              <a:buFontTx/>
              <a:buNone/>
            </a:pPr>
            <a:endParaRPr lang="en-US" altLang="zh-TW" sz="2400" b="1">
              <a:latin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F8AAE49-9CB6-494F-BAC1-19A4DDB28B5B}" type="slidenum">
              <a:rPr kumimoji="0" lang="zh-TW" altLang="en-US" sz="1400">
                <a:ea typeface="新細明體" pitchFamily="18" charset="-120"/>
              </a:rPr>
              <a:pPr eaLnBrk="1" hangingPunct="1">
                <a:spcBef>
                  <a:spcPct val="0"/>
                </a:spcBef>
                <a:buFontTx/>
                <a:buNone/>
              </a:pPr>
              <a:t>32</a:t>
            </a:fld>
            <a:endParaRPr kumimoji="0" lang="en-US" altLang="zh-TW" sz="1400">
              <a:ea typeface="新細明體" pitchFamily="18" charset="-120"/>
            </a:endParaRPr>
          </a:p>
        </p:txBody>
      </p:sp>
      <p:sp>
        <p:nvSpPr>
          <p:cNvPr id="34819"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34820"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a:buFontTx/>
              <a:buNone/>
            </a:pPr>
            <a:r>
              <a:rPr lang="en-US" altLang="en-US" sz="2400" b="1"/>
              <a:t>Example 12.6 </a:t>
            </a:r>
            <a:r>
              <a:rPr lang="en-US" altLang="en-US" sz="2400"/>
              <a:t>Assume that the AN0 pin of a PIC18 running with a 32 MHz crystal oscillator is connected to a potentiometer. The voltage range of the potentiometer is from 0V to 5V. Write a program to measure the voltage applied to the AN0 pin, convert it, and retrieved the conversion result and place it in PRODH:PRODL.</a:t>
            </a:r>
          </a:p>
          <a:p>
            <a:pPr marL="0" indent="0">
              <a:lnSpc>
                <a:spcPct val="80000"/>
              </a:lnSpc>
              <a:buFontTx/>
              <a:buNone/>
            </a:pPr>
            <a:r>
              <a:rPr lang="en-CA" altLang="en-US" sz="2400"/>
              <a:t>Let the minimum value of T</a:t>
            </a:r>
            <a:r>
              <a:rPr lang="en-CA" altLang="en-US" sz="2400" baseline="-25000"/>
              <a:t>AD </a:t>
            </a:r>
            <a:r>
              <a:rPr lang="en-CA" altLang="en-US" sz="2400"/>
              <a:t>= 1.6 </a:t>
            </a:r>
            <a:r>
              <a:rPr lang="en-CA" altLang="en-US" sz="2400">
                <a:latin typeface="Symbol" pitchFamily="18" charset="2"/>
              </a:rPr>
              <a:t>m</a:t>
            </a:r>
            <a:r>
              <a:rPr lang="en-CA" altLang="en-US" sz="2400"/>
              <a:t>s  and the minimum value of T</a:t>
            </a:r>
            <a:r>
              <a:rPr lang="en-CA" altLang="en-US" sz="2400" baseline="-25000"/>
              <a:t>ACQ </a:t>
            </a:r>
            <a:r>
              <a:rPr lang="en-CA" altLang="en-US" sz="2400"/>
              <a:t>= 13 </a:t>
            </a:r>
            <a:r>
              <a:rPr lang="en-CA" altLang="en-US" sz="2400">
                <a:latin typeface="Symbol" pitchFamily="18" charset="2"/>
              </a:rPr>
              <a:t>m</a:t>
            </a:r>
            <a:r>
              <a:rPr lang="en-CA" altLang="en-US" sz="2400"/>
              <a:t>s</a:t>
            </a:r>
            <a:endParaRPr lang="en-US" altLang="zh-TW" sz="2400" b="1">
              <a:latin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053B468-57E6-4B45-AFC0-3411B7F6B792}" type="slidenum">
              <a:rPr kumimoji="0" lang="zh-TW" altLang="en-US" sz="1400">
                <a:ea typeface="新細明體" pitchFamily="18" charset="-120"/>
              </a:rPr>
              <a:pPr eaLnBrk="1" hangingPunct="1">
                <a:spcBef>
                  <a:spcPct val="0"/>
                </a:spcBef>
                <a:buFontTx/>
                <a:buNone/>
              </a:pPr>
              <a:t>33</a:t>
            </a:fld>
            <a:endParaRPr kumimoji="0" lang="en-US" altLang="zh-TW" sz="1400">
              <a:ea typeface="新細明體" pitchFamily="18" charset="-120"/>
            </a:endParaRPr>
          </a:p>
        </p:txBody>
      </p:sp>
      <p:sp>
        <p:nvSpPr>
          <p:cNvPr id="35843"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35844"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a:lnSpc>
                <a:spcPts val="1800"/>
              </a:lnSpc>
              <a:buFontTx/>
              <a:buNone/>
            </a:pPr>
            <a:r>
              <a:rPr lang="en-US" altLang="en-US" sz="1800" b="1">
                <a:latin typeface="Courier New" pitchFamily="49" charset="0"/>
                <a:cs typeface="Courier New" pitchFamily="49" charset="0"/>
              </a:rPr>
              <a:t>	org 0x00</a:t>
            </a:r>
          </a:p>
          <a:p>
            <a:pPr marL="0" indent="0">
              <a:lnSpc>
                <a:spcPts val="1800"/>
              </a:lnSpc>
              <a:buFontTx/>
              <a:buNone/>
            </a:pPr>
            <a:r>
              <a:rPr lang="en-US" altLang="en-US" sz="1800" b="1">
                <a:latin typeface="Courier New" pitchFamily="49" charset="0"/>
                <a:cs typeface="Courier New" pitchFamily="49" charset="0"/>
              </a:rPr>
              <a:t>	goto start</a:t>
            </a:r>
          </a:p>
          <a:p>
            <a:pPr marL="0" indent="0">
              <a:lnSpc>
                <a:spcPts val="1800"/>
              </a:lnSpc>
              <a:buFontTx/>
              <a:buNone/>
            </a:pPr>
            <a:r>
              <a:rPr lang="en-US" altLang="en-US" sz="1800" b="1">
                <a:latin typeface="Courier New" pitchFamily="49" charset="0"/>
                <a:cs typeface="Courier New" pitchFamily="49" charset="0"/>
              </a:rPr>
              <a:t>	org 0x08</a:t>
            </a:r>
          </a:p>
          <a:p>
            <a:pPr marL="0" indent="0">
              <a:lnSpc>
                <a:spcPts val="1800"/>
              </a:lnSpc>
              <a:buFontTx/>
              <a:buNone/>
            </a:pPr>
            <a:r>
              <a:rPr lang="en-US" altLang="en-US" sz="1800" b="1">
                <a:latin typeface="Courier New" pitchFamily="49" charset="0"/>
                <a:cs typeface="Courier New" pitchFamily="49" charset="0"/>
              </a:rPr>
              <a:t>	retfie</a:t>
            </a:r>
          </a:p>
          <a:p>
            <a:pPr marL="0" indent="0">
              <a:lnSpc>
                <a:spcPts val="1800"/>
              </a:lnSpc>
              <a:buFontTx/>
              <a:buNone/>
            </a:pPr>
            <a:r>
              <a:rPr lang="en-US" altLang="en-US" sz="1800" b="1">
                <a:latin typeface="Courier New" pitchFamily="49" charset="0"/>
                <a:cs typeface="Courier New" pitchFamily="49" charset="0"/>
              </a:rPr>
              <a:t>	org 0x18</a:t>
            </a:r>
          </a:p>
          <a:p>
            <a:pPr marL="0" indent="0">
              <a:lnSpc>
                <a:spcPts val="1800"/>
              </a:lnSpc>
              <a:buFontTx/>
              <a:buNone/>
            </a:pPr>
            <a:r>
              <a:rPr lang="en-US" altLang="en-US" sz="1800" b="1">
                <a:latin typeface="Courier New" pitchFamily="49" charset="0"/>
                <a:cs typeface="Courier New" pitchFamily="49" charset="0"/>
              </a:rPr>
              <a:t>	retfie</a:t>
            </a:r>
          </a:p>
          <a:p>
            <a:pPr marL="0" indent="0">
              <a:lnSpc>
                <a:spcPts val="1800"/>
              </a:lnSpc>
              <a:buFontTx/>
              <a:buNone/>
            </a:pPr>
            <a:r>
              <a:rPr lang="en-US" altLang="en-US" sz="1800" b="1">
                <a:latin typeface="Courier New" pitchFamily="49" charset="0"/>
                <a:cs typeface="Courier New" pitchFamily="49" charset="0"/>
              </a:rPr>
              <a:t>start  movlw 0x01     ; select channel AN0 and enable A/D</a:t>
            </a:r>
          </a:p>
          <a:p>
            <a:pPr marL="0" indent="0">
              <a:lnSpc>
                <a:spcPts val="1800"/>
              </a:lnSpc>
              <a:buFontTx/>
              <a:buNone/>
            </a:pPr>
            <a:r>
              <a:rPr lang="en-US" altLang="en-US" sz="1800" b="1">
                <a:latin typeface="Courier New" pitchFamily="49" charset="0"/>
                <a:cs typeface="Courier New" pitchFamily="49" charset="0"/>
              </a:rPr>
              <a:t>	movwf ADCON0,A ; "</a:t>
            </a:r>
          </a:p>
          <a:p>
            <a:pPr marL="0" indent="0">
              <a:lnSpc>
                <a:spcPts val="1800"/>
              </a:lnSpc>
              <a:buFontTx/>
              <a:buNone/>
            </a:pPr>
            <a:r>
              <a:rPr lang="en-US" altLang="en-US" sz="1800" b="1">
                <a:latin typeface="Courier New" pitchFamily="49" charset="0"/>
                <a:cs typeface="Courier New" pitchFamily="49" charset="0"/>
              </a:rPr>
              <a:t>	movlw 0x0E     ; use VDD &amp; VSS as reference voltages &amp;</a:t>
            </a:r>
          </a:p>
          <a:p>
            <a:pPr marL="0" indent="0">
              <a:lnSpc>
                <a:spcPts val="1800"/>
              </a:lnSpc>
              <a:buFontTx/>
              <a:buNone/>
            </a:pPr>
            <a:r>
              <a:rPr lang="en-US" altLang="en-US" sz="1800" b="1">
                <a:latin typeface="Courier New" pitchFamily="49" charset="0"/>
                <a:cs typeface="Courier New" pitchFamily="49" charset="0"/>
              </a:rPr>
              <a:t>	movwf ADCON1,A ; configure channel AN0 as analog input</a:t>
            </a:r>
          </a:p>
          <a:p>
            <a:pPr marL="0" indent="0">
              <a:lnSpc>
                <a:spcPts val="1800"/>
              </a:lnSpc>
              <a:buFontTx/>
              <a:buNone/>
            </a:pPr>
            <a:r>
              <a:rPr lang="en-US" altLang="en-US" sz="1800" b="1">
                <a:latin typeface="Courier New" pitchFamily="49" charset="0"/>
                <a:cs typeface="Courier New" pitchFamily="49" charset="0"/>
              </a:rPr>
              <a:t>	movlw 0xA6     ; select FOSC/64 as conversion clock,</a:t>
            </a:r>
          </a:p>
          <a:p>
            <a:pPr marL="0" indent="0">
              <a:lnSpc>
                <a:spcPts val="1800"/>
              </a:lnSpc>
              <a:buFontTx/>
              <a:buNone/>
            </a:pPr>
            <a:r>
              <a:rPr lang="en-US" altLang="en-US" sz="1800" b="1">
                <a:latin typeface="Courier New" pitchFamily="49" charset="0"/>
                <a:cs typeface="Courier New" pitchFamily="49" charset="0"/>
              </a:rPr>
              <a:t>	movwf ADCON2,A ; 8 TAD for acquisition time, </a:t>
            </a:r>
          </a:p>
          <a:p>
            <a:pPr marL="0" indent="0">
              <a:lnSpc>
                <a:spcPts val="1800"/>
              </a:lnSpc>
              <a:buFontTx/>
              <a:buNone/>
            </a:pPr>
            <a:r>
              <a:rPr lang="en-US" altLang="en-US" sz="1800" b="1">
                <a:latin typeface="Courier New" pitchFamily="49" charset="0"/>
                <a:cs typeface="Courier New" pitchFamily="49" charset="0"/>
              </a:rPr>
              <a:t>			  ;right-justified</a:t>
            </a:r>
          </a:p>
          <a:p>
            <a:pPr marL="0" indent="0">
              <a:lnSpc>
                <a:spcPts val="1800"/>
              </a:lnSpc>
              <a:buFontTx/>
              <a:buNone/>
            </a:pPr>
            <a:r>
              <a:rPr lang="en-US" altLang="en-US" sz="1800" b="1">
                <a:latin typeface="Courier New" pitchFamily="49" charset="0"/>
                <a:cs typeface="Courier New" pitchFamily="49" charset="0"/>
              </a:rPr>
              <a:t>	bsf ADCON0,GO,A ; start A/D conversion</a:t>
            </a:r>
          </a:p>
          <a:p>
            <a:pPr marL="0" indent="0">
              <a:lnSpc>
                <a:spcPts val="1800"/>
              </a:lnSpc>
              <a:buFontTx/>
              <a:buNone/>
            </a:pPr>
            <a:r>
              <a:rPr lang="en-US" altLang="en-US" sz="1800" b="1">
                <a:latin typeface="Courier New" pitchFamily="49" charset="0"/>
                <a:cs typeface="Courier New" pitchFamily="49" charset="0"/>
              </a:rPr>
              <a:t>wait_con </a:t>
            </a:r>
          </a:p>
          <a:p>
            <a:pPr marL="0" indent="0">
              <a:lnSpc>
                <a:spcPts val="1800"/>
              </a:lnSpc>
              <a:buFontTx/>
              <a:buNone/>
            </a:pPr>
            <a:r>
              <a:rPr lang="en-US" altLang="en-US" sz="1800" b="1">
                <a:latin typeface="Courier New" pitchFamily="49" charset="0"/>
                <a:cs typeface="Courier New" pitchFamily="49" charset="0"/>
              </a:rPr>
              <a:t>	btfsc ADCON0,DONE,A ; wait until conversion is done</a:t>
            </a:r>
          </a:p>
          <a:p>
            <a:pPr marL="0" indent="0">
              <a:lnSpc>
                <a:spcPts val="1800"/>
              </a:lnSpc>
              <a:buFontTx/>
              <a:buNone/>
            </a:pPr>
            <a:r>
              <a:rPr lang="en-US" altLang="en-US" sz="1800" b="1">
                <a:latin typeface="Courier New" pitchFamily="49" charset="0"/>
                <a:cs typeface="Courier New" pitchFamily="49" charset="0"/>
              </a:rPr>
              <a:t>	bra wait_con</a:t>
            </a:r>
          </a:p>
          <a:p>
            <a:pPr marL="0" indent="0">
              <a:lnSpc>
                <a:spcPts val="1800"/>
              </a:lnSpc>
              <a:buFontTx/>
              <a:buNone/>
            </a:pPr>
            <a:r>
              <a:rPr lang="en-US" altLang="en-US" sz="1800" b="1">
                <a:latin typeface="Courier New" pitchFamily="49" charset="0"/>
                <a:cs typeface="Courier New" pitchFamily="49" charset="0"/>
              </a:rPr>
              <a:t>	movff ADRESH,PRODH ; save conversion result</a:t>
            </a:r>
          </a:p>
          <a:p>
            <a:pPr marL="0" indent="0">
              <a:lnSpc>
                <a:spcPts val="1800"/>
              </a:lnSpc>
              <a:buFontTx/>
              <a:buNone/>
            </a:pPr>
            <a:r>
              <a:rPr lang="en-US" altLang="en-US" sz="1800" b="1">
                <a:latin typeface="Courier New" pitchFamily="49" charset="0"/>
                <a:cs typeface="Courier New" pitchFamily="49" charset="0"/>
              </a:rPr>
              <a:t>	movff ADRESL,PRODL ; "</a:t>
            </a:r>
          </a:p>
          <a:p>
            <a:pPr marL="0" indent="0">
              <a:lnSpc>
                <a:spcPts val="1800"/>
              </a:lnSpc>
              <a:buFontTx/>
              <a:buNone/>
            </a:pPr>
            <a:r>
              <a:rPr lang="en-US" altLang="en-US" sz="1800" b="1">
                <a:latin typeface="Courier New" pitchFamily="49" charset="0"/>
                <a:cs typeface="Courier New" pitchFamily="49" charset="0"/>
              </a:rPr>
              <a:t>end</a:t>
            </a:r>
            <a:endParaRPr lang="en-US" altLang="zh-TW" sz="1800" b="1">
              <a:latin typeface="Courier New" pitchFamily="49" charset="0"/>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41011C2-238D-4C4E-9BD5-92EAE7391B34}" type="slidenum">
              <a:rPr kumimoji="0" lang="zh-TW" altLang="en-US" sz="1400">
                <a:ea typeface="新細明體" pitchFamily="18" charset="-120"/>
              </a:rPr>
              <a:pPr eaLnBrk="1" hangingPunct="1">
                <a:spcBef>
                  <a:spcPct val="0"/>
                </a:spcBef>
                <a:buFontTx/>
                <a:buNone/>
              </a:pPr>
              <a:t>34</a:t>
            </a:fld>
            <a:endParaRPr kumimoji="0" lang="en-US" altLang="zh-TW" sz="1400">
              <a:ea typeface="新細明體" pitchFamily="18" charset="-120"/>
            </a:endParaRPr>
          </a:p>
        </p:txBody>
      </p:sp>
      <p:sp>
        <p:nvSpPr>
          <p:cNvPr id="36867" name="Rectangle 2"/>
          <p:cNvSpPr>
            <a:spLocks noGrp="1" noChangeArrowheads="1"/>
          </p:cNvSpPr>
          <p:nvPr>
            <p:ph type="title"/>
          </p:nvPr>
        </p:nvSpPr>
        <p:spPr>
          <a:xfrm>
            <a:off x="685800" y="133350"/>
            <a:ext cx="7772400" cy="415925"/>
          </a:xfrm>
        </p:spPr>
        <p:txBody>
          <a:bodyPr/>
          <a:lstStyle/>
          <a:p>
            <a:pPr eaLnBrk="1" hangingPunct="1"/>
            <a:r>
              <a:rPr lang="en-US" altLang="zh-TW"/>
              <a:t>Scaling Circuit</a:t>
            </a:r>
          </a:p>
        </p:txBody>
      </p:sp>
      <p:sp>
        <p:nvSpPr>
          <p:cNvPr id="36868"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a:buFontTx/>
              <a:buNone/>
            </a:pPr>
            <a:r>
              <a:rPr lang="en-US" altLang="en-US" sz="1800"/>
              <a:t>Used to amplify the transducer output from a range of 0V ~ V</a:t>
            </a:r>
            <a:r>
              <a:rPr lang="en-US" altLang="en-US" sz="1800" baseline="-25000"/>
              <a:t>Z</a:t>
            </a:r>
            <a:r>
              <a:rPr lang="en-US" altLang="en-US" sz="1800"/>
              <a:t> to 0 ~ V</a:t>
            </a:r>
            <a:r>
              <a:rPr lang="en-US" altLang="en-US" sz="1800" baseline="-25000"/>
              <a:t>DD</a:t>
            </a:r>
            <a:r>
              <a:rPr lang="en-US" altLang="en-US" sz="1800"/>
              <a:t>.</a:t>
            </a:r>
          </a:p>
          <a:p>
            <a:pPr marL="0" indent="0"/>
            <a:r>
              <a:rPr lang="en-US" altLang="en-US" sz="1800"/>
              <a:t>- Usually V</a:t>
            </a:r>
            <a:r>
              <a:rPr lang="en-US" altLang="en-US" sz="1800" baseline="-25000"/>
              <a:t>Z</a:t>
            </a:r>
            <a:r>
              <a:rPr lang="en-US" altLang="en-US" sz="1800"/>
              <a:t> is smaller than V</a:t>
            </a:r>
            <a:r>
              <a:rPr lang="en-US" altLang="en-US" sz="1800" baseline="-25000"/>
              <a:t>DD</a:t>
            </a:r>
            <a:r>
              <a:rPr lang="en-US" altLang="en-US" sz="1800"/>
              <a:t>.</a:t>
            </a:r>
          </a:p>
          <a:p>
            <a:pPr marL="0" indent="0"/>
            <a:r>
              <a:rPr lang="en-US" altLang="en-US" sz="1800"/>
              <a:t>- Voltage gain:</a:t>
            </a:r>
          </a:p>
          <a:p>
            <a:pPr marL="0" indent="0">
              <a:buFontTx/>
              <a:buNone/>
            </a:pPr>
            <a:endParaRPr lang="en-US" altLang="zh-TW" sz="1800" b="1">
              <a:latin typeface="Courier New" pitchFamily="49" charset="0"/>
              <a:cs typeface="Courier New" pitchFamily="49" charset="0"/>
            </a:endParaRPr>
          </a:p>
        </p:txBody>
      </p:sp>
      <p:pic>
        <p:nvPicPr>
          <p:cNvPr id="368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90700"/>
            <a:ext cx="62388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852738"/>
            <a:ext cx="4383088" cy="252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24C3356-1074-43FE-818A-1B9F8E853F6E}" type="slidenum">
              <a:rPr kumimoji="0" lang="zh-TW" altLang="en-US" sz="1400">
                <a:ea typeface="新細明體" pitchFamily="18" charset="-120"/>
              </a:rPr>
              <a:pPr eaLnBrk="1" hangingPunct="1">
                <a:spcBef>
                  <a:spcPct val="0"/>
                </a:spcBef>
                <a:buFontTx/>
                <a:buNone/>
              </a:pPr>
              <a:t>35</a:t>
            </a:fld>
            <a:endParaRPr kumimoji="0" lang="en-US" altLang="zh-TW" sz="1400">
              <a:ea typeface="新細明體" pitchFamily="18" charset="-120"/>
            </a:endParaRPr>
          </a:p>
        </p:txBody>
      </p:sp>
      <p:sp>
        <p:nvSpPr>
          <p:cNvPr id="37891" name="Rectangle 2"/>
          <p:cNvSpPr>
            <a:spLocks noGrp="1" noChangeArrowheads="1"/>
          </p:cNvSpPr>
          <p:nvPr>
            <p:ph type="title"/>
          </p:nvPr>
        </p:nvSpPr>
        <p:spPr>
          <a:xfrm>
            <a:off x="685800" y="133350"/>
            <a:ext cx="7772400" cy="415925"/>
          </a:xfrm>
        </p:spPr>
        <p:txBody>
          <a:bodyPr/>
          <a:lstStyle/>
          <a:p>
            <a:pPr eaLnBrk="1" hangingPunct="1"/>
            <a:r>
              <a:rPr lang="en-US" altLang="zh-TW"/>
              <a:t>Scaling Circuit</a:t>
            </a:r>
          </a:p>
        </p:txBody>
      </p:sp>
      <p:sp>
        <p:nvSpPr>
          <p:cNvPr id="37892"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a:buFontTx/>
              <a:buNone/>
            </a:pPr>
            <a:r>
              <a:rPr lang="en-US" altLang="en-US" sz="2400"/>
              <a:t>Suppose the transducer output voltage ranges from 0V to 200 mV.</a:t>
            </a:r>
          </a:p>
          <a:p>
            <a:pPr marL="0" indent="0">
              <a:buFontTx/>
              <a:buNone/>
            </a:pPr>
            <a:r>
              <a:rPr lang="en-US" altLang="en-US" sz="2400"/>
              <a:t>Choose the appropriate values for R1 and R2 to scale this range to 0~5V.</a:t>
            </a:r>
          </a:p>
          <a:p>
            <a:pPr marL="0" indent="0">
              <a:buFontTx/>
              <a:buNone/>
            </a:pPr>
            <a:endParaRPr lang="en-US" altLang="en-US" sz="2400" b="1"/>
          </a:p>
          <a:p>
            <a:pPr marL="0" indent="0">
              <a:buFontTx/>
              <a:buNone/>
            </a:pPr>
            <a:r>
              <a:rPr lang="en-US" altLang="en-US" sz="2400" b="1"/>
              <a:t>Solution:</a:t>
            </a:r>
          </a:p>
          <a:p>
            <a:pPr marL="0" indent="0"/>
            <a:r>
              <a:rPr lang="pt-BR" altLang="en-US" sz="2400" b="1"/>
              <a:t>R2/R1 </a:t>
            </a:r>
            <a:r>
              <a:rPr lang="pt-BR" altLang="en-US" sz="2400"/>
              <a:t>= (V</a:t>
            </a:r>
            <a:r>
              <a:rPr lang="pt-BR" altLang="en-US" sz="2400" baseline="-25000"/>
              <a:t>OUT </a:t>
            </a:r>
            <a:r>
              <a:rPr lang="pt-BR" altLang="en-US" sz="2400"/>
              <a:t>/V</a:t>
            </a:r>
            <a:r>
              <a:rPr lang="pt-BR" altLang="en-US" sz="2400" baseline="-25000"/>
              <a:t>IN</a:t>
            </a:r>
            <a:r>
              <a:rPr lang="pt-BR" altLang="en-US" sz="2400"/>
              <a:t>) – 1 = 24</a:t>
            </a:r>
          </a:p>
          <a:p>
            <a:pPr marL="0" indent="0"/>
            <a:r>
              <a:rPr lang="en-US" altLang="en-US" sz="2400"/>
              <a:t>Choose 240 K</a:t>
            </a:r>
            <a:r>
              <a:rPr lang="el-GR" altLang="en-US" sz="2400"/>
              <a:t>Ω</a:t>
            </a:r>
            <a:r>
              <a:rPr lang="en-US" altLang="en-US" sz="2400"/>
              <a:t> for R2 and 10 K</a:t>
            </a:r>
            <a:r>
              <a:rPr lang="el-GR" altLang="en-US" sz="2400"/>
              <a:t>Ω</a:t>
            </a:r>
            <a:r>
              <a:rPr lang="en-US" altLang="en-US" sz="2400"/>
              <a:t> for R1.</a:t>
            </a:r>
          </a:p>
          <a:p>
            <a:pPr marL="0" indent="0"/>
            <a:endParaRPr lang="en-US" altLang="zh-TW" sz="1800" b="1">
              <a:latin typeface="Courier New" pitchFamily="49" charset="0"/>
              <a:cs typeface="Courier New" pitchFamily="49" charset="0"/>
            </a:endParaRPr>
          </a:p>
          <a:p>
            <a:pPr marL="0" indent="0"/>
            <a:endParaRPr lang="en-US" altLang="zh-TW" sz="1800" b="1">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193118D-F85B-4D24-A7EA-E72A6D66FA88}" type="slidenum">
              <a:rPr kumimoji="0" lang="zh-TW" altLang="en-US" sz="1400">
                <a:ea typeface="新細明體" pitchFamily="18" charset="-120"/>
              </a:rPr>
              <a:pPr eaLnBrk="1" hangingPunct="1">
                <a:spcBef>
                  <a:spcPct val="0"/>
                </a:spcBef>
                <a:buFontTx/>
                <a:buNone/>
              </a:pPr>
              <a:t>36</a:t>
            </a:fld>
            <a:endParaRPr kumimoji="0" lang="en-US" altLang="zh-TW" sz="1400">
              <a:ea typeface="新細明體" pitchFamily="18" charset="-120"/>
            </a:endParaRPr>
          </a:p>
        </p:txBody>
      </p:sp>
      <p:sp>
        <p:nvSpPr>
          <p:cNvPr id="38915" name="Rectangle 2"/>
          <p:cNvSpPr>
            <a:spLocks noGrp="1" noChangeArrowheads="1"/>
          </p:cNvSpPr>
          <p:nvPr>
            <p:ph type="title"/>
          </p:nvPr>
        </p:nvSpPr>
        <p:spPr>
          <a:xfrm>
            <a:off x="685800" y="133350"/>
            <a:ext cx="7772400" cy="415925"/>
          </a:xfrm>
        </p:spPr>
        <p:txBody>
          <a:bodyPr/>
          <a:lstStyle/>
          <a:p>
            <a:pPr eaLnBrk="1" hangingPunct="1"/>
            <a:r>
              <a:rPr lang="en-US" altLang="zh-TW"/>
              <a:t>Scaling Circuit</a:t>
            </a:r>
          </a:p>
        </p:txBody>
      </p:sp>
      <p:sp>
        <p:nvSpPr>
          <p:cNvPr id="38916"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a:buFontTx/>
              <a:buNone/>
            </a:pPr>
            <a:r>
              <a:rPr lang="en-US" altLang="en-US" b="1"/>
              <a:t>Voltage Translation Circuit</a:t>
            </a:r>
          </a:p>
          <a:p>
            <a:pPr marL="0" indent="0">
              <a:buFontTx/>
              <a:buNone/>
            </a:pPr>
            <a:r>
              <a:rPr lang="en-US" altLang="en-US"/>
              <a:t>Needed to shift and scale the transducer output in a range of –V</a:t>
            </a:r>
            <a:r>
              <a:rPr lang="en-US" altLang="en-US" baseline="-25000"/>
              <a:t>X</a:t>
            </a:r>
            <a:r>
              <a:rPr lang="en-US" altLang="en-US"/>
              <a:t> ~ V</a:t>
            </a:r>
            <a:r>
              <a:rPr lang="en-US" altLang="en-US" baseline="-25000"/>
              <a:t>Z</a:t>
            </a:r>
            <a:r>
              <a:rPr lang="en-US" altLang="en-US"/>
              <a:t> to 0V ~ V</a:t>
            </a:r>
            <a:r>
              <a:rPr lang="en-US" altLang="en-US" baseline="-25000"/>
              <a:t>DD</a:t>
            </a:r>
          </a:p>
          <a:p>
            <a:pPr marL="0" indent="0">
              <a:buFontTx/>
              <a:buNone/>
            </a:pPr>
            <a:endParaRPr lang="en-US" altLang="zh-TW" sz="1800" b="1">
              <a:latin typeface="Courier New" pitchFamily="49" charset="0"/>
              <a:cs typeface="Courier New" pitchFamily="49" charset="0"/>
            </a:endParaRPr>
          </a:p>
        </p:txBody>
      </p:sp>
      <p:pic>
        <p:nvPicPr>
          <p:cNvPr id="389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414588"/>
            <a:ext cx="7888287" cy="302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F6FC56F-5072-4859-981F-50473A28E139}" type="slidenum">
              <a:rPr kumimoji="0" lang="zh-TW" altLang="en-US" sz="1400">
                <a:ea typeface="新細明體" pitchFamily="18" charset="-120"/>
              </a:rPr>
              <a:pPr eaLnBrk="1" hangingPunct="1">
                <a:spcBef>
                  <a:spcPct val="0"/>
                </a:spcBef>
                <a:buFontTx/>
                <a:buNone/>
              </a:pPr>
              <a:t>37</a:t>
            </a:fld>
            <a:endParaRPr kumimoji="0" lang="en-US" altLang="zh-TW" sz="1400">
              <a:ea typeface="新細明體" pitchFamily="18" charset="-120"/>
            </a:endParaRPr>
          </a:p>
        </p:txBody>
      </p:sp>
      <p:sp>
        <p:nvSpPr>
          <p:cNvPr id="39939" name="Rectangle 2"/>
          <p:cNvSpPr>
            <a:spLocks noGrp="1" noChangeArrowheads="1"/>
          </p:cNvSpPr>
          <p:nvPr>
            <p:ph type="title"/>
          </p:nvPr>
        </p:nvSpPr>
        <p:spPr>
          <a:xfrm>
            <a:off x="685800" y="133350"/>
            <a:ext cx="7772400" cy="415925"/>
          </a:xfrm>
        </p:spPr>
        <p:txBody>
          <a:bodyPr/>
          <a:lstStyle/>
          <a:p>
            <a:pPr eaLnBrk="1" hangingPunct="1"/>
            <a:r>
              <a:rPr lang="en-US" altLang="zh-TW"/>
              <a:t>Scaling Circuit</a:t>
            </a:r>
          </a:p>
        </p:txBody>
      </p:sp>
      <p:sp>
        <p:nvSpPr>
          <p:cNvPr id="39940"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a:buFontTx/>
              <a:buNone/>
            </a:pPr>
            <a:r>
              <a:rPr lang="en-US" altLang="en-US" sz="2400"/>
              <a:t>Choose appropriate resistor values and the adjusting voltage so that the circuit shown in the last page can shift the voltage from the range of –1.2V ~ 3.0V to the range of 0V ~ 5V.</a:t>
            </a:r>
          </a:p>
          <a:p>
            <a:pPr marL="0" indent="0">
              <a:buFontTx/>
              <a:buNone/>
            </a:pPr>
            <a:r>
              <a:rPr lang="en-US" altLang="en-US" sz="2400" b="1"/>
              <a:t>Solution:</a:t>
            </a:r>
          </a:p>
          <a:p>
            <a:pPr marL="0" indent="0">
              <a:buFontTx/>
              <a:buNone/>
            </a:pPr>
            <a:endParaRPr lang="en-US" altLang="zh-TW" sz="1800" b="1">
              <a:latin typeface="Courier New" pitchFamily="49" charset="0"/>
              <a:cs typeface="Courier New" pitchFamily="49" charset="0"/>
            </a:endParaRPr>
          </a:p>
          <a:p>
            <a:pPr marL="0" indent="0"/>
            <a:endParaRPr lang="en-US" altLang="zh-TW" sz="1800" b="1">
              <a:latin typeface="Courier New" pitchFamily="49" charset="0"/>
              <a:cs typeface="Courier New" pitchFamily="49" charset="0"/>
            </a:endParaRPr>
          </a:p>
        </p:txBody>
      </p:sp>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636838"/>
            <a:ext cx="7910512" cy="158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2F9C830-8DF5-4AE0-90CF-D68A1B598C4A}" type="slidenum">
              <a:rPr kumimoji="0" lang="zh-TW" altLang="en-US" sz="1400">
                <a:ea typeface="新細明體" pitchFamily="18" charset="-120"/>
              </a:rPr>
              <a:pPr eaLnBrk="1" hangingPunct="1">
                <a:spcBef>
                  <a:spcPct val="0"/>
                </a:spcBef>
                <a:buFontTx/>
                <a:buNone/>
              </a:pPr>
              <a:t>38</a:t>
            </a:fld>
            <a:endParaRPr kumimoji="0" lang="en-US" altLang="zh-TW" sz="1400">
              <a:ea typeface="新細明體" pitchFamily="18" charset="-120"/>
            </a:endParaRPr>
          </a:p>
        </p:txBody>
      </p:sp>
      <p:sp>
        <p:nvSpPr>
          <p:cNvPr id="40963" name="Rectangle 2"/>
          <p:cNvSpPr>
            <a:spLocks noGrp="1" noChangeArrowheads="1"/>
          </p:cNvSpPr>
          <p:nvPr>
            <p:ph type="ctrTitle"/>
          </p:nvPr>
        </p:nvSpPr>
        <p:spPr>
          <a:xfrm>
            <a:off x="539750" y="620713"/>
            <a:ext cx="7772400" cy="1143000"/>
          </a:xfrm>
        </p:spPr>
        <p:txBody>
          <a:bodyPr/>
          <a:lstStyle/>
          <a:p>
            <a:pPr eaLnBrk="1" hangingPunct="1"/>
            <a:r>
              <a:rPr lang="en-US" altLang="zh-TW" sz="3600"/>
              <a:t> </a:t>
            </a:r>
            <a:br>
              <a:rPr lang="en-US" altLang="zh-TW" sz="3600"/>
            </a:br>
            <a:r>
              <a:rPr lang="en-US" altLang="zh-TW" sz="3600"/>
              <a:t>IO and </a:t>
            </a:r>
            <a:r>
              <a:rPr lang="en-US" altLang="zh-TW"/>
              <a:t>Peripheral </a:t>
            </a:r>
            <a:r>
              <a:rPr lang="en-US" altLang="zh-TW" sz="3600"/>
              <a:t>  </a:t>
            </a:r>
            <a:br>
              <a:rPr lang="en-US" altLang="zh-TW" sz="3600"/>
            </a:br>
            <a:endParaRPr lang="en-US" altLang="zh-TW" sz="3600"/>
          </a:p>
        </p:txBody>
      </p:sp>
      <p:sp>
        <p:nvSpPr>
          <p:cNvPr id="40964"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a:t>General Concepts of IO and Peripheral</a:t>
            </a:r>
          </a:p>
          <a:p>
            <a:pPr eaLnBrk="1" hangingPunct="1">
              <a:buFontTx/>
              <a:buNone/>
            </a:pPr>
            <a:r>
              <a:rPr lang="en-GB" altLang="zh-TW"/>
              <a:t>Digital to Analog Conversion</a:t>
            </a:r>
          </a:p>
          <a:p>
            <a:pPr eaLnBrk="1" hangingPunct="1">
              <a:buFontTx/>
              <a:buNone/>
            </a:pPr>
            <a:r>
              <a:rPr lang="en-GB" altLang="zh-TW"/>
              <a:t>Analog to Digital Conversion</a:t>
            </a:r>
          </a:p>
          <a:p>
            <a:pPr eaLnBrk="1" hangingPunct="1">
              <a:buFontTx/>
              <a:buNone/>
            </a:pPr>
            <a:r>
              <a:rPr lang="en-GB" altLang="zh-TW" b="1">
                <a:ea typeface="新細明體" pitchFamily="18" charset="-120"/>
              </a:rPr>
              <a:t>Handshake</a:t>
            </a:r>
            <a:r>
              <a:rPr lang="en-US" altLang="zh-TW" b="1">
                <a:ea typeface="新細明體" pitchFamily="18" charset="-120"/>
              </a:rPr>
              <a:t> between devices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A5977966-5A3B-4AF2-A3C4-B93A26D1A8A9}" type="slidenum">
              <a:rPr kumimoji="0" lang="zh-TW" altLang="en-US" sz="1400">
                <a:ea typeface="新細明體" pitchFamily="18" charset="-120"/>
              </a:rPr>
              <a:pPr algn="r" eaLnBrk="1" hangingPunct="1">
                <a:spcBef>
                  <a:spcPct val="0"/>
                </a:spcBef>
                <a:buFontTx/>
                <a:buNone/>
              </a:pPr>
              <a:t>39</a:t>
            </a:fld>
            <a:endParaRPr kumimoji="0" lang="en-US" altLang="zh-TW" sz="1400">
              <a:ea typeface="新細明體" pitchFamily="18" charset="-120"/>
            </a:endParaRPr>
          </a:p>
        </p:txBody>
      </p:sp>
      <p:sp>
        <p:nvSpPr>
          <p:cNvPr id="41987" name="Rectangle 1026"/>
          <p:cNvSpPr>
            <a:spLocks noGrp="1" noChangeArrowheads="1"/>
          </p:cNvSpPr>
          <p:nvPr>
            <p:ph type="title" idx="4294967295"/>
          </p:nvPr>
        </p:nvSpPr>
        <p:spPr>
          <a:xfrm>
            <a:off x="685800" y="609600"/>
            <a:ext cx="7772400" cy="442913"/>
          </a:xfrm>
        </p:spPr>
        <p:txBody>
          <a:bodyPr/>
          <a:lstStyle/>
          <a:p>
            <a:pPr algn="l" eaLnBrk="1" hangingPunct="1"/>
            <a:r>
              <a:rPr lang="en-GB" altLang="zh-TW" sz="2400"/>
              <a:t>Simple Strobe I/O</a:t>
            </a:r>
            <a:r>
              <a:rPr lang="en-GB" altLang="zh-TW" sz="2400" b="0"/>
              <a:t> </a:t>
            </a:r>
            <a:br>
              <a:rPr lang="en-GB" altLang="zh-TW" sz="2400"/>
            </a:br>
            <a:endParaRPr lang="en-US" altLang="zh-TW" sz="2400"/>
          </a:p>
        </p:txBody>
      </p:sp>
      <p:sp>
        <p:nvSpPr>
          <p:cNvPr id="41988" name="Rectangle 1027"/>
          <p:cNvSpPr>
            <a:spLocks noGrp="1" noChangeArrowheads="1"/>
          </p:cNvSpPr>
          <p:nvPr>
            <p:ph type="body" idx="4294967295"/>
          </p:nvPr>
        </p:nvSpPr>
        <p:spPr>
          <a:xfrm>
            <a:off x="755650" y="1052513"/>
            <a:ext cx="7772400" cy="4114800"/>
          </a:xfrm>
        </p:spPr>
        <p:txBody>
          <a:bodyPr/>
          <a:lstStyle/>
          <a:p>
            <a:pPr marL="0" indent="0">
              <a:buFontTx/>
              <a:buNone/>
            </a:pPr>
            <a:r>
              <a:rPr lang="en-US" altLang="zh-TW" sz="2400"/>
              <a:t>The sender outputs a strobe signal, STB, to indicate the data is ready.</a:t>
            </a:r>
          </a:p>
          <a:p>
            <a:pPr marL="0" indent="0">
              <a:buFontTx/>
              <a:buNone/>
            </a:pPr>
            <a:r>
              <a:rPr lang="en-US" altLang="zh-TW" sz="2400"/>
              <a:t>Works well for low rates data transfer but fails at higher rate due to no acknowledge of the received signal.</a:t>
            </a:r>
          </a:p>
          <a:p>
            <a:pPr marL="0" indent="0">
              <a:buFontTx/>
              <a:buNone/>
            </a:pPr>
            <a:endParaRPr lang="en-US" altLang="zh-TW" sz="2400"/>
          </a:p>
        </p:txBody>
      </p:sp>
      <p:sp>
        <p:nvSpPr>
          <p:cNvPr id="4198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pic>
        <p:nvPicPr>
          <p:cNvPr id="4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781300"/>
            <a:ext cx="4351337"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1" name="Picture 7" descr="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365625"/>
            <a:ext cx="43434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776206D7-2C0A-4164-8078-EA0970DB74E9}" type="slidenum">
              <a:rPr kumimoji="0" lang="zh-TW" altLang="en-US" sz="1400">
                <a:ea typeface="新細明體" pitchFamily="18" charset="-120"/>
              </a:rPr>
              <a:pPr eaLnBrk="1" hangingPunct="1">
                <a:spcBef>
                  <a:spcPct val="0"/>
                </a:spcBef>
                <a:buFontTx/>
                <a:buNone/>
              </a:pPr>
              <a:t>39</a:t>
            </a:fld>
            <a:endParaRPr kumimoji="0" lang="en-US" altLang="zh-TW" sz="1400">
              <a:ea typeface="新細明體"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62178C2F-BB7D-461D-BBC4-BD9E5E56B642}" type="slidenum">
              <a:rPr kumimoji="0" lang="zh-TW" altLang="en-US" sz="1400">
                <a:ea typeface="新細明體" pitchFamily="18" charset="-120"/>
              </a:rPr>
              <a:pPr algn="r" eaLnBrk="1" hangingPunct="1">
                <a:spcBef>
                  <a:spcPct val="0"/>
                </a:spcBef>
                <a:buFontTx/>
                <a:buNone/>
              </a:pPr>
              <a:t>4</a:t>
            </a:fld>
            <a:endParaRPr kumimoji="0" lang="en-US" altLang="zh-TW" sz="1400">
              <a:ea typeface="新細明體" pitchFamily="18" charset="-120"/>
            </a:endParaRPr>
          </a:p>
        </p:txBody>
      </p:sp>
      <p:sp>
        <p:nvSpPr>
          <p:cNvPr id="6147" name="Rectangle 1026"/>
          <p:cNvSpPr>
            <a:spLocks noGrp="1" noChangeArrowheads="1"/>
          </p:cNvSpPr>
          <p:nvPr>
            <p:ph type="title" idx="4294967295"/>
          </p:nvPr>
        </p:nvSpPr>
        <p:spPr>
          <a:xfrm>
            <a:off x="685800" y="609600"/>
            <a:ext cx="7772400" cy="442913"/>
          </a:xfrm>
        </p:spPr>
        <p:txBody>
          <a:bodyPr/>
          <a:lstStyle/>
          <a:p>
            <a:pPr algn="l" eaLnBrk="1" hangingPunct="1"/>
            <a:r>
              <a:rPr lang="en-GB" altLang="zh-TW" sz="2400" b="0"/>
              <a:t>Memory Mapped I/O </a:t>
            </a:r>
            <a:br>
              <a:rPr lang="en-GB" altLang="zh-TW" sz="2400"/>
            </a:br>
            <a:endParaRPr lang="en-US" altLang="zh-TW" sz="2400"/>
          </a:p>
        </p:txBody>
      </p:sp>
      <p:sp>
        <p:nvSpPr>
          <p:cNvPr id="6148" name="Rectangle 1027"/>
          <p:cNvSpPr>
            <a:spLocks noGrp="1" noChangeArrowheads="1"/>
          </p:cNvSpPr>
          <p:nvPr>
            <p:ph type="body" idx="4294967295"/>
          </p:nvPr>
        </p:nvSpPr>
        <p:spPr>
          <a:xfrm>
            <a:off x="755650" y="1052513"/>
            <a:ext cx="7772400" cy="4114800"/>
          </a:xfrm>
        </p:spPr>
        <p:txBody>
          <a:bodyPr/>
          <a:lstStyle/>
          <a:p>
            <a:pPr>
              <a:buFontTx/>
              <a:buNone/>
            </a:pPr>
            <a:r>
              <a:rPr lang="en-GB" altLang="zh-TW"/>
              <a:t>IO devices are addressed and selected by decoders as if they were memory devices.</a:t>
            </a:r>
            <a:endParaRPr lang="en-US" altLang="zh-TW"/>
          </a:p>
        </p:txBody>
      </p:sp>
      <p:sp>
        <p:nvSpPr>
          <p:cNvPr id="614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pic>
        <p:nvPicPr>
          <p:cNvPr id="6150" name="Picture 7"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205038"/>
            <a:ext cx="6624637"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CC6E11B-6C29-4062-9329-3E186E091003}" type="slidenum">
              <a:rPr kumimoji="0" lang="zh-TW" altLang="en-US" sz="1400">
                <a:ea typeface="新細明體" pitchFamily="18" charset="-120"/>
              </a:rPr>
              <a:pPr eaLnBrk="1" hangingPunct="1">
                <a:spcBef>
                  <a:spcPct val="0"/>
                </a:spcBef>
                <a:buFontTx/>
                <a:buNone/>
              </a:pPr>
              <a:t>4</a:t>
            </a:fld>
            <a:endParaRPr kumimoji="0" lang="en-US" altLang="zh-TW" sz="1400">
              <a:ea typeface="新細明體"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6C7CF0F7-77CD-46FD-B4E8-374921E69938}" type="slidenum">
              <a:rPr kumimoji="0" lang="zh-TW" altLang="en-US" sz="1400">
                <a:ea typeface="新細明體" pitchFamily="18" charset="-120"/>
              </a:rPr>
              <a:pPr algn="r" eaLnBrk="1" hangingPunct="1">
                <a:spcBef>
                  <a:spcPct val="0"/>
                </a:spcBef>
                <a:buFontTx/>
                <a:buNone/>
              </a:pPr>
              <a:t>40</a:t>
            </a:fld>
            <a:endParaRPr kumimoji="0" lang="en-US" altLang="zh-TW" sz="1400">
              <a:ea typeface="新細明體" pitchFamily="18" charset="-120"/>
            </a:endParaRPr>
          </a:p>
        </p:txBody>
      </p:sp>
      <p:sp>
        <p:nvSpPr>
          <p:cNvPr id="43011" name="Rectangle 1026"/>
          <p:cNvSpPr>
            <a:spLocks noGrp="1" noChangeArrowheads="1"/>
          </p:cNvSpPr>
          <p:nvPr>
            <p:ph type="title" idx="4294967295"/>
          </p:nvPr>
        </p:nvSpPr>
        <p:spPr>
          <a:xfrm>
            <a:off x="685800" y="609600"/>
            <a:ext cx="7772400" cy="442913"/>
          </a:xfrm>
        </p:spPr>
        <p:txBody>
          <a:bodyPr/>
          <a:lstStyle/>
          <a:p>
            <a:pPr algn="l" eaLnBrk="1" hangingPunct="1"/>
            <a:r>
              <a:rPr lang="en-GB" altLang="zh-TW" sz="2400"/>
              <a:t>Single Handshake I/O</a:t>
            </a:r>
            <a:r>
              <a:rPr lang="en-GB" altLang="zh-TW" sz="2400" b="0"/>
              <a:t> </a:t>
            </a:r>
            <a:br>
              <a:rPr lang="en-GB" altLang="zh-TW" sz="2400"/>
            </a:br>
            <a:endParaRPr lang="en-US" altLang="zh-TW" sz="2400"/>
          </a:p>
        </p:txBody>
      </p:sp>
      <p:sp>
        <p:nvSpPr>
          <p:cNvPr id="43012" name="Rectangle 1027"/>
          <p:cNvSpPr>
            <a:spLocks noGrp="1" noChangeArrowheads="1"/>
          </p:cNvSpPr>
          <p:nvPr>
            <p:ph type="body" idx="4294967295"/>
          </p:nvPr>
        </p:nvSpPr>
        <p:spPr>
          <a:xfrm>
            <a:off x="755650" y="1052513"/>
            <a:ext cx="7772400" cy="4114800"/>
          </a:xfrm>
        </p:spPr>
        <p:txBody>
          <a:bodyPr/>
          <a:lstStyle/>
          <a:p>
            <a:pPr marL="0" indent="0">
              <a:buFontTx/>
              <a:buNone/>
            </a:pPr>
            <a:r>
              <a:rPr lang="en-US" altLang="zh-TW" sz="2400"/>
              <a:t>The sender outputs the data and sends an STB signal to the receiver. After taking the data, the receiver sends an ACK signal, to acknowledge the receive of the data.</a:t>
            </a:r>
          </a:p>
          <a:p>
            <a:pPr marL="0" indent="0">
              <a:buFontTx/>
              <a:buNone/>
            </a:pPr>
            <a:endParaRPr lang="en-US" altLang="zh-TW" sz="2400"/>
          </a:p>
        </p:txBody>
      </p:sp>
      <p:sp>
        <p:nvSpPr>
          <p:cNvPr id="430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graphicFrame>
        <p:nvGraphicFramePr>
          <p:cNvPr id="43014" name="Object 6"/>
          <p:cNvGraphicFramePr>
            <a:graphicFrameLocks noChangeAspect="1"/>
          </p:cNvGraphicFramePr>
          <p:nvPr/>
        </p:nvGraphicFramePr>
        <p:xfrm>
          <a:off x="900113" y="2565400"/>
          <a:ext cx="4351337" cy="1589088"/>
        </p:xfrm>
        <a:graphic>
          <a:graphicData uri="http://schemas.openxmlformats.org/presentationml/2006/ole">
            <mc:AlternateContent xmlns:mc="http://schemas.openxmlformats.org/markup-compatibility/2006">
              <mc:Choice xmlns:v="urn:schemas-microsoft-com:vml" Requires="v">
                <p:oleObj name="Visio" r:id="rId3" imgW="4351630" imgH="1589227" progId="Visio.Drawing.11">
                  <p:embed/>
                </p:oleObj>
              </mc:Choice>
              <mc:Fallback>
                <p:oleObj name="Visio" r:id="rId3" imgW="4351630" imgH="158922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565400"/>
                        <a:ext cx="435133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3015" name="Picture 7" descr="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4437063"/>
            <a:ext cx="388620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B373A61-EFE4-4A6A-BC34-D87708936D43}" type="slidenum">
              <a:rPr kumimoji="0" lang="zh-TW" altLang="en-US" sz="1400">
                <a:ea typeface="新細明體" pitchFamily="18" charset="-120"/>
              </a:rPr>
              <a:pPr eaLnBrk="1" hangingPunct="1">
                <a:spcBef>
                  <a:spcPct val="0"/>
                </a:spcBef>
                <a:buFontTx/>
                <a:buNone/>
              </a:pPr>
              <a:t>40</a:t>
            </a:fld>
            <a:endParaRPr kumimoji="0" lang="en-US" altLang="zh-TW" sz="1400">
              <a:ea typeface="新細明體" pitchFamily="18"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0D9D7951-59E1-4D9A-AF16-14F3078DFBB7}" type="slidenum">
              <a:rPr kumimoji="0" lang="zh-TW" altLang="en-US" sz="1400">
                <a:ea typeface="新細明體" pitchFamily="18" charset="-120"/>
              </a:rPr>
              <a:pPr algn="r" eaLnBrk="1" hangingPunct="1">
                <a:spcBef>
                  <a:spcPct val="0"/>
                </a:spcBef>
                <a:buFontTx/>
                <a:buNone/>
              </a:pPr>
              <a:t>41</a:t>
            </a:fld>
            <a:endParaRPr kumimoji="0" lang="en-US" altLang="zh-TW" sz="1400">
              <a:ea typeface="新細明體" pitchFamily="18" charset="-120"/>
            </a:endParaRPr>
          </a:p>
        </p:txBody>
      </p:sp>
      <p:sp>
        <p:nvSpPr>
          <p:cNvPr id="44035" name="Rectangle 1026"/>
          <p:cNvSpPr>
            <a:spLocks noGrp="1" noChangeArrowheads="1"/>
          </p:cNvSpPr>
          <p:nvPr>
            <p:ph type="title" idx="4294967295"/>
          </p:nvPr>
        </p:nvSpPr>
        <p:spPr>
          <a:xfrm>
            <a:off x="685800" y="609600"/>
            <a:ext cx="7772400" cy="442913"/>
          </a:xfrm>
        </p:spPr>
        <p:txBody>
          <a:bodyPr/>
          <a:lstStyle/>
          <a:p>
            <a:pPr algn="l" eaLnBrk="1" hangingPunct="1"/>
            <a:r>
              <a:rPr lang="en-GB" altLang="zh-TW" sz="2400"/>
              <a:t>Double Handshake I/O</a:t>
            </a:r>
            <a:r>
              <a:rPr lang="en-GB" altLang="zh-TW" sz="2400" b="0"/>
              <a:t> </a:t>
            </a:r>
            <a:br>
              <a:rPr lang="en-GB" altLang="zh-TW" sz="2400"/>
            </a:br>
            <a:endParaRPr lang="en-US" altLang="zh-TW" sz="2400"/>
          </a:p>
        </p:txBody>
      </p:sp>
      <p:sp>
        <p:nvSpPr>
          <p:cNvPr id="44036" name="Rectangle 1027"/>
          <p:cNvSpPr>
            <a:spLocks noGrp="1" noChangeArrowheads="1"/>
          </p:cNvSpPr>
          <p:nvPr>
            <p:ph type="body" idx="4294967295"/>
          </p:nvPr>
        </p:nvSpPr>
        <p:spPr>
          <a:xfrm>
            <a:off x="755650" y="1052513"/>
            <a:ext cx="7772400" cy="4114800"/>
          </a:xfrm>
        </p:spPr>
        <p:txBody>
          <a:bodyPr/>
          <a:lstStyle/>
          <a:p>
            <a:pPr marL="0" indent="0">
              <a:buFontTx/>
              <a:buNone/>
            </a:pPr>
            <a:r>
              <a:rPr lang="en-US" altLang="zh-TW" sz="2400"/>
              <a:t>(1) The sender asserts its STB line low to ask the receiver if it is ready. (2) The receivers, if ready, will respond by sending the ACK signal. (3) The sender then sends the data and raises its STB line high. (4) After taking the data, the receiver acknowledges it by letting ACK low.</a:t>
            </a:r>
          </a:p>
          <a:p>
            <a:pPr marL="0" indent="0">
              <a:buFontTx/>
              <a:buNone/>
            </a:pPr>
            <a:endParaRPr lang="en-US" altLang="zh-TW" sz="2400"/>
          </a:p>
        </p:txBody>
      </p:sp>
      <p:sp>
        <p:nvSpPr>
          <p:cNvPr id="4403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graphicFrame>
        <p:nvGraphicFramePr>
          <p:cNvPr id="44038" name="Object 6"/>
          <p:cNvGraphicFramePr>
            <a:graphicFrameLocks noChangeAspect="1"/>
          </p:cNvGraphicFramePr>
          <p:nvPr/>
        </p:nvGraphicFramePr>
        <p:xfrm>
          <a:off x="468313" y="3141663"/>
          <a:ext cx="4351337" cy="1589087"/>
        </p:xfrm>
        <a:graphic>
          <a:graphicData uri="http://schemas.openxmlformats.org/presentationml/2006/ole">
            <mc:AlternateContent xmlns:mc="http://schemas.openxmlformats.org/markup-compatibility/2006">
              <mc:Choice xmlns:v="urn:schemas-microsoft-com:vml" Requires="v">
                <p:oleObj name="Visio" r:id="rId3" imgW="4351630" imgH="1589227" progId="Visio.Drawing.11">
                  <p:embed/>
                </p:oleObj>
              </mc:Choice>
              <mc:Fallback>
                <p:oleObj name="Visio" r:id="rId3" imgW="4351630" imgH="158922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141663"/>
                        <a:ext cx="4351337"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4039" name="Picture 7" descr="INT"/>
          <p:cNvPicPr>
            <a:picLocks noChangeAspect="1" noChangeArrowheads="1"/>
          </p:cNvPicPr>
          <p:nvPr/>
        </p:nvPicPr>
        <p:blipFill>
          <a:blip r:embed="rId5">
            <a:extLst>
              <a:ext uri="{28A0092B-C50C-407E-A947-70E740481C1C}">
                <a14:useLocalDpi xmlns:a14="http://schemas.microsoft.com/office/drawing/2010/main" val="0"/>
              </a:ext>
            </a:extLst>
          </a:blip>
          <a:srcRect l="3703" t="11670" r="3703" b="12480"/>
          <a:stretch>
            <a:fillRect/>
          </a:stretch>
        </p:blipFill>
        <p:spPr bwMode="auto">
          <a:xfrm>
            <a:off x="5219700" y="3933825"/>
            <a:ext cx="33147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B02CA57-57F5-4122-9A04-6B69EDD7F6D3}" type="slidenum">
              <a:rPr kumimoji="0" lang="zh-TW" altLang="en-US" sz="1400">
                <a:ea typeface="新細明體" pitchFamily="18" charset="-120"/>
              </a:rPr>
              <a:pPr eaLnBrk="1" hangingPunct="1">
                <a:spcBef>
                  <a:spcPct val="0"/>
                </a:spcBef>
                <a:buFontTx/>
                <a:buNone/>
              </a:pPr>
              <a:t>41</a:t>
            </a:fld>
            <a:endParaRPr kumimoji="0" lang="en-US" altLang="zh-TW" sz="1400">
              <a:ea typeface="新細明體"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AA8E4083-FBB4-4AFA-9ABC-7710D37CB01A}" type="slidenum">
              <a:rPr kumimoji="0" lang="zh-TW" altLang="en-US" sz="1400">
                <a:ea typeface="新細明體" pitchFamily="18" charset="-120"/>
              </a:rPr>
              <a:pPr algn="r" eaLnBrk="1" hangingPunct="1">
                <a:spcBef>
                  <a:spcPct val="0"/>
                </a:spcBef>
                <a:buFontTx/>
                <a:buNone/>
              </a:pPr>
              <a:t>5</a:t>
            </a:fld>
            <a:endParaRPr kumimoji="0" lang="en-US" altLang="zh-TW" sz="1400">
              <a:ea typeface="新細明體" pitchFamily="18" charset="-120"/>
            </a:endParaRPr>
          </a:p>
        </p:txBody>
      </p:sp>
      <p:sp>
        <p:nvSpPr>
          <p:cNvPr id="7171" name="Rectangle 1026"/>
          <p:cNvSpPr>
            <a:spLocks noGrp="1" noChangeArrowheads="1"/>
          </p:cNvSpPr>
          <p:nvPr>
            <p:ph type="title" idx="4294967295"/>
          </p:nvPr>
        </p:nvSpPr>
        <p:spPr>
          <a:xfrm>
            <a:off x="685800" y="260350"/>
            <a:ext cx="7772400" cy="792163"/>
          </a:xfrm>
        </p:spPr>
        <p:txBody>
          <a:bodyPr/>
          <a:lstStyle/>
          <a:p>
            <a:pPr algn="l" eaLnBrk="1" hangingPunct="1"/>
            <a:r>
              <a:rPr lang="en-GB" altLang="zh-TW" sz="2400" b="0"/>
              <a:t>Memory Mapped I/O </a:t>
            </a:r>
            <a:br>
              <a:rPr lang="en-GB" altLang="zh-TW" sz="2400"/>
            </a:br>
            <a:endParaRPr lang="en-US" altLang="zh-TW" sz="2400"/>
          </a:p>
        </p:txBody>
      </p:sp>
      <p:sp>
        <p:nvSpPr>
          <p:cNvPr id="7172" name="Rectangle 1027"/>
          <p:cNvSpPr>
            <a:spLocks noGrp="1" noChangeArrowheads="1"/>
          </p:cNvSpPr>
          <p:nvPr>
            <p:ph type="body" idx="4294967295"/>
          </p:nvPr>
        </p:nvSpPr>
        <p:spPr>
          <a:xfrm>
            <a:off x="755650" y="1052513"/>
            <a:ext cx="7772400" cy="5040312"/>
          </a:xfrm>
        </p:spPr>
        <p:txBody>
          <a:bodyPr/>
          <a:lstStyle/>
          <a:p>
            <a:pPr>
              <a:buFontTx/>
              <a:buNone/>
            </a:pPr>
            <a:r>
              <a:rPr lang="en-GB" altLang="zh-TW" sz="2400"/>
              <a:t>Advantages :</a:t>
            </a:r>
          </a:p>
          <a:p>
            <a:r>
              <a:rPr lang="en-GB" altLang="zh-TW" sz="2400"/>
              <a:t>Addressed and selected like a memory device. i.e. all the memory reference operations and addressing modes can be used for I/O devices.</a:t>
            </a:r>
          </a:p>
          <a:p>
            <a:r>
              <a:rPr lang="en-GB" altLang="zh-TW" sz="2400"/>
              <a:t>e.g.  </a:t>
            </a:r>
          </a:p>
          <a:p>
            <a:pPr>
              <a:buFontTx/>
              <a:buNone/>
            </a:pPr>
            <a:r>
              <a:rPr kumimoji="0" lang="en-US" altLang="en-US" sz="2400">
                <a:latin typeface="Courier New" pitchFamily="49" charset="0"/>
                <a:ea typeface="新細明體" pitchFamily="18" charset="-120"/>
                <a:cs typeface="Times New Roman" pitchFamily="18" charset="0"/>
                <a:sym typeface="Wingdings" pitchFamily="2" charset="2"/>
              </a:rPr>
              <a:t>   MOVWF TRISC</a:t>
            </a:r>
          </a:p>
          <a:p>
            <a:pPr eaLnBrk="1" hangingPunct="1">
              <a:spcBef>
                <a:spcPct val="0"/>
              </a:spcBef>
              <a:buClr>
                <a:srgbClr val="800000"/>
              </a:buClr>
              <a:buFont typeface="Wingdings" pitchFamily="2" charset="2"/>
              <a:buNone/>
            </a:pPr>
            <a:r>
              <a:rPr kumimoji="0" lang="en-US" altLang="en-US" sz="2400">
                <a:latin typeface="Courier New" pitchFamily="49" charset="0"/>
                <a:ea typeface="新細明體" pitchFamily="18" charset="-120"/>
                <a:cs typeface="Times New Roman" pitchFamily="18" charset="0"/>
                <a:sym typeface="Wingdings" pitchFamily="2" charset="2"/>
              </a:rPr>
              <a:t>   MOVF  PORTB, W</a:t>
            </a:r>
          </a:p>
          <a:p>
            <a:pPr eaLnBrk="1" hangingPunct="1">
              <a:spcBef>
                <a:spcPct val="0"/>
              </a:spcBef>
              <a:buClr>
                <a:srgbClr val="800000"/>
              </a:buClr>
              <a:buFont typeface="Wingdings" pitchFamily="2" charset="2"/>
              <a:buNone/>
            </a:pPr>
            <a:r>
              <a:rPr kumimoji="0" lang="en-US" altLang="en-US" sz="2400">
                <a:latin typeface="Courier New" pitchFamily="49" charset="0"/>
                <a:ea typeface="新細明體" pitchFamily="18" charset="-120"/>
                <a:cs typeface="Times New Roman" pitchFamily="18" charset="0"/>
                <a:sym typeface="Wingdings" pitchFamily="2" charset="2"/>
              </a:rPr>
              <a:t>	 CLRF  TRISB	</a:t>
            </a:r>
          </a:p>
          <a:p>
            <a:pPr eaLnBrk="1" hangingPunct="1">
              <a:spcBef>
                <a:spcPct val="0"/>
              </a:spcBef>
              <a:buClr>
                <a:srgbClr val="800000"/>
              </a:buClr>
              <a:buFont typeface="Wingdings" pitchFamily="2" charset="2"/>
              <a:buNone/>
            </a:pPr>
            <a:r>
              <a:rPr lang="en-GB" altLang="zh-TW" sz="2400"/>
              <a:t>Disadvantages : </a:t>
            </a:r>
          </a:p>
          <a:p>
            <a:r>
              <a:rPr lang="en-GB" altLang="zh-TW" sz="2400"/>
              <a:t>Some system memory addresses are used up for IO and are therefore not available for memory, thus the total space for memory is reduced.</a:t>
            </a:r>
            <a:endParaRPr lang="en-US" altLang="zh-TW" sz="2400"/>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71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BC1135D-7760-4FEB-907D-1393DE6C4B09}" type="slidenum">
              <a:rPr kumimoji="0" lang="zh-TW" altLang="en-US" sz="1400">
                <a:ea typeface="新細明體" pitchFamily="18" charset="-120"/>
              </a:rPr>
              <a:pPr eaLnBrk="1" hangingPunct="1">
                <a:spcBef>
                  <a:spcPct val="0"/>
                </a:spcBef>
                <a:buFontTx/>
                <a:buNone/>
              </a:pPr>
              <a:t>5</a:t>
            </a:fld>
            <a:endParaRPr kumimoji="0" lang="en-US" altLang="zh-TW" sz="1400">
              <a:ea typeface="新細明體"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DBA37033-5339-4961-8835-24B2B1E6ADB6}" type="slidenum">
              <a:rPr kumimoji="0" lang="zh-TW" altLang="en-US" sz="1400">
                <a:ea typeface="新細明體" pitchFamily="18" charset="-120"/>
              </a:rPr>
              <a:pPr algn="r" eaLnBrk="1" hangingPunct="1">
                <a:spcBef>
                  <a:spcPct val="0"/>
                </a:spcBef>
                <a:buFontTx/>
                <a:buNone/>
              </a:pPr>
              <a:t>6</a:t>
            </a:fld>
            <a:endParaRPr kumimoji="0" lang="en-US" altLang="zh-TW" sz="1400">
              <a:ea typeface="新細明體" pitchFamily="18" charset="-120"/>
            </a:endParaRPr>
          </a:p>
        </p:txBody>
      </p:sp>
      <p:sp>
        <p:nvSpPr>
          <p:cNvPr id="8195" name="Rectangle 1026"/>
          <p:cNvSpPr>
            <a:spLocks noGrp="1" noChangeArrowheads="1"/>
          </p:cNvSpPr>
          <p:nvPr>
            <p:ph type="title" idx="4294967295"/>
          </p:nvPr>
        </p:nvSpPr>
        <p:spPr>
          <a:xfrm>
            <a:off x="685800" y="609600"/>
            <a:ext cx="7772400" cy="442913"/>
          </a:xfrm>
        </p:spPr>
        <p:txBody>
          <a:bodyPr/>
          <a:lstStyle/>
          <a:p>
            <a:pPr algn="l" eaLnBrk="1" hangingPunct="1"/>
            <a:r>
              <a:rPr lang="en-GB" altLang="zh-TW" sz="2400" b="0"/>
              <a:t>Direct I/O </a:t>
            </a:r>
            <a:br>
              <a:rPr lang="en-GB" altLang="zh-TW" sz="2400"/>
            </a:br>
            <a:endParaRPr lang="en-US" altLang="zh-TW" sz="2400"/>
          </a:p>
        </p:txBody>
      </p:sp>
      <p:sp>
        <p:nvSpPr>
          <p:cNvPr id="8196" name="Rectangle 1027"/>
          <p:cNvSpPr>
            <a:spLocks noGrp="1" noChangeArrowheads="1"/>
          </p:cNvSpPr>
          <p:nvPr>
            <p:ph type="body" idx="4294967295"/>
          </p:nvPr>
        </p:nvSpPr>
        <p:spPr>
          <a:xfrm>
            <a:off x="755650" y="1052513"/>
            <a:ext cx="7772400" cy="4114800"/>
          </a:xfrm>
        </p:spPr>
        <p:txBody>
          <a:bodyPr/>
          <a:lstStyle/>
          <a:p>
            <a:pPr>
              <a:buFontTx/>
              <a:buNone/>
            </a:pPr>
            <a:r>
              <a:rPr lang="en-US" altLang="zh-TW"/>
              <a:t>Using a separate address space with separate instructions and spearate control signals for I/Os</a:t>
            </a:r>
          </a:p>
        </p:txBody>
      </p:sp>
      <p:sp>
        <p:nvSpPr>
          <p:cNvPr id="81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pic>
        <p:nvPicPr>
          <p:cNvPr id="819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60575"/>
            <a:ext cx="700246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141E75C-966B-4C6C-B7DE-D351AECDE69F}" type="slidenum">
              <a:rPr kumimoji="0" lang="zh-TW" altLang="en-US" sz="1400">
                <a:ea typeface="新細明體" pitchFamily="18" charset="-120"/>
              </a:rPr>
              <a:pPr eaLnBrk="1" hangingPunct="1">
                <a:spcBef>
                  <a:spcPct val="0"/>
                </a:spcBef>
                <a:buFontTx/>
                <a:buNone/>
              </a:pPr>
              <a:t>6</a:t>
            </a:fld>
            <a:endParaRPr kumimoji="0" lang="en-US" altLang="zh-TW" sz="1400">
              <a:ea typeface="新細明體"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DE210F42-A410-42CE-B033-80BD97EC83BA}" type="slidenum">
              <a:rPr kumimoji="0" lang="zh-TW" altLang="en-US" sz="1400">
                <a:ea typeface="新細明體" pitchFamily="18" charset="-120"/>
              </a:rPr>
              <a:pPr algn="r" eaLnBrk="1" hangingPunct="1">
                <a:spcBef>
                  <a:spcPct val="0"/>
                </a:spcBef>
                <a:buFontTx/>
                <a:buNone/>
              </a:pPr>
              <a:t>7</a:t>
            </a:fld>
            <a:endParaRPr kumimoji="0" lang="en-US" altLang="zh-TW" sz="1400">
              <a:ea typeface="新細明體" pitchFamily="18" charset="-120"/>
            </a:endParaRPr>
          </a:p>
        </p:txBody>
      </p:sp>
      <p:sp>
        <p:nvSpPr>
          <p:cNvPr id="9219" name="Rectangle 1026"/>
          <p:cNvSpPr>
            <a:spLocks noGrp="1" noChangeArrowheads="1"/>
          </p:cNvSpPr>
          <p:nvPr>
            <p:ph type="title" idx="4294967295"/>
          </p:nvPr>
        </p:nvSpPr>
        <p:spPr>
          <a:xfrm>
            <a:off x="685800" y="609600"/>
            <a:ext cx="7772400" cy="442913"/>
          </a:xfrm>
        </p:spPr>
        <p:txBody>
          <a:bodyPr/>
          <a:lstStyle/>
          <a:p>
            <a:pPr algn="l" eaLnBrk="1" hangingPunct="1"/>
            <a:r>
              <a:rPr lang="en-GB" altLang="zh-TW" sz="2400" b="0"/>
              <a:t>Direct I/O </a:t>
            </a:r>
            <a:br>
              <a:rPr lang="en-GB" altLang="zh-TW" sz="2400"/>
            </a:br>
            <a:endParaRPr lang="en-US" altLang="zh-TW" sz="2400"/>
          </a:p>
        </p:txBody>
      </p:sp>
      <p:sp>
        <p:nvSpPr>
          <p:cNvPr id="9220" name="Rectangle 1027"/>
          <p:cNvSpPr>
            <a:spLocks noGrp="1" noChangeArrowheads="1"/>
          </p:cNvSpPr>
          <p:nvPr>
            <p:ph type="body" idx="4294967295"/>
          </p:nvPr>
        </p:nvSpPr>
        <p:spPr>
          <a:xfrm>
            <a:off x="755650" y="1052513"/>
            <a:ext cx="7772400" cy="4114800"/>
          </a:xfrm>
        </p:spPr>
        <p:txBody>
          <a:bodyPr/>
          <a:lstStyle/>
          <a:p>
            <a:pPr>
              <a:buFontTx/>
              <a:buNone/>
            </a:pPr>
            <a:r>
              <a:rPr lang="en-GB" altLang="zh-TW" sz="2400"/>
              <a:t>Advantages: </a:t>
            </a:r>
          </a:p>
          <a:p>
            <a:r>
              <a:rPr lang="en-GB" altLang="zh-TW" sz="2400"/>
              <a:t>Not using the system memory address space.</a:t>
            </a:r>
          </a:p>
          <a:p>
            <a:pPr>
              <a:buFontTx/>
              <a:buNone/>
            </a:pPr>
            <a:r>
              <a:rPr lang="en-GB" altLang="zh-TW" sz="2400"/>
              <a:t>Disadvantages: </a:t>
            </a:r>
          </a:p>
          <a:p>
            <a:r>
              <a:rPr lang="en-GB" altLang="zh-TW" sz="2400"/>
              <a:t>Only special IN and OUT instructions can be used for I/O operations.</a:t>
            </a:r>
          </a:p>
          <a:p>
            <a:pPr>
              <a:buFontTx/>
              <a:buNone/>
            </a:pPr>
            <a:r>
              <a:rPr lang="en-GB" altLang="zh-TW" sz="2400"/>
              <a:t>e.g.   In 8086</a:t>
            </a:r>
          </a:p>
          <a:p>
            <a:pPr>
              <a:buFontTx/>
              <a:buNone/>
            </a:pPr>
            <a:r>
              <a:rPr lang="en-GB" altLang="zh-TW" sz="2400"/>
              <a:t>          IN  AL,   iox	; </a:t>
            </a:r>
            <a:r>
              <a:rPr lang="en-GB" altLang="zh-TW" sz="2400" b="1" i="1"/>
              <a:t>iox address</a:t>
            </a:r>
            <a:r>
              <a:rPr lang="en-GB" altLang="zh-TW" sz="2400"/>
              <a:t>, range 00-FFh</a:t>
            </a:r>
          </a:p>
          <a:p>
            <a:pPr>
              <a:buFontTx/>
              <a:buNone/>
            </a:pPr>
            <a:r>
              <a:rPr lang="en-GB" altLang="zh-TW" sz="2400"/>
              <a:t>          OUT iox, AL  ; 8-bit io address </a:t>
            </a:r>
          </a:p>
          <a:p>
            <a:pPr>
              <a:buFontTx/>
              <a:buNone/>
            </a:pPr>
            <a:endParaRPr lang="en-GB" altLang="zh-TW"/>
          </a:p>
          <a:p>
            <a:pPr>
              <a:buFontTx/>
              <a:buNone/>
            </a:pPr>
            <a:r>
              <a:rPr lang="en-GB" altLang="zh-TW" sz="2400"/>
              <a:t>Note: some uPs, such as 8051,  support only memory mapped I/Os and some support both. The Intel 8086 supports both.</a:t>
            </a:r>
            <a:endParaRPr lang="en-US" altLang="zh-TW" sz="2400"/>
          </a:p>
        </p:txBody>
      </p:sp>
      <p:sp>
        <p:nvSpPr>
          <p:cNvPr id="92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922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E5A5B72-8800-4C57-A461-410FA48A6F9F}" type="slidenum">
              <a:rPr kumimoji="0" lang="zh-TW" altLang="en-US" sz="1400">
                <a:ea typeface="新細明體" pitchFamily="18" charset="-120"/>
              </a:rPr>
              <a:pPr eaLnBrk="1" hangingPunct="1">
                <a:spcBef>
                  <a:spcPct val="0"/>
                </a:spcBef>
                <a:buFontTx/>
                <a:buNone/>
              </a:pPr>
              <a:t>7</a:t>
            </a:fld>
            <a:endParaRPr kumimoji="0" lang="en-US" altLang="zh-TW" sz="1400">
              <a:ea typeface="新細明體"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73D230D-689D-4EEC-8E00-889271504C5D}" type="slidenum">
              <a:rPr kumimoji="0" lang="zh-TW" altLang="en-US" sz="1400">
                <a:ea typeface="新細明體" pitchFamily="18" charset="-120"/>
              </a:rPr>
              <a:pPr eaLnBrk="1" hangingPunct="1">
                <a:spcBef>
                  <a:spcPct val="0"/>
                </a:spcBef>
                <a:buFontTx/>
                <a:buNone/>
              </a:pPr>
              <a:t>8</a:t>
            </a:fld>
            <a:endParaRPr kumimoji="0" lang="en-US" altLang="zh-TW" sz="1400">
              <a:ea typeface="新細明體" pitchFamily="18" charset="-120"/>
            </a:endParaRPr>
          </a:p>
        </p:txBody>
      </p:sp>
      <p:sp>
        <p:nvSpPr>
          <p:cNvPr id="10243" name="Rectangle 2"/>
          <p:cNvSpPr>
            <a:spLocks noGrp="1" noChangeArrowheads="1"/>
          </p:cNvSpPr>
          <p:nvPr>
            <p:ph type="ctrTitle"/>
          </p:nvPr>
        </p:nvSpPr>
        <p:spPr>
          <a:xfrm>
            <a:off x="539750" y="620713"/>
            <a:ext cx="7772400" cy="1143000"/>
          </a:xfrm>
        </p:spPr>
        <p:txBody>
          <a:bodyPr/>
          <a:lstStyle/>
          <a:p>
            <a:pPr eaLnBrk="1" hangingPunct="1"/>
            <a:r>
              <a:rPr lang="en-US" altLang="zh-TW" sz="3600"/>
              <a:t> </a:t>
            </a:r>
            <a:br>
              <a:rPr lang="en-US" altLang="zh-TW" sz="3600"/>
            </a:br>
            <a:r>
              <a:rPr lang="en-US" altLang="zh-TW" sz="3600"/>
              <a:t>IO and </a:t>
            </a:r>
            <a:r>
              <a:rPr lang="en-US" altLang="zh-TW"/>
              <a:t>Peripheral </a:t>
            </a:r>
            <a:r>
              <a:rPr lang="en-US" altLang="zh-TW" sz="3600"/>
              <a:t>  </a:t>
            </a:r>
            <a:br>
              <a:rPr lang="en-US" altLang="zh-TW" sz="3600"/>
            </a:br>
            <a:endParaRPr lang="en-US" altLang="zh-TW" sz="3600"/>
          </a:p>
        </p:txBody>
      </p:sp>
      <p:sp>
        <p:nvSpPr>
          <p:cNvPr id="10244"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a:t>General Concepts of IO and Peripheral</a:t>
            </a:r>
          </a:p>
          <a:p>
            <a:pPr eaLnBrk="1" hangingPunct="1">
              <a:buFontTx/>
              <a:buNone/>
            </a:pPr>
            <a:r>
              <a:rPr lang="en-GB" altLang="zh-TW" b="1"/>
              <a:t>Digital to Analog Conversion</a:t>
            </a:r>
          </a:p>
          <a:p>
            <a:pPr eaLnBrk="1" hangingPunct="1">
              <a:buFontTx/>
              <a:buNone/>
            </a:pPr>
            <a:r>
              <a:rPr lang="en-GB" altLang="zh-TW"/>
              <a:t>Analog to Digital Conversion</a:t>
            </a:r>
          </a:p>
          <a:p>
            <a:pPr eaLnBrk="1" hangingPunct="1">
              <a:buFontTx/>
              <a:buNone/>
            </a:pPr>
            <a:r>
              <a:rPr lang="en-GB" altLang="zh-TW">
                <a:ea typeface="新細明體" pitchFamily="18" charset="-120"/>
              </a:rPr>
              <a:t>Handshake</a:t>
            </a:r>
            <a:r>
              <a:rPr lang="en-US" altLang="zh-TW">
                <a:ea typeface="新細明體" pitchFamily="18" charset="-120"/>
              </a:rPr>
              <a:t> between devices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755650" y="260350"/>
            <a:ext cx="7772400" cy="1143000"/>
          </a:xfrm>
        </p:spPr>
        <p:txBody>
          <a:bodyPr/>
          <a:lstStyle/>
          <a:p>
            <a:r>
              <a:rPr lang="en-US" altLang="en-US"/>
              <a:t>Data Conversion </a:t>
            </a:r>
            <a:endParaRPr lang="en-US" altLang="en-US" sz="2300"/>
          </a:p>
        </p:txBody>
      </p:sp>
      <p:sp>
        <p:nvSpPr>
          <p:cNvPr id="11267" name="Rectangle 5"/>
          <p:cNvSpPr>
            <a:spLocks noGrp="1" noChangeArrowheads="1"/>
          </p:cNvSpPr>
          <p:nvPr>
            <p:ph idx="1"/>
          </p:nvPr>
        </p:nvSpPr>
        <p:spPr/>
        <p:txBody>
          <a:bodyPr/>
          <a:lstStyle/>
          <a:p>
            <a:r>
              <a:rPr lang="en-US" altLang="en-US"/>
              <a:t>Analog signals are continuous, with infinite values in a given range.</a:t>
            </a:r>
          </a:p>
          <a:p>
            <a:pPr lvl="1"/>
            <a:r>
              <a:rPr lang="en-US" altLang="en-US"/>
              <a:t>Examples: A clock face with hands, a voltmeter with a needle, and audio signals.</a:t>
            </a:r>
          </a:p>
          <a:p>
            <a:r>
              <a:rPr lang="en-US" altLang="en-US"/>
              <a:t>Digital signals have discrete values such as on/off or 0/1.</a:t>
            </a:r>
          </a:p>
          <a:p>
            <a:pPr lvl="1"/>
            <a:r>
              <a:rPr lang="en-US" altLang="en-US"/>
              <a:t>Examples: A digital clock or a digital voltmeter.</a:t>
            </a:r>
          </a:p>
        </p:txBody>
      </p:sp>
      <p:sp>
        <p:nvSpPr>
          <p:cNvPr id="11268"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5F688DF-0EAA-474C-B6CC-B9ED12A9186F}" type="slidenum">
              <a:rPr kumimoji="0" lang="en-US" altLang="en-US" sz="1400">
                <a:solidFill>
                  <a:srgbClr val="003366"/>
                </a:solidFill>
                <a:ea typeface="新細明體" pitchFamily="18" charset="-120"/>
              </a:rPr>
              <a:pPr algn="ctr" eaLnBrk="1" hangingPunct="1">
                <a:spcBef>
                  <a:spcPct val="0"/>
                </a:spcBef>
                <a:buFontTx/>
                <a:buNone/>
              </a:pPr>
              <a:t>9</a:t>
            </a:fld>
            <a:endParaRPr kumimoji="0" lang="en-US" altLang="en-US" sz="1400">
              <a:solidFill>
                <a:srgbClr val="003366"/>
              </a:solidFill>
              <a:ea typeface="新細明體" pitchFamily="18" charset="-120"/>
            </a:endParaRPr>
          </a:p>
        </p:txBody>
      </p:sp>
    </p:spTree>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7089</TotalTime>
  <Words>3043</Words>
  <Application>Microsoft Office PowerPoint</Application>
  <PresentationFormat>On-screen Show (4:3)</PresentationFormat>
  <Paragraphs>391</Paragraphs>
  <Slides>41</Slides>
  <Notes>39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49" baseType="lpstr">
      <vt:lpstr>Courier New</vt:lpstr>
      <vt:lpstr>Symbol</vt:lpstr>
      <vt:lpstr>Times New Roman</vt:lpstr>
      <vt:lpstr>Wingdings</vt:lpstr>
      <vt:lpstr>預設簡報設計</vt:lpstr>
      <vt:lpstr>Picture</vt:lpstr>
      <vt:lpstr>Equation</vt:lpstr>
      <vt:lpstr>Visio</vt:lpstr>
      <vt:lpstr>  IO and Peripheral    </vt:lpstr>
      <vt:lpstr>  IO and Peripheral    </vt:lpstr>
      <vt:lpstr>Basic Concept</vt:lpstr>
      <vt:lpstr>Memory Mapped I/O  </vt:lpstr>
      <vt:lpstr>Memory Mapped I/O  </vt:lpstr>
      <vt:lpstr>Direct I/O  </vt:lpstr>
      <vt:lpstr>Direct I/O  </vt:lpstr>
      <vt:lpstr>  IO and Peripheral    </vt:lpstr>
      <vt:lpstr>Data Conversion </vt:lpstr>
      <vt:lpstr>Data Conversion </vt:lpstr>
      <vt:lpstr>Embedded System</vt:lpstr>
      <vt:lpstr>Digital to Analog</vt:lpstr>
      <vt:lpstr>Digital to Analog Conversion</vt:lpstr>
      <vt:lpstr>D/A Converter Circuits</vt:lpstr>
      <vt:lpstr>IC D/A Converters</vt:lpstr>
      <vt:lpstr>  IO and Peripheral    </vt:lpstr>
      <vt:lpstr>Analog-to-Digital Conversion</vt:lpstr>
      <vt:lpstr>A/D Conversion</vt:lpstr>
      <vt:lpstr>Successive Approximation</vt:lpstr>
      <vt:lpstr>PIC18F A/D Converter Module</vt:lpstr>
      <vt:lpstr>PIC18F4520 A/D Converter</vt:lpstr>
      <vt:lpstr>PIC18F4520 A/D Converter</vt:lpstr>
      <vt:lpstr>PIC18F4520 A/D Converter</vt:lpstr>
      <vt:lpstr>PIC18F4520 A/D Converter</vt:lpstr>
      <vt:lpstr>ADCON0</vt:lpstr>
      <vt:lpstr>ADCON1</vt:lpstr>
      <vt:lpstr>ADCON1</vt:lpstr>
      <vt:lpstr>ADCON2</vt:lpstr>
      <vt:lpstr>Selecting ADC conversion time</vt:lpstr>
      <vt:lpstr>Selecting ADC conversion time</vt:lpstr>
      <vt:lpstr>Procedure </vt:lpstr>
      <vt:lpstr>Example</vt:lpstr>
      <vt:lpstr>Example</vt:lpstr>
      <vt:lpstr>Scaling Circuit</vt:lpstr>
      <vt:lpstr>Scaling Circuit</vt:lpstr>
      <vt:lpstr>Scaling Circuit</vt:lpstr>
      <vt:lpstr>Scaling Circuit</vt:lpstr>
      <vt:lpstr>  IO and Peripheral    </vt:lpstr>
      <vt:lpstr>Simple Strobe I/O  </vt:lpstr>
      <vt:lpstr>Single Handshake I/O  </vt:lpstr>
      <vt:lpstr>Double Handshake 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Bighead</dc:creator>
  <cp:lastModifiedBy>Andrew LEUNG</cp:lastModifiedBy>
  <cp:revision>118</cp:revision>
  <dcterms:created xsi:type="dcterms:W3CDTF">1601-01-01T00:00:00Z</dcterms:created>
  <dcterms:modified xsi:type="dcterms:W3CDTF">2023-03-02T05:30:47Z</dcterms:modified>
</cp:coreProperties>
</file>