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77" r:id="rId2"/>
    <p:sldId id="399" r:id="rId3"/>
    <p:sldId id="347" r:id="rId4"/>
    <p:sldId id="348" r:id="rId5"/>
    <p:sldId id="349" r:id="rId6"/>
    <p:sldId id="398" r:id="rId7"/>
    <p:sldId id="351" r:id="rId8"/>
    <p:sldId id="352" r:id="rId9"/>
    <p:sldId id="397" r:id="rId10"/>
    <p:sldId id="400" r:id="rId11"/>
    <p:sldId id="401" r:id="rId12"/>
    <p:sldId id="402" r:id="rId13"/>
    <p:sldId id="403" r:id="rId14"/>
    <p:sldId id="404" r:id="rId15"/>
    <p:sldId id="357" r:id="rId16"/>
    <p:sldId id="358" r:id="rId17"/>
    <p:sldId id="359" r:id="rId18"/>
    <p:sldId id="360" r:id="rId19"/>
    <p:sldId id="361" r:id="rId20"/>
    <p:sldId id="363" r:id="rId21"/>
    <p:sldId id="365" r:id="rId22"/>
    <p:sldId id="373" r:id="rId23"/>
    <p:sldId id="406" r:id="rId24"/>
    <p:sldId id="407" r:id="rId25"/>
    <p:sldId id="433" r:id="rId26"/>
    <p:sldId id="408" r:id="rId27"/>
    <p:sldId id="427" r:id="rId28"/>
    <p:sldId id="409" r:id="rId29"/>
    <p:sldId id="410" r:id="rId30"/>
    <p:sldId id="411" r:id="rId31"/>
    <p:sldId id="412" r:id="rId32"/>
    <p:sldId id="428" r:id="rId33"/>
    <p:sldId id="413" r:id="rId34"/>
    <p:sldId id="414" r:id="rId35"/>
    <p:sldId id="429" r:id="rId36"/>
    <p:sldId id="430" r:id="rId37"/>
    <p:sldId id="434" r:id="rId38"/>
    <p:sldId id="431" r:id="rId39"/>
    <p:sldId id="432" r:id="rId40"/>
    <p:sldId id="435" r:id="rId41"/>
    <p:sldId id="436" r:id="rId42"/>
    <p:sldId id="437" r:id="rId43"/>
    <p:sldId id="438" r:id="rId44"/>
    <p:sldId id="439" r:id="rId45"/>
    <p:sldId id="440" r:id="rId46"/>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48">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141" autoAdjust="0"/>
    <p:restoredTop sz="77596" autoAdjust="0"/>
  </p:normalViewPr>
  <p:slideViewPr>
    <p:cSldViewPr>
      <p:cViewPr varScale="1">
        <p:scale>
          <a:sx n="88" d="100"/>
          <a:sy n="88" d="100"/>
        </p:scale>
        <p:origin x="2376" y="78"/>
      </p:cViewPr>
      <p:guideLst>
        <p:guide orient="horz" pos="1248"/>
        <p:guide pos="4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1.xml"/><Relationship Id="rId3" Type="http://schemas.openxmlformats.org/officeDocument/2006/relationships/slide" Target="slides/slide5.xml"/><Relationship Id="rId7" Type="http://schemas.openxmlformats.org/officeDocument/2006/relationships/slide" Target="slides/slide15.xml"/><Relationship Id="rId12" Type="http://schemas.openxmlformats.org/officeDocument/2006/relationships/slide" Target="slides/slide20.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9.xml"/><Relationship Id="rId5" Type="http://schemas.openxmlformats.org/officeDocument/2006/relationships/slide" Target="slides/slide8.xml"/><Relationship Id="rId10" Type="http://schemas.openxmlformats.org/officeDocument/2006/relationships/slide" Target="slides/slide18.xml"/><Relationship Id="rId4" Type="http://schemas.openxmlformats.org/officeDocument/2006/relationships/slide" Target="slides/slide7.xml"/><Relationship Id="rId9" Type="http://schemas.openxmlformats.org/officeDocument/2006/relationships/slide" Target="slides/slide17.xml"/><Relationship Id="rId1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A4743BB-C3F0-4604-96E9-6C3052CD93EC}" type="datetimeFigureOut">
              <a:rPr lang="en-US" altLang="en-US"/>
              <a:pPr/>
              <a:t>3/2/2023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046FA19-C131-485D-950D-2072E0D95B52}" type="slidenum">
              <a:rPr lang="en-US" altLang="en-US"/>
              <a:pPr/>
              <a:t>‹#›</a:t>
            </a:fld>
            <a:endParaRPr lang="en-US" altLang="en-US"/>
          </a:p>
        </p:txBody>
      </p:sp>
    </p:spTree>
    <p:extLst>
      <p:ext uri="{BB962C8B-B14F-4D97-AF65-F5344CB8AC3E}">
        <p14:creationId xmlns:p14="http://schemas.microsoft.com/office/powerpoint/2010/main" val="3217264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F165C8-8B7F-4FEF-8367-09EEDA68C5F4}" type="slidenum">
              <a:rPr lang="zh-TW" altLang="en-US"/>
              <a:pPr/>
              <a:t>‹#›</a:t>
            </a:fld>
            <a:endParaRPr lang="en-US" altLang="zh-TW"/>
          </a:p>
        </p:txBody>
      </p:sp>
    </p:spTree>
    <p:extLst>
      <p:ext uri="{BB962C8B-B14F-4D97-AF65-F5344CB8AC3E}">
        <p14:creationId xmlns:p14="http://schemas.microsoft.com/office/powerpoint/2010/main" val="374383692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DE10F35F-7DBF-4960-9784-15AF7EB2A634}" type="slidenum">
              <a:rPr lang="zh-TW" altLang="en-US"/>
              <a:pPr eaLnBrk="1" hangingPunct="1">
                <a:spcBef>
                  <a:spcPct val="0"/>
                </a:spcBef>
              </a:pPr>
              <a:t>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67E51B58-EF48-4149-A622-EFF831C199C4}" type="slidenum">
              <a:rPr lang="zh-TW" altLang="en-US"/>
              <a:pPr eaLnBrk="1" hangingPunct="1">
                <a:spcBef>
                  <a:spcPct val="0"/>
                </a:spcBef>
              </a:pPr>
              <a:t>14</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1F11A90E-AAF7-447A-864C-4D0890F678C7}" type="slidenum">
              <a:rPr lang="zh-TW" altLang="en-US"/>
              <a:pPr algn="r" eaLnBrk="1" hangingPunct="1">
                <a:spcBef>
                  <a:spcPct val="0"/>
                </a:spcBef>
              </a:pPr>
              <a:t>15</a:t>
            </a:fld>
            <a:endParaRPr lang="en-US" altLang="zh-TW"/>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505FDF25-16F2-4603-A3F0-F7A59E73D7C6}" type="slidenum">
              <a:rPr lang="zh-TW" altLang="en-US"/>
              <a:pPr algn="r" eaLnBrk="1" hangingPunct="1">
                <a:spcBef>
                  <a:spcPct val="0"/>
                </a:spcBef>
              </a:pPr>
              <a:t>16</a:t>
            </a:fld>
            <a:endParaRPr lang="en-US" altLang="zh-TW"/>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EFD148B7-2F7C-48CB-96F3-80EEC3E3D4E9}" type="slidenum">
              <a:rPr lang="zh-TW" altLang="en-US"/>
              <a:pPr algn="r" eaLnBrk="1" hangingPunct="1">
                <a:spcBef>
                  <a:spcPct val="0"/>
                </a:spcBef>
              </a:pPr>
              <a:t>17</a:t>
            </a:fld>
            <a:endParaRPr lang="en-US" altLang="zh-TW"/>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CE4A089C-E7FF-4C7C-98C0-81AD4D81F7B9}" type="slidenum">
              <a:rPr lang="zh-TW" altLang="en-US"/>
              <a:pPr algn="r" eaLnBrk="1" hangingPunct="1">
                <a:spcBef>
                  <a:spcPct val="0"/>
                </a:spcBef>
              </a:pPr>
              <a:t>18</a:t>
            </a:fld>
            <a:endParaRPr lang="en-US" altLang="zh-TW"/>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38A21002-C5CF-408A-ADE7-FA3F4B2F5E67}" type="slidenum">
              <a:rPr lang="zh-TW" altLang="en-US"/>
              <a:pPr algn="r" eaLnBrk="1" hangingPunct="1">
                <a:spcBef>
                  <a:spcPct val="0"/>
                </a:spcBef>
              </a:pPr>
              <a:t>19</a:t>
            </a:fld>
            <a:endParaRPr lang="en-US" altLang="zh-TW"/>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4742834D-F314-4E06-BC1D-105A796AF116}" type="slidenum">
              <a:rPr lang="zh-TW" altLang="en-US"/>
              <a:pPr algn="r" eaLnBrk="1" hangingPunct="1">
                <a:spcBef>
                  <a:spcPct val="0"/>
                </a:spcBef>
              </a:pPr>
              <a:t>20</a:t>
            </a:fld>
            <a:endParaRPr lang="en-US" altLang="zh-TW"/>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1B39FF4A-7904-4B75-AD4B-0BE6EB6D593F}" type="slidenum">
              <a:rPr lang="zh-TW" altLang="en-US"/>
              <a:pPr algn="r" eaLnBrk="1" hangingPunct="1">
                <a:spcBef>
                  <a:spcPct val="0"/>
                </a:spcBef>
              </a:pPr>
              <a:t>21</a:t>
            </a:fld>
            <a:endParaRPr lang="en-US" altLang="zh-TW"/>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894FD07D-0E35-4402-96FE-E148C3D9DAA6}" type="slidenum">
              <a:rPr lang="zh-TW" altLang="en-US"/>
              <a:pPr algn="r" eaLnBrk="1" hangingPunct="1">
                <a:spcBef>
                  <a:spcPct val="0"/>
                </a:spcBef>
              </a:pPr>
              <a:t>22</a:t>
            </a:fld>
            <a:endParaRPr lang="en-US" altLang="zh-TW"/>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63BDE76-A485-4908-9DF9-AE3935031BF8}" type="slidenum">
              <a:rPr lang="zh-TW" altLang="en-US"/>
              <a:pPr eaLnBrk="1" hangingPunct="1">
                <a:spcBef>
                  <a:spcPct val="0"/>
                </a:spcBef>
              </a:pPr>
              <a:t>23</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C1E965E5-37E4-406E-BF07-1EACC3695A7A}" type="slidenum">
              <a:rPr lang="zh-TW" altLang="en-US"/>
              <a:pPr eaLnBrk="1" hangingPunct="1">
                <a:spcBef>
                  <a:spcPct val="0"/>
                </a:spcBef>
              </a:pPr>
              <a:t>2</a:t>
            </a:fld>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0183812-CEE3-4FD6-A3BD-F7B43F01286C}" type="slidenum">
              <a:rPr lang="zh-TW" altLang="en-US"/>
              <a:pPr eaLnBrk="1" hangingPunct="1">
                <a:spcBef>
                  <a:spcPct val="0"/>
                </a:spcBef>
              </a:pPr>
              <a:t>24</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AF9D1764-6F53-4795-946C-B9E84F9B28E7}" type="slidenum">
              <a:rPr lang="zh-TW" altLang="en-US"/>
              <a:pPr algn="r" eaLnBrk="1" hangingPunct="1">
                <a:spcBef>
                  <a:spcPct val="0"/>
                </a:spcBef>
              </a:pPr>
              <a:t>3</a:t>
            </a:fld>
            <a:endParaRPr lang="en-US" altLang="zh-TW"/>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904B793E-61B8-408E-974E-721C5BBEF8B7}" type="slidenum">
              <a:rPr lang="zh-TW" altLang="en-US"/>
              <a:pPr algn="r" eaLnBrk="1" hangingPunct="1">
                <a:spcBef>
                  <a:spcPct val="0"/>
                </a:spcBef>
              </a:pPr>
              <a:t>4</a:t>
            </a:fld>
            <a:endParaRPr lang="en-US" altLang="zh-TW"/>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B3AF0682-FA87-48E6-855F-8E84E894E8B7}" type="slidenum">
              <a:rPr lang="zh-TW" altLang="en-US"/>
              <a:pPr algn="r" eaLnBrk="1" hangingPunct="1">
                <a:spcBef>
                  <a:spcPct val="0"/>
                </a:spcBef>
              </a:pPr>
              <a:t>5</a:t>
            </a:fld>
            <a:endParaRPr lang="en-US" altLang="zh-TW"/>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D0573562-CE87-432A-85FA-1BFE66BB38C7}" type="slidenum">
              <a:rPr lang="zh-TW" altLang="en-US"/>
              <a:pPr eaLnBrk="1" hangingPunct="1">
                <a:spcBef>
                  <a:spcPct val="0"/>
                </a:spcBef>
              </a:pPr>
              <a:t>6</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F0B973FF-A666-4AA9-9F90-12B0ACCF9B08}" type="slidenum">
              <a:rPr lang="zh-TW" altLang="en-US"/>
              <a:pPr algn="r" eaLnBrk="1" hangingPunct="1">
                <a:spcBef>
                  <a:spcPct val="0"/>
                </a:spcBef>
              </a:pPr>
              <a:t>7</a:t>
            </a:fld>
            <a:endParaRPr lang="en-US" altLang="zh-TW"/>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5C1DAB95-8773-406E-A71E-8EF1A51C62A2}" type="slidenum">
              <a:rPr lang="zh-TW" altLang="en-US"/>
              <a:pPr algn="r" eaLnBrk="1" hangingPunct="1">
                <a:spcBef>
                  <a:spcPct val="0"/>
                </a:spcBef>
              </a:pPr>
              <a:t>8</a:t>
            </a:fld>
            <a:endParaRPr lang="en-US" altLang="zh-TW"/>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algn="r" eaLnBrk="1" hangingPunct="1">
              <a:spcBef>
                <a:spcPct val="0"/>
              </a:spcBef>
            </a:pPr>
            <a:fld id="{3DE4358A-FA7B-4189-A89A-485C05F41493}" type="slidenum">
              <a:rPr lang="zh-TW" altLang="en-US"/>
              <a:pPr algn="r" eaLnBrk="1" hangingPunct="1">
                <a:spcBef>
                  <a:spcPct val="0"/>
                </a:spcBef>
              </a:pPr>
              <a:t>9</a:t>
            </a:fld>
            <a:endParaRPr lang="en-US" altLang="zh-TW"/>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88DE233-99AA-4D11-81C0-422450E268C4}" type="slidenum">
              <a:rPr lang="zh-TW" altLang="en-US"/>
              <a:pPr/>
              <a:t>‹#›</a:t>
            </a:fld>
            <a:endParaRPr lang="en-US" altLang="zh-TW"/>
          </a:p>
        </p:txBody>
      </p:sp>
    </p:spTree>
    <p:extLst>
      <p:ext uri="{BB962C8B-B14F-4D97-AF65-F5344CB8AC3E}">
        <p14:creationId xmlns:p14="http://schemas.microsoft.com/office/powerpoint/2010/main" val="401521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811C92A-2ED6-4986-8B8C-D4E0ECD62BD6}" type="slidenum">
              <a:rPr lang="zh-TW" altLang="en-US"/>
              <a:pPr/>
              <a:t>‹#›</a:t>
            </a:fld>
            <a:endParaRPr lang="en-US" altLang="zh-TW"/>
          </a:p>
        </p:txBody>
      </p:sp>
    </p:spTree>
    <p:extLst>
      <p:ext uri="{BB962C8B-B14F-4D97-AF65-F5344CB8AC3E}">
        <p14:creationId xmlns:p14="http://schemas.microsoft.com/office/powerpoint/2010/main" val="264124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7B0872A-19DF-4CFF-A68F-19033BF4DA46}" type="slidenum">
              <a:rPr lang="zh-TW" altLang="en-US"/>
              <a:pPr/>
              <a:t>‹#›</a:t>
            </a:fld>
            <a:endParaRPr lang="en-US" altLang="zh-TW"/>
          </a:p>
        </p:txBody>
      </p:sp>
    </p:spTree>
    <p:extLst>
      <p:ext uri="{BB962C8B-B14F-4D97-AF65-F5344CB8AC3E}">
        <p14:creationId xmlns:p14="http://schemas.microsoft.com/office/powerpoint/2010/main" val="3524052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4471DE0-F5CB-4780-8290-F71363AD9B94}" type="slidenum">
              <a:rPr lang="zh-TW" altLang="en-US"/>
              <a:pPr/>
              <a:t>‹#›</a:t>
            </a:fld>
            <a:endParaRPr lang="en-US" altLang="zh-TW"/>
          </a:p>
        </p:txBody>
      </p:sp>
    </p:spTree>
    <p:extLst>
      <p:ext uri="{BB962C8B-B14F-4D97-AF65-F5344CB8AC3E}">
        <p14:creationId xmlns:p14="http://schemas.microsoft.com/office/powerpoint/2010/main" val="26854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B896D450-EFF2-461C-BD27-9989AAB3BBDC}" type="slidenum">
              <a:rPr lang="zh-TW" altLang="en-US"/>
              <a:pPr/>
              <a:t>‹#›</a:t>
            </a:fld>
            <a:endParaRPr lang="en-US" altLang="zh-TW"/>
          </a:p>
        </p:txBody>
      </p:sp>
    </p:spTree>
    <p:extLst>
      <p:ext uri="{BB962C8B-B14F-4D97-AF65-F5344CB8AC3E}">
        <p14:creationId xmlns:p14="http://schemas.microsoft.com/office/powerpoint/2010/main" val="155931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EC4B31B9-BB1C-452F-9EAB-C362A3F047AE}" type="slidenum">
              <a:rPr lang="zh-TW" altLang="en-US"/>
              <a:pPr/>
              <a:t>‹#›</a:t>
            </a:fld>
            <a:endParaRPr lang="en-US" altLang="zh-TW"/>
          </a:p>
        </p:txBody>
      </p:sp>
    </p:spTree>
    <p:extLst>
      <p:ext uri="{BB962C8B-B14F-4D97-AF65-F5344CB8AC3E}">
        <p14:creationId xmlns:p14="http://schemas.microsoft.com/office/powerpoint/2010/main" val="401931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0389990-6E5E-4A67-8106-3D382875D90B}" type="slidenum">
              <a:rPr lang="zh-TW" altLang="en-US"/>
              <a:pPr/>
              <a:t>‹#›</a:t>
            </a:fld>
            <a:endParaRPr lang="en-US" altLang="zh-TW"/>
          </a:p>
        </p:txBody>
      </p:sp>
    </p:spTree>
    <p:extLst>
      <p:ext uri="{BB962C8B-B14F-4D97-AF65-F5344CB8AC3E}">
        <p14:creationId xmlns:p14="http://schemas.microsoft.com/office/powerpoint/2010/main" val="3060061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6D72544A-E9CD-4DA6-AE44-A62047C612CD}" type="slidenum">
              <a:rPr lang="zh-TW" altLang="en-US"/>
              <a:pPr/>
              <a:t>‹#›</a:t>
            </a:fld>
            <a:endParaRPr lang="en-US" altLang="zh-TW"/>
          </a:p>
        </p:txBody>
      </p:sp>
    </p:spTree>
    <p:extLst>
      <p:ext uri="{BB962C8B-B14F-4D97-AF65-F5344CB8AC3E}">
        <p14:creationId xmlns:p14="http://schemas.microsoft.com/office/powerpoint/2010/main" val="48343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DA2C1AEB-1E78-4346-BD49-44781901EB3F}" type="slidenum">
              <a:rPr lang="zh-TW" altLang="en-US"/>
              <a:pPr/>
              <a:t>‹#›</a:t>
            </a:fld>
            <a:endParaRPr lang="en-US" altLang="zh-TW"/>
          </a:p>
        </p:txBody>
      </p:sp>
    </p:spTree>
    <p:extLst>
      <p:ext uri="{BB962C8B-B14F-4D97-AF65-F5344CB8AC3E}">
        <p14:creationId xmlns:p14="http://schemas.microsoft.com/office/powerpoint/2010/main" val="64060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1A4B7DA6-CB67-49C4-9809-75F4E4BD502A}" type="slidenum">
              <a:rPr lang="zh-TW" altLang="en-US"/>
              <a:pPr/>
              <a:t>‹#›</a:t>
            </a:fld>
            <a:endParaRPr lang="en-US" altLang="zh-TW"/>
          </a:p>
        </p:txBody>
      </p:sp>
    </p:spTree>
    <p:extLst>
      <p:ext uri="{BB962C8B-B14F-4D97-AF65-F5344CB8AC3E}">
        <p14:creationId xmlns:p14="http://schemas.microsoft.com/office/powerpoint/2010/main" val="169408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B5E243F-D094-4136-92E1-0EAD231C4133}" type="slidenum">
              <a:rPr lang="zh-TW" altLang="en-US"/>
              <a:pPr/>
              <a:t>‹#›</a:t>
            </a:fld>
            <a:endParaRPr lang="en-US" altLang="zh-TW"/>
          </a:p>
        </p:txBody>
      </p:sp>
    </p:spTree>
    <p:extLst>
      <p:ext uri="{BB962C8B-B14F-4D97-AF65-F5344CB8AC3E}">
        <p14:creationId xmlns:p14="http://schemas.microsoft.com/office/powerpoint/2010/main" val="316707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870A991-191A-47DE-A74E-976FBA2786CD}" type="slidenum">
              <a:rPr lang="zh-TW" altLang="en-US"/>
              <a:pPr/>
              <a:t>‹#›</a:t>
            </a:fld>
            <a:endParaRPr lang="en-US" altLang="zh-TW"/>
          </a:p>
        </p:txBody>
      </p:sp>
    </p:spTree>
    <p:extLst>
      <p:ext uri="{BB962C8B-B14F-4D97-AF65-F5344CB8AC3E}">
        <p14:creationId xmlns:p14="http://schemas.microsoft.com/office/powerpoint/2010/main" val="118585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TW"/>
          </a:p>
        </p:txBody>
      </p:sp>
      <p:sp>
        <p:nvSpPr>
          <p:cNvPr id="1030" name="Rectangle 6"/>
          <p:cNvSpPr>
            <a:spLocks noGrp="1" noChangeArrowheads="1"/>
          </p:cNvSpPr>
          <p:nvPr>
            <p:ph type="sldNum" sz="quarter" idx="4"/>
          </p:nvPr>
        </p:nvSpPr>
        <p:spPr bwMode="auto">
          <a:xfrm>
            <a:off x="72040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9CDCC983-DBE6-427A-A85F-0E02009EC473}"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620713"/>
            <a:ext cx="7772400" cy="1143000"/>
          </a:xfrm>
        </p:spPr>
        <p:txBody>
          <a:bodyPr/>
          <a:lstStyle/>
          <a:p>
            <a:pPr eaLnBrk="1" hangingPunct="1"/>
            <a:br>
              <a:rPr lang="en-US" altLang="zh-TW" sz="3600"/>
            </a:br>
            <a:r>
              <a:rPr lang="en-US" altLang="zh-TW" sz="3600"/>
              <a:t>Program IO and Interrupt</a:t>
            </a:r>
            <a:r>
              <a:rPr lang="en-US" altLang="zh-TW"/>
              <a:t> </a:t>
            </a:r>
            <a:r>
              <a:rPr lang="en-US" altLang="zh-TW" sz="3600"/>
              <a:t>  </a:t>
            </a:r>
            <a:br>
              <a:rPr lang="en-US" altLang="zh-TW" sz="3600"/>
            </a:br>
            <a:endParaRPr lang="en-US" altLang="zh-TW" sz="3600"/>
          </a:p>
        </p:txBody>
      </p:sp>
      <p:sp>
        <p:nvSpPr>
          <p:cNvPr id="2051"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dirty="0"/>
              <a:t>Program-controlled IO (polling)</a:t>
            </a:r>
          </a:p>
          <a:p>
            <a:pPr eaLnBrk="1" hangingPunct="1">
              <a:buFontTx/>
              <a:buNone/>
            </a:pPr>
            <a:r>
              <a:rPr lang="en-US" altLang="zh-TW" dirty="0"/>
              <a:t>Interrupt Driven I/O </a:t>
            </a:r>
          </a:p>
          <a:p>
            <a:pPr eaLnBrk="1" hangingPunct="1">
              <a:buFontTx/>
              <a:buNone/>
            </a:pPr>
            <a:r>
              <a:rPr lang="en-US" altLang="zh-TW" dirty="0"/>
              <a:t>Handling multiple devices</a:t>
            </a:r>
          </a:p>
          <a:p>
            <a:pPr eaLnBrk="1" hangingPunct="1">
              <a:buFontTx/>
              <a:buNone/>
            </a:pPr>
            <a:r>
              <a:rPr lang="en-US" altLang="zh-TW" dirty="0"/>
              <a:t>PIC18 Interrupt example</a:t>
            </a:r>
          </a:p>
          <a:p>
            <a:pPr eaLnBrk="1" hangingPunct="1">
              <a:buFontTx/>
              <a:buNone/>
            </a:pPr>
            <a:endParaRPr lang="en-US" altLang="zh-TW" dirty="0"/>
          </a:p>
        </p:txBody>
      </p:sp>
      <p:sp>
        <p:nvSpPr>
          <p:cNvPr id="20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BBD7709-5B28-47DF-B0E2-4B44EE6CA296}" type="slidenum">
              <a:rPr kumimoji="0" lang="zh-TW" altLang="en-US" sz="1400">
                <a:ea typeface="新細明體" pitchFamily="18" charset="-120"/>
              </a:rPr>
              <a:pPr eaLnBrk="1" hangingPunct="1">
                <a:spcBef>
                  <a:spcPct val="0"/>
                </a:spcBef>
                <a:buFontTx/>
                <a:buNone/>
              </a:pPr>
              <a:t>1</a:t>
            </a:fld>
            <a:endParaRPr kumimoji="0" lang="en-US" altLang="zh-TW" sz="1400">
              <a:ea typeface="新細明體"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684213" y="115888"/>
            <a:ext cx="7772400" cy="1143000"/>
          </a:xfrm>
        </p:spPr>
        <p:txBody>
          <a:bodyPr/>
          <a:lstStyle/>
          <a:p>
            <a:r>
              <a:rPr lang="en-US" altLang="en-US"/>
              <a:t>Steps in executing an interrupt</a:t>
            </a:r>
            <a:endParaRPr lang="ar-EG" altLang="en-US"/>
          </a:p>
        </p:txBody>
      </p:sp>
      <p:sp>
        <p:nvSpPr>
          <p:cNvPr id="11267" name="Content Placeholder 5"/>
          <p:cNvSpPr>
            <a:spLocks noGrp="1"/>
          </p:cNvSpPr>
          <p:nvPr>
            <p:ph idx="1"/>
          </p:nvPr>
        </p:nvSpPr>
        <p:spPr>
          <a:xfrm>
            <a:off x="539750" y="1052513"/>
            <a:ext cx="7772400" cy="4114800"/>
          </a:xfrm>
        </p:spPr>
        <p:txBody>
          <a:bodyPr/>
          <a:lstStyle/>
          <a:p>
            <a:r>
              <a:rPr lang="en-US" altLang="en-US"/>
              <a:t>Upon activation of interrupt the microcontroller</a:t>
            </a:r>
          </a:p>
          <a:p>
            <a:pPr lvl="1"/>
            <a:r>
              <a:rPr lang="en-US" altLang="en-US"/>
              <a:t>Finishes executing the current instruction </a:t>
            </a:r>
          </a:p>
          <a:p>
            <a:pPr lvl="1"/>
            <a:r>
              <a:rPr lang="en-US" altLang="en-US"/>
              <a:t>Pushes the PC of next instruction in the stack</a:t>
            </a:r>
          </a:p>
          <a:p>
            <a:pPr lvl="1"/>
            <a:r>
              <a:rPr lang="en-US" altLang="en-US"/>
              <a:t>Jumps to the interrupt vector table to get the address of ISR and jumps to it</a:t>
            </a:r>
          </a:p>
          <a:p>
            <a:pPr lvl="1"/>
            <a:r>
              <a:rPr lang="en-US" altLang="en-US"/>
              <a:t>Begin executing the ISR instructions to the last instruction of ISR (</a:t>
            </a:r>
            <a:r>
              <a:rPr lang="en-US" altLang="en-US">
                <a:solidFill>
                  <a:srgbClr val="FF0000"/>
                </a:solidFill>
              </a:rPr>
              <a:t>RETFIE</a:t>
            </a:r>
            <a:r>
              <a:rPr lang="en-US" altLang="en-US"/>
              <a:t>)</a:t>
            </a:r>
          </a:p>
          <a:p>
            <a:pPr lvl="1"/>
            <a:r>
              <a:rPr lang="en-US" altLang="en-US"/>
              <a:t>Executes RETFIE</a:t>
            </a:r>
          </a:p>
          <a:p>
            <a:pPr lvl="2"/>
            <a:r>
              <a:rPr lang="en-US" altLang="en-US"/>
              <a:t>Pops the PC from the stack</a:t>
            </a:r>
          </a:p>
          <a:p>
            <a:pPr lvl="2"/>
            <a:r>
              <a:rPr lang="en-US" altLang="en-US"/>
              <a:t>Starts to execute from the address of  that PC</a:t>
            </a:r>
          </a:p>
          <a:p>
            <a:pPr lvl="2"/>
            <a:endParaRPr lang="ar-EG" altLang="en-US"/>
          </a:p>
        </p:txBody>
      </p:sp>
      <p:sp>
        <p:nvSpPr>
          <p:cNvPr id="112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C5A68B5-4D24-450D-AA48-A79C0D4DD194}" type="slidenum">
              <a:rPr kumimoji="0" lang="zh-TW" altLang="en-US" sz="1400">
                <a:ea typeface="新細明體" pitchFamily="18" charset="-120"/>
              </a:rPr>
              <a:pPr eaLnBrk="1" hangingPunct="1">
                <a:spcBef>
                  <a:spcPct val="0"/>
                </a:spcBef>
                <a:buFontTx/>
                <a:buNone/>
              </a:pPr>
              <a:t>10</a:t>
            </a:fld>
            <a:endParaRPr kumimoji="0" lang="en-US" altLang="zh-TW" sz="1400">
              <a:ea typeface="新細明體"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4213" y="188913"/>
            <a:ext cx="7772400" cy="1143000"/>
          </a:xfrm>
        </p:spPr>
        <p:txBody>
          <a:bodyPr/>
          <a:lstStyle/>
          <a:p>
            <a:r>
              <a:rPr lang="en-US" altLang="en-US"/>
              <a:t>Program organization in MPLAB</a:t>
            </a:r>
            <a:endParaRPr lang="ar-EG" altLang="en-US"/>
          </a:p>
        </p:txBody>
      </p:sp>
      <p:pic>
        <p:nvPicPr>
          <p:cNvPr id="12291" name="Picture 2"/>
          <p:cNvPicPr>
            <a:picLocks noGrp="1" noChangeAspect="1" noChangeArrowheads="1"/>
          </p:cNvPicPr>
          <p:nvPr>
            <p:ph idx="1"/>
          </p:nvPr>
        </p:nvPicPr>
        <p:blipFill>
          <a:blip r:embed="rId2">
            <a:lum bright="-20000" contrast="40000"/>
            <a:extLst>
              <a:ext uri="{28A0092B-C50C-407E-A947-70E740481C1C}">
                <a14:useLocalDpi xmlns:a14="http://schemas.microsoft.com/office/drawing/2010/main" val="0"/>
              </a:ext>
            </a:extLst>
          </a:blip>
          <a:srcRect l="6187" t="9290" r="42680" b="25761"/>
          <a:stretch>
            <a:fillRect/>
          </a:stretch>
        </p:blipFill>
        <p:spPr>
          <a:xfrm>
            <a:off x="987425" y="1455738"/>
            <a:ext cx="6299200" cy="5000625"/>
          </a:xfrm>
          <a:noFill/>
        </p:spPr>
      </p:pic>
      <p:sp>
        <p:nvSpPr>
          <p:cNvPr id="12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DC84BA8-A929-426D-A0DB-56684D952F61}" type="slidenum">
              <a:rPr kumimoji="0" lang="zh-TW" altLang="en-US" sz="1400">
                <a:ea typeface="新細明體" pitchFamily="18" charset="-120"/>
              </a:rPr>
              <a:pPr eaLnBrk="1" hangingPunct="1">
                <a:spcBef>
                  <a:spcPct val="0"/>
                </a:spcBef>
                <a:buFontTx/>
                <a:buNone/>
              </a:pPr>
              <a:t>11</a:t>
            </a:fld>
            <a:endParaRPr kumimoji="0" lang="en-US" altLang="zh-TW" sz="1400">
              <a:ea typeface="新細明體"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4213" y="115888"/>
            <a:ext cx="7772400" cy="1143000"/>
          </a:xfrm>
        </p:spPr>
        <p:txBody>
          <a:bodyPr/>
          <a:lstStyle/>
          <a:p>
            <a:r>
              <a:rPr lang="en-US" altLang="en-US"/>
              <a:t>Sources of interrupts in PIC18</a:t>
            </a:r>
            <a:endParaRPr lang="ar-EG" altLang="en-US"/>
          </a:p>
        </p:txBody>
      </p:sp>
      <p:sp>
        <p:nvSpPr>
          <p:cNvPr id="13315" name="Content Placeholder 2"/>
          <p:cNvSpPr>
            <a:spLocks noGrp="1"/>
          </p:cNvSpPr>
          <p:nvPr>
            <p:ph idx="1"/>
          </p:nvPr>
        </p:nvSpPr>
        <p:spPr>
          <a:xfrm>
            <a:off x="611188" y="1341438"/>
            <a:ext cx="7772400" cy="4114800"/>
          </a:xfrm>
        </p:spPr>
        <p:txBody>
          <a:bodyPr/>
          <a:lstStyle/>
          <a:p>
            <a:r>
              <a:rPr lang="en-US" altLang="en-US"/>
              <a:t>External hardware interrupts</a:t>
            </a:r>
          </a:p>
          <a:p>
            <a:pPr lvl="1"/>
            <a:r>
              <a:rPr lang="en-US" altLang="en-US"/>
              <a:t>Pins RB0(INT0),RB1(INT1),RB2(INT2)</a:t>
            </a:r>
          </a:p>
          <a:p>
            <a:r>
              <a:rPr lang="en-US" altLang="en-US"/>
              <a:t>PORTB change</a:t>
            </a:r>
          </a:p>
          <a:p>
            <a:r>
              <a:rPr lang="en-US" altLang="en-US"/>
              <a:t>Timers</a:t>
            </a:r>
          </a:p>
          <a:p>
            <a:pPr lvl="1"/>
            <a:r>
              <a:rPr lang="en-US" altLang="en-US"/>
              <a:t>Timer0 , Timer1 ,Timer2</a:t>
            </a:r>
          </a:p>
          <a:p>
            <a:r>
              <a:rPr lang="en-US" altLang="en-US"/>
              <a:t>ADC (analog to digital converter)</a:t>
            </a:r>
          </a:p>
          <a:p>
            <a:r>
              <a:rPr lang="en-US" altLang="en-US"/>
              <a:t>CCP (compare capture pulse width modulation, PWM)</a:t>
            </a:r>
          </a:p>
          <a:p>
            <a:r>
              <a:rPr lang="en-US" altLang="en-US"/>
              <a:t>... etc </a:t>
            </a:r>
            <a:endParaRPr lang="ar-EG" altLang="en-US"/>
          </a:p>
        </p:txBody>
      </p:sp>
      <p:sp>
        <p:nvSpPr>
          <p:cNvPr id="133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BECAD5C-6346-4710-98A0-B3901E8FD538}" type="slidenum">
              <a:rPr kumimoji="0" lang="zh-TW" altLang="en-US" sz="1400">
                <a:ea typeface="新細明體" pitchFamily="18" charset="-120"/>
              </a:rPr>
              <a:pPr eaLnBrk="1" hangingPunct="1">
                <a:spcBef>
                  <a:spcPct val="0"/>
                </a:spcBef>
                <a:buFontTx/>
                <a:buNone/>
              </a:pPr>
              <a:t>12</a:t>
            </a:fld>
            <a:endParaRPr kumimoji="0" lang="en-US" altLang="zh-TW" sz="1400">
              <a:ea typeface="新細明體"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Enabling and disabling an interrupt</a:t>
            </a:r>
          </a:p>
        </p:txBody>
      </p:sp>
      <p:sp>
        <p:nvSpPr>
          <p:cNvPr id="14339" name="Content Placeholder 6"/>
          <p:cNvSpPr>
            <a:spLocks noGrp="1"/>
          </p:cNvSpPr>
          <p:nvPr>
            <p:ph sz="half" idx="1"/>
          </p:nvPr>
        </p:nvSpPr>
        <p:spPr>
          <a:xfrm>
            <a:off x="769938" y="1843088"/>
            <a:ext cx="7343775" cy="3846512"/>
          </a:xfrm>
        </p:spPr>
        <p:txBody>
          <a:bodyPr/>
          <a:lstStyle/>
          <a:p>
            <a:r>
              <a:rPr lang="en-US" altLang="en-US"/>
              <a:t>When the PIC is powered on (or resets)</a:t>
            </a:r>
          </a:p>
          <a:p>
            <a:pPr lvl="1"/>
            <a:r>
              <a:rPr lang="en-US" altLang="en-US"/>
              <a:t>All interrupts are masked (disabled)</a:t>
            </a:r>
          </a:p>
          <a:p>
            <a:pPr lvl="1"/>
            <a:r>
              <a:rPr lang="en-US" altLang="en-US"/>
              <a:t>The default ISR address is 0008h</a:t>
            </a:r>
          </a:p>
          <a:p>
            <a:pPr lvl="2"/>
            <a:r>
              <a:rPr lang="en-US" altLang="en-US"/>
              <a:t>No interrupt priorities for interrupts</a:t>
            </a:r>
          </a:p>
        </p:txBody>
      </p:sp>
      <p:sp>
        <p:nvSpPr>
          <p:cNvPr id="143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2FF121F-424F-49EE-A872-C6DEB3BC2CD4}" type="slidenum">
              <a:rPr kumimoji="0" lang="zh-TW" altLang="en-US" sz="1400">
                <a:ea typeface="新細明體" pitchFamily="18" charset="-120"/>
              </a:rPr>
              <a:pPr eaLnBrk="1" hangingPunct="1">
                <a:spcBef>
                  <a:spcPct val="0"/>
                </a:spcBef>
                <a:buFontTx/>
                <a:buNone/>
              </a:pPr>
              <a:t>13</a:t>
            </a:fld>
            <a:endParaRPr kumimoji="0" lang="en-US" altLang="zh-TW" sz="1400">
              <a:ea typeface="新細明體"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9750" y="620713"/>
            <a:ext cx="7772400" cy="1143000"/>
          </a:xfrm>
        </p:spPr>
        <p:txBody>
          <a:bodyPr/>
          <a:lstStyle/>
          <a:p>
            <a:pPr eaLnBrk="1" hangingPunct="1"/>
            <a:br>
              <a:rPr lang="en-US" altLang="zh-TW" sz="3600"/>
            </a:br>
            <a:r>
              <a:rPr lang="en-US" altLang="zh-TW" sz="3600"/>
              <a:t>Program IO and Interrupt</a:t>
            </a:r>
            <a:r>
              <a:rPr lang="en-US" altLang="zh-TW"/>
              <a:t> </a:t>
            </a:r>
            <a:r>
              <a:rPr lang="en-US" altLang="zh-TW" sz="3600"/>
              <a:t>  </a:t>
            </a:r>
            <a:br>
              <a:rPr lang="en-US" altLang="zh-TW" sz="3600"/>
            </a:br>
            <a:endParaRPr lang="en-US" altLang="zh-TW" sz="3600"/>
          </a:p>
        </p:txBody>
      </p:sp>
      <p:sp>
        <p:nvSpPr>
          <p:cNvPr id="15363"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Program-controlled IO (polling)</a:t>
            </a:r>
          </a:p>
          <a:p>
            <a:pPr eaLnBrk="1" hangingPunct="1">
              <a:buFontTx/>
              <a:buNone/>
            </a:pPr>
            <a:r>
              <a:rPr lang="en-US" altLang="zh-TW"/>
              <a:t>Interrupt Driven I/O </a:t>
            </a:r>
          </a:p>
          <a:p>
            <a:pPr eaLnBrk="1" hangingPunct="1">
              <a:buFontTx/>
              <a:buNone/>
            </a:pPr>
            <a:r>
              <a:rPr lang="en-US" altLang="zh-TW" b="1"/>
              <a:t>Handling multiple devices</a:t>
            </a:r>
          </a:p>
          <a:p>
            <a:pPr eaLnBrk="1" hangingPunct="1">
              <a:buFontTx/>
              <a:buNone/>
            </a:pPr>
            <a:r>
              <a:rPr lang="en-US" altLang="zh-TW"/>
              <a:t>Direct Memory Access</a:t>
            </a:r>
          </a:p>
          <a:p>
            <a:pPr eaLnBrk="1" hangingPunct="1">
              <a:buFontTx/>
              <a:buNone/>
            </a:pPr>
            <a:r>
              <a:rPr lang="en-US" altLang="zh-TW"/>
              <a:t>PIC18 Interrupt example</a:t>
            </a:r>
          </a:p>
          <a:p>
            <a:pPr eaLnBrk="1" hangingPunct="1">
              <a:buFontTx/>
              <a:buNone/>
            </a:pPr>
            <a:endParaRPr lang="en-US" altLang="zh-TW"/>
          </a:p>
        </p:txBody>
      </p:sp>
      <p:sp>
        <p:nvSpPr>
          <p:cNvPr id="153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BD53878-2167-4941-9256-3A2B9FFC673D}" type="slidenum">
              <a:rPr kumimoji="0" lang="zh-TW" altLang="en-US" sz="1400">
                <a:ea typeface="新細明體" pitchFamily="18" charset="-120"/>
              </a:rPr>
              <a:pPr eaLnBrk="1" hangingPunct="1">
                <a:spcBef>
                  <a:spcPct val="0"/>
                </a:spcBef>
                <a:buFontTx/>
                <a:buNone/>
              </a:pPr>
              <a:t>14</a:t>
            </a:fld>
            <a:endParaRPr kumimoji="0" lang="en-US" altLang="zh-TW" sz="1400">
              <a:ea typeface="新細明體"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11928464-756A-4EB8-A89F-311DE3DE7332}" type="slidenum">
              <a:rPr kumimoji="0" lang="zh-TW" altLang="en-US" sz="1400">
                <a:ea typeface="新細明體" pitchFamily="18" charset="-120"/>
              </a:rPr>
              <a:pPr algn="r" eaLnBrk="1" hangingPunct="1">
                <a:spcBef>
                  <a:spcPct val="0"/>
                </a:spcBef>
                <a:buFontTx/>
                <a:buNone/>
              </a:pPr>
              <a:t>15</a:t>
            </a:fld>
            <a:endParaRPr kumimoji="0" lang="en-US" altLang="zh-TW" sz="1400">
              <a:ea typeface="新細明體" pitchFamily="18" charset="-120"/>
            </a:endParaRPr>
          </a:p>
        </p:txBody>
      </p:sp>
      <p:sp>
        <p:nvSpPr>
          <p:cNvPr id="16387"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Handling multiple devices</a:t>
            </a:r>
            <a:br>
              <a:rPr lang="en-US" altLang="zh-TW" b="0">
                <a:solidFill>
                  <a:schemeClr val="tx1"/>
                </a:solidFill>
              </a:rPr>
            </a:br>
            <a:endParaRPr lang="en-US" altLang="zh-TW" b="0">
              <a:solidFill>
                <a:schemeClr val="tx1"/>
              </a:solidFill>
            </a:endParaRPr>
          </a:p>
        </p:txBody>
      </p:sp>
      <p:sp>
        <p:nvSpPr>
          <p:cNvPr id="163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63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6390" name="Text Box 6"/>
          <p:cNvSpPr txBox="1">
            <a:spLocks noChangeArrowheads="1"/>
          </p:cNvSpPr>
          <p:nvPr/>
        </p:nvSpPr>
        <p:spPr bwMode="auto">
          <a:xfrm>
            <a:off x="539750" y="981075"/>
            <a:ext cx="7329488"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a:ea typeface="新細明體" pitchFamily="18" charset="-120"/>
              </a:rPr>
              <a:t>If there are multiple interrupt lines and each of lines is corresponding to an interrupt routine. So, if INTR i is activated, the CPU will jump to the i-INTR routine. The above scheme is called as multiple interrupt line.</a:t>
            </a:r>
          </a:p>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US" altLang="en-US" sz="2000">
                <a:ea typeface="新細明體" pitchFamily="18" charset="-120"/>
              </a:rPr>
              <a:t>In many cases, several devices capable of initiating interrupts are connected to the CPU, or several interrupts use the same interrupt service routine. </a:t>
            </a:r>
          </a:p>
          <a:p>
            <a:pPr eaLnBrk="1" hangingPunct="1">
              <a:spcBef>
                <a:spcPct val="0"/>
              </a:spcBef>
              <a:buFontTx/>
              <a:buNone/>
            </a:pPr>
            <a:endParaRPr lang="en-US" altLang="en-US" sz="2000">
              <a:ea typeface="新細明體" pitchFamily="18" charset="-120"/>
            </a:endParaRPr>
          </a:p>
        </p:txBody>
      </p:sp>
      <p:sp>
        <p:nvSpPr>
          <p:cNvPr id="16391" name="Rectangle 8"/>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16392" name="Object 7"/>
          <p:cNvGraphicFramePr>
            <a:graphicFrameLocks noChangeAspect="1"/>
          </p:cNvGraphicFramePr>
          <p:nvPr/>
        </p:nvGraphicFramePr>
        <p:xfrm>
          <a:off x="1331913" y="3644900"/>
          <a:ext cx="5616575" cy="2436813"/>
        </p:xfrm>
        <a:graphic>
          <a:graphicData uri="http://schemas.openxmlformats.org/presentationml/2006/ole">
            <mc:AlternateContent xmlns:mc="http://schemas.openxmlformats.org/markup-compatibility/2006">
              <mc:Choice xmlns:v="urn:schemas-microsoft-com:vml" Requires="v">
                <p:oleObj name="Picture" r:id="rId3" imgW="4038600" imgH="1752600" progId="Word.Picture.8">
                  <p:embed/>
                </p:oleObj>
              </mc:Choice>
              <mc:Fallback>
                <p:oleObj name="Picture" r:id="rId3" imgW="4038600" imgH="17526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644900"/>
                        <a:ext cx="5616575"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965E1017-E524-440E-A443-36CF14E3055F}" type="slidenum">
              <a:rPr kumimoji="0" lang="zh-TW" altLang="en-US" sz="1400">
                <a:ea typeface="新細明體" pitchFamily="18" charset="-120"/>
              </a:rPr>
              <a:pPr eaLnBrk="1" hangingPunct="1">
                <a:spcBef>
                  <a:spcPct val="0"/>
                </a:spcBef>
                <a:buFontTx/>
                <a:buNone/>
              </a:pPr>
              <a:t>15</a:t>
            </a:fld>
            <a:endParaRPr kumimoji="0" lang="en-US" altLang="zh-TW" sz="1400">
              <a:ea typeface="新細明體"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5CCE854-9182-4B58-B6FE-EA651EEF45F3}" type="slidenum">
              <a:rPr kumimoji="0" lang="zh-TW" altLang="en-US" sz="1400">
                <a:ea typeface="新細明體" pitchFamily="18" charset="-120"/>
              </a:rPr>
              <a:pPr algn="r" eaLnBrk="1" hangingPunct="1">
                <a:spcBef>
                  <a:spcPct val="0"/>
                </a:spcBef>
                <a:buFontTx/>
                <a:buNone/>
              </a:pPr>
              <a:t>16</a:t>
            </a:fld>
            <a:endParaRPr kumimoji="0" lang="en-US" altLang="zh-TW" sz="1400">
              <a:ea typeface="新細明體" pitchFamily="18" charset="-120"/>
            </a:endParaRPr>
          </a:p>
        </p:txBody>
      </p:sp>
      <p:sp>
        <p:nvSpPr>
          <p:cNvPr id="17411"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Handling multiple devices</a:t>
            </a:r>
            <a:br>
              <a:rPr lang="en-US" altLang="zh-TW" b="0">
                <a:solidFill>
                  <a:schemeClr val="tx1"/>
                </a:solidFill>
              </a:rPr>
            </a:br>
            <a:endParaRPr lang="en-US" altLang="zh-TW" b="0">
              <a:solidFill>
                <a:schemeClr val="tx1"/>
              </a:solidFill>
            </a:endParaRPr>
          </a:p>
        </p:txBody>
      </p:sp>
      <p:sp>
        <p:nvSpPr>
          <p:cNvPr id="174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74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7414" name="Text Box 6"/>
          <p:cNvSpPr txBox="1">
            <a:spLocks noChangeArrowheads="1"/>
          </p:cNvSpPr>
          <p:nvPr/>
        </p:nvSpPr>
        <p:spPr bwMode="auto">
          <a:xfrm>
            <a:off x="539750" y="981075"/>
            <a:ext cx="73294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a:ea typeface="新細明體" pitchFamily="18" charset="-120"/>
              </a:rPr>
              <a:t>Questions:</a:t>
            </a:r>
          </a:p>
          <a:p>
            <a:pPr eaLnBrk="1" hangingPunct="1">
              <a:spcBef>
                <a:spcPct val="0"/>
              </a:spcBef>
              <a:buFontTx/>
              <a:buNone/>
            </a:pPr>
            <a:r>
              <a:rPr lang="en-US" altLang="en-US" sz="2000">
                <a:ea typeface="新細明體" pitchFamily="18" charset="-120"/>
              </a:rPr>
              <a:t>How can the CPU recognize the device requesting an interrupt?</a:t>
            </a:r>
          </a:p>
          <a:p>
            <a:pPr eaLnBrk="1" hangingPunct="1">
              <a:spcBef>
                <a:spcPct val="0"/>
              </a:spcBef>
              <a:buFontTx/>
              <a:buNone/>
            </a:pPr>
            <a:r>
              <a:rPr lang="en-US" altLang="en-US" sz="2000">
                <a:ea typeface="新細明體" pitchFamily="18" charset="-120"/>
              </a:rPr>
              <a:t>How can the processor obtain the starting address of the appropriate routine?</a:t>
            </a:r>
          </a:p>
          <a:p>
            <a:pPr eaLnBrk="1" hangingPunct="1">
              <a:spcBef>
                <a:spcPct val="0"/>
              </a:spcBef>
              <a:buFontTx/>
              <a:buNone/>
            </a:pPr>
            <a:r>
              <a:rPr lang="en-US" altLang="en-US" sz="2000">
                <a:ea typeface="新細明體" pitchFamily="18" charset="-120"/>
              </a:rPr>
              <a:t>Should a device be allowed to interrupt the CPU while another interrupt is being serviced?</a:t>
            </a:r>
          </a:p>
          <a:p>
            <a:pPr eaLnBrk="1" hangingPunct="1">
              <a:spcBef>
                <a:spcPct val="0"/>
              </a:spcBef>
              <a:buFontTx/>
              <a:buNone/>
            </a:pPr>
            <a:r>
              <a:rPr lang="en-US" altLang="en-US" sz="2000">
                <a:ea typeface="新細明體" pitchFamily="18" charset="-120"/>
              </a:rPr>
              <a:t>How should two or more simultaneous interrupt request be handled?</a:t>
            </a:r>
          </a:p>
          <a:p>
            <a:pPr eaLnBrk="1" hangingPunct="1">
              <a:spcBef>
                <a:spcPct val="0"/>
              </a:spcBef>
              <a:buFontTx/>
              <a:buNone/>
            </a:pPr>
            <a:endParaRPr lang="en-US" altLang="en-US" sz="2000">
              <a:ea typeface="新細明體" pitchFamily="18" charset="-120"/>
            </a:endParaRPr>
          </a:p>
        </p:txBody>
      </p:sp>
      <p:sp>
        <p:nvSpPr>
          <p:cNvPr id="17415"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74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5F9623D-F759-4BF8-BC5F-CF8199BD93CF}" type="slidenum">
              <a:rPr kumimoji="0" lang="zh-TW" altLang="en-US" sz="1400">
                <a:ea typeface="新細明體" pitchFamily="18" charset="-120"/>
              </a:rPr>
              <a:pPr eaLnBrk="1" hangingPunct="1">
                <a:spcBef>
                  <a:spcPct val="0"/>
                </a:spcBef>
                <a:buFontTx/>
                <a:buNone/>
              </a:pPr>
              <a:t>16</a:t>
            </a:fld>
            <a:endParaRPr kumimoji="0" lang="en-US" altLang="zh-TW" sz="1400">
              <a:ea typeface="新細明體"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27DF9DDA-092E-4623-970D-9FEBEDA585C7}" type="slidenum">
              <a:rPr kumimoji="0" lang="zh-TW" altLang="en-US" sz="1400">
                <a:ea typeface="新細明體" pitchFamily="18" charset="-120"/>
              </a:rPr>
              <a:pPr algn="r" eaLnBrk="1" hangingPunct="1">
                <a:spcBef>
                  <a:spcPct val="0"/>
                </a:spcBef>
                <a:buFontTx/>
                <a:buNone/>
              </a:pPr>
              <a:t>17</a:t>
            </a:fld>
            <a:endParaRPr kumimoji="0" lang="en-US" altLang="zh-TW" sz="1400">
              <a:ea typeface="新細明體" pitchFamily="18" charset="-120"/>
            </a:endParaRPr>
          </a:p>
        </p:txBody>
      </p:sp>
      <p:sp>
        <p:nvSpPr>
          <p:cNvPr id="18435"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a:t>
            </a:r>
            <a:r>
              <a:rPr lang="en-GB" altLang="en-US" b="0">
                <a:solidFill>
                  <a:schemeClr val="tx1"/>
                </a:solidFill>
              </a:rPr>
              <a:t>Device identification by program polling</a:t>
            </a:r>
            <a:r>
              <a:rPr lang="en-US" altLang="en-US" b="0">
                <a:solidFill>
                  <a:schemeClr val="tx1"/>
                </a:solidFill>
              </a:rPr>
              <a:t> </a:t>
            </a:r>
            <a:br>
              <a:rPr lang="en-US" altLang="en-US" b="0">
                <a:solidFill>
                  <a:schemeClr val="tx1"/>
                </a:solidFill>
              </a:rPr>
            </a:br>
            <a:endParaRPr lang="en-US" altLang="zh-TW" b="0">
              <a:solidFill>
                <a:schemeClr val="tx1"/>
              </a:solidFill>
            </a:endParaRPr>
          </a:p>
        </p:txBody>
      </p:sp>
      <p:sp>
        <p:nvSpPr>
          <p:cNvPr id="184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84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8438" name="Text Box 6"/>
          <p:cNvSpPr txBox="1">
            <a:spLocks noChangeArrowheads="1"/>
          </p:cNvSpPr>
          <p:nvPr/>
        </p:nvSpPr>
        <p:spPr bwMode="auto">
          <a:xfrm>
            <a:off x="539750" y="981075"/>
            <a:ext cx="7329488"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When a request is received over a common INTR line, additional information is needed to identify the particular device that activated the line. The information is provided in the status in the status registers of the devices.</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r>
              <a:rPr lang="en-US" altLang="en-US" sz="2400">
                <a:ea typeface="新細明體" pitchFamily="18" charset="-120"/>
              </a:rPr>
              <a:t>The interrupt-service routine begins by polling the devices (check interrupt request bit of the status registers of the devices) in some orders. The first device encountered with  its IRQ bit set is the device that is serviced, and an appropriate subroutine is called to provide the requested service.</a:t>
            </a:r>
          </a:p>
          <a:p>
            <a:pPr eaLnBrk="1" hangingPunct="1">
              <a:spcBef>
                <a:spcPct val="0"/>
              </a:spcBef>
              <a:buFontTx/>
              <a:buNone/>
            </a:pPr>
            <a:endParaRPr lang="en-GB" altLang="en-US" sz="2400">
              <a:ea typeface="新細明體" pitchFamily="18" charset="-120"/>
            </a:endParaRPr>
          </a:p>
          <a:p>
            <a:pPr eaLnBrk="1" hangingPunct="1">
              <a:spcBef>
                <a:spcPct val="0"/>
              </a:spcBef>
              <a:buFontTx/>
              <a:buNone/>
            </a:pPr>
            <a:r>
              <a:rPr lang="en-GB" altLang="en-US" sz="2400">
                <a:ea typeface="新細明體" pitchFamily="18" charset="-120"/>
              </a:rPr>
              <a:t>Device identification by program polling</a:t>
            </a:r>
            <a:r>
              <a:rPr lang="en-US" altLang="en-US" sz="2400">
                <a:ea typeface="新細明體" pitchFamily="18" charset="-120"/>
              </a:rPr>
              <a:t> </a:t>
            </a:r>
          </a:p>
        </p:txBody>
      </p:sp>
      <p:sp>
        <p:nvSpPr>
          <p:cNvPr id="18439"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84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5C4B31D-ED0B-4EAE-9B87-8BE7A5F38B06}" type="slidenum">
              <a:rPr kumimoji="0" lang="zh-TW" altLang="en-US" sz="1400">
                <a:ea typeface="新細明體" pitchFamily="18" charset="-120"/>
              </a:rPr>
              <a:pPr eaLnBrk="1" hangingPunct="1">
                <a:spcBef>
                  <a:spcPct val="0"/>
                </a:spcBef>
                <a:buFontTx/>
                <a:buNone/>
              </a:pPr>
              <a:t>17</a:t>
            </a:fld>
            <a:endParaRPr kumimoji="0" lang="en-US" altLang="zh-TW" sz="1400">
              <a:ea typeface="新細明體"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FA7FFD86-BA31-4B54-A193-F927D3BC0770}" type="slidenum">
              <a:rPr kumimoji="0" lang="zh-TW" altLang="en-US" sz="1400">
                <a:ea typeface="新細明體" pitchFamily="18" charset="-120"/>
              </a:rPr>
              <a:pPr algn="r" eaLnBrk="1" hangingPunct="1">
                <a:spcBef>
                  <a:spcPct val="0"/>
                </a:spcBef>
                <a:buFontTx/>
                <a:buNone/>
              </a:pPr>
              <a:t>18</a:t>
            </a:fld>
            <a:endParaRPr kumimoji="0" lang="en-US" altLang="zh-TW" sz="1400">
              <a:ea typeface="新細明體" pitchFamily="18" charset="-120"/>
            </a:endParaRPr>
          </a:p>
        </p:txBody>
      </p:sp>
      <p:sp>
        <p:nvSpPr>
          <p:cNvPr id="19459"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a:t>
            </a:r>
            <a:r>
              <a:rPr lang="en-GB" altLang="en-US" b="0">
                <a:solidFill>
                  <a:schemeClr val="tx1"/>
                </a:solidFill>
              </a:rPr>
              <a:t>Device identification by program polling</a:t>
            </a:r>
            <a:r>
              <a:rPr lang="en-US" altLang="en-US" b="0">
                <a:solidFill>
                  <a:schemeClr val="tx1"/>
                </a:solidFill>
              </a:rPr>
              <a:t> </a:t>
            </a:r>
            <a:br>
              <a:rPr lang="en-US" altLang="en-US" b="0">
                <a:solidFill>
                  <a:schemeClr val="tx1"/>
                </a:solidFill>
              </a:rPr>
            </a:br>
            <a:endParaRPr lang="en-US" altLang="zh-TW" b="0">
              <a:solidFill>
                <a:schemeClr val="tx1"/>
              </a:solidFill>
            </a:endParaRPr>
          </a:p>
        </p:txBody>
      </p:sp>
      <p:sp>
        <p:nvSpPr>
          <p:cNvPr id="194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946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9462" name="Text Box 6"/>
          <p:cNvSpPr txBox="1">
            <a:spLocks noChangeArrowheads="1"/>
          </p:cNvSpPr>
          <p:nvPr/>
        </p:nvSpPr>
        <p:spPr bwMode="auto">
          <a:xfrm>
            <a:off x="539750" y="981075"/>
            <a:ext cx="732948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GB" altLang="en-US" sz="2400" b="1">
                <a:ea typeface="新細明體" pitchFamily="18" charset="-120"/>
              </a:rPr>
              <a:t>Polling interrupt service routine</a:t>
            </a: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r>
              <a:rPr lang="en-GB" altLang="en-US" sz="2400">
                <a:ea typeface="新細明體" pitchFamily="18" charset="-120"/>
              </a:rPr>
              <a:t>if IRQ of device A set, jump to serve device A routine.</a:t>
            </a:r>
          </a:p>
          <a:p>
            <a:pPr eaLnBrk="1" hangingPunct="1">
              <a:spcBef>
                <a:spcPct val="0"/>
              </a:spcBef>
              <a:buFontTx/>
              <a:buNone/>
            </a:pPr>
            <a:r>
              <a:rPr lang="en-GB" altLang="en-US" sz="2400">
                <a:ea typeface="新細明體" pitchFamily="18" charset="-120"/>
              </a:rPr>
              <a:t>if IRQ of device B set, jump to serve device B routine.</a:t>
            </a:r>
          </a:p>
          <a:p>
            <a:pPr eaLnBrk="1" hangingPunct="1">
              <a:spcBef>
                <a:spcPct val="0"/>
              </a:spcBef>
              <a:buFontTx/>
              <a:buNone/>
            </a:pPr>
            <a:r>
              <a:rPr lang="en-GB" altLang="en-US" sz="2400">
                <a:ea typeface="新細明體" pitchFamily="18" charset="-120"/>
              </a:rPr>
              <a:t>::::::::::::::::::::::</a:t>
            </a:r>
          </a:p>
          <a:p>
            <a:pPr eaLnBrk="1" hangingPunct="1">
              <a:spcBef>
                <a:spcPct val="0"/>
              </a:spcBef>
              <a:buFontTx/>
              <a:buNone/>
            </a:pPr>
            <a:r>
              <a:rPr lang="en-GB" altLang="en-US" sz="2400">
                <a:ea typeface="新細明體" pitchFamily="18" charset="-120"/>
              </a:rPr>
              <a:t>::::::::::::::::::::::</a:t>
            </a:r>
          </a:p>
          <a:p>
            <a:pPr eaLnBrk="1" hangingPunct="1">
              <a:spcBef>
                <a:spcPct val="0"/>
              </a:spcBef>
              <a:buFontTx/>
              <a:buNone/>
            </a:pP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r>
              <a:rPr lang="en-GB" altLang="en-US" sz="2400">
                <a:ea typeface="新細明體" pitchFamily="18" charset="-120"/>
              </a:rPr>
              <a:t>Advantage : simple and easy to implement.</a:t>
            </a:r>
          </a:p>
          <a:p>
            <a:pPr eaLnBrk="1" hangingPunct="1">
              <a:spcBef>
                <a:spcPct val="0"/>
              </a:spcBef>
              <a:buFontTx/>
              <a:buNone/>
            </a:pPr>
            <a:r>
              <a:rPr lang="en-GB" altLang="en-US" sz="2400">
                <a:ea typeface="新細明體" pitchFamily="18" charset="-120"/>
              </a:rPr>
              <a:t>Disadvantage: time spent interrogating the IRQ bits of all the devices.</a:t>
            </a:r>
            <a:endParaRPr lang="en-US" altLang="en-US" sz="2400">
              <a:ea typeface="新細明體" pitchFamily="18" charset="-120"/>
            </a:endParaRPr>
          </a:p>
        </p:txBody>
      </p:sp>
      <p:sp>
        <p:nvSpPr>
          <p:cNvPr id="19463"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94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710B959-7A88-46B9-89C8-95410E58F228}" type="slidenum">
              <a:rPr kumimoji="0" lang="zh-TW" altLang="en-US" sz="1400">
                <a:ea typeface="新細明體" pitchFamily="18" charset="-120"/>
              </a:rPr>
              <a:pPr eaLnBrk="1" hangingPunct="1">
                <a:spcBef>
                  <a:spcPct val="0"/>
                </a:spcBef>
                <a:buFontTx/>
                <a:buNone/>
              </a:pPr>
              <a:t>18</a:t>
            </a:fld>
            <a:endParaRPr kumimoji="0" lang="en-US" altLang="zh-TW" sz="1400">
              <a:ea typeface="新細明體"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30A28462-D383-4FDD-8869-47676C181E24}" type="slidenum">
              <a:rPr kumimoji="0" lang="zh-TW" altLang="en-US" sz="1400">
                <a:ea typeface="新細明體" pitchFamily="18" charset="-120"/>
              </a:rPr>
              <a:pPr algn="r" eaLnBrk="1" hangingPunct="1">
                <a:spcBef>
                  <a:spcPct val="0"/>
                </a:spcBef>
                <a:buFontTx/>
                <a:buNone/>
              </a:pPr>
              <a:t>19</a:t>
            </a:fld>
            <a:endParaRPr kumimoji="0" lang="en-US" altLang="zh-TW" sz="1400">
              <a:ea typeface="新細明體" pitchFamily="18" charset="-120"/>
            </a:endParaRPr>
          </a:p>
        </p:txBody>
      </p:sp>
      <p:sp>
        <p:nvSpPr>
          <p:cNvPr id="20483"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a:t>
            </a:r>
            <a:r>
              <a:rPr lang="en-US" altLang="en-US" b="0">
                <a:solidFill>
                  <a:schemeClr val="tx1"/>
                </a:solidFill>
              </a:rPr>
              <a:t>Vectored Interrupts </a:t>
            </a:r>
            <a:endParaRPr lang="en-US" altLang="zh-TW" b="0">
              <a:solidFill>
                <a:schemeClr val="tx1"/>
              </a:solidFill>
            </a:endParaRPr>
          </a:p>
        </p:txBody>
      </p:sp>
      <p:sp>
        <p:nvSpPr>
          <p:cNvPr id="204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04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0486" name="Text Box 6"/>
          <p:cNvSpPr txBox="1">
            <a:spLocks noChangeArrowheads="1"/>
          </p:cNvSpPr>
          <p:nvPr/>
        </p:nvSpPr>
        <p:spPr bwMode="auto">
          <a:xfrm>
            <a:off x="539750" y="981075"/>
            <a:ext cx="7329488"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A device requesting an interrupt can identify its self by sending a special code to the CPU over the data bus.</a:t>
            </a:r>
          </a:p>
          <a:p>
            <a:pPr eaLnBrk="1" hangingPunct="1">
              <a:spcBef>
                <a:spcPct val="0"/>
              </a:spcBef>
              <a:buFontTx/>
              <a:buNone/>
            </a:pPr>
            <a:r>
              <a:rPr lang="en-US" altLang="en-US" sz="2400">
                <a:ea typeface="新細明體" pitchFamily="18" charset="-120"/>
              </a:rPr>
              <a:t>The CPU gets the address of the corresponding interrupt service from a vector table based on the code.</a:t>
            </a:r>
          </a:p>
          <a:p>
            <a:pPr eaLnBrk="1" hangingPunct="1">
              <a:spcBef>
                <a:spcPct val="0"/>
              </a:spcBef>
              <a:buFontTx/>
              <a:buNone/>
            </a:pPr>
            <a:r>
              <a:rPr lang="en-US" altLang="en-US" sz="2400">
                <a:ea typeface="新細明體" pitchFamily="18" charset="-120"/>
              </a:rPr>
              <a:t>The CPU will jump to the corresponding interrupt service.</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r>
              <a:rPr lang="en-US" altLang="en-US" sz="2400">
                <a:ea typeface="新細明體" pitchFamily="18" charset="-120"/>
              </a:rPr>
              <a:t>NOT ALL CPUs have this mechanism.</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r>
              <a:rPr lang="en-US" altLang="en-US" sz="2400">
                <a:ea typeface="新細明體" pitchFamily="18" charset="-120"/>
              </a:rPr>
              <a:t>8051 does not have</a:t>
            </a:r>
          </a:p>
          <a:p>
            <a:pPr eaLnBrk="1" hangingPunct="1">
              <a:spcBef>
                <a:spcPct val="0"/>
              </a:spcBef>
              <a:buFontTx/>
              <a:buNone/>
            </a:pPr>
            <a:r>
              <a:rPr lang="en-US" altLang="en-US" sz="2400">
                <a:ea typeface="新細明體" pitchFamily="18" charset="-120"/>
              </a:rPr>
              <a:t>PIC18 does not have</a:t>
            </a:r>
          </a:p>
          <a:p>
            <a:pPr eaLnBrk="1" hangingPunct="1">
              <a:spcBef>
                <a:spcPct val="0"/>
              </a:spcBef>
              <a:buFontTx/>
              <a:buNone/>
            </a:pPr>
            <a:r>
              <a:rPr lang="en-US" altLang="en-US" sz="2400">
                <a:ea typeface="新細明體" pitchFamily="18" charset="-120"/>
              </a:rPr>
              <a:t>68000 family do have</a:t>
            </a:r>
          </a:p>
        </p:txBody>
      </p:sp>
      <p:sp>
        <p:nvSpPr>
          <p:cNvPr id="20487"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04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F608173-02B9-4C4E-A403-068B7D921638}" type="slidenum">
              <a:rPr kumimoji="0" lang="zh-TW" altLang="en-US" sz="1400">
                <a:ea typeface="新細明體" pitchFamily="18" charset="-120"/>
              </a:rPr>
              <a:pPr eaLnBrk="1" hangingPunct="1">
                <a:spcBef>
                  <a:spcPct val="0"/>
                </a:spcBef>
                <a:buFontTx/>
                <a:buNone/>
              </a:pPr>
              <a:t>19</a:t>
            </a:fld>
            <a:endParaRPr kumimoji="0" lang="en-US" altLang="zh-TW" sz="1400">
              <a:ea typeface="新細明體"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620713"/>
            <a:ext cx="7772400" cy="1143000"/>
          </a:xfrm>
        </p:spPr>
        <p:txBody>
          <a:bodyPr/>
          <a:lstStyle/>
          <a:p>
            <a:pPr eaLnBrk="1" hangingPunct="1"/>
            <a:br>
              <a:rPr lang="en-US" altLang="zh-TW" sz="3600"/>
            </a:br>
            <a:r>
              <a:rPr lang="en-US" altLang="zh-TW" sz="3600"/>
              <a:t>Program IO and Interrupt</a:t>
            </a:r>
            <a:r>
              <a:rPr lang="en-US" altLang="zh-TW"/>
              <a:t> </a:t>
            </a:r>
            <a:r>
              <a:rPr lang="en-US" altLang="zh-TW" sz="3600"/>
              <a:t>  </a:t>
            </a:r>
            <a:br>
              <a:rPr lang="en-US" altLang="zh-TW" sz="3600"/>
            </a:br>
            <a:endParaRPr lang="en-US" altLang="zh-TW" sz="3600"/>
          </a:p>
        </p:txBody>
      </p:sp>
      <p:sp>
        <p:nvSpPr>
          <p:cNvPr id="3075"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b="1" dirty="0"/>
              <a:t>Program-controlled IO (polling)</a:t>
            </a:r>
          </a:p>
          <a:p>
            <a:pPr eaLnBrk="1" hangingPunct="1">
              <a:buFontTx/>
              <a:buNone/>
            </a:pPr>
            <a:r>
              <a:rPr lang="en-US" altLang="zh-TW" dirty="0"/>
              <a:t>Interrupt Driven I/O </a:t>
            </a:r>
          </a:p>
          <a:p>
            <a:pPr eaLnBrk="1" hangingPunct="1">
              <a:buFontTx/>
              <a:buNone/>
            </a:pPr>
            <a:r>
              <a:rPr lang="en-US" altLang="zh-TW" dirty="0"/>
              <a:t>Handling multiple devices</a:t>
            </a:r>
          </a:p>
          <a:p>
            <a:pPr eaLnBrk="1" hangingPunct="1">
              <a:buFontTx/>
              <a:buNone/>
            </a:pPr>
            <a:r>
              <a:rPr lang="en-US" altLang="zh-TW" dirty="0"/>
              <a:t>PIC18 Interrupt example</a:t>
            </a:r>
          </a:p>
          <a:p>
            <a:pPr eaLnBrk="1" hangingPunct="1">
              <a:buFontTx/>
              <a:buNone/>
            </a:pPr>
            <a:endParaRPr lang="en-US" altLang="zh-TW" dirty="0"/>
          </a:p>
        </p:txBody>
      </p:sp>
      <p:sp>
        <p:nvSpPr>
          <p:cNvPr id="307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E154810-43C1-4092-93F4-62A4D4B22CC4}" type="slidenum">
              <a:rPr kumimoji="0" lang="zh-TW" altLang="en-US" sz="1400">
                <a:ea typeface="新細明體" pitchFamily="18" charset="-120"/>
              </a:rPr>
              <a:pPr eaLnBrk="1" hangingPunct="1">
                <a:spcBef>
                  <a:spcPct val="0"/>
                </a:spcBef>
                <a:buFontTx/>
                <a:buNone/>
              </a:pPr>
              <a:t>2</a:t>
            </a:fld>
            <a:endParaRPr kumimoji="0" lang="en-US" altLang="zh-TW" sz="1400">
              <a:ea typeface="新細明體"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5DCA5A43-F512-44BA-9158-6EB06BE313DA}" type="slidenum">
              <a:rPr kumimoji="0" lang="zh-TW" altLang="en-US" sz="1400">
                <a:ea typeface="新細明體" pitchFamily="18" charset="-120"/>
              </a:rPr>
              <a:pPr algn="r" eaLnBrk="1" hangingPunct="1">
                <a:spcBef>
                  <a:spcPct val="0"/>
                </a:spcBef>
                <a:buFontTx/>
                <a:buNone/>
              </a:pPr>
              <a:t>20</a:t>
            </a:fld>
            <a:endParaRPr kumimoji="0" lang="en-US" altLang="zh-TW" sz="1400">
              <a:ea typeface="新細明體" pitchFamily="18" charset="-120"/>
            </a:endParaRPr>
          </a:p>
        </p:txBody>
      </p:sp>
      <p:sp>
        <p:nvSpPr>
          <p:cNvPr id="21507"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a:t>
            </a:r>
            <a:r>
              <a:rPr lang="en-US" altLang="zh-TW" b="0">
                <a:solidFill>
                  <a:schemeClr val="tx1"/>
                </a:solidFill>
              </a:rPr>
              <a:t>Priority of Interrupts</a:t>
            </a:r>
            <a:r>
              <a:rPr lang="en-US" altLang="en-US" b="0">
                <a:solidFill>
                  <a:schemeClr val="tx1"/>
                </a:solidFill>
              </a:rPr>
              <a:t>s </a:t>
            </a:r>
            <a:endParaRPr lang="en-US" altLang="zh-TW" b="0">
              <a:solidFill>
                <a:schemeClr val="tx1"/>
              </a:solidFill>
            </a:endParaRPr>
          </a:p>
        </p:txBody>
      </p:sp>
      <p:sp>
        <p:nvSpPr>
          <p:cNvPr id="215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15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1510" name="Text Box 6"/>
          <p:cNvSpPr txBox="1">
            <a:spLocks noChangeArrowheads="1"/>
          </p:cNvSpPr>
          <p:nvPr/>
        </p:nvSpPr>
        <p:spPr bwMode="auto">
          <a:xfrm>
            <a:off x="539750" y="981075"/>
            <a:ext cx="7329488"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IO devices, or interrupts are organized in a priority structure. An interrupt request with a high priority should be accepted while the CPU is servicing another request from a low-priority device.</a:t>
            </a:r>
          </a:p>
          <a:p>
            <a:pPr eaLnBrk="1" hangingPunct="1">
              <a:spcBef>
                <a:spcPct val="0"/>
              </a:spcBef>
              <a:buFontTx/>
              <a:buNone/>
            </a:pPr>
            <a:r>
              <a:rPr lang="en-US" altLang="en-US" sz="2400">
                <a:ea typeface="新細明體" pitchFamily="18" charset="-120"/>
              </a:rPr>
              <a:t>A real time clock interrupt should be high priority than a read key interrupt. </a:t>
            </a:r>
          </a:p>
          <a:p>
            <a:pPr eaLnBrk="1" hangingPunct="1">
              <a:spcBef>
                <a:spcPct val="0"/>
              </a:spcBef>
              <a:buFontTx/>
              <a:buNone/>
            </a:pPr>
            <a:r>
              <a:rPr lang="en-GB" altLang="en-US" sz="2400">
                <a:ea typeface="新細明體" pitchFamily="18" charset="-120"/>
              </a:rPr>
              <a:t>Priority of P18 interrupts</a:t>
            </a:r>
          </a:p>
          <a:p>
            <a:pPr eaLnBrk="1" hangingPunct="1">
              <a:spcBef>
                <a:spcPct val="0"/>
              </a:spcBef>
              <a:buFontTx/>
              <a:buNone/>
            </a:pP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endParaRPr lang="en-GB" altLang="en-US" sz="2400">
              <a:ea typeface="新細明體" pitchFamily="18" charset="-120"/>
            </a:endParaRPr>
          </a:p>
          <a:p>
            <a:pPr eaLnBrk="1" hangingPunct="1">
              <a:spcBef>
                <a:spcPct val="0"/>
              </a:spcBef>
              <a:buFontTx/>
              <a:buNone/>
            </a:pPr>
            <a:r>
              <a:rPr lang="en-GB" altLang="en-US" sz="2400">
                <a:ea typeface="新細明體" pitchFamily="18" charset="-120"/>
              </a:rPr>
              <a:t>In PIC18, we can configure some bits in control word registers to set the priority of  an interrupt.  </a:t>
            </a:r>
            <a:endParaRPr lang="en-US" altLang="en-US" sz="2400">
              <a:ea typeface="新細明體" pitchFamily="18" charset="-120"/>
            </a:endParaRPr>
          </a:p>
        </p:txBody>
      </p:sp>
      <p:sp>
        <p:nvSpPr>
          <p:cNvPr id="21511"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224331" name="Group 75"/>
          <p:cNvGraphicFramePr>
            <a:graphicFrameLocks noGrp="1"/>
          </p:cNvGraphicFramePr>
          <p:nvPr/>
        </p:nvGraphicFramePr>
        <p:xfrm>
          <a:off x="1547813" y="3716338"/>
          <a:ext cx="4457700" cy="1190625"/>
        </p:xfrm>
        <a:graphic>
          <a:graphicData uri="http://schemas.openxmlformats.org/drawingml/2006/table">
            <a:tbl>
              <a:tblPr/>
              <a:tblGrid>
                <a:gridCol w="303847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tblGrid>
              <a:tr h="3968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INTERRUPT</a:t>
                      </a:r>
                      <a:endParaRPr kumimoji="1" lang="en-GB" altLang="en-US" sz="24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PRIORITY</a:t>
                      </a:r>
                      <a:endParaRPr kumimoji="1" lang="en-GB" altLang="en-US" sz="24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altLang="en-US" sz="2000" b="0" i="0" u="none" strike="noStrike" cap="none" normalizeH="0" baseline="0">
                          <a:ln>
                            <a:noFill/>
                          </a:ln>
                          <a:solidFill>
                            <a:schemeClr val="tx1"/>
                          </a:solidFill>
                          <a:effectLst/>
                          <a:latin typeface="Times New Roman" pitchFamily="18" charset="0"/>
                          <a:ea typeface="新細明體" pitchFamily="18" charset="-120"/>
                        </a:rPr>
                        <a:t>High Priority Interrupt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High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altLang="en-US" sz="2000" b="0" i="0" u="none" strike="noStrike" cap="none" normalizeH="0" baseline="0">
                          <a:ln>
                            <a:noFill/>
                          </a:ln>
                          <a:solidFill>
                            <a:schemeClr val="tx1"/>
                          </a:solidFill>
                          <a:effectLst/>
                          <a:latin typeface="Times New Roman" pitchFamily="18" charset="0"/>
                          <a:ea typeface="新細明體" pitchFamily="18" charset="-120"/>
                        </a:rPr>
                        <a:t>Low Priority Interrupt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DFKai-SB" pitchFamily="65" charset="-120"/>
                        </a:rPr>
                        <a:t>Low</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BBAC6CE7-9346-48E1-9753-673E2238B022}" type="slidenum">
              <a:rPr kumimoji="0" lang="zh-TW" altLang="en-US" sz="1400">
                <a:ea typeface="新細明體" pitchFamily="18" charset="-120"/>
              </a:rPr>
              <a:pPr eaLnBrk="1" hangingPunct="1">
                <a:spcBef>
                  <a:spcPct val="0"/>
                </a:spcBef>
                <a:buFontTx/>
                <a:buNone/>
              </a:pPr>
              <a:t>20</a:t>
            </a:fld>
            <a:endParaRPr kumimoji="0" lang="en-US" altLang="zh-TW" sz="1400">
              <a:ea typeface="新細明體"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3A137324-81D2-40F2-AC24-F6708BA8788C}" type="slidenum">
              <a:rPr kumimoji="0" lang="zh-TW" altLang="en-US" sz="1400">
                <a:ea typeface="新細明體" pitchFamily="18" charset="-120"/>
              </a:rPr>
              <a:pPr algn="r" eaLnBrk="1" hangingPunct="1">
                <a:spcBef>
                  <a:spcPct val="0"/>
                </a:spcBef>
                <a:buFontTx/>
                <a:buNone/>
              </a:pPr>
              <a:t>21</a:t>
            </a:fld>
            <a:endParaRPr kumimoji="0" lang="en-US" altLang="zh-TW" sz="1400">
              <a:ea typeface="新細明體" pitchFamily="18" charset="-120"/>
            </a:endParaRPr>
          </a:p>
        </p:txBody>
      </p:sp>
      <p:sp>
        <p:nvSpPr>
          <p:cNvPr id="23555"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a:t>
            </a:r>
            <a:r>
              <a:rPr lang="en-US" altLang="zh-TW" b="0">
                <a:solidFill>
                  <a:schemeClr val="tx1"/>
                </a:solidFill>
              </a:rPr>
              <a:t>Priority of Interrupts</a:t>
            </a:r>
            <a:r>
              <a:rPr lang="en-US" altLang="en-US" b="0">
                <a:solidFill>
                  <a:schemeClr val="tx1"/>
                </a:solidFill>
              </a:rPr>
              <a:t>s </a:t>
            </a:r>
            <a:endParaRPr lang="en-US" altLang="zh-TW" b="0">
              <a:solidFill>
                <a:schemeClr val="tx1"/>
              </a:solidFill>
            </a:endParaRPr>
          </a:p>
        </p:txBody>
      </p:sp>
      <p:sp>
        <p:nvSpPr>
          <p:cNvPr id="235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35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3558" name="Text Box 6"/>
          <p:cNvSpPr txBox="1">
            <a:spLocks noChangeArrowheads="1"/>
          </p:cNvSpPr>
          <p:nvPr/>
        </p:nvSpPr>
        <p:spPr bwMode="auto">
          <a:xfrm>
            <a:off x="539750" y="981075"/>
            <a:ext cx="7329488"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9263" indent="-449263"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400">
                <a:ea typeface="新細明體" pitchFamily="18" charset="-120"/>
              </a:rPr>
              <a:t>Each INTR line is assigned a different priority level. </a:t>
            </a:r>
          </a:p>
          <a:p>
            <a:pPr eaLnBrk="1" hangingPunct="1">
              <a:spcBef>
                <a:spcPct val="0"/>
              </a:spcBef>
              <a:buFontTx/>
              <a:buNone/>
            </a:pPr>
            <a:r>
              <a:rPr lang="en-US" altLang="en-US" sz="2400">
                <a:ea typeface="新細明體" pitchFamily="18" charset="-120"/>
              </a:rPr>
              <a:t>Interrupt requests received over these lines are sent to a priority arbitration circuit in the CPU (or a external circuit).  </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r>
              <a:rPr lang="en-US" altLang="en-US" sz="2400">
                <a:ea typeface="新細明體" pitchFamily="18" charset="-120"/>
              </a:rPr>
              <a:t>A request is accepted only if </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r>
              <a:rPr lang="en-US" altLang="en-US" sz="2400">
                <a:ea typeface="新細明體" pitchFamily="18" charset="-120"/>
              </a:rPr>
              <a:t>1.	It has a higher priority than other interrupts that are being served or there is not interrupt that are being served.  </a:t>
            </a:r>
          </a:p>
          <a:p>
            <a:pPr eaLnBrk="1" hangingPunct="1">
              <a:spcBef>
                <a:spcPct val="0"/>
              </a:spcBef>
              <a:buFontTx/>
              <a:buNone/>
            </a:pPr>
            <a:r>
              <a:rPr lang="en-US" altLang="en-US" sz="2400">
                <a:ea typeface="新細明體" pitchFamily="18" charset="-120"/>
              </a:rPr>
              <a:t>2.	The corresponding interrupt enable pin is enable</a:t>
            </a:r>
          </a:p>
          <a:p>
            <a:pPr eaLnBrk="1" hangingPunct="1">
              <a:spcBef>
                <a:spcPct val="0"/>
              </a:spcBef>
              <a:buFontTx/>
              <a:buNone/>
            </a:pPr>
            <a:endParaRPr lang="en-US" altLang="en-US" sz="2400">
              <a:ea typeface="新細明體" pitchFamily="18" charset="-120"/>
            </a:endParaRPr>
          </a:p>
          <a:p>
            <a:pPr eaLnBrk="1" hangingPunct="1">
              <a:spcBef>
                <a:spcPct val="0"/>
              </a:spcBef>
              <a:buFontTx/>
              <a:buNone/>
            </a:pPr>
            <a:endParaRPr lang="en-US" altLang="en-US" sz="2400">
              <a:ea typeface="新細明體" pitchFamily="18" charset="-120"/>
            </a:endParaRPr>
          </a:p>
          <a:p>
            <a:pPr eaLnBrk="1" hangingPunct="1">
              <a:spcBef>
                <a:spcPct val="0"/>
              </a:spcBef>
              <a:buFontTx/>
              <a:buNone/>
            </a:pPr>
            <a:endParaRPr lang="en-US" altLang="en-US" sz="2400">
              <a:ea typeface="新細明體" pitchFamily="18" charset="-120"/>
            </a:endParaRPr>
          </a:p>
          <a:p>
            <a:pPr eaLnBrk="1" hangingPunct="1">
              <a:spcBef>
                <a:spcPct val="0"/>
              </a:spcBef>
              <a:buFontTx/>
              <a:buNone/>
            </a:pPr>
            <a:endParaRPr lang="en-US" altLang="en-US" sz="2400">
              <a:ea typeface="新細明體" pitchFamily="18" charset="-120"/>
            </a:endParaRPr>
          </a:p>
          <a:p>
            <a:pPr eaLnBrk="1" hangingPunct="1">
              <a:spcBef>
                <a:spcPct val="0"/>
              </a:spcBef>
              <a:buFontTx/>
              <a:buNone/>
            </a:pPr>
            <a:endParaRPr lang="en-US" altLang="en-US" sz="2400">
              <a:ea typeface="新細明體" pitchFamily="18" charset="-120"/>
            </a:endParaRPr>
          </a:p>
        </p:txBody>
      </p:sp>
      <p:sp>
        <p:nvSpPr>
          <p:cNvPr id="23559"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356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35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6EF9FE8-ED83-4D38-A009-50C53D8A3480}" type="slidenum">
              <a:rPr kumimoji="0" lang="zh-TW" altLang="en-US" sz="1400">
                <a:ea typeface="新細明體" pitchFamily="18" charset="-120"/>
              </a:rPr>
              <a:pPr eaLnBrk="1" hangingPunct="1">
                <a:spcBef>
                  <a:spcPct val="0"/>
                </a:spcBef>
                <a:buFontTx/>
                <a:buNone/>
              </a:pPr>
              <a:t>21</a:t>
            </a:fld>
            <a:endParaRPr kumimoji="0" lang="en-US" altLang="zh-TW" sz="1400">
              <a:ea typeface="新細明體"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CFD8EA9E-681E-429C-A53E-8573863F9C8D}" type="slidenum">
              <a:rPr kumimoji="0" lang="zh-TW" altLang="en-US" sz="1400">
                <a:ea typeface="新細明體" pitchFamily="18" charset="-120"/>
              </a:rPr>
              <a:pPr algn="r" eaLnBrk="1" hangingPunct="1">
                <a:spcBef>
                  <a:spcPct val="0"/>
                </a:spcBef>
                <a:buFontTx/>
                <a:buNone/>
              </a:pPr>
              <a:t>22</a:t>
            </a:fld>
            <a:endParaRPr kumimoji="0" lang="en-US" altLang="zh-TW" sz="1400">
              <a:ea typeface="新細明體" pitchFamily="18" charset="-120"/>
            </a:endParaRPr>
          </a:p>
        </p:txBody>
      </p:sp>
      <p:sp>
        <p:nvSpPr>
          <p:cNvPr id="28675"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 Comparison </a:t>
            </a:r>
            <a:endParaRPr lang="en-US" altLang="zh-TW" b="0">
              <a:solidFill>
                <a:schemeClr val="tx1"/>
              </a:solidFill>
            </a:endParaRPr>
          </a:p>
        </p:txBody>
      </p:sp>
      <p:sp>
        <p:nvSpPr>
          <p:cNvPr id="286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86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8678"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867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8680" name="Rectangle 9"/>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28681" name="Rectangle 11"/>
          <p:cNvSpPr>
            <a:spLocks noChangeArrowheads="1"/>
          </p:cNvSpPr>
          <p:nvPr/>
        </p:nvSpPr>
        <p:spPr bwMode="auto">
          <a:xfrm>
            <a:off x="539750" y="981075"/>
            <a:ext cx="43576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spcBef>
                <a:spcPct val="0"/>
              </a:spcBef>
              <a:buFontTx/>
              <a:buNone/>
            </a:pPr>
            <a:r>
              <a:rPr lang="en-US" altLang="en-US" sz="2000">
                <a:ea typeface="新細明體" pitchFamily="18" charset="-120"/>
                <a:cs typeface="Times New Roman" pitchFamily="18" charset="0"/>
              </a:rPr>
              <a:t>QUESTION: Explain the following table</a:t>
            </a:r>
            <a:endParaRPr lang="en-US" altLang="en-US" sz="1100">
              <a:ea typeface="新細明體" pitchFamily="18" charset="-120"/>
              <a:cs typeface="Times New Roman" pitchFamily="18" charset="0"/>
            </a:endParaRPr>
          </a:p>
          <a:p>
            <a:pPr>
              <a:spcBef>
                <a:spcPct val="0"/>
              </a:spcBef>
              <a:buFontTx/>
              <a:buNone/>
            </a:pPr>
            <a:endParaRPr lang="en-US" altLang="en-US" sz="2400">
              <a:ea typeface="新細明體" pitchFamily="18" charset="-120"/>
              <a:cs typeface="Times New Roman" pitchFamily="18" charset="0"/>
            </a:endParaRPr>
          </a:p>
        </p:txBody>
      </p:sp>
      <p:graphicFrame>
        <p:nvGraphicFramePr>
          <p:cNvPr id="246910" name="Group 126"/>
          <p:cNvGraphicFramePr>
            <a:graphicFrameLocks noGrp="1"/>
          </p:cNvGraphicFramePr>
          <p:nvPr>
            <p:extLst>
              <p:ext uri="{D42A27DB-BD31-4B8C-83A1-F6EECF244321}">
                <p14:modId xmlns:p14="http://schemas.microsoft.com/office/powerpoint/2010/main" val="1843497499"/>
              </p:ext>
            </p:extLst>
          </p:nvPr>
        </p:nvGraphicFramePr>
        <p:xfrm>
          <a:off x="1116013" y="2205038"/>
          <a:ext cx="4870450" cy="3540126"/>
        </p:xfrm>
        <a:graphic>
          <a:graphicData uri="http://schemas.openxmlformats.org/drawingml/2006/table">
            <a:tbl>
              <a:tblPr/>
              <a:tblGrid>
                <a:gridCol w="1624012">
                  <a:extLst>
                    <a:ext uri="{9D8B030D-6E8A-4147-A177-3AD203B41FA5}">
                      <a16:colId xmlns:a16="http://schemas.microsoft.com/office/drawing/2014/main" val="20000"/>
                    </a:ext>
                  </a:extLst>
                </a:gridCol>
                <a:gridCol w="1624013">
                  <a:extLst>
                    <a:ext uri="{9D8B030D-6E8A-4147-A177-3AD203B41FA5}">
                      <a16:colId xmlns:a16="http://schemas.microsoft.com/office/drawing/2014/main" val="20001"/>
                    </a:ext>
                  </a:extLst>
                </a:gridCol>
                <a:gridCol w="1622425">
                  <a:extLst>
                    <a:ext uri="{9D8B030D-6E8A-4147-A177-3AD203B41FA5}">
                      <a16:colId xmlns:a16="http://schemas.microsoft.com/office/drawing/2014/main" val="20002"/>
                    </a:ext>
                  </a:extLst>
                </a:gridCol>
              </a:tblGrid>
              <a:tr h="557213">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en-US" sz="2000" b="0" i="0" u="none" strike="noStrike" cap="none" normalizeH="0" baseline="0" dirty="0">
                        <a:ln>
                          <a:noFill/>
                        </a:ln>
                        <a:solidFill>
                          <a:schemeClr val="tx1"/>
                        </a:solidFill>
                        <a:effectLst/>
                        <a:latin typeface="Times New Roman" pitchFamily="18" charset="0"/>
                        <a:ea typeface="DFKai-SB" pitchFamily="65" charset="-12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program IO</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12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initialize IO</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CPU</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IO device</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overhead</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small</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large</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speed</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slow</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slow</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rPr>
                        <a:t>Response speed</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a:ln>
                            <a:noFill/>
                          </a:ln>
                          <a:solidFill>
                            <a:schemeClr val="tx1"/>
                          </a:solidFill>
                          <a:effectLst/>
                          <a:latin typeface="Times New Roman" pitchFamily="18" charset="0"/>
                          <a:ea typeface="新細明體" pitchFamily="18" charset="-120"/>
                        </a:rPr>
                        <a:t>slow</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000" b="0" i="0" u="none" strike="noStrike" cap="none" normalizeH="0" baseline="0" dirty="0">
                          <a:ln>
                            <a:noFill/>
                          </a:ln>
                          <a:solidFill>
                            <a:schemeClr val="tx1"/>
                          </a:solidFill>
                          <a:effectLst/>
                          <a:latin typeface="Times New Roman" pitchFamily="18" charset="0"/>
                          <a:ea typeface="新細明體" pitchFamily="18" charset="-120"/>
                        </a:rPr>
                        <a:t>fast</a:t>
                      </a: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14" name="Rectangle 115"/>
          <p:cNvSpPr>
            <a:spLocks noChangeArrowheads="1"/>
          </p:cNvSpPr>
          <p:nvPr/>
        </p:nvSpPr>
        <p:spPr bwMode="auto">
          <a:xfrm>
            <a:off x="1533525" y="4586288"/>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spcBef>
                <a:spcPct val="0"/>
              </a:spcBef>
              <a:buFontTx/>
              <a:buNone/>
            </a:pPr>
            <a:r>
              <a:rPr lang="en-US" altLang="en-US" sz="2000">
                <a:ea typeface="新細明體" pitchFamily="18" charset="-120"/>
                <a:cs typeface="Times New Roman" pitchFamily="18" charset="0"/>
              </a:rPr>
              <a:t> </a:t>
            </a:r>
            <a:endParaRPr lang="en-US" altLang="en-US" sz="2400">
              <a:ea typeface="新細明體" pitchFamily="18" charset="-120"/>
              <a:cs typeface="Times New Roman" pitchFamily="18" charset="0"/>
            </a:endParaRPr>
          </a:p>
        </p:txBody>
      </p:sp>
      <p:sp>
        <p:nvSpPr>
          <p:cNvPr id="2871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335DA758-CE52-48BE-A41F-C52FA3671832}" type="slidenum">
              <a:rPr kumimoji="0" lang="zh-TW" altLang="en-US" sz="1400">
                <a:ea typeface="新細明體" pitchFamily="18" charset="-120"/>
              </a:rPr>
              <a:pPr eaLnBrk="1" hangingPunct="1">
                <a:spcBef>
                  <a:spcPct val="0"/>
                </a:spcBef>
                <a:buFontTx/>
                <a:buNone/>
              </a:pPr>
              <a:t>22</a:t>
            </a:fld>
            <a:endParaRPr kumimoji="0" lang="en-US" altLang="zh-TW" sz="1400">
              <a:ea typeface="新細明體"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539750" y="620713"/>
            <a:ext cx="7772400" cy="1143000"/>
          </a:xfrm>
        </p:spPr>
        <p:txBody>
          <a:bodyPr/>
          <a:lstStyle/>
          <a:p>
            <a:pPr eaLnBrk="1" hangingPunct="1"/>
            <a:br>
              <a:rPr lang="en-US" altLang="zh-TW" sz="3600"/>
            </a:br>
            <a:r>
              <a:rPr lang="en-US" altLang="zh-TW" sz="3600"/>
              <a:t>Program IO and Interrupt</a:t>
            </a:r>
            <a:r>
              <a:rPr lang="en-US" altLang="zh-TW"/>
              <a:t> </a:t>
            </a:r>
            <a:r>
              <a:rPr lang="en-US" altLang="zh-TW" sz="3600"/>
              <a:t>  </a:t>
            </a:r>
            <a:br>
              <a:rPr lang="en-US" altLang="zh-TW" sz="3600"/>
            </a:br>
            <a:endParaRPr lang="en-US" altLang="zh-TW" sz="3600"/>
          </a:p>
        </p:txBody>
      </p:sp>
      <p:sp>
        <p:nvSpPr>
          <p:cNvPr id="29699"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Program-controlled IO (polling)</a:t>
            </a:r>
          </a:p>
          <a:p>
            <a:pPr eaLnBrk="1" hangingPunct="1">
              <a:buFontTx/>
              <a:buNone/>
            </a:pPr>
            <a:r>
              <a:rPr lang="en-US" altLang="zh-TW"/>
              <a:t>Interrupt Driven I/O </a:t>
            </a:r>
          </a:p>
          <a:p>
            <a:pPr eaLnBrk="1" hangingPunct="1">
              <a:buFontTx/>
              <a:buNone/>
            </a:pPr>
            <a:r>
              <a:rPr lang="en-US" altLang="zh-TW"/>
              <a:t>Handling multiple devices</a:t>
            </a:r>
          </a:p>
          <a:p>
            <a:pPr eaLnBrk="1" hangingPunct="1">
              <a:buFontTx/>
              <a:buNone/>
            </a:pPr>
            <a:r>
              <a:rPr lang="en-US" altLang="zh-TW"/>
              <a:t>Direct Memory Access</a:t>
            </a:r>
          </a:p>
          <a:p>
            <a:pPr eaLnBrk="1" hangingPunct="1">
              <a:buFontTx/>
              <a:buNone/>
            </a:pPr>
            <a:r>
              <a:rPr lang="en-US" altLang="zh-TW" b="1"/>
              <a:t>PIC18 Interrupt example</a:t>
            </a:r>
          </a:p>
          <a:p>
            <a:pPr eaLnBrk="1" hangingPunct="1">
              <a:buFontTx/>
              <a:buNone/>
            </a:pPr>
            <a:endParaRPr lang="en-US" altLang="zh-TW"/>
          </a:p>
        </p:txBody>
      </p:sp>
      <p:sp>
        <p:nvSpPr>
          <p:cNvPr id="2970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FBDB648-EDB3-46C7-A84D-531FEAD6A995}" type="slidenum">
              <a:rPr kumimoji="0" lang="zh-TW" altLang="en-US" sz="1400">
                <a:ea typeface="新細明體" pitchFamily="18" charset="-120"/>
              </a:rPr>
              <a:pPr eaLnBrk="1" hangingPunct="1">
                <a:spcBef>
                  <a:spcPct val="0"/>
                </a:spcBef>
                <a:buFontTx/>
                <a:buNone/>
              </a:pPr>
              <a:t>23</a:t>
            </a:fld>
            <a:endParaRPr kumimoji="0" lang="en-US" altLang="zh-TW" sz="1400">
              <a:ea typeface="新細明體"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4213" y="260350"/>
            <a:ext cx="7772400" cy="1143000"/>
          </a:xfrm>
        </p:spPr>
        <p:txBody>
          <a:bodyPr/>
          <a:lstStyle/>
          <a:p>
            <a:r>
              <a:rPr lang="en-US" altLang="en-US"/>
              <a:t>Sources of interrupts in PIC18</a:t>
            </a:r>
            <a:endParaRPr lang="ar-EG" altLang="en-US"/>
          </a:p>
        </p:txBody>
      </p:sp>
      <p:sp>
        <p:nvSpPr>
          <p:cNvPr id="30723" name="Content Placeholder 2"/>
          <p:cNvSpPr>
            <a:spLocks noGrp="1"/>
          </p:cNvSpPr>
          <p:nvPr>
            <p:ph idx="1"/>
          </p:nvPr>
        </p:nvSpPr>
        <p:spPr>
          <a:xfrm>
            <a:off x="684213" y="1268413"/>
            <a:ext cx="7772400" cy="4114800"/>
          </a:xfrm>
        </p:spPr>
        <p:txBody>
          <a:bodyPr/>
          <a:lstStyle/>
          <a:p>
            <a:r>
              <a:rPr lang="en-US" altLang="en-US"/>
              <a:t>External hardware interrupts</a:t>
            </a:r>
          </a:p>
          <a:p>
            <a:pPr lvl="1"/>
            <a:r>
              <a:rPr lang="en-US" altLang="en-US"/>
              <a:t>Pins RB0(INT0),RB1(INT1),RB2(INT2)</a:t>
            </a:r>
          </a:p>
          <a:p>
            <a:r>
              <a:rPr lang="en-US" altLang="en-US"/>
              <a:t>PORTB change</a:t>
            </a:r>
          </a:p>
          <a:p>
            <a:r>
              <a:rPr lang="en-US" altLang="en-US"/>
              <a:t>Timers</a:t>
            </a:r>
          </a:p>
          <a:p>
            <a:pPr lvl="1"/>
            <a:r>
              <a:rPr lang="en-US" altLang="en-US"/>
              <a:t>Timer0 , Timer1 ,Timer2</a:t>
            </a:r>
          </a:p>
          <a:p>
            <a:r>
              <a:rPr lang="en-US" altLang="en-US"/>
              <a:t>ADC (analog to digital converter)</a:t>
            </a:r>
          </a:p>
          <a:p>
            <a:r>
              <a:rPr lang="en-US" altLang="en-US"/>
              <a:t>CCP (compare capture pulse width modulation, PWM)</a:t>
            </a:r>
          </a:p>
          <a:p>
            <a:r>
              <a:rPr lang="en-US" altLang="en-US"/>
              <a:t>... etc </a:t>
            </a:r>
            <a:endParaRPr lang="ar-EG" altLang="en-US"/>
          </a:p>
        </p:txBody>
      </p:sp>
      <p:sp>
        <p:nvSpPr>
          <p:cNvPr id="307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EB2C14FF-50D1-4DBC-9248-2D536713C14B}" type="slidenum">
              <a:rPr kumimoji="0" lang="zh-TW" altLang="en-US" sz="1400">
                <a:ea typeface="新細明體" pitchFamily="18" charset="-120"/>
              </a:rPr>
              <a:pPr eaLnBrk="1" hangingPunct="1">
                <a:spcBef>
                  <a:spcPct val="0"/>
                </a:spcBef>
                <a:buFontTx/>
                <a:buNone/>
              </a:pPr>
              <a:t>24</a:t>
            </a:fld>
            <a:endParaRPr kumimoji="0" lang="en-US" altLang="zh-TW" sz="1400">
              <a:ea typeface="新細明體"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5888"/>
            <a:ext cx="7772400" cy="792162"/>
          </a:xfrm>
        </p:spPr>
        <p:txBody>
          <a:bodyPr/>
          <a:lstStyle/>
          <a:p>
            <a:r>
              <a:rPr lang="en-US" altLang="en-US"/>
              <a:t>Additional Notes</a:t>
            </a:r>
          </a:p>
        </p:txBody>
      </p:sp>
      <p:sp>
        <p:nvSpPr>
          <p:cNvPr id="317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D30E03F-0BDB-43CC-84E8-8AD1BE788094}" type="slidenum">
              <a:rPr kumimoji="0" lang="zh-TW" altLang="en-US" sz="1400">
                <a:ea typeface="新細明體" pitchFamily="18" charset="-120"/>
              </a:rPr>
              <a:pPr eaLnBrk="1" hangingPunct="1">
                <a:spcBef>
                  <a:spcPct val="0"/>
                </a:spcBef>
                <a:buFontTx/>
                <a:buNone/>
              </a:pPr>
              <a:t>25</a:t>
            </a:fld>
            <a:endParaRPr kumimoji="0" lang="en-US" altLang="zh-TW" sz="1400">
              <a:ea typeface="新細明體" pitchFamily="18" charset="-120"/>
            </a:endParaRPr>
          </a:p>
        </p:txBody>
      </p:sp>
      <p:sp>
        <p:nvSpPr>
          <p:cNvPr id="3" name="TextBox 2"/>
          <p:cNvSpPr txBox="1"/>
          <p:nvPr/>
        </p:nvSpPr>
        <p:spPr>
          <a:xfrm>
            <a:off x="892175" y="1052513"/>
            <a:ext cx="7343775" cy="4894262"/>
          </a:xfrm>
          <a:prstGeom prst="rect">
            <a:avLst/>
          </a:prstGeom>
          <a:noFill/>
        </p:spPr>
        <p:txBody>
          <a:bodyPr>
            <a:spAutoFit/>
          </a:bodyPr>
          <a:lstStyle>
            <a:lvl1pPr eaLnBrk="0" hangingPunct="0">
              <a:defRPr kumimoji="1" sz="2400">
                <a:solidFill>
                  <a:schemeClr val="tx1"/>
                </a:solidFill>
                <a:latin typeface="Times New Roman" pitchFamily="18" charset="0"/>
                <a:ea typeface="新細明體" pitchFamily="18" charset="-120"/>
              </a:defRPr>
            </a:lvl1pPr>
            <a:lvl2pPr eaLnBrk="0" hangingPunct="0">
              <a:defRPr kumimoji="1" sz="2400">
                <a:solidFill>
                  <a:schemeClr val="tx1"/>
                </a:solidFill>
                <a:latin typeface="Times New Roman" pitchFamily="18" charset="0"/>
                <a:ea typeface="新細明體" pitchFamily="18" charset="-120"/>
              </a:defRPr>
            </a:lvl2pPr>
            <a:lvl3pPr marL="1257300" indent="-3429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lvl="1" eaLnBrk="1" hangingPunct="1"/>
            <a:r>
              <a:rPr lang="en-US" altLang="en-US"/>
              <a:t>When INT occurs</a:t>
            </a:r>
          </a:p>
          <a:p>
            <a:pPr lvl="1" eaLnBrk="1" hangingPunct="1">
              <a:buFont typeface="Arial" pitchFamily="34" charset="0"/>
              <a:buChar char="•"/>
            </a:pPr>
            <a:r>
              <a:rPr lang="en-US" altLang="en-US"/>
              <a:t>Finishes executing the current instruction </a:t>
            </a:r>
          </a:p>
          <a:p>
            <a:pPr lvl="1" eaLnBrk="1" hangingPunct="1">
              <a:buFont typeface="Arial" pitchFamily="34" charset="0"/>
              <a:buChar char="•"/>
            </a:pPr>
            <a:r>
              <a:rPr lang="en-US" altLang="en-US"/>
              <a:t>Pushes the PC of next instruction in the stack</a:t>
            </a:r>
          </a:p>
          <a:p>
            <a:pPr lvl="1" eaLnBrk="1" hangingPunct="1">
              <a:buFont typeface="Arial" pitchFamily="34" charset="0"/>
              <a:buChar char="•"/>
            </a:pPr>
            <a:r>
              <a:rPr lang="en-US" altLang="en-US"/>
              <a:t>Jumps to the interrupt vector table to get the address of ISR and jumps to it.</a:t>
            </a:r>
          </a:p>
          <a:p>
            <a:pPr lvl="1" eaLnBrk="1" hangingPunct="1">
              <a:buFont typeface="Arial" pitchFamily="34" charset="0"/>
              <a:buChar char="•"/>
            </a:pPr>
            <a:r>
              <a:rPr lang="en-US" altLang="en-US"/>
              <a:t>Disable GIE (automatically)</a:t>
            </a:r>
          </a:p>
          <a:p>
            <a:pPr lvl="1" eaLnBrk="1" hangingPunct="1">
              <a:buFont typeface="Arial" pitchFamily="34" charset="0"/>
              <a:buChar char="•"/>
            </a:pPr>
            <a:r>
              <a:rPr lang="en-US" altLang="en-US"/>
              <a:t>Begin executing the ISR instructions to the last instruction of ISR (</a:t>
            </a:r>
            <a:r>
              <a:rPr lang="en-US" altLang="en-US">
                <a:solidFill>
                  <a:srgbClr val="FF0000"/>
                </a:solidFill>
              </a:rPr>
              <a:t>RETFIE</a:t>
            </a:r>
            <a:r>
              <a:rPr lang="en-US" altLang="en-US"/>
              <a:t>)</a:t>
            </a:r>
          </a:p>
          <a:p>
            <a:pPr lvl="1" eaLnBrk="1" hangingPunct="1">
              <a:buFont typeface="Arial" pitchFamily="34" charset="0"/>
              <a:buChar char="•"/>
            </a:pPr>
            <a:r>
              <a:rPr lang="en-US" altLang="en-US"/>
              <a:t>Executes RETFIE</a:t>
            </a:r>
          </a:p>
          <a:p>
            <a:pPr lvl="2" eaLnBrk="1" hangingPunct="1">
              <a:buFont typeface="Arial" pitchFamily="34" charset="0"/>
              <a:buChar char="•"/>
            </a:pPr>
            <a:r>
              <a:rPr lang="en-US" altLang="en-US"/>
              <a:t>Pops the PC from the stack</a:t>
            </a:r>
          </a:p>
          <a:p>
            <a:pPr lvl="2" eaLnBrk="1" hangingPunct="1">
              <a:buFont typeface="Arial" pitchFamily="34" charset="0"/>
              <a:buChar char="•"/>
            </a:pPr>
            <a:r>
              <a:rPr lang="en-US" altLang="en-US"/>
              <a:t>Set GEIE</a:t>
            </a:r>
          </a:p>
          <a:p>
            <a:pPr lvl="2" eaLnBrk="1" hangingPunct="1">
              <a:buFont typeface="Arial" pitchFamily="34" charset="0"/>
              <a:buChar char="•"/>
            </a:pPr>
            <a:r>
              <a:rPr lang="en-US" altLang="en-US"/>
              <a:t>Starts to execute from the address of  that PC</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Enabling and disabling an interrupt</a:t>
            </a:r>
          </a:p>
        </p:txBody>
      </p:sp>
      <p:sp>
        <p:nvSpPr>
          <p:cNvPr id="32771" name="Content Placeholder 6"/>
          <p:cNvSpPr>
            <a:spLocks noGrp="1"/>
          </p:cNvSpPr>
          <p:nvPr>
            <p:ph sz="half" idx="1"/>
          </p:nvPr>
        </p:nvSpPr>
        <p:spPr>
          <a:xfrm>
            <a:off x="769938" y="1843088"/>
            <a:ext cx="7343775" cy="3846512"/>
          </a:xfrm>
        </p:spPr>
        <p:txBody>
          <a:bodyPr/>
          <a:lstStyle/>
          <a:p>
            <a:r>
              <a:rPr lang="en-US" altLang="en-US"/>
              <a:t>When the PIC is powered on (or resets)</a:t>
            </a:r>
          </a:p>
          <a:p>
            <a:pPr lvl="1"/>
            <a:r>
              <a:rPr lang="en-US" altLang="en-US"/>
              <a:t>All interrupts are masked (disabled)</a:t>
            </a:r>
          </a:p>
          <a:p>
            <a:pPr lvl="1"/>
            <a:r>
              <a:rPr lang="en-US" altLang="en-US"/>
              <a:t>The default ISR address is 0008h</a:t>
            </a:r>
          </a:p>
          <a:p>
            <a:pPr lvl="2"/>
            <a:r>
              <a:rPr lang="en-US" altLang="en-US"/>
              <a:t>No interrupt priorities for interrupts</a:t>
            </a:r>
          </a:p>
        </p:txBody>
      </p:sp>
      <p:sp>
        <p:nvSpPr>
          <p:cNvPr id="327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1C5EC44-5855-4A2F-9350-B7C72B51F42D}" type="slidenum">
              <a:rPr kumimoji="0" lang="zh-TW" altLang="en-US" sz="1400">
                <a:ea typeface="新細明體" pitchFamily="18" charset="-120"/>
              </a:rPr>
              <a:pPr eaLnBrk="1" hangingPunct="1">
                <a:spcBef>
                  <a:spcPct val="0"/>
                </a:spcBef>
                <a:buFontTx/>
                <a:buNone/>
              </a:pPr>
              <a:t>26</a:t>
            </a:fld>
            <a:endParaRPr kumimoji="0" lang="en-US" altLang="zh-TW" sz="1400">
              <a:ea typeface="新細明體"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p:txBody>
          <a:bodyPr/>
          <a:lstStyle/>
          <a:p>
            <a:r>
              <a:rPr lang="en-US" altLang="en-US"/>
              <a:t>Enabling and disabling an interrupt</a:t>
            </a:r>
            <a:endParaRPr lang="ar-EG" altLang="en-US"/>
          </a:p>
        </p:txBody>
      </p:sp>
      <p:sp>
        <p:nvSpPr>
          <p:cNvPr id="6" name="Content Placeholder 5"/>
          <p:cNvSpPr>
            <a:spLocks noGrp="1"/>
          </p:cNvSpPr>
          <p:nvPr>
            <p:ph idx="1"/>
          </p:nvPr>
        </p:nvSpPr>
        <p:spPr/>
        <p:txBody>
          <a:bodyPr/>
          <a:lstStyle/>
          <a:p>
            <a:pPr>
              <a:defRPr/>
            </a:pPr>
            <a:r>
              <a:rPr lang="en-US" dirty="0"/>
              <a:t>In general, interrupt sources have three bits to control their operation. They are:</a:t>
            </a:r>
          </a:p>
          <a:p>
            <a:pPr>
              <a:defRPr/>
            </a:pPr>
            <a:r>
              <a:rPr lang="en-US" b="1" dirty="0"/>
              <a:t>Flag bit</a:t>
            </a:r>
          </a:p>
          <a:p>
            <a:pPr lvl="1">
              <a:defRPr/>
            </a:pPr>
            <a:r>
              <a:rPr lang="en-US" sz="2800" dirty="0">
                <a:ea typeface="+mn-ea"/>
                <a:cs typeface="+mn-cs"/>
              </a:rPr>
              <a:t> </a:t>
            </a:r>
            <a:r>
              <a:rPr lang="en-US" dirty="0">
                <a:ea typeface="+mn-ea"/>
                <a:cs typeface="+mn-cs"/>
              </a:rPr>
              <a:t>to indicate that an interrupt event occurred</a:t>
            </a:r>
          </a:p>
          <a:p>
            <a:pPr>
              <a:defRPr/>
            </a:pPr>
            <a:r>
              <a:rPr lang="en-US" b="1" dirty="0"/>
              <a:t>Enable bit</a:t>
            </a:r>
          </a:p>
          <a:p>
            <a:pPr lvl="1">
              <a:defRPr/>
            </a:pPr>
            <a:r>
              <a:rPr lang="en-US" dirty="0">
                <a:ea typeface="+mn-ea"/>
                <a:cs typeface="+mn-cs"/>
              </a:rPr>
              <a:t>that allows program execution to branch to the interrupt vector address when the flag bit is set</a:t>
            </a:r>
          </a:p>
          <a:p>
            <a:pPr>
              <a:defRPr/>
            </a:pPr>
            <a:r>
              <a:rPr lang="en-US" b="1" dirty="0"/>
              <a:t>Priority bit</a:t>
            </a:r>
          </a:p>
          <a:p>
            <a:pPr lvl="1">
              <a:defRPr/>
            </a:pPr>
            <a:r>
              <a:rPr lang="en-US" dirty="0">
                <a:ea typeface="+mn-ea"/>
                <a:cs typeface="+mn-cs"/>
              </a:rPr>
              <a:t>to select high priority or low priority</a:t>
            </a:r>
            <a:endParaRPr lang="ar-EG" dirty="0"/>
          </a:p>
        </p:txBody>
      </p:sp>
      <p:sp>
        <p:nvSpPr>
          <p:cNvPr id="33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32D1F7A-B3D0-4657-9113-1DDB746B91F2}" type="slidenum">
              <a:rPr kumimoji="0" lang="zh-TW" altLang="en-US" sz="1400">
                <a:ea typeface="新細明體" pitchFamily="18" charset="-120"/>
              </a:rPr>
              <a:pPr eaLnBrk="1" hangingPunct="1">
                <a:spcBef>
                  <a:spcPct val="0"/>
                </a:spcBef>
                <a:buFontTx/>
                <a:buNone/>
              </a:pPr>
              <a:t>27</a:t>
            </a:fld>
            <a:endParaRPr kumimoji="0" lang="en-US" altLang="zh-TW" sz="1400">
              <a:ea typeface="新細明體"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684213" y="260350"/>
            <a:ext cx="7772400" cy="1143000"/>
          </a:xfrm>
        </p:spPr>
        <p:txBody>
          <a:bodyPr/>
          <a:lstStyle/>
          <a:p>
            <a:r>
              <a:rPr lang="en-US" altLang="en-US"/>
              <a:t>External interrupts INT0, INT1, INT2</a:t>
            </a:r>
            <a:endParaRPr lang="ar-EG" altLang="en-US"/>
          </a:p>
        </p:txBody>
      </p:sp>
      <p:pic>
        <p:nvPicPr>
          <p:cNvPr id="34819" name="Content Placeholder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708400" y="1268413"/>
            <a:ext cx="5059363" cy="1341437"/>
          </a:xfrm>
          <a:noFill/>
        </p:spPr>
      </p:pic>
      <p:graphicFrame>
        <p:nvGraphicFramePr>
          <p:cNvPr id="8" name="Group 126"/>
          <p:cNvGraphicFramePr>
            <a:graphicFrameLocks noGrp="1"/>
          </p:cNvGraphicFramePr>
          <p:nvPr/>
        </p:nvGraphicFramePr>
        <p:xfrm>
          <a:off x="755650" y="2997200"/>
          <a:ext cx="7777163" cy="3141665"/>
        </p:xfrm>
        <a:graphic>
          <a:graphicData uri="http://schemas.openxmlformats.org/drawingml/2006/table">
            <a:tbl>
              <a:tblPr/>
              <a:tblGrid>
                <a:gridCol w="1008063">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gridCol w="2879725">
                  <a:extLst>
                    <a:ext uri="{9D8B030D-6E8A-4147-A177-3AD203B41FA5}">
                      <a16:colId xmlns:a16="http://schemas.microsoft.com/office/drawing/2014/main" val="20003"/>
                    </a:ext>
                  </a:extLst>
                </a:gridCol>
              </a:tblGrid>
              <a:tr h="57943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DFKai-SB" pitchFamily="65" charset="-120"/>
                        </a:rPr>
                        <a:t>INT (pin)</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Flag bit    Register</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Enable bit     Register</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Pos or Neg          Register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1"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edge </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INT0 (RB0)</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INT0IF   INTCON</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INT0IE         INTCON</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INTEDGE0          INTCON2</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INT1 (RB1)</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INT1IF  INTCON3</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INT1IE        INTCON3</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INTEDGE1          INTCON2</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INT2 (RB2)</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INT2IF  INTCON3</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INT2IE        INTCON3</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INTEDGE2          INTCON2</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913">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Set to 1 by the interrupt event.</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0 enable</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1 disable</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0 falling edge</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16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rPr>
                        <a:t>1 rising  edge (default power-on </a:t>
                      </a:r>
                    </a:p>
                  </a:txBody>
                  <a:tcPr marL="91444" marR="91444"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5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BC896A1-C5CE-4E72-8DCE-9C597EAD4AA9}" type="slidenum">
              <a:rPr kumimoji="0" lang="zh-TW" altLang="en-US" sz="1400">
                <a:ea typeface="新細明體" pitchFamily="18" charset="-120"/>
              </a:rPr>
              <a:pPr eaLnBrk="1" hangingPunct="1">
                <a:spcBef>
                  <a:spcPct val="0"/>
                </a:spcBef>
                <a:buFontTx/>
                <a:buNone/>
              </a:pPr>
              <a:t>28</a:t>
            </a:fld>
            <a:endParaRPr kumimoji="0" lang="en-US" altLang="zh-TW" sz="1400">
              <a:ea typeface="新細明體"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Steps in enabling an interrupt</a:t>
            </a:r>
          </a:p>
        </p:txBody>
      </p:sp>
      <p:sp>
        <p:nvSpPr>
          <p:cNvPr id="35843" name="Content Placeholder 4"/>
          <p:cNvSpPr>
            <a:spLocks noGrp="1"/>
          </p:cNvSpPr>
          <p:nvPr>
            <p:ph sz="half" idx="1"/>
          </p:nvPr>
        </p:nvSpPr>
        <p:spPr/>
        <p:txBody>
          <a:bodyPr/>
          <a:lstStyle/>
          <a:p>
            <a:r>
              <a:rPr lang="en-US" altLang="en-US"/>
              <a:t>Set the GIE bit from INTCON REG</a:t>
            </a:r>
          </a:p>
          <a:p>
            <a:r>
              <a:rPr lang="en-US" altLang="en-US"/>
              <a:t>Set the IE bit for that interrupt</a:t>
            </a:r>
          </a:p>
          <a:p>
            <a:r>
              <a:rPr lang="en-US" altLang="en-US"/>
              <a:t>If the interrupt is one of the peripheral (timers 1,2 , serial,etc ) set PEIE bit from INTCON reg</a:t>
            </a:r>
          </a:p>
          <a:p>
            <a:endParaRPr lang="ar-EG" altLang="en-US"/>
          </a:p>
        </p:txBody>
      </p:sp>
      <p:sp>
        <p:nvSpPr>
          <p:cNvPr id="35844" name="Content Placeholder 5"/>
          <p:cNvSpPr>
            <a:spLocks noGrp="1"/>
          </p:cNvSpPr>
          <p:nvPr>
            <p:ph sz="half" idx="2"/>
          </p:nvPr>
        </p:nvSpPr>
        <p:spPr/>
        <p:txBody>
          <a:bodyPr/>
          <a:lstStyle/>
          <a:p>
            <a:endParaRPr lang="ar-EG" altLang="en-US"/>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1536700"/>
            <a:ext cx="4456113"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BAA7FBB-22E5-4D9E-AAEE-D165D81A532E}" type="slidenum">
              <a:rPr kumimoji="0" lang="zh-TW" altLang="en-US" sz="1400">
                <a:ea typeface="新細明體" pitchFamily="18" charset="-120"/>
              </a:rPr>
              <a:pPr eaLnBrk="1" hangingPunct="1">
                <a:spcBef>
                  <a:spcPct val="0"/>
                </a:spcBef>
                <a:buFontTx/>
                <a:buNone/>
              </a:pPr>
              <a:t>29</a:t>
            </a:fld>
            <a:endParaRPr kumimoji="0" lang="en-US" altLang="zh-TW" sz="1400">
              <a:ea typeface="新細明體"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8C692EDA-D318-4781-B497-4CFF30114D06}" type="slidenum">
              <a:rPr kumimoji="0" lang="zh-TW" altLang="en-US" sz="1400">
                <a:ea typeface="新細明體" pitchFamily="18" charset="-120"/>
              </a:rPr>
              <a:pPr algn="r" eaLnBrk="1" hangingPunct="1">
                <a:spcBef>
                  <a:spcPct val="0"/>
                </a:spcBef>
                <a:buFontTx/>
                <a:buNone/>
              </a:pPr>
              <a:t>3</a:t>
            </a:fld>
            <a:endParaRPr kumimoji="0" lang="en-US" altLang="zh-TW" sz="1400">
              <a:ea typeface="新細明體" pitchFamily="18" charset="-120"/>
            </a:endParaRPr>
          </a:p>
        </p:txBody>
      </p:sp>
      <p:sp>
        <p:nvSpPr>
          <p:cNvPr id="4099"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b="0">
                <a:solidFill>
                  <a:schemeClr val="tx1"/>
                </a:solidFill>
              </a:rPr>
              <a:t> Program-controlled IO</a:t>
            </a:r>
            <a:br>
              <a:rPr lang="en-US" altLang="zh-TW" b="0">
                <a:solidFill>
                  <a:schemeClr val="tx1"/>
                </a:solidFill>
              </a:rPr>
            </a:br>
            <a:endParaRPr lang="en-US" altLang="zh-TW" b="0">
              <a:solidFill>
                <a:schemeClr val="tx1"/>
              </a:solidFill>
            </a:endParaRPr>
          </a:p>
        </p:txBody>
      </p:sp>
      <p:sp>
        <p:nvSpPr>
          <p:cNvPr id="4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410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graphicFrame>
        <p:nvGraphicFramePr>
          <p:cNvPr id="4102" name="Object 8"/>
          <p:cNvGraphicFramePr>
            <a:graphicFrameLocks noChangeAspect="1"/>
          </p:cNvGraphicFramePr>
          <p:nvPr/>
        </p:nvGraphicFramePr>
        <p:xfrm>
          <a:off x="1763713" y="2828925"/>
          <a:ext cx="4856162" cy="3648075"/>
        </p:xfrm>
        <a:graphic>
          <a:graphicData uri="http://schemas.openxmlformats.org/presentationml/2006/ole">
            <mc:AlternateContent xmlns:mc="http://schemas.openxmlformats.org/markup-compatibility/2006">
              <mc:Choice xmlns:v="urn:schemas-microsoft-com:vml" Requires="v">
                <p:oleObj name="Picture" r:id="rId3" imgW="3563269" imgH="2671691" progId="Word.Picture.8">
                  <p:embed/>
                </p:oleObj>
              </mc:Choice>
              <mc:Fallback>
                <p:oleObj name="Picture" r:id="rId3" imgW="3563269" imgH="2671691"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828925"/>
                        <a:ext cx="48561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188" y="877888"/>
            <a:ext cx="4643437" cy="2678112"/>
          </a:xfrm>
          <a:prstGeom prst="rect">
            <a:avLst/>
          </a:prstGeom>
          <a:noFill/>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a:t>Consider a computer system</a:t>
            </a:r>
          </a:p>
          <a:p>
            <a:pPr eaLnBrk="1" hangingPunct="1"/>
            <a:endParaRPr lang="en-US" altLang="en-US"/>
          </a:p>
          <a:p>
            <a:pPr eaLnBrk="1" hangingPunct="1"/>
            <a:r>
              <a:rPr lang="en-US" altLang="en-US"/>
              <a:t>If a key is pressed, </a:t>
            </a:r>
          </a:p>
          <a:p>
            <a:pPr eaLnBrk="1" hangingPunct="1">
              <a:buFont typeface="Arial" pitchFamily="34" charset="0"/>
              <a:buChar char="•"/>
            </a:pPr>
            <a:r>
              <a:rPr lang="en-US" altLang="en-US"/>
              <a:t>Datain Reg contains the new key.</a:t>
            </a:r>
          </a:p>
          <a:p>
            <a:pPr eaLnBrk="1" hangingPunct="1">
              <a:buFont typeface="Arial" pitchFamily="34" charset="0"/>
              <a:buChar char="•"/>
            </a:pPr>
            <a:r>
              <a:rPr lang="en-US" altLang="en-US"/>
              <a:t>Status Register is set.</a:t>
            </a:r>
          </a:p>
          <a:p>
            <a:pPr eaLnBrk="1" hangingPunct="1"/>
            <a:endParaRPr lang="en-US" altLang="en-US"/>
          </a:p>
          <a:p>
            <a:pPr eaLnBrk="1" hangingPunct="1">
              <a:buFont typeface="Arial" pitchFamily="34" charset="0"/>
              <a:buChar char="•"/>
            </a:pPr>
            <a:endParaRPr lang="en-US" altLang="en-US"/>
          </a:p>
        </p:txBody>
      </p:sp>
      <p:sp>
        <p:nvSpPr>
          <p:cNvPr id="410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3FB443F-AAB3-4876-8F82-CE7D0E702E42}" type="slidenum">
              <a:rPr kumimoji="0" lang="zh-TW" altLang="en-US" sz="1400">
                <a:ea typeface="新細明體" pitchFamily="18" charset="-120"/>
              </a:rPr>
              <a:pPr eaLnBrk="1" hangingPunct="1">
                <a:spcBef>
                  <a:spcPct val="0"/>
                </a:spcBef>
                <a:buFontTx/>
                <a:buNone/>
              </a:pPr>
              <a:t>3</a:t>
            </a:fld>
            <a:endParaRPr kumimoji="0" lang="en-US" altLang="zh-TW" sz="1400">
              <a:ea typeface="新細明體" pitchFamily="18"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4213" y="188913"/>
            <a:ext cx="7772400" cy="1143000"/>
          </a:xfrm>
        </p:spPr>
        <p:txBody>
          <a:bodyPr/>
          <a:lstStyle/>
          <a:p>
            <a:r>
              <a:rPr lang="en-US" altLang="en-US"/>
              <a:t>Example</a:t>
            </a:r>
            <a:endParaRPr lang="ar-EG" altLang="en-US"/>
          </a:p>
        </p:txBody>
      </p:sp>
      <p:sp>
        <p:nvSpPr>
          <p:cNvPr id="36867" name="Content Placeholder 2"/>
          <p:cNvSpPr>
            <a:spLocks noGrp="1"/>
          </p:cNvSpPr>
          <p:nvPr>
            <p:ph sz="half" idx="1"/>
          </p:nvPr>
        </p:nvSpPr>
        <p:spPr>
          <a:xfrm>
            <a:off x="550863" y="1320800"/>
            <a:ext cx="5994400" cy="4833938"/>
          </a:xfrm>
        </p:spPr>
        <p:txBody>
          <a:bodyPr/>
          <a:lstStyle/>
          <a:p>
            <a:pPr>
              <a:buFont typeface="ZapfDingbats"/>
              <a:buNone/>
            </a:pPr>
            <a:r>
              <a:rPr lang="en-US" altLang="en-US" sz="2400"/>
              <a:t>a)</a:t>
            </a:r>
          </a:p>
          <a:p>
            <a:pPr>
              <a:buFont typeface="ZapfDingbats"/>
              <a:buNone/>
            </a:pPr>
            <a:r>
              <a:rPr lang="en-US" altLang="en-US" sz="2400">
                <a:solidFill>
                  <a:srgbClr val="009973"/>
                </a:solidFill>
              </a:rPr>
              <a:t>BSF</a:t>
            </a:r>
            <a:r>
              <a:rPr lang="en-US" altLang="en-US" sz="2400"/>
              <a:t> INTCON,TMR0IE</a:t>
            </a:r>
          </a:p>
          <a:p>
            <a:pPr>
              <a:buFont typeface="ZapfDingbats"/>
              <a:buNone/>
            </a:pPr>
            <a:r>
              <a:rPr lang="en-US" altLang="en-US" sz="2400">
                <a:solidFill>
                  <a:srgbClr val="009973"/>
                </a:solidFill>
              </a:rPr>
              <a:t>BSF</a:t>
            </a:r>
            <a:r>
              <a:rPr lang="en-US" altLang="en-US" sz="2400"/>
              <a:t> INTCON,INT0IE</a:t>
            </a:r>
          </a:p>
          <a:p>
            <a:pPr>
              <a:buFont typeface="ZapfDingbats"/>
              <a:buNone/>
            </a:pPr>
            <a:r>
              <a:rPr lang="en-US" altLang="en-US" sz="2400">
                <a:solidFill>
                  <a:srgbClr val="009973"/>
                </a:solidFill>
              </a:rPr>
              <a:t>BSF</a:t>
            </a:r>
            <a:r>
              <a:rPr lang="en-US" altLang="en-US" sz="2400"/>
              <a:t> INTCON,GIE</a:t>
            </a:r>
          </a:p>
          <a:p>
            <a:pPr>
              <a:buFont typeface="ZapfDingbats"/>
              <a:buNone/>
            </a:pPr>
            <a:r>
              <a:rPr lang="en-US" altLang="en-US" sz="2400"/>
              <a:t>Or</a:t>
            </a:r>
          </a:p>
          <a:p>
            <a:pPr>
              <a:buFont typeface="ZapfDingbats"/>
              <a:buNone/>
            </a:pPr>
            <a:r>
              <a:rPr lang="en-US" altLang="en-US" sz="2400">
                <a:solidFill>
                  <a:srgbClr val="009973"/>
                </a:solidFill>
              </a:rPr>
              <a:t>MOVLW </a:t>
            </a:r>
            <a:r>
              <a:rPr lang="en-US" altLang="en-US" sz="2400"/>
              <a:t>B’10110000’</a:t>
            </a:r>
          </a:p>
          <a:p>
            <a:pPr>
              <a:buFont typeface="ZapfDingbats"/>
              <a:buNone/>
            </a:pPr>
            <a:r>
              <a:rPr lang="en-US" altLang="en-US" sz="2400">
                <a:solidFill>
                  <a:srgbClr val="009973"/>
                </a:solidFill>
              </a:rPr>
              <a:t>MOVWF</a:t>
            </a:r>
            <a:r>
              <a:rPr lang="en-US" altLang="en-US" sz="2400"/>
              <a:t> INTCON</a:t>
            </a:r>
          </a:p>
          <a:p>
            <a:pPr>
              <a:buFont typeface="ZapfDingbats"/>
              <a:buNone/>
            </a:pPr>
            <a:r>
              <a:rPr lang="en-US" altLang="en-US" sz="2400"/>
              <a:t>b)</a:t>
            </a:r>
          </a:p>
          <a:p>
            <a:pPr>
              <a:buFont typeface="ZapfDingbats"/>
              <a:buNone/>
            </a:pPr>
            <a:r>
              <a:rPr lang="en-US" altLang="en-US" sz="2400">
                <a:solidFill>
                  <a:srgbClr val="009973"/>
                </a:solidFill>
              </a:rPr>
              <a:t>BCF</a:t>
            </a:r>
            <a:r>
              <a:rPr lang="en-US" altLang="en-US" sz="2400"/>
              <a:t> INTCON,TMR0IE</a:t>
            </a:r>
          </a:p>
          <a:p>
            <a:pPr>
              <a:buFont typeface="ZapfDingbats"/>
              <a:buNone/>
            </a:pPr>
            <a:r>
              <a:rPr lang="en-US" altLang="en-US" sz="2400"/>
              <a:t>c) </a:t>
            </a:r>
            <a:r>
              <a:rPr lang="en-US" altLang="en-US" sz="2400">
                <a:solidFill>
                  <a:srgbClr val="009973"/>
                </a:solidFill>
              </a:rPr>
              <a:t>BCF</a:t>
            </a:r>
            <a:r>
              <a:rPr lang="en-US" altLang="en-US" sz="2400"/>
              <a:t> INTCON,GIE</a:t>
            </a:r>
          </a:p>
          <a:p>
            <a:pPr>
              <a:buFont typeface="ZapfDingbats"/>
              <a:buNone/>
            </a:pPr>
            <a:endParaRPr lang="en-US" altLang="en-US" sz="2400"/>
          </a:p>
          <a:p>
            <a:endParaRPr lang="ar-EG" altLang="en-US"/>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455738"/>
            <a:ext cx="5083175"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8D4985FF-C7B5-42BF-862D-540AC8673589}" type="slidenum">
              <a:rPr kumimoji="0" lang="zh-TW" altLang="en-US" sz="1400">
                <a:ea typeface="新細明體" pitchFamily="18" charset="-120"/>
              </a:rPr>
              <a:pPr eaLnBrk="1" hangingPunct="1">
                <a:spcBef>
                  <a:spcPct val="0"/>
                </a:spcBef>
                <a:buFontTx/>
                <a:buNone/>
              </a:pPr>
              <a:t>30</a:t>
            </a:fld>
            <a:endParaRPr kumimoji="0" lang="en-US" altLang="zh-TW" sz="1400">
              <a:ea typeface="新細明體"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08025" y="188913"/>
            <a:ext cx="7772400" cy="647700"/>
          </a:xfrm>
        </p:spPr>
        <p:txBody>
          <a:bodyPr/>
          <a:lstStyle/>
          <a:p>
            <a:r>
              <a:rPr lang="en-US" altLang="en-US"/>
              <a:t>Example</a:t>
            </a:r>
            <a:endParaRPr lang="ar-EG" altLang="en-US"/>
          </a:p>
        </p:txBody>
      </p:sp>
      <p:sp>
        <p:nvSpPr>
          <p:cNvPr id="3789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CCAD0E4-E7E1-4085-ACC2-B848315042A6}" type="slidenum">
              <a:rPr kumimoji="0" lang="zh-TW" altLang="en-US" sz="1400">
                <a:ea typeface="新細明體" pitchFamily="18" charset="-120"/>
              </a:rPr>
              <a:pPr eaLnBrk="1" hangingPunct="1">
                <a:spcBef>
                  <a:spcPct val="0"/>
                </a:spcBef>
                <a:buFontTx/>
                <a:buNone/>
              </a:pPr>
              <a:t>31</a:t>
            </a:fld>
            <a:endParaRPr kumimoji="0" lang="en-US" altLang="zh-TW" sz="1400">
              <a:ea typeface="新細明體" pitchFamily="18" charset="-120"/>
            </a:endParaRPr>
          </a:p>
        </p:txBody>
      </p:sp>
      <p:sp>
        <p:nvSpPr>
          <p:cNvPr id="3" name="Content Placeholder 2"/>
          <p:cNvSpPr>
            <a:spLocks noGrp="1"/>
          </p:cNvSpPr>
          <p:nvPr>
            <p:ph sz="half" idx="1"/>
          </p:nvPr>
        </p:nvSpPr>
        <p:spPr>
          <a:xfrm>
            <a:off x="684213" y="942975"/>
            <a:ext cx="7991475" cy="4114800"/>
          </a:xfrm>
        </p:spPr>
        <p:txBody>
          <a:bodyPr/>
          <a:lstStyle/>
          <a:p>
            <a:pPr>
              <a:defRPr/>
            </a:pPr>
            <a:r>
              <a:rPr lang="en-US" dirty="0"/>
              <a:t>Connect a switch to INT0 and an LED to pin RB7</a:t>
            </a:r>
          </a:p>
          <a:p>
            <a:pPr>
              <a:defRPr/>
            </a:pPr>
            <a:r>
              <a:rPr lang="en-US" dirty="0"/>
              <a:t>Every time INT0 is activated, it toggles the LED. </a:t>
            </a:r>
          </a:p>
          <a:p>
            <a:pPr>
              <a:defRPr/>
            </a:pPr>
            <a:r>
              <a:rPr lang="en-US" dirty="0"/>
              <a:t>At the same time, data is being transferred from PORTC to PORTD.</a:t>
            </a:r>
          </a:p>
          <a:p>
            <a:pPr marL="0" indent="0">
              <a:buFontTx/>
              <a:buNone/>
              <a:defRPr/>
            </a:pPr>
            <a:r>
              <a:rPr lang="en-US" dirty="0"/>
              <a:t> </a:t>
            </a:r>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644900"/>
            <a:ext cx="41529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755650" y="6350"/>
            <a:ext cx="7772400" cy="901700"/>
          </a:xfrm>
        </p:spPr>
        <p:txBody>
          <a:bodyPr/>
          <a:lstStyle/>
          <a:p>
            <a:r>
              <a:rPr lang="en-US" altLang="en-US"/>
              <a:t>Program</a:t>
            </a:r>
            <a:endParaRPr lang="ar-EG" altLang="en-US"/>
          </a:p>
        </p:txBody>
      </p:sp>
      <p:sp>
        <p:nvSpPr>
          <p:cNvPr id="38915" name="TextBox 7"/>
          <p:cNvSpPr txBox="1">
            <a:spLocks noChangeArrowheads="1"/>
          </p:cNvSpPr>
          <p:nvPr/>
        </p:nvSpPr>
        <p:spPr bwMode="auto">
          <a:xfrm>
            <a:off x="395288" y="765175"/>
            <a:ext cx="34544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	</a:t>
            </a:r>
            <a:r>
              <a:rPr lang="en-US" altLang="en-US" sz="1400">
                <a:latin typeface="Calibri" pitchFamily="34" charset="0"/>
                <a:ea typeface="新細明體" pitchFamily="18" charset="-120"/>
                <a:cs typeface="Arial" pitchFamily="34" charset="0"/>
              </a:rPr>
              <a:t>ORG 0000H</a:t>
            </a:r>
          </a:p>
          <a:p>
            <a:pPr eaLnBrk="1" hangingPunct="1">
              <a:spcBef>
                <a:spcPct val="0"/>
              </a:spcBef>
              <a:buFontTx/>
              <a:buNone/>
            </a:pPr>
            <a:r>
              <a:rPr lang="en-US" altLang="en-US" sz="1400">
                <a:latin typeface="Calibri" pitchFamily="34" charset="0"/>
                <a:ea typeface="新細明體" pitchFamily="18" charset="-120"/>
                <a:cs typeface="Arial" pitchFamily="34" charset="0"/>
              </a:rPr>
              <a:t>	GOTO MAIN</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0008H</a:t>
            </a:r>
          </a:p>
          <a:p>
            <a:pPr eaLnBrk="1" hangingPunct="1">
              <a:spcBef>
                <a:spcPct val="0"/>
              </a:spcBef>
              <a:buFontTx/>
              <a:buNone/>
            </a:pPr>
            <a:r>
              <a:rPr lang="en-US" altLang="en-US" sz="1400">
                <a:latin typeface="Calibri" pitchFamily="34" charset="0"/>
                <a:ea typeface="新細明體" pitchFamily="18" charset="-120"/>
                <a:cs typeface="Arial" pitchFamily="34" charset="0"/>
              </a:rPr>
              <a:t>	BTFSS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RETFIE</a:t>
            </a:r>
          </a:p>
          <a:p>
            <a:pPr eaLnBrk="1" hangingPunct="1">
              <a:spcBef>
                <a:spcPct val="0"/>
              </a:spcBef>
              <a:buFontTx/>
              <a:buNone/>
            </a:pPr>
            <a:r>
              <a:rPr lang="en-US" altLang="en-US" sz="1400">
                <a:latin typeface="Calibri" pitchFamily="34" charset="0"/>
                <a:ea typeface="新細明體" pitchFamily="18" charset="-120"/>
                <a:cs typeface="Arial" pitchFamily="34" charset="0"/>
              </a:rPr>
              <a:t>	GOTO INT0_ISR</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00100H</a:t>
            </a:r>
          </a:p>
          <a:p>
            <a:pPr eaLnBrk="1" hangingPunct="1">
              <a:spcBef>
                <a:spcPct val="0"/>
              </a:spcBef>
              <a:buFontTx/>
              <a:buNone/>
            </a:pPr>
            <a:r>
              <a:rPr lang="en-US" altLang="en-US" sz="1400">
                <a:latin typeface="Calibri" pitchFamily="34" charset="0"/>
                <a:ea typeface="新細明體" pitchFamily="18" charset="-120"/>
                <a:cs typeface="Arial" pitchFamily="34" charset="0"/>
              </a:rPr>
              <a:t>MAIN </a:t>
            </a:r>
          </a:p>
          <a:p>
            <a:pPr eaLnBrk="1" hangingPunct="1">
              <a:spcBef>
                <a:spcPct val="0"/>
              </a:spcBef>
              <a:buFontTx/>
              <a:buNone/>
            </a:pPr>
            <a:r>
              <a:rPr lang="en-US" altLang="en-US" sz="1400">
                <a:latin typeface="Calibri" pitchFamily="34" charset="0"/>
                <a:ea typeface="新細明體" pitchFamily="18" charset="-120"/>
                <a:cs typeface="Arial" pitchFamily="34" charset="0"/>
              </a:rPr>
              <a:t>	BCF TRISB,7</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0</a:t>
            </a:r>
          </a:p>
          <a:p>
            <a:pPr eaLnBrk="1" hangingPunct="1">
              <a:spcBef>
                <a:spcPct val="0"/>
              </a:spcBef>
              <a:buFontTx/>
              <a:buNone/>
            </a:pPr>
            <a:r>
              <a:rPr lang="en-US" altLang="en-US" sz="1400">
                <a:latin typeface="Calibri" pitchFamily="34" charset="0"/>
                <a:ea typeface="新細明體" pitchFamily="18" charset="-120"/>
                <a:cs typeface="Arial" pitchFamily="34" charset="0"/>
              </a:rPr>
              <a:t>	CLRF TRISD</a:t>
            </a:r>
          </a:p>
          <a:p>
            <a:pPr eaLnBrk="1" hangingPunct="1">
              <a:spcBef>
                <a:spcPct val="0"/>
              </a:spcBef>
              <a:buFontTx/>
              <a:buNone/>
            </a:pPr>
            <a:r>
              <a:rPr lang="en-US" altLang="en-US" sz="1400">
                <a:latin typeface="Calibri" pitchFamily="34" charset="0"/>
                <a:ea typeface="新細明體" pitchFamily="18" charset="-120"/>
                <a:cs typeface="Arial" pitchFamily="34" charset="0"/>
              </a:rPr>
              <a:t>	SETF TRISC</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INTCON,INT0IE</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INTCON,GIE</a:t>
            </a:r>
          </a:p>
          <a:p>
            <a:pPr eaLnBrk="1" hangingPunct="1">
              <a:spcBef>
                <a:spcPct val="0"/>
              </a:spcBef>
              <a:buFontTx/>
              <a:buNone/>
            </a:pPr>
            <a:r>
              <a:rPr lang="en-US" altLang="en-US" sz="1400">
                <a:latin typeface="Calibri" pitchFamily="34" charset="0"/>
                <a:ea typeface="新細明體" pitchFamily="18" charset="-120"/>
                <a:cs typeface="Arial" pitchFamily="34" charset="0"/>
              </a:rPr>
              <a:t>OVER  	MOVFF  PORTC, PORTD</a:t>
            </a:r>
          </a:p>
          <a:p>
            <a:pPr eaLnBrk="1" hangingPunct="1">
              <a:spcBef>
                <a:spcPct val="0"/>
              </a:spcBef>
              <a:buFontTx/>
              <a:buNone/>
            </a:pPr>
            <a:r>
              <a:rPr lang="en-US" altLang="en-US" sz="1400">
                <a:latin typeface="Calibri" pitchFamily="34" charset="0"/>
                <a:ea typeface="新細明體" pitchFamily="18" charset="-120"/>
                <a:cs typeface="Arial" pitchFamily="34" charset="0"/>
              </a:rPr>
              <a:t>	BRA OVER</a:t>
            </a:r>
          </a:p>
          <a:p>
            <a:pPr eaLnBrk="1" hangingPunct="1">
              <a:spcBef>
                <a:spcPct val="0"/>
              </a:spcBef>
              <a:buFontTx/>
              <a:buNone/>
            </a:pPr>
            <a:r>
              <a:rPr lang="en-US" altLang="en-US" sz="1400">
                <a:latin typeface="Calibri" pitchFamily="34" charset="0"/>
                <a:ea typeface="新細明體" pitchFamily="18" charset="-120"/>
                <a:cs typeface="Arial" pitchFamily="34" charset="0"/>
              </a:rPr>
              <a:t>INT0_ISR</a:t>
            </a:r>
          </a:p>
          <a:p>
            <a:pPr eaLnBrk="1" hangingPunct="1">
              <a:spcBef>
                <a:spcPct val="0"/>
              </a:spcBef>
              <a:buFontTx/>
              <a:buNone/>
            </a:pPr>
            <a:r>
              <a:rPr lang="en-US" altLang="en-US" sz="1400">
                <a:latin typeface="Calibri" pitchFamily="34" charset="0"/>
                <a:ea typeface="新細明體" pitchFamily="18" charset="-120"/>
                <a:cs typeface="Arial" pitchFamily="34" charset="0"/>
              </a:rPr>
              <a:t>	ORG 200H</a:t>
            </a:r>
          </a:p>
          <a:p>
            <a:pPr eaLnBrk="1" hangingPunct="1">
              <a:spcBef>
                <a:spcPct val="0"/>
              </a:spcBef>
              <a:buFontTx/>
              <a:buNone/>
            </a:pPr>
            <a:r>
              <a:rPr lang="en-US" altLang="en-US" sz="1400">
                <a:latin typeface="Calibri" pitchFamily="34" charset="0"/>
                <a:ea typeface="新細明體" pitchFamily="18" charset="-120"/>
                <a:cs typeface="Arial" pitchFamily="34" charset="0"/>
              </a:rPr>
              <a:t>	BTG PORTB,7</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RETFIE </a:t>
            </a:r>
          </a:p>
          <a:p>
            <a:pPr eaLnBrk="1" hangingPunct="1">
              <a:spcBef>
                <a:spcPct val="0"/>
              </a:spcBef>
              <a:buFontTx/>
              <a:buNone/>
            </a:pPr>
            <a:r>
              <a:rPr lang="en-US" altLang="en-US" sz="1400">
                <a:latin typeface="Calibri" pitchFamily="34" charset="0"/>
                <a:ea typeface="新細明體" pitchFamily="18" charset="-120"/>
                <a:cs typeface="Arial" pitchFamily="34" charset="0"/>
              </a:rPr>
              <a:t>	END</a:t>
            </a: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p:txBody>
      </p:sp>
      <p:sp>
        <p:nvSpPr>
          <p:cNvPr id="389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58C5314-0675-4C7B-AF0B-73EFEC39EB62}" type="slidenum">
              <a:rPr kumimoji="0" lang="zh-TW" altLang="en-US" sz="1400">
                <a:ea typeface="新細明體" pitchFamily="18" charset="-120"/>
              </a:rPr>
              <a:pPr eaLnBrk="1" hangingPunct="1">
                <a:spcBef>
                  <a:spcPct val="0"/>
                </a:spcBef>
                <a:buFontTx/>
                <a:buNone/>
              </a:pPr>
              <a:t>32</a:t>
            </a:fld>
            <a:endParaRPr kumimoji="0" lang="en-US" altLang="zh-TW" sz="1400">
              <a:ea typeface="新細明體"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55650" y="188913"/>
            <a:ext cx="7772400" cy="1143000"/>
          </a:xfrm>
        </p:spPr>
        <p:txBody>
          <a:bodyPr/>
          <a:lstStyle/>
          <a:p>
            <a:r>
              <a:rPr lang="en-US" altLang="en-US"/>
              <a:t>Negative Edge-triggered interrupts</a:t>
            </a:r>
            <a:endParaRPr lang="ar-EG" altLang="en-US"/>
          </a:p>
        </p:txBody>
      </p:sp>
      <p:sp>
        <p:nvSpPr>
          <p:cNvPr id="39939" name="TextBox 7"/>
          <p:cNvSpPr txBox="1">
            <a:spLocks noChangeArrowheads="1"/>
          </p:cNvSpPr>
          <p:nvPr/>
        </p:nvSpPr>
        <p:spPr bwMode="auto">
          <a:xfrm>
            <a:off x="179388" y="1103313"/>
            <a:ext cx="3454400"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	</a:t>
            </a:r>
            <a:r>
              <a:rPr lang="en-US" altLang="en-US" sz="1400">
                <a:latin typeface="Calibri" pitchFamily="34" charset="0"/>
                <a:ea typeface="新細明體" pitchFamily="18" charset="-120"/>
                <a:cs typeface="Arial" pitchFamily="34" charset="0"/>
              </a:rPr>
              <a:t>ORG 0000H</a:t>
            </a:r>
          </a:p>
          <a:p>
            <a:pPr eaLnBrk="1" hangingPunct="1">
              <a:spcBef>
                <a:spcPct val="0"/>
              </a:spcBef>
              <a:buFontTx/>
              <a:buNone/>
            </a:pPr>
            <a:r>
              <a:rPr lang="en-US" altLang="en-US" sz="1400">
                <a:latin typeface="Calibri" pitchFamily="34" charset="0"/>
                <a:ea typeface="新細明體" pitchFamily="18" charset="-120"/>
                <a:cs typeface="Arial" pitchFamily="34" charset="0"/>
              </a:rPr>
              <a:t>	GOTO MAIN</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0008H</a:t>
            </a:r>
          </a:p>
          <a:p>
            <a:pPr eaLnBrk="1" hangingPunct="1">
              <a:spcBef>
                <a:spcPct val="0"/>
              </a:spcBef>
              <a:buFontTx/>
              <a:buNone/>
            </a:pPr>
            <a:r>
              <a:rPr lang="en-US" altLang="en-US" sz="1400">
                <a:latin typeface="Calibri" pitchFamily="34" charset="0"/>
                <a:ea typeface="新細明體" pitchFamily="18" charset="-120"/>
                <a:cs typeface="Arial" pitchFamily="34" charset="0"/>
              </a:rPr>
              <a:t>	BTFSS INTCON3,INT1IF</a:t>
            </a:r>
          </a:p>
          <a:p>
            <a:pPr eaLnBrk="1" hangingPunct="1">
              <a:spcBef>
                <a:spcPct val="0"/>
              </a:spcBef>
              <a:buFontTx/>
              <a:buNone/>
            </a:pPr>
            <a:r>
              <a:rPr lang="en-US" altLang="en-US" sz="1400">
                <a:latin typeface="Calibri" pitchFamily="34" charset="0"/>
                <a:ea typeface="新細明體" pitchFamily="18" charset="-120"/>
                <a:cs typeface="Arial" pitchFamily="34" charset="0"/>
              </a:rPr>
              <a:t>	RETFIE</a:t>
            </a:r>
          </a:p>
          <a:p>
            <a:pPr eaLnBrk="1" hangingPunct="1">
              <a:spcBef>
                <a:spcPct val="0"/>
              </a:spcBef>
              <a:buFontTx/>
              <a:buNone/>
            </a:pPr>
            <a:r>
              <a:rPr lang="en-US" altLang="en-US" sz="1400">
                <a:latin typeface="Calibri" pitchFamily="34" charset="0"/>
                <a:ea typeface="新細明體" pitchFamily="18" charset="-120"/>
                <a:cs typeface="Arial" pitchFamily="34" charset="0"/>
              </a:rPr>
              <a:t>	GOTO  INT1_ISR</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00100H</a:t>
            </a:r>
          </a:p>
          <a:p>
            <a:pPr eaLnBrk="1" hangingPunct="1">
              <a:spcBef>
                <a:spcPct val="0"/>
              </a:spcBef>
              <a:buFontTx/>
              <a:buNone/>
            </a:pPr>
            <a:r>
              <a:rPr lang="en-US" altLang="en-US" sz="1400">
                <a:latin typeface="Calibri" pitchFamily="34" charset="0"/>
                <a:ea typeface="新細明體" pitchFamily="18" charset="-120"/>
                <a:cs typeface="Arial" pitchFamily="34" charset="0"/>
              </a:rPr>
              <a:t>MAIN </a:t>
            </a:r>
          </a:p>
          <a:p>
            <a:pPr eaLnBrk="1" hangingPunct="1">
              <a:spcBef>
                <a:spcPct val="0"/>
              </a:spcBef>
              <a:buFontTx/>
              <a:buNone/>
            </a:pPr>
            <a:r>
              <a:rPr lang="en-US" altLang="en-US" sz="1400">
                <a:latin typeface="Calibri" pitchFamily="34" charset="0"/>
                <a:ea typeface="新細明體" pitchFamily="18" charset="-120"/>
                <a:cs typeface="Arial" pitchFamily="34" charset="0"/>
              </a:rPr>
              <a:t>	BCF TRISB,7</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1</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INTCON3,INT1IE</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 	</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INTCON2,INTEDGE1</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INTCON,GIE</a:t>
            </a:r>
          </a:p>
          <a:p>
            <a:pPr eaLnBrk="1" hangingPunct="1">
              <a:spcBef>
                <a:spcPct val="0"/>
              </a:spcBef>
              <a:buFontTx/>
              <a:buNone/>
            </a:pPr>
            <a:r>
              <a:rPr lang="en-US" altLang="en-US" sz="1400">
                <a:latin typeface="Calibri" pitchFamily="34" charset="0"/>
                <a:ea typeface="新細明體" pitchFamily="18" charset="-120"/>
                <a:cs typeface="Arial" pitchFamily="34" charset="0"/>
              </a:rPr>
              <a:t>OVER  	MOVFF  PORTC, PORTD</a:t>
            </a:r>
          </a:p>
          <a:p>
            <a:pPr eaLnBrk="1" hangingPunct="1">
              <a:spcBef>
                <a:spcPct val="0"/>
              </a:spcBef>
              <a:buFontTx/>
              <a:buNone/>
            </a:pPr>
            <a:r>
              <a:rPr lang="en-US" altLang="en-US" sz="1400">
                <a:latin typeface="Calibri" pitchFamily="34" charset="0"/>
                <a:ea typeface="新細明體" pitchFamily="18" charset="-120"/>
                <a:cs typeface="Arial" pitchFamily="34" charset="0"/>
              </a:rPr>
              <a:t>	BRA OVER</a:t>
            </a:r>
          </a:p>
          <a:p>
            <a:pPr eaLnBrk="1" hangingPunct="1">
              <a:spcBef>
                <a:spcPct val="0"/>
              </a:spcBef>
              <a:buFontTx/>
              <a:buNone/>
            </a:pPr>
            <a:r>
              <a:rPr lang="en-US" altLang="en-US" sz="1400">
                <a:latin typeface="Calibri" pitchFamily="34" charset="0"/>
                <a:ea typeface="新細明體" pitchFamily="18" charset="-120"/>
                <a:cs typeface="Arial" pitchFamily="34" charset="0"/>
              </a:rPr>
              <a:t>INT1_ISR</a:t>
            </a:r>
          </a:p>
          <a:p>
            <a:pPr eaLnBrk="1" hangingPunct="1">
              <a:spcBef>
                <a:spcPct val="0"/>
              </a:spcBef>
              <a:buFontTx/>
              <a:buNone/>
            </a:pPr>
            <a:r>
              <a:rPr lang="en-US" altLang="en-US" sz="1400">
                <a:latin typeface="Calibri" pitchFamily="34" charset="0"/>
                <a:ea typeface="新細明體" pitchFamily="18" charset="-120"/>
                <a:cs typeface="Arial" pitchFamily="34" charset="0"/>
              </a:rPr>
              <a:t>	ORG 200H</a:t>
            </a:r>
          </a:p>
          <a:p>
            <a:pPr eaLnBrk="1" hangingPunct="1">
              <a:spcBef>
                <a:spcPct val="0"/>
              </a:spcBef>
              <a:buFontTx/>
              <a:buNone/>
            </a:pPr>
            <a:r>
              <a:rPr lang="en-US" altLang="en-US" sz="1400">
                <a:latin typeface="Calibri" pitchFamily="34" charset="0"/>
                <a:ea typeface="新細明體" pitchFamily="18" charset="-120"/>
                <a:cs typeface="Arial" pitchFamily="34" charset="0"/>
              </a:rPr>
              <a:t>	BTG PORTB,7</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a:t>
            </a:r>
          </a:p>
          <a:p>
            <a:pPr eaLnBrk="1" hangingPunct="1">
              <a:spcBef>
                <a:spcPct val="0"/>
              </a:spcBef>
              <a:buFontTx/>
              <a:buNone/>
            </a:pPr>
            <a:r>
              <a:rPr lang="en-US" altLang="en-US" sz="1400">
                <a:latin typeface="Calibri" pitchFamily="34" charset="0"/>
                <a:ea typeface="新細明體" pitchFamily="18" charset="-120"/>
                <a:cs typeface="Arial" pitchFamily="34" charset="0"/>
              </a:rPr>
              <a:t>	RETFIE </a:t>
            </a:r>
          </a:p>
          <a:p>
            <a:pPr eaLnBrk="1" hangingPunct="1">
              <a:spcBef>
                <a:spcPct val="0"/>
              </a:spcBef>
              <a:buFontTx/>
              <a:buNone/>
            </a:pPr>
            <a:r>
              <a:rPr lang="en-US" altLang="en-US" sz="1400">
                <a:latin typeface="Calibri" pitchFamily="34" charset="0"/>
                <a:ea typeface="新細明體" pitchFamily="18" charset="-120"/>
                <a:cs typeface="Arial" pitchFamily="34" charset="0"/>
              </a:rPr>
              <a:t>	END</a:t>
            </a: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557338"/>
            <a:ext cx="2586037"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3B5E01F-AB4C-438D-A1C6-2E6C6611A125}" type="slidenum">
              <a:rPr kumimoji="0" lang="zh-TW" altLang="en-US" sz="1400">
                <a:ea typeface="新細明體" pitchFamily="18" charset="-120"/>
              </a:rPr>
              <a:pPr eaLnBrk="1" hangingPunct="1">
                <a:spcBef>
                  <a:spcPct val="0"/>
                </a:spcBef>
                <a:buFontTx/>
                <a:buNone/>
              </a:pPr>
              <a:t>33</a:t>
            </a:fld>
            <a:endParaRPr kumimoji="0" lang="en-US" altLang="zh-TW" sz="1400">
              <a:ea typeface="新細明體"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Sampling the Edge triggered interrupt</a:t>
            </a:r>
            <a:endParaRPr lang="ar-EG" altLang="en-US"/>
          </a:p>
        </p:txBody>
      </p:sp>
      <p:sp>
        <p:nvSpPr>
          <p:cNvPr id="40963" name="Content Placeholder 2"/>
          <p:cNvSpPr>
            <a:spLocks noGrp="1"/>
          </p:cNvSpPr>
          <p:nvPr>
            <p:ph sz="half" idx="1"/>
          </p:nvPr>
        </p:nvSpPr>
        <p:spPr/>
        <p:txBody>
          <a:bodyPr/>
          <a:lstStyle/>
          <a:p>
            <a:r>
              <a:rPr lang="en-US" altLang="en-US"/>
              <a:t>The external source must be held high for at least two instruction cycles</a:t>
            </a:r>
            <a:endParaRPr lang="ar-EG" altLang="en-US"/>
          </a:p>
        </p:txBody>
      </p:sp>
      <p:sp>
        <p:nvSpPr>
          <p:cNvPr id="40964" name="Content Placeholder 3"/>
          <p:cNvSpPr>
            <a:spLocks noGrp="1"/>
          </p:cNvSpPr>
          <p:nvPr>
            <p:ph sz="half" idx="2"/>
          </p:nvPr>
        </p:nvSpPr>
        <p:spPr/>
        <p:txBody>
          <a:bodyPr/>
          <a:lstStyle/>
          <a:p>
            <a:r>
              <a:rPr lang="en-US" altLang="en-US"/>
              <a:t>For XTAL 10Mhz</a:t>
            </a:r>
          </a:p>
          <a:p>
            <a:r>
              <a:rPr lang="en-US" altLang="en-US"/>
              <a:t>Instruction cycle time is 400ns,0.4us</a:t>
            </a:r>
          </a:p>
          <a:p>
            <a:r>
              <a:rPr lang="en-US" altLang="en-US"/>
              <a:t>So minimum pulse duration to detect edge triggered interrupts = 2 instruction cycle =</a:t>
            </a:r>
          </a:p>
          <a:p>
            <a:r>
              <a:rPr lang="en-US" altLang="en-US"/>
              <a:t>0.8us</a:t>
            </a:r>
          </a:p>
        </p:txBody>
      </p:sp>
      <p:sp>
        <p:nvSpPr>
          <p:cNvPr id="409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419F895-6C43-4F97-9C32-5FEFD7813B40}" type="slidenum">
              <a:rPr kumimoji="0" lang="zh-TW" altLang="en-US" sz="1400">
                <a:ea typeface="新細明體" pitchFamily="18" charset="-120"/>
              </a:rPr>
              <a:pPr eaLnBrk="1" hangingPunct="1">
                <a:spcBef>
                  <a:spcPct val="0"/>
                </a:spcBef>
                <a:buFontTx/>
                <a:buNone/>
              </a:pPr>
              <a:t>34</a:t>
            </a:fld>
            <a:endParaRPr kumimoji="0" lang="en-US" altLang="zh-TW" sz="1400">
              <a:ea typeface="新細明體"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708025" y="188913"/>
            <a:ext cx="7772400" cy="647700"/>
          </a:xfrm>
        </p:spPr>
        <p:txBody>
          <a:bodyPr/>
          <a:lstStyle/>
          <a:p>
            <a:r>
              <a:rPr lang="en-US" altLang="en-US"/>
              <a:t>Example</a:t>
            </a:r>
            <a:endParaRPr lang="ar-EG" altLang="en-US"/>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1F976D54-F437-472E-A084-83AAE416D1A5}" type="slidenum">
              <a:rPr kumimoji="0" lang="zh-TW" altLang="en-US" sz="1400">
                <a:ea typeface="新細明體" pitchFamily="18" charset="-120"/>
              </a:rPr>
              <a:pPr eaLnBrk="1" hangingPunct="1">
                <a:spcBef>
                  <a:spcPct val="0"/>
                </a:spcBef>
                <a:buFontTx/>
                <a:buNone/>
              </a:pPr>
              <a:t>35</a:t>
            </a:fld>
            <a:endParaRPr kumimoji="0" lang="en-US" altLang="zh-TW" sz="1400">
              <a:ea typeface="新細明體" pitchFamily="18" charset="-120"/>
            </a:endParaRPr>
          </a:p>
        </p:txBody>
      </p:sp>
      <p:sp>
        <p:nvSpPr>
          <p:cNvPr id="3" name="Content Placeholder 2"/>
          <p:cNvSpPr>
            <a:spLocks noGrp="1"/>
          </p:cNvSpPr>
          <p:nvPr>
            <p:ph sz="half" idx="1"/>
          </p:nvPr>
        </p:nvSpPr>
        <p:spPr>
          <a:xfrm>
            <a:off x="684213" y="942975"/>
            <a:ext cx="7488237" cy="4114800"/>
          </a:xfrm>
        </p:spPr>
        <p:txBody>
          <a:bodyPr/>
          <a:lstStyle/>
          <a:p>
            <a:pPr>
              <a:defRPr/>
            </a:pPr>
            <a:r>
              <a:rPr lang="en-US" dirty="0"/>
              <a:t>Connect a switch to INT0 and another switch to INT1.</a:t>
            </a:r>
          </a:p>
          <a:p>
            <a:pPr>
              <a:defRPr/>
            </a:pPr>
            <a:r>
              <a:rPr lang="en-US" dirty="0"/>
              <a:t>Every time INT0 is activated, it increments the content in location 0. </a:t>
            </a:r>
          </a:p>
          <a:p>
            <a:pPr>
              <a:defRPr/>
            </a:pPr>
            <a:r>
              <a:rPr lang="en-US" dirty="0"/>
              <a:t>Every time INT1 is activated, it decrements the content in location 0.</a:t>
            </a:r>
          </a:p>
          <a:p>
            <a:pPr>
              <a:defRPr/>
            </a:pPr>
            <a:r>
              <a:rPr lang="en-US" dirty="0"/>
              <a:t>At the same time, data is being transferred from PORTC to PORTD.</a:t>
            </a:r>
          </a:p>
          <a:p>
            <a:pPr marL="0" indent="0">
              <a:buFontTx/>
              <a:buNone/>
              <a:defRPr/>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08025" y="188913"/>
            <a:ext cx="7772400" cy="647700"/>
          </a:xfrm>
        </p:spPr>
        <p:txBody>
          <a:bodyPr/>
          <a:lstStyle/>
          <a:p>
            <a:r>
              <a:rPr lang="en-US" altLang="en-US"/>
              <a:t>Example</a:t>
            </a:r>
            <a:endParaRPr lang="ar-EG" altLang="en-US"/>
          </a:p>
        </p:txBody>
      </p:sp>
      <p:sp>
        <p:nvSpPr>
          <p:cNvPr id="4301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040860C-24D9-4061-918D-EB8CD7D7B625}" type="slidenum">
              <a:rPr kumimoji="0" lang="zh-TW" altLang="en-US" sz="1400">
                <a:ea typeface="新細明體" pitchFamily="18" charset="-120"/>
              </a:rPr>
              <a:pPr eaLnBrk="1" hangingPunct="1">
                <a:spcBef>
                  <a:spcPct val="0"/>
                </a:spcBef>
                <a:buFontTx/>
                <a:buNone/>
              </a:pPr>
              <a:t>36</a:t>
            </a:fld>
            <a:endParaRPr kumimoji="0" lang="en-US" altLang="zh-TW" sz="1400">
              <a:ea typeface="新細明體" pitchFamily="18" charset="-120"/>
            </a:endParaRPr>
          </a:p>
        </p:txBody>
      </p:sp>
      <p:sp>
        <p:nvSpPr>
          <p:cNvPr id="43012" name="TextBox 7"/>
          <p:cNvSpPr txBox="1">
            <a:spLocks noChangeArrowheads="1"/>
          </p:cNvSpPr>
          <p:nvPr/>
        </p:nvSpPr>
        <p:spPr bwMode="auto">
          <a:xfrm>
            <a:off x="395288" y="765175"/>
            <a:ext cx="34544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	</a:t>
            </a:r>
            <a:r>
              <a:rPr lang="en-US" altLang="en-US" sz="1400">
                <a:latin typeface="Calibri" pitchFamily="34" charset="0"/>
                <a:ea typeface="新細明體" pitchFamily="18" charset="-120"/>
                <a:cs typeface="Arial" pitchFamily="34" charset="0"/>
              </a:rPr>
              <a:t>ORG 0000H</a:t>
            </a:r>
          </a:p>
          <a:p>
            <a:pPr eaLnBrk="1" hangingPunct="1">
              <a:spcBef>
                <a:spcPct val="0"/>
              </a:spcBef>
              <a:buFontTx/>
              <a:buNone/>
            </a:pPr>
            <a:r>
              <a:rPr lang="en-US" altLang="en-US" sz="1400">
                <a:latin typeface="Calibri" pitchFamily="34" charset="0"/>
                <a:ea typeface="新細明體" pitchFamily="18" charset="-120"/>
                <a:cs typeface="Arial" pitchFamily="34" charset="0"/>
              </a:rPr>
              <a:t>	GOTO MAIN</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0008H</a:t>
            </a:r>
          </a:p>
          <a:p>
            <a:pPr eaLnBrk="1" hangingPunct="1">
              <a:spcBef>
                <a:spcPct val="0"/>
              </a:spcBef>
              <a:buFontTx/>
              <a:buNone/>
            </a:pPr>
            <a:r>
              <a:rPr lang="en-US" altLang="en-US" sz="1400">
                <a:latin typeface="Calibri" pitchFamily="34" charset="0"/>
                <a:ea typeface="新細明體" pitchFamily="18" charset="-120"/>
                <a:cs typeface="Arial" pitchFamily="34" charset="0"/>
              </a:rPr>
              <a:t>	BTFSC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RCALL  INT0_ISR</a:t>
            </a:r>
          </a:p>
          <a:p>
            <a:pPr eaLnBrk="1" hangingPunct="1">
              <a:spcBef>
                <a:spcPct val="0"/>
              </a:spcBef>
              <a:buFontTx/>
              <a:buNone/>
            </a:pPr>
            <a:r>
              <a:rPr lang="en-US" altLang="en-US" sz="1400">
                <a:latin typeface="Calibri" pitchFamily="34" charset="0"/>
                <a:ea typeface="新細明體" pitchFamily="18" charset="-120"/>
                <a:cs typeface="Arial" pitchFamily="34" charset="0"/>
              </a:rPr>
              <a:t>	BTFSC  INTCON3,INT1IF</a:t>
            </a:r>
          </a:p>
          <a:p>
            <a:pPr eaLnBrk="1" hangingPunct="1">
              <a:spcBef>
                <a:spcPct val="0"/>
              </a:spcBef>
              <a:buFontTx/>
              <a:buNone/>
            </a:pPr>
            <a:r>
              <a:rPr lang="en-US" altLang="en-US" sz="1400">
                <a:latin typeface="Calibri" pitchFamily="34" charset="0"/>
                <a:ea typeface="新細明體" pitchFamily="18" charset="-120"/>
                <a:cs typeface="Arial" pitchFamily="34" charset="0"/>
              </a:rPr>
              <a:t>	RCALL  INT1_ISR</a:t>
            </a:r>
          </a:p>
          <a:p>
            <a:pPr eaLnBrk="1" hangingPunct="1">
              <a:spcBef>
                <a:spcPct val="0"/>
              </a:spcBef>
              <a:buFontTx/>
              <a:buNone/>
            </a:pPr>
            <a:r>
              <a:rPr lang="en-US" altLang="en-US" sz="1400">
                <a:latin typeface="Calibri" pitchFamily="34" charset="0"/>
                <a:ea typeface="新細明體" pitchFamily="18" charset="-120"/>
                <a:cs typeface="Arial" pitchFamily="34" charset="0"/>
              </a:rPr>
              <a:t>	RETFIE</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ORG 00100H</a:t>
            </a:r>
          </a:p>
          <a:p>
            <a:pPr eaLnBrk="1" hangingPunct="1">
              <a:spcBef>
                <a:spcPct val="0"/>
              </a:spcBef>
              <a:buFontTx/>
              <a:buNone/>
            </a:pPr>
            <a:r>
              <a:rPr lang="en-US" altLang="en-US" sz="1400">
                <a:latin typeface="Calibri" pitchFamily="34" charset="0"/>
                <a:ea typeface="新細明體" pitchFamily="18" charset="-120"/>
                <a:cs typeface="Arial" pitchFamily="34" charset="0"/>
              </a:rPr>
              <a:t>MAIN </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0</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1</a:t>
            </a:r>
          </a:p>
          <a:p>
            <a:pPr eaLnBrk="1" hangingPunct="1">
              <a:spcBef>
                <a:spcPct val="0"/>
              </a:spcBef>
              <a:buFontTx/>
              <a:buNone/>
            </a:pPr>
            <a:r>
              <a:rPr lang="en-US" altLang="en-US" sz="1400">
                <a:latin typeface="Calibri" pitchFamily="34" charset="0"/>
                <a:ea typeface="新細明體" pitchFamily="18" charset="-120"/>
                <a:cs typeface="Arial" pitchFamily="34" charset="0"/>
              </a:rPr>
              <a:t>	CLRF TRISD</a:t>
            </a:r>
          </a:p>
          <a:p>
            <a:pPr eaLnBrk="1" hangingPunct="1">
              <a:spcBef>
                <a:spcPct val="0"/>
              </a:spcBef>
              <a:buFontTx/>
              <a:buNone/>
            </a:pPr>
            <a:r>
              <a:rPr lang="en-US" altLang="en-US" sz="1400">
                <a:latin typeface="Calibri" pitchFamily="34" charset="0"/>
                <a:ea typeface="新細明體" pitchFamily="18" charset="-120"/>
                <a:cs typeface="Arial" pitchFamily="34" charset="0"/>
              </a:rPr>
              <a:t>	SETF TRISC</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INTCON,INT0IE</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INTCON2,INTEDGE0</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BSF INTCON3,INT1IE</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 	</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INTCON2,INTEDGE1</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BSF INTCON,GIE</a:t>
            </a:r>
          </a:p>
          <a:p>
            <a:pPr eaLnBrk="1" hangingPunct="1">
              <a:spcBef>
                <a:spcPct val="0"/>
              </a:spcBef>
              <a:buFontTx/>
              <a:buNone/>
            </a:pPr>
            <a:r>
              <a:rPr lang="en-US" altLang="en-US" sz="1400">
                <a:latin typeface="Calibri" pitchFamily="34" charset="0"/>
                <a:ea typeface="新細明體" pitchFamily="18" charset="-120"/>
                <a:cs typeface="Arial" pitchFamily="34" charset="0"/>
              </a:rPr>
              <a:t>OVER  	MOVFF  PORTC, PORTD</a:t>
            </a:r>
          </a:p>
          <a:p>
            <a:pPr eaLnBrk="1" hangingPunct="1">
              <a:spcBef>
                <a:spcPct val="0"/>
              </a:spcBef>
              <a:buFontTx/>
              <a:buNone/>
            </a:pPr>
            <a:r>
              <a:rPr lang="en-US" altLang="en-US" sz="1400">
                <a:latin typeface="Calibri" pitchFamily="34" charset="0"/>
                <a:ea typeface="新細明體" pitchFamily="18" charset="-120"/>
                <a:cs typeface="Arial" pitchFamily="34" charset="0"/>
              </a:rPr>
              <a:t>	BRA OVER</a:t>
            </a:r>
          </a:p>
        </p:txBody>
      </p:sp>
      <p:sp>
        <p:nvSpPr>
          <p:cNvPr id="43013" name="TextBox 7"/>
          <p:cNvSpPr txBox="1">
            <a:spLocks noChangeArrowheads="1"/>
          </p:cNvSpPr>
          <p:nvPr/>
        </p:nvSpPr>
        <p:spPr bwMode="auto">
          <a:xfrm>
            <a:off x="4932363" y="765175"/>
            <a:ext cx="3454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alibri" pitchFamily="34" charset="0"/>
                <a:ea typeface="新細明體" pitchFamily="18" charset="-120"/>
                <a:cs typeface="Arial" pitchFamily="34" charset="0"/>
              </a:rPr>
              <a:t>INT0_ISR</a:t>
            </a:r>
          </a:p>
          <a:p>
            <a:pPr eaLnBrk="1" hangingPunct="1">
              <a:spcBef>
                <a:spcPct val="0"/>
              </a:spcBef>
              <a:buFontTx/>
              <a:buNone/>
            </a:pPr>
            <a:r>
              <a:rPr lang="en-US" altLang="en-US" sz="1400">
                <a:latin typeface="Calibri" pitchFamily="34" charset="0"/>
                <a:ea typeface="新細明體" pitchFamily="18" charset="-120"/>
                <a:cs typeface="Arial" pitchFamily="34" charset="0"/>
              </a:rPr>
              <a:t>	INCF 0, F</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RETURN </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endParaRPr lang="en-US" altLang="en-US" sz="14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400">
              <a:latin typeface="Comic Sans MS" pitchFamily="66"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INT1_ISR</a:t>
            </a:r>
          </a:p>
          <a:p>
            <a:pPr eaLnBrk="1" hangingPunct="1">
              <a:spcBef>
                <a:spcPct val="0"/>
              </a:spcBef>
              <a:buFontTx/>
              <a:buNone/>
            </a:pPr>
            <a:r>
              <a:rPr lang="en-US" altLang="en-US" sz="1400">
                <a:latin typeface="Calibri" pitchFamily="34" charset="0"/>
                <a:ea typeface="新細明體" pitchFamily="18" charset="-120"/>
                <a:cs typeface="Arial" pitchFamily="34" charset="0"/>
              </a:rPr>
              <a:t>	DECF 0, F</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a:t>
            </a:r>
          </a:p>
          <a:p>
            <a:pPr eaLnBrk="1" hangingPunct="1">
              <a:spcBef>
                <a:spcPct val="0"/>
              </a:spcBef>
              <a:buFontTx/>
              <a:buNone/>
            </a:pPr>
            <a:r>
              <a:rPr lang="en-US" altLang="en-US" sz="1400">
                <a:latin typeface="Calibri" pitchFamily="34" charset="0"/>
                <a:ea typeface="新細明體" pitchFamily="18" charset="-120"/>
                <a:cs typeface="Arial" pitchFamily="34" charset="0"/>
              </a:rPr>
              <a:t>	RETURN</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p>
          <a:p>
            <a:pPr eaLnBrk="1" hangingPunct="1">
              <a:spcBef>
                <a:spcPct val="0"/>
              </a:spcBef>
              <a:buFontTx/>
              <a:buNone/>
            </a:pPr>
            <a:r>
              <a:rPr lang="en-US" altLang="en-US" sz="1400">
                <a:latin typeface="Calibri" pitchFamily="34" charset="0"/>
                <a:ea typeface="新細明體" pitchFamily="18" charset="-120"/>
                <a:cs typeface="Arial" pitchFamily="34" charset="0"/>
              </a:rPr>
              <a:t>	END</a:t>
            </a: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08025" y="188913"/>
            <a:ext cx="7772400" cy="647700"/>
          </a:xfrm>
        </p:spPr>
        <p:txBody>
          <a:bodyPr/>
          <a:lstStyle/>
          <a:p>
            <a:endParaRPr lang="ar-EG" altLang="en-US"/>
          </a:p>
        </p:txBody>
      </p:sp>
      <p:sp>
        <p:nvSpPr>
          <p:cNvPr id="440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A32E27E-EA7F-489A-A0BF-ABE9719E947D}" type="slidenum">
              <a:rPr kumimoji="0" lang="zh-TW" altLang="en-US" sz="1400">
                <a:ea typeface="新細明體" pitchFamily="18" charset="-120"/>
              </a:rPr>
              <a:pPr eaLnBrk="1" hangingPunct="1">
                <a:spcBef>
                  <a:spcPct val="0"/>
                </a:spcBef>
                <a:buFontTx/>
                <a:buNone/>
              </a:pPr>
              <a:t>37</a:t>
            </a:fld>
            <a:endParaRPr kumimoji="0" lang="en-US" altLang="zh-TW" sz="1400">
              <a:ea typeface="新細明體" pitchFamily="18" charset="-120"/>
            </a:endParaRPr>
          </a:p>
        </p:txBody>
      </p:sp>
      <p:sp>
        <p:nvSpPr>
          <p:cNvPr id="44036" name="TextBox 7"/>
          <p:cNvSpPr txBox="1">
            <a:spLocks noChangeArrowheads="1"/>
          </p:cNvSpPr>
          <p:nvPr/>
        </p:nvSpPr>
        <p:spPr bwMode="auto">
          <a:xfrm>
            <a:off x="395288" y="765175"/>
            <a:ext cx="34544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	</a:t>
            </a:r>
            <a:r>
              <a:rPr lang="en-US" altLang="en-US" sz="1400">
                <a:latin typeface="Calibri" pitchFamily="34" charset="0"/>
                <a:ea typeface="新細明體" pitchFamily="18" charset="-120"/>
                <a:cs typeface="Arial" pitchFamily="34" charset="0"/>
              </a:rPr>
              <a:t>ORG 0000H</a:t>
            </a:r>
          </a:p>
          <a:p>
            <a:pPr eaLnBrk="1" hangingPunct="1">
              <a:spcBef>
                <a:spcPct val="0"/>
              </a:spcBef>
              <a:buFontTx/>
              <a:buNone/>
            </a:pPr>
            <a:r>
              <a:rPr lang="en-US" altLang="en-US" sz="1400">
                <a:latin typeface="Calibri" pitchFamily="34" charset="0"/>
                <a:ea typeface="新細明體" pitchFamily="18" charset="-120"/>
                <a:cs typeface="Arial" pitchFamily="34" charset="0"/>
              </a:rPr>
              <a:t>	GOTO MAIN</a:t>
            </a:r>
          </a:p>
          <a:p>
            <a:pPr eaLnBrk="1" hangingPunct="1">
              <a:spcBef>
                <a:spcPct val="0"/>
              </a:spcBef>
              <a:buFontTx/>
              <a:buNone/>
            </a:pPr>
            <a:r>
              <a:rPr lang="en-US" altLang="en-US" sz="1400">
                <a:latin typeface="Calibri" pitchFamily="34" charset="0"/>
                <a:ea typeface="新細明體" pitchFamily="18" charset="-120"/>
                <a:cs typeface="Arial" pitchFamily="34" charset="0"/>
              </a:rPr>
              <a:t>	ORG 0008H</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r>
              <a:rPr lang="en-US" altLang="en-US" sz="1400">
                <a:solidFill>
                  <a:srgbClr val="FF0000"/>
                </a:solidFill>
                <a:latin typeface="Calibri" pitchFamily="34" charset="0"/>
                <a:ea typeface="新細明體" pitchFamily="18" charset="-120"/>
                <a:cs typeface="Arial" pitchFamily="34" charset="0"/>
              </a:rPr>
              <a:t>GOTO check</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p>
          <a:p>
            <a:pPr eaLnBrk="1" hangingPunct="1">
              <a:spcBef>
                <a:spcPct val="0"/>
              </a:spcBef>
              <a:buFontTx/>
              <a:buNone/>
            </a:pPr>
            <a:r>
              <a:rPr lang="en-US" altLang="en-US" sz="1400">
                <a:latin typeface="Calibri" pitchFamily="34" charset="0"/>
                <a:ea typeface="新細明體" pitchFamily="18" charset="-120"/>
                <a:cs typeface="Arial" pitchFamily="34" charset="0"/>
              </a:rPr>
              <a:t>	ORG 00100H</a:t>
            </a:r>
          </a:p>
          <a:p>
            <a:pPr eaLnBrk="1" hangingPunct="1">
              <a:spcBef>
                <a:spcPct val="0"/>
              </a:spcBef>
              <a:buFontTx/>
              <a:buNone/>
            </a:pPr>
            <a:r>
              <a:rPr lang="en-US" altLang="en-US" sz="1400">
                <a:latin typeface="Calibri" pitchFamily="34" charset="0"/>
                <a:ea typeface="新細明體" pitchFamily="18" charset="-120"/>
                <a:cs typeface="Arial" pitchFamily="34" charset="0"/>
              </a:rPr>
              <a:t>MAIN </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0</a:t>
            </a:r>
          </a:p>
          <a:p>
            <a:pPr eaLnBrk="1" hangingPunct="1">
              <a:spcBef>
                <a:spcPct val="0"/>
              </a:spcBef>
              <a:buFontTx/>
              <a:buNone/>
            </a:pPr>
            <a:r>
              <a:rPr lang="en-US" altLang="en-US" sz="1400">
                <a:latin typeface="Calibri" pitchFamily="34" charset="0"/>
                <a:ea typeface="新細明體" pitchFamily="18" charset="-120"/>
                <a:cs typeface="Arial" pitchFamily="34" charset="0"/>
              </a:rPr>
              <a:t>	BSF TRISB, 1</a:t>
            </a:r>
          </a:p>
          <a:p>
            <a:pPr eaLnBrk="1" hangingPunct="1">
              <a:spcBef>
                <a:spcPct val="0"/>
              </a:spcBef>
              <a:buFontTx/>
              <a:buNone/>
            </a:pPr>
            <a:r>
              <a:rPr lang="en-US" altLang="en-US" sz="1400">
                <a:latin typeface="Calibri" pitchFamily="34" charset="0"/>
                <a:ea typeface="新細明體" pitchFamily="18" charset="-120"/>
                <a:cs typeface="Arial" pitchFamily="34" charset="0"/>
              </a:rPr>
              <a:t>	CLRF TRISD</a:t>
            </a:r>
          </a:p>
          <a:p>
            <a:pPr eaLnBrk="1" hangingPunct="1">
              <a:spcBef>
                <a:spcPct val="0"/>
              </a:spcBef>
              <a:buFontTx/>
              <a:buNone/>
            </a:pPr>
            <a:r>
              <a:rPr lang="en-US" altLang="en-US" sz="1400">
                <a:latin typeface="Calibri" pitchFamily="34" charset="0"/>
                <a:ea typeface="新細明體" pitchFamily="18" charset="-120"/>
                <a:cs typeface="Arial" pitchFamily="34" charset="0"/>
              </a:rPr>
              <a:t>	SETF TRISC</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BSF INTCON,INT0IE</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INTCON2,INTEDGE0</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BSF INTCON3,INT1IE</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 	</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INTCON2,INTEDGE1</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	BSF INTCON,GIE</a:t>
            </a:r>
          </a:p>
          <a:p>
            <a:pPr eaLnBrk="1" hangingPunct="1">
              <a:spcBef>
                <a:spcPct val="0"/>
              </a:spcBef>
              <a:buFontTx/>
              <a:buNone/>
            </a:pPr>
            <a:r>
              <a:rPr lang="en-US" altLang="en-US" sz="1400">
                <a:latin typeface="Calibri" pitchFamily="34" charset="0"/>
                <a:ea typeface="新細明體" pitchFamily="18" charset="-120"/>
                <a:cs typeface="Arial" pitchFamily="34" charset="0"/>
              </a:rPr>
              <a:t>OVER  	MOVFF  PORTC, PORTD</a:t>
            </a:r>
          </a:p>
          <a:p>
            <a:pPr eaLnBrk="1" hangingPunct="1">
              <a:spcBef>
                <a:spcPct val="0"/>
              </a:spcBef>
              <a:buFontTx/>
              <a:buNone/>
            </a:pPr>
            <a:r>
              <a:rPr lang="en-US" altLang="en-US" sz="1400">
                <a:latin typeface="Calibri" pitchFamily="34" charset="0"/>
                <a:ea typeface="新細明體" pitchFamily="18" charset="-120"/>
                <a:cs typeface="Arial" pitchFamily="34" charset="0"/>
              </a:rPr>
              <a:t>	BRA OVER</a:t>
            </a:r>
          </a:p>
        </p:txBody>
      </p:sp>
      <p:sp>
        <p:nvSpPr>
          <p:cNvPr id="44037" name="TextBox 7"/>
          <p:cNvSpPr txBox="1">
            <a:spLocks noChangeArrowheads="1"/>
          </p:cNvSpPr>
          <p:nvPr/>
        </p:nvSpPr>
        <p:spPr bwMode="auto">
          <a:xfrm>
            <a:off x="4932363" y="765175"/>
            <a:ext cx="34544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check            </a:t>
            </a:r>
          </a:p>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                       BTFSC  INTCON,INT0IF</a:t>
            </a:r>
          </a:p>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	RCALL  INT0_ISR</a:t>
            </a:r>
          </a:p>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	BTFSC  INTCON3,INT1IF</a:t>
            </a:r>
          </a:p>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	RCALL  INT1_ISR</a:t>
            </a:r>
          </a:p>
          <a:p>
            <a:pPr eaLnBrk="1" hangingPunct="1">
              <a:spcBef>
                <a:spcPct val="0"/>
              </a:spcBef>
              <a:buFontTx/>
              <a:buNone/>
            </a:pPr>
            <a:r>
              <a:rPr lang="en-US" altLang="en-US" sz="1400">
                <a:solidFill>
                  <a:srgbClr val="FF0000"/>
                </a:solidFill>
                <a:latin typeface="Calibri" pitchFamily="34" charset="0"/>
                <a:ea typeface="新細明體" pitchFamily="18" charset="-120"/>
                <a:cs typeface="Arial" pitchFamily="34" charset="0"/>
              </a:rPr>
              <a:t>	RETFIE</a:t>
            </a:r>
          </a:p>
          <a:p>
            <a:pPr eaLnBrk="1" hangingPunct="1">
              <a:spcBef>
                <a:spcPct val="0"/>
              </a:spcBef>
              <a:buFontTx/>
              <a:buNone/>
            </a:pPr>
            <a:endParaRPr lang="en-US" altLang="en-US" sz="1400">
              <a:latin typeface="Calibri" pitchFamily="34"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INT0_ISR</a:t>
            </a:r>
          </a:p>
          <a:p>
            <a:pPr eaLnBrk="1" hangingPunct="1">
              <a:spcBef>
                <a:spcPct val="0"/>
              </a:spcBef>
              <a:buFontTx/>
              <a:buNone/>
            </a:pPr>
            <a:r>
              <a:rPr lang="en-US" altLang="en-US" sz="1400">
                <a:latin typeface="Calibri" pitchFamily="34" charset="0"/>
                <a:ea typeface="新細明體" pitchFamily="18" charset="-120"/>
                <a:cs typeface="Arial" pitchFamily="34" charset="0"/>
              </a:rPr>
              <a:t>	INCF 0, F</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INTCON,INT0IF</a:t>
            </a:r>
          </a:p>
          <a:p>
            <a:pPr eaLnBrk="1" hangingPunct="1">
              <a:spcBef>
                <a:spcPct val="0"/>
              </a:spcBef>
              <a:buFontTx/>
              <a:buNone/>
            </a:pPr>
            <a:r>
              <a:rPr lang="en-US" altLang="en-US" sz="1400">
                <a:latin typeface="Calibri" pitchFamily="34" charset="0"/>
                <a:ea typeface="新細明體" pitchFamily="18" charset="-120"/>
                <a:cs typeface="Arial" pitchFamily="34" charset="0"/>
              </a:rPr>
              <a:t>	RETURN </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endParaRPr lang="en-US" altLang="en-US" sz="14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400">
              <a:latin typeface="Comic Sans MS" pitchFamily="66" charset="0"/>
              <a:ea typeface="新細明體" pitchFamily="18" charset="-120"/>
              <a:cs typeface="Arial" pitchFamily="34" charset="0"/>
            </a:endParaRPr>
          </a:p>
          <a:p>
            <a:pPr eaLnBrk="1" hangingPunct="1">
              <a:spcBef>
                <a:spcPct val="0"/>
              </a:spcBef>
              <a:buFontTx/>
              <a:buNone/>
            </a:pPr>
            <a:r>
              <a:rPr lang="en-US" altLang="en-US" sz="1400">
                <a:latin typeface="Calibri" pitchFamily="34" charset="0"/>
                <a:ea typeface="新細明體" pitchFamily="18" charset="-120"/>
                <a:cs typeface="Arial" pitchFamily="34" charset="0"/>
              </a:rPr>
              <a:t>INT1_ISR</a:t>
            </a:r>
          </a:p>
          <a:p>
            <a:pPr eaLnBrk="1" hangingPunct="1">
              <a:spcBef>
                <a:spcPct val="0"/>
              </a:spcBef>
              <a:buFontTx/>
              <a:buNone/>
            </a:pPr>
            <a:r>
              <a:rPr lang="en-US" altLang="en-US" sz="1400">
                <a:latin typeface="Calibri" pitchFamily="34" charset="0"/>
                <a:ea typeface="新細明體" pitchFamily="18" charset="-120"/>
                <a:cs typeface="Arial" pitchFamily="34" charset="0"/>
              </a:rPr>
              <a:t>	DECF 0, F</a:t>
            </a:r>
          </a:p>
          <a:p>
            <a:pPr eaLnBrk="1" hangingPunct="1">
              <a:spcBef>
                <a:spcPct val="0"/>
              </a:spcBef>
              <a:buFontTx/>
              <a:buNone/>
            </a:pPr>
            <a:r>
              <a:rPr lang="en-US" altLang="en-US" sz="1400">
                <a:latin typeface="Calibri" pitchFamily="34" charset="0"/>
                <a:ea typeface="新細明體" pitchFamily="18" charset="-120"/>
                <a:cs typeface="Arial" pitchFamily="34" charset="0"/>
              </a:rPr>
              <a:t>	BCF INTCON3,INT1IF</a:t>
            </a:r>
          </a:p>
          <a:p>
            <a:pPr eaLnBrk="1" hangingPunct="1">
              <a:spcBef>
                <a:spcPct val="0"/>
              </a:spcBef>
              <a:buFontTx/>
              <a:buNone/>
            </a:pPr>
            <a:r>
              <a:rPr lang="en-US" altLang="en-US" sz="1400">
                <a:latin typeface="Calibri" pitchFamily="34" charset="0"/>
                <a:ea typeface="新細明體" pitchFamily="18" charset="-120"/>
                <a:cs typeface="Arial" pitchFamily="34" charset="0"/>
              </a:rPr>
              <a:t>	RETURN</a:t>
            </a:r>
          </a:p>
          <a:p>
            <a:pPr eaLnBrk="1" hangingPunct="1">
              <a:spcBef>
                <a:spcPct val="0"/>
              </a:spcBef>
              <a:buFontTx/>
              <a:buNone/>
            </a:pPr>
            <a:r>
              <a:rPr lang="en-US" altLang="en-US" sz="1400">
                <a:latin typeface="Calibri" pitchFamily="34" charset="0"/>
                <a:ea typeface="新細明體" pitchFamily="18" charset="-120"/>
                <a:cs typeface="Arial" pitchFamily="34" charset="0"/>
              </a:rPr>
              <a:t> </a:t>
            </a:r>
          </a:p>
          <a:p>
            <a:pPr eaLnBrk="1" hangingPunct="1">
              <a:spcBef>
                <a:spcPct val="0"/>
              </a:spcBef>
              <a:buFontTx/>
              <a:buNone/>
            </a:pPr>
            <a:r>
              <a:rPr lang="en-US" altLang="en-US" sz="1400">
                <a:latin typeface="Calibri" pitchFamily="34" charset="0"/>
                <a:ea typeface="新細明體" pitchFamily="18" charset="-120"/>
                <a:cs typeface="Arial" pitchFamily="34" charset="0"/>
              </a:rPr>
              <a:t>	END</a:t>
            </a: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a:p>
            <a:pPr eaLnBrk="1" hangingPunct="1">
              <a:spcBef>
                <a:spcPct val="0"/>
              </a:spcBef>
              <a:buFontTx/>
              <a:buNone/>
            </a:pPr>
            <a:endParaRPr lang="en-US" altLang="en-US" sz="1600">
              <a:latin typeface="Comic Sans MS" pitchFamily="66" charset="0"/>
              <a:ea typeface="新細明體" pitchFamily="18" charset="-12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08025" y="188913"/>
            <a:ext cx="7772400" cy="647700"/>
          </a:xfrm>
        </p:spPr>
        <p:txBody>
          <a:bodyPr/>
          <a:lstStyle/>
          <a:p>
            <a:r>
              <a:rPr lang="en-US" altLang="en-US"/>
              <a:t>Example</a:t>
            </a:r>
            <a:endParaRPr lang="ar-EG" altLang="en-US"/>
          </a:p>
        </p:txBody>
      </p:sp>
      <p:sp>
        <p:nvSpPr>
          <p:cNvPr id="4505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6151504-B79A-48DF-A711-41E0D775A2DB}" type="slidenum">
              <a:rPr kumimoji="0" lang="zh-TW" altLang="en-US" sz="1400">
                <a:ea typeface="新細明體" pitchFamily="18" charset="-120"/>
              </a:rPr>
              <a:pPr eaLnBrk="1" hangingPunct="1">
                <a:spcBef>
                  <a:spcPct val="0"/>
                </a:spcBef>
                <a:buFontTx/>
                <a:buNone/>
              </a:pPr>
              <a:t>38</a:t>
            </a:fld>
            <a:endParaRPr kumimoji="0" lang="en-US" altLang="zh-TW" sz="1400">
              <a:ea typeface="新細明體" pitchFamily="18" charset="-120"/>
            </a:endParaRPr>
          </a:p>
        </p:txBody>
      </p:sp>
      <p:sp>
        <p:nvSpPr>
          <p:cNvPr id="45060" name="TextBox 7"/>
          <p:cNvSpPr txBox="1">
            <a:spLocks noChangeArrowheads="1"/>
          </p:cNvSpPr>
          <p:nvPr/>
        </p:nvSpPr>
        <p:spPr bwMode="auto">
          <a:xfrm>
            <a:off x="395288" y="765175"/>
            <a:ext cx="7848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pPr>
            <a:r>
              <a:rPr lang="en-US" altLang="en-US" sz="3200">
                <a:latin typeface="Comic Sans MS" pitchFamily="66" charset="0"/>
                <a:ea typeface="新細明體" pitchFamily="18" charset="-120"/>
                <a:cs typeface="Arial" pitchFamily="34" charset="0"/>
              </a:rPr>
              <a:t>Note that an ISR may change WREG, BSR, and Status register.</a:t>
            </a:r>
          </a:p>
          <a:p>
            <a:pPr eaLnBrk="1" hangingPunct="1">
              <a:spcBef>
                <a:spcPct val="0"/>
              </a:spcBef>
            </a:pPr>
            <a:r>
              <a:rPr lang="en-US" altLang="en-US" sz="3200">
                <a:latin typeface="Comic Sans MS" pitchFamily="66" charset="0"/>
                <a:ea typeface="新細明體" pitchFamily="18" charset="-120"/>
                <a:cs typeface="Arial" pitchFamily="34" charset="0"/>
              </a:rPr>
              <a:t>If this happens, when the CPU returns from INT,  the original information may lost.</a:t>
            </a:r>
          </a:p>
          <a:p>
            <a:pPr eaLnBrk="1" hangingPunct="1">
              <a:spcBef>
                <a:spcPct val="0"/>
              </a:spcBef>
            </a:pPr>
            <a:r>
              <a:rPr lang="en-US" altLang="en-US" sz="3200">
                <a:latin typeface="Comic Sans MS" pitchFamily="66" charset="0"/>
                <a:ea typeface="新細明體" pitchFamily="18" charset="-120"/>
                <a:cs typeface="Arial" pitchFamily="34" charset="0"/>
              </a:rPr>
              <a:t>How to solve this problem?</a:t>
            </a:r>
            <a:r>
              <a:rPr lang="en-US" altLang="en-US" sz="1400">
                <a:latin typeface="Comic Sans MS" pitchFamily="66" charset="0"/>
                <a:ea typeface="新細明體" pitchFamily="18" charset="-120"/>
                <a:cs typeface="Arial" pitchFamily="34" charset="0"/>
              </a:rPr>
              <a:t>   </a:t>
            </a:r>
            <a:endParaRPr lang="en-US" altLang="en-US" sz="1400">
              <a:latin typeface="Calibri" pitchFamily="34" charset="0"/>
              <a:ea typeface="新細明體" pitchFamily="18" charset="-12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08025" y="188913"/>
            <a:ext cx="7772400" cy="647700"/>
          </a:xfrm>
        </p:spPr>
        <p:txBody>
          <a:bodyPr/>
          <a:lstStyle/>
          <a:p>
            <a:r>
              <a:rPr lang="en-US" altLang="en-US"/>
              <a:t>PORTB change interrupt</a:t>
            </a:r>
            <a:endParaRPr lang="ar-EG" altLang="en-US"/>
          </a:p>
        </p:txBody>
      </p:sp>
      <p:sp>
        <p:nvSpPr>
          <p:cNvPr id="460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695EF71-3CF7-4238-BF22-D804A09B89CF}" type="slidenum">
              <a:rPr kumimoji="0" lang="zh-TW" altLang="en-US" sz="1400">
                <a:ea typeface="新細明體" pitchFamily="18" charset="-120"/>
              </a:rPr>
              <a:pPr eaLnBrk="1" hangingPunct="1">
                <a:spcBef>
                  <a:spcPct val="0"/>
                </a:spcBef>
                <a:buFontTx/>
                <a:buNone/>
              </a:pPr>
              <a:t>39</a:t>
            </a:fld>
            <a:endParaRPr kumimoji="0" lang="en-US" altLang="zh-TW" sz="1400">
              <a:ea typeface="新細明體" pitchFamily="18" charset="-120"/>
            </a:endParaRPr>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268413"/>
            <a:ext cx="64738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01BAA875-BB0B-4409-A44C-BD653819EB76}" type="slidenum">
              <a:rPr kumimoji="0" lang="zh-TW" altLang="en-US" sz="1400">
                <a:ea typeface="新細明體" pitchFamily="18" charset="-120"/>
              </a:rPr>
              <a:pPr algn="r" eaLnBrk="1" hangingPunct="1">
                <a:spcBef>
                  <a:spcPct val="0"/>
                </a:spcBef>
                <a:buFontTx/>
                <a:buNone/>
              </a:pPr>
              <a:t>4</a:t>
            </a:fld>
            <a:endParaRPr kumimoji="0" lang="en-US" altLang="zh-TW" sz="1400">
              <a:ea typeface="新細明體" pitchFamily="18" charset="-120"/>
            </a:endParaRPr>
          </a:p>
        </p:txBody>
      </p:sp>
      <p:sp>
        <p:nvSpPr>
          <p:cNvPr id="5123"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b="0">
                <a:solidFill>
                  <a:schemeClr val="tx1"/>
                </a:solidFill>
              </a:rPr>
              <a:t> Program-controlled IO</a:t>
            </a:r>
            <a:br>
              <a:rPr lang="en-US" altLang="zh-TW" b="0">
                <a:solidFill>
                  <a:schemeClr val="tx1"/>
                </a:solidFill>
              </a:rPr>
            </a:br>
            <a:endParaRPr lang="en-US" altLang="zh-TW" b="0">
              <a:solidFill>
                <a:schemeClr val="tx1"/>
              </a:solidFill>
            </a:endParaRPr>
          </a:p>
        </p:txBody>
      </p:sp>
      <p:sp>
        <p:nvSpPr>
          <p:cNvPr id="512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51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5126" name="Text Box 7"/>
          <p:cNvSpPr txBox="1">
            <a:spLocks noChangeArrowheads="1"/>
          </p:cNvSpPr>
          <p:nvPr/>
        </p:nvSpPr>
        <p:spPr bwMode="auto">
          <a:xfrm>
            <a:off x="539750" y="981075"/>
            <a:ext cx="7329488"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US" altLang="en-US" sz="2000">
                <a:ea typeface="新細明體" pitchFamily="18" charset="-120"/>
              </a:rPr>
              <a:t>Since the speed of the CPU and the speed of the human operator are different.  However, we must ensure that an instruction to read character from the keyboard is executed only when a character is available in the input buffer of the keyboard interface. We must also ensure that an input character is read only once.</a:t>
            </a:r>
          </a:p>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US" altLang="en-US" sz="2000">
                <a:ea typeface="新細明體" pitchFamily="18" charset="-120"/>
              </a:rPr>
              <a:t>Consider the following Pseudocode: </a:t>
            </a:r>
          </a:p>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US" altLang="en-US" sz="2000">
                <a:ea typeface="新細明體" pitchFamily="18" charset="-120"/>
              </a:rPr>
              <a:t>WAIT_key	              Read STATUS</a:t>
            </a:r>
          </a:p>
          <a:p>
            <a:pPr eaLnBrk="1" hangingPunct="1">
              <a:spcBef>
                <a:spcPct val="0"/>
              </a:spcBef>
              <a:buFontTx/>
              <a:buNone/>
            </a:pPr>
            <a:r>
              <a:rPr lang="en-US" altLang="en-US" sz="2000">
                <a:ea typeface="新細明體" pitchFamily="18" charset="-120"/>
              </a:rPr>
              <a:t>			Test STATUS</a:t>
            </a:r>
          </a:p>
          <a:p>
            <a:pPr eaLnBrk="1" hangingPunct="1">
              <a:spcBef>
                <a:spcPct val="0"/>
              </a:spcBef>
              <a:buFontTx/>
              <a:buNone/>
            </a:pPr>
            <a:r>
              <a:rPr lang="en-US" altLang="en-US" sz="2000">
                <a:ea typeface="新細明體" pitchFamily="18" charset="-120"/>
              </a:rPr>
              <a:t>			if no new character, Jump WAIT_key</a:t>
            </a:r>
          </a:p>
          <a:p>
            <a:pPr eaLnBrk="1" hangingPunct="1">
              <a:spcBef>
                <a:spcPct val="0"/>
              </a:spcBef>
              <a:buFontTx/>
              <a:buNone/>
            </a:pPr>
            <a:r>
              <a:rPr lang="en-US" altLang="en-US" sz="2000">
                <a:ea typeface="新細明體" pitchFamily="18" charset="-120"/>
              </a:rPr>
              <a:t>			Read DATAIN</a:t>
            </a:r>
          </a:p>
          <a:p>
            <a:pPr eaLnBrk="1" hangingPunct="1">
              <a:spcBef>
                <a:spcPct val="0"/>
              </a:spcBef>
              <a:buFontTx/>
              <a:buNone/>
            </a:pPr>
            <a:endParaRPr lang="en-US" altLang="en-US" sz="2000">
              <a:ea typeface="新細明體" pitchFamily="18" charset="-120"/>
            </a:endParaRPr>
          </a:p>
        </p:txBody>
      </p:sp>
      <p:sp>
        <p:nvSpPr>
          <p:cNvPr id="51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22B22DF4-55CD-4429-A017-F68235A4DCE7}" type="slidenum">
              <a:rPr kumimoji="0" lang="zh-TW" altLang="en-US" sz="1400">
                <a:ea typeface="新細明體" pitchFamily="18" charset="-120"/>
              </a:rPr>
              <a:pPr eaLnBrk="1" hangingPunct="1">
                <a:spcBef>
                  <a:spcPct val="0"/>
                </a:spcBef>
                <a:buFontTx/>
                <a:buNone/>
              </a:pPr>
              <a:t>4</a:t>
            </a:fld>
            <a:endParaRPr kumimoji="0" lang="en-US" altLang="zh-TW" sz="1400">
              <a:ea typeface="新細明體"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08025" y="188913"/>
            <a:ext cx="7772400" cy="647700"/>
          </a:xfrm>
        </p:spPr>
        <p:txBody>
          <a:bodyPr/>
          <a:lstStyle/>
          <a:p>
            <a:r>
              <a:rPr lang="en-US" altLang="en-US"/>
              <a:t>PORTB change interrupt</a:t>
            </a:r>
            <a:endParaRPr lang="ar-EG" altLang="en-US"/>
          </a:p>
        </p:txBody>
      </p:sp>
      <p:sp>
        <p:nvSpPr>
          <p:cNvPr id="4710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DDEA2592-267E-432F-9A3B-FB1533682B92}" type="slidenum">
              <a:rPr kumimoji="0" lang="zh-TW" altLang="en-US" sz="1400">
                <a:ea typeface="新細明體" pitchFamily="18" charset="-120"/>
              </a:rPr>
              <a:pPr eaLnBrk="1" hangingPunct="1">
                <a:spcBef>
                  <a:spcPct val="0"/>
                </a:spcBef>
                <a:buFontTx/>
                <a:buNone/>
              </a:pPr>
              <a:t>40</a:t>
            </a:fld>
            <a:endParaRPr kumimoji="0" lang="en-US" altLang="zh-TW" sz="1400">
              <a:ea typeface="新細明體" pitchFamily="18" charset="-120"/>
            </a:endParaRP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9638"/>
            <a:ext cx="8604250" cy="591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4213" y="115888"/>
            <a:ext cx="7772400" cy="660400"/>
          </a:xfrm>
        </p:spPr>
        <p:txBody>
          <a:bodyPr/>
          <a:lstStyle/>
          <a:p>
            <a:r>
              <a:rPr lang="en-US" altLang="en-US"/>
              <a:t>PORTB change interrupt</a:t>
            </a:r>
            <a:endParaRPr lang="ar-EG" altLang="en-US"/>
          </a:p>
        </p:txBody>
      </p:sp>
      <p:sp>
        <p:nvSpPr>
          <p:cNvPr id="3" name="Content Placeholder 2"/>
          <p:cNvSpPr>
            <a:spLocks noGrp="1"/>
          </p:cNvSpPr>
          <p:nvPr>
            <p:ph idx="1"/>
          </p:nvPr>
        </p:nvSpPr>
        <p:spPr>
          <a:xfrm>
            <a:off x="684213" y="836613"/>
            <a:ext cx="7772400" cy="4114800"/>
          </a:xfrm>
        </p:spPr>
        <p:txBody>
          <a:bodyPr/>
          <a:lstStyle/>
          <a:p>
            <a:r>
              <a:rPr lang="en-US" altLang="en-US"/>
              <a:t>A door sensor to pin RB4 and a buzzer to pinRC7.</a:t>
            </a:r>
          </a:p>
          <a:p>
            <a:r>
              <a:rPr lang="en-US" altLang="en-US"/>
              <a:t>Every time the door is open, it sounds the buzzer by a sending a square wave for a while.</a:t>
            </a:r>
          </a:p>
          <a:p>
            <a:pPr>
              <a:buFontTx/>
              <a:buNone/>
            </a:pPr>
            <a:endParaRPr lang="en-US" altLang="en-US"/>
          </a:p>
        </p:txBody>
      </p:sp>
      <p:sp>
        <p:nvSpPr>
          <p:cNvPr id="481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AA23C3FD-9495-4EB1-86B2-8D3B933623C3}" type="slidenum">
              <a:rPr kumimoji="0" lang="zh-TW" altLang="en-US" sz="1400">
                <a:ea typeface="新細明體" pitchFamily="18" charset="-120"/>
              </a:rPr>
              <a:pPr eaLnBrk="1" hangingPunct="1">
                <a:spcBef>
                  <a:spcPct val="0"/>
                </a:spcBef>
                <a:buFontTx/>
                <a:buNone/>
              </a:pPr>
              <a:t>41</a:t>
            </a:fld>
            <a:endParaRPr kumimoji="0" lang="en-US" altLang="zh-TW" sz="1400">
              <a:ea typeface="新細明體" pitchFamily="18" charset="-120"/>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054350"/>
            <a:ext cx="5970588" cy="2319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55650" y="6350"/>
            <a:ext cx="7772400" cy="901700"/>
          </a:xfrm>
        </p:spPr>
        <p:txBody>
          <a:bodyPr/>
          <a:lstStyle/>
          <a:p>
            <a:r>
              <a:rPr lang="en-US" altLang="en-US"/>
              <a:t>Program</a:t>
            </a:r>
            <a:endParaRPr lang="ar-EG" altLang="en-US"/>
          </a:p>
        </p:txBody>
      </p:sp>
      <p:sp>
        <p:nvSpPr>
          <p:cNvPr id="49155" name="TextBox 7"/>
          <p:cNvSpPr txBox="1">
            <a:spLocks noChangeArrowheads="1"/>
          </p:cNvSpPr>
          <p:nvPr/>
        </p:nvSpPr>
        <p:spPr bwMode="auto">
          <a:xfrm>
            <a:off x="395288" y="1125538"/>
            <a:ext cx="34544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	MYREG	EQU	0x20		</a:t>
            </a:r>
          </a:p>
          <a:p>
            <a:pPr eaLnBrk="1" hangingPunct="1">
              <a:spcBef>
                <a:spcPct val="0"/>
              </a:spcBef>
              <a:buFontTx/>
              <a:buNone/>
            </a:pPr>
            <a:r>
              <a:rPr lang="en-US" altLang="en-US" sz="1400">
                <a:latin typeface="Comic Sans MS" pitchFamily="66" charset="0"/>
                <a:ea typeface="新細明體" pitchFamily="18" charset="-120"/>
                <a:cs typeface="Arial" pitchFamily="34" charset="0"/>
              </a:rPr>
              <a:t>DELRG	EQU 0x80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ORG	0000H</a:t>
            </a:r>
          </a:p>
          <a:p>
            <a:pPr eaLnBrk="1" hangingPunct="1">
              <a:spcBef>
                <a:spcPct val="0"/>
              </a:spcBef>
              <a:buFontTx/>
              <a:buNone/>
            </a:pPr>
            <a:r>
              <a:rPr lang="en-US" altLang="en-US" sz="1400">
                <a:latin typeface="Comic Sans MS" pitchFamily="66" charset="0"/>
                <a:ea typeface="新細明體" pitchFamily="18" charset="-120"/>
                <a:cs typeface="Arial" pitchFamily="34" charset="0"/>
              </a:rPr>
              <a:t>	GOTO	MAIN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ORG	0008H		BTFSS INTCON,RBIF	RETFIE			GOTO  PB_ISR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ORG	00100H	</a:t>
            </a:r>
          </a:p>
          <a:p>
            <a:pPr eaLnBrk="1" hangingPunct="1">
              <a:spcBef>
                <a:spcPct val="0"/>
              </a:spcBef>
              <a:buFontTx/>
              <a:buNone/>
            </a:pPr>
            <a:r>
              <a:rPr lang="en-US" altLang="en-US" sz="1400">
                <a:latin typeface="Comic Sans MS" pitchFamily="66" charset="0"/>
                <a:ea typeface="新細明體" pitchFamily="18" charset="-120"/>
                <a:cs typeface="Arial" pitchFamily="34" charset="0"/>
              </a:rPr>
              <a:t>MAIN	BCF  TRISC,7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BSF	TRISB,4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BSF INTCON,RBIE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BSF INTCON,GIE	</a:t>
            </a:r>
          </a:p>
          <a:p>
            <a:pPr eaLnBrk="1" hangingPunct="1">
              <a:spcBef>
                <a:spcPct val="0"/>
              </a:spcBef>
              <a:buFontTx/>
              <a:buNone/>
            </a:pPr>
            <a:r>
              <a:rPr lang="en-US" altLang="en-US" sz="1400">
                <a:latin typeface="Comic Sans MS" pitchFamily="66" charset="0"/>
                <a:ea typeface="新細明體" pitchFamily="18" charset="-120"/>
                <a:cs typeface="Arial" pitchFamily="34" charset="0"/>
              </a:rPr>
              <a:t>OVER	BRA OVER	</a:t>
            </a:r>
          </a:p>
          <a:p>
            <a:pPr eaLnBrk="1" hangingPunct="1">
              <a:spcBef>
                <a:spcPct val="0"/>
              </a:spcBef>
              <a:buFontTx/>
              <a:buNone/>
            </a:pPr>
            <a:endParaRPr lang="en-US" altLang="en-US" sz="1400">
              <a:latin typeface="Comic Sans MS" pitchFamily="66" charset="0"/>
              <a:ea typeface="新細明體" pitchFamily="18" charset="-120"/>
              <a:cs typeface="Arial" pitchFamily="34" charset="0"/>
            </a:endParaRPr>
          </a:p>
        </p:txBody>
      </p:sp>
      <p:sp>
        <p:nvSpPr>
          <p:cNvPr id="4915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FA76837E-BCAA-4E24-9E23-5BAAE8B93B7B}" type="slidenum">
              <a:rPr kumimoji="0" lang="zh-TW" altLang="en-US" sz="1400">
                <a:ea typeface="新細明體" pitchFamily="18" charset="-120"/>
              </a:rPr>
              <a:pPr eaLnBrk="1" hangingPunct="1">
                <a:spcBef>
                  <a:spcPct val="0"/>
                </a:spcBef>
                <a:buFontTx/>
                <a:buNone/>
              </a:pPr>
              <a:t>42</a:t>
            </a:fld>
            <a:endParaRPr kumimoji="0" lang="en-US" altLang="zh-TW" sz="1400">
              <a:ea typeface="新細明體" pitchFamily="18" charset="-120"/>
            </a:endParaRPr>
          </a:p>
        </p:txBody>
      </p:sp>
      <p:sp>
        <p:nvSpPr>
          <p:cNvPr id="49157" name="TextBox 7"/>
          <p:cNvSpPr txBox="1">
            <a:spLocks noChangeArrowheads="1"/>
          </p:cNvSpPr>
          <p:nvPr/>
        </p:nvSpPr>
        <p:spPr bwMode="auto">
          <a:xfrm>
            <a:off x="4643438" y="1125538"/>
            <a:ext cx="34544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1400">
                <a:latin typeface="Comic Sans MS" pitchFamily="66" charset="0"/>
                <a:ea typeface="新細明體" pitchFamily="18" charset="-120"/>
                <a:cs typeface="Arial" pitchFamily="34" charset="0"/>
              </a:rPr>
              <a:t>PB_ISR</a:t>
            </a:r>
          </a:p>
          <a:p>
            <a:pPr eaLnBrk="1" hangingPunct="1">
              <a:spcBef>
                <a:spcPct val="0"/>
              </a:spcBef>
              <a:buFontTx/>
              <a:buNone/>
            </a:pPr>
            <a:r>
              <a:rPr lang="en-US" altLang="en-US" sz="1400">
                <a:latin typeface="Comic Sans MS" pitchFamily="66" charset="0"/>
                <a:ea typeface="新細明體" pitchFamily="18" charset="-120"/>
                <a:cs typeface="Arial" pitchFamily="34" charset="0"/>
              </a:rPr>
              <a:t>	ORG 200H</a:t>
            </a:r>
          </a:p>
          <a:p>
            <a:pPr eaLnBrk="1" hangingPunct="1">
              <a:spcBef>
                <a:spcPct val="0"/>
              </a:spcBef>
              <a:buFontTx/>
              <a:buNone/>
            </a:pPr>
            <a:r>
              <a:rPr lang="en-US" altLang="en-US" sz="1400">
                <a:latin typeface="Comic Sans MS" pitchFamily="66" charset="0"/>
                <a:ea typeface="新細明體" pitchFamily="18" charset="-120"/>
                <a:cs typeface="Arial" pitchFamily="34" charset="0"/>
              </a:rPr>
              <a:t>	MOVF  PORTB,W		MOVLW D'250'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MOVWF MYREG</a:t>
            </a:r>
          </a:p>
          <a:p>
            <a:pPr eaLnBrk="1" hangingPunct="1">
              <a:spcBef>
                <a:spcPct val="0"/>
              </a:spcBef>
              <a:buFontTx/>
              <a:buNone/>
            </a:pPr>
            <a:r>
              <a:rPr lang="en-US" altLang="en-US" sz="1400">
                <a:latin typeface="Comic Sans MS" pitchFamily="66" charset="0"/>
                <a:ea typeface="新細明體" pitchFamily="18" charset="-120"/>
                <a:cs typeface="Arial" pitchFamily="34" charset="0"/>
              </a:rPr>
              <a:t>BUZZ	BTG PORTC,7		MOVLW D'255'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MOVWF DELRG</a:t>
            </a:r>
          </a:p>
          <a:p>
            <a:pPr eaLnBrk="1" hangingPunct="1">
              <a:spcBef>
                <a:spcPct val="0"/>
              </a:spcBef>
              <a:buFontTx/>
              <a:buNone/>
            </a:pPr>
            <a:r>
              <a:rPr lang="en-US" altLang="en-US" sz="1400">
                <a:latin typeface="Comic Sans MS" pitchFamily="66" charset="0"/>
                <a:ea typeface="新細明體" pitchFamily="18" charset="-120"/>
                <a:cs typeface="Arial" pitchFamily="34" charset="0"/>
              </a:rPr>
              <a:t>DELAY	DECF DELRG,F</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BNZ DELAY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DECF MYREG,F</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BNZ BUZZ</a:t>
            </a:r>
          </a:p>
          <a:p>
            <a:pPr eaLnBrk="1" hangingPunct="1">
              <a:spcBef>
                <a:spcPct val="0"/>
              </a:spcBef>
              <a:buFontTx/>
              <a:buNone/>
            </a:pPr>
            <a:r>
              <a:rPr lang="en-US" altLang="en-US" sz="1400">
                <a:latin typeface="Comic Sans MS" pitchFamily="66" charset="0"/>
                <a:ea typeface="新細明體" pitchFamily="18" charset="-120"/>
                <a:cs typeface="Arial" pitchFamily="34" charset="0"/>
              </a:rPr>
              <a:t>	BCF INTCON,RBIF </a:t>
            </a:r>
          </a:p>
          <a:p>
            <a:pPr eaLnBrk="1" hangingPunct="1">
              <a:spcBef>
                <a:spcPct val="0"/>
              </a:spcBef>
              <a:buFontTx/>
              <a:buNone/>
            </a:pPr>
            <a:r>
              <a:rPr lang="en-US" altLang="en-US" sz="1400">
                <a:latin typeface="Comic Sans MS" pitchFamily="66" charset="0"/>
                <a:ea typeface="新細明體" pitchFamily="18" charset="-120"/>
                <a:cs typeface="Arial" pitchFamily="34" charset="0"/>
              </a:rPr>
              <a:t>	RETFIE</a:t>
            </a:r>
          </a:p>
          <a:p>
            <a:pPr eaLnBrk="1" hangingPunct="1">
              <a:spcBef>
                <a:spcPct val="0"/>
              </a:spcBef>
              <a:buFontTx/>
              <a:buNone/>
            </a:pPr>
            <a:r>
              <a:rPr lang="en-US" altLang="en-US" sz="1400">
                <a:latin typeface="Comic Sans MS" pitchFamily="66" charset="0"/>
                <a:ea typeface="新細明體" pitchFamily="18" charset="-120"/>
                <a:cs typeface="Arial" pitchFamily="34" charset="0"/>
              </a:rPr>
              <a:t>	END</a:t>
            </a:r>
            <a:endParaRPr lang="en-US" altLang="en-US" sz="1600">
              <a:latin typeface="Comic Sans MS" pitchFamily="66" charset="0"/>
              <a:ea typeface="新細明體" pitchFamily="18" charset="-12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4213" y="115888"/>
            <a:ext cx="7772400" cy="660400"/>
          </a:xfrm>
        </p:spPr>
        <p:txBody>
          <a:bodyPr/>
          <a:lstStyle/>
          <a:p>
            <a:r>
              <a:rPr lang="en-US" altLang="en-US"/>
              <a:t>Another Example</a:t>
            </a:r>
            <a:endParaRPr lang="ar-EG" altLang="en-US"/>
          </a:p>
        </p:txBody>
      </p:sp>
      <p:sp>
        <p:nvSpPr>
          <p:cNvPr id="50179" name="Content Placeholder 2"/>
          <p:cNvSpPr>
            <a:spLocks noGrp="1"/>
          </p:cNvSpPr>
          <p:nvPr>
            <p:ph idx="1"/>
          </p:nvPr>
        </p:nvSpPr>
        <p:spPr>
          <a:xfrm>
            <a:off x="684213" y="836613"/>
            <a:ext cx="7772400" cy="4114800"/>
          </a:xfrm>
        </p:spPr>
        <p:txBody>
          <a:bodyPr/>
          <a:lstStyle/>
          <a:p>
            <a:r>
              <a:rPr lang="en-US" altLang="en-US"/>
              <a:t>SW1 and SW2 to RB4 and R B5 respectively.</a:t>
            </a:r>
          </a:p>
          <a:p>
            <a:r>
              <a:rPr lang="en-US" altLang="en-US"/>
              <a:t>Activation of SW1</a:t>
            </a:r>
            <a:r>
              <a:rPr lang="en-US" altLang="en-US">
                <a:sym typeface="Wingdings" pitchFamily="2" charset="2"/>
              </a:rPr>
              <a:t> state change in LED</a:t>
            </a:r>
            <a:endParaRPr lang="en-US" altLang="en-US"/>
          </a:p>
        </p:txBody>
      </p:sp>
      <p:sp>
        <p:nvSpPr>
          <p:cNvPr id="501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7DFED458-F2DD-4EA8-AEC7-8DDA10536A99}" type="slidenum">
              <a:rPr kumimoji="0" lang="zh-TW" altLang="en-US" sz="1400">
                <a:ea typeface="新細明體" pitchFamily="18" charset="-120"/>
              </a:rPr>
              <a:pPr eaLnBrk="1" hangingPunct="1">
                <a:spcBef>
                  <a:spcPct val="0"/>
                </a:spcBef>
                <a:buFontTx/>
                <a:buNone/>
              </a:pPr>
              <a:t>43</a:t>
            </a:fld>
            <a:endParaRPr kumimoji="0" lang="en-US" altLang="zh-TW" sz="1400">
              <a:ea typeface="新細明體" pitchFamily="18" charset="-120"/>
            </a:endParaRPr>
          </a:p>
        </p:txBody>
      </p:sp>
      <p:pic>
        <p:nvPicPr>
          <p:cNvPr id="501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90763"/>
            <a:ext cx="5105400" cy="309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55650" y="6350"/>
            <a:ext cx="7772400" cy="901700"/>
          </a:xfrm>
        </p:spPr>
        <p:txBody>
          <a:bodyPr/>
          <a:lstStyle/>
          <a:p>
            <a:r>
              <a:rPr lang="en-US" altLang="en-US"/>
              <a:t>Program</a:t>
            </a:r>
            <a:endParaRPr lang="ar-EG" altLang="en-US"/>
          </a:p>
        </p:txBody>
      </p:sp>
      <p:sp>
        <p:nvSpPr>
          <p:cNvPr id="5120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A47379-4CA2-4611-A008-A9934A7DC8F6}" type="slidenum">
              <a:rPr kumimoji="0" lang="zh-TW" altLang="en-US" sz="1400">
                <a:ea typeface="新細明體" pitchFamily="18" charset="-120"/>
              </a:rPr>
              <a:pPr eaLnBrk="1" hangingPunct="1">
                <a:spcBef>
                  <a:spcPct val="0"/>
                </a:spcBef>
                <a:buFontTx/>
                <a:buNone/>
              </a:pPr>
              <a:t>44</a:t>
            </a:fld>
            <a:endParaRPr kumimoji="0" lang="en-US" altLang="zh-TW" sz="1400">
              <a:ea typeface="新細明體" pitchFamily="18" charset="-120"/>
            </a:endParaRPr>
          </a:p>
        </p:txBody>
      </p:sp>
      <p:sp>
        <p:nvSpPr>
          <p:cNvPr id="51204" name="Rectangle 1"/>
          <p:cNvSpPr>
            <a:spLocks noChangeArrowheads="1"/>
          </p:cNvSpPr>
          <p:nvPr/>
        </p:nvSpPr>
        <p:spPr bwMode="auto">
          <a:xfrm>
            <a:off x="179388" y="1484313"/>
            <a:ext cx="45720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a:t>	</a:t>
            </a:r>
            <a:r>
              <a:rPr lang="en-US" altLang="en-US" sz="1800" b="1">
                <a:latin typeface="Courier New" pitchFamily="49" charset="0"/>
                <a:cs typeface="Courier New" pitchFamily="49" charset="0"/>
              </a:rPr>
              <a:t>ORG	0000H</a:t>
            </a:r>
          </a:p>
          <a:p>
            <a:pPr eaLnBrk="1" hangingPunct="1"/>
            <a:r>
              <a:rPr lang="en-US" altLang="en-US" sz="1800" b="1">
                <a:latin typeface="Courier New" pitchFamily="49" charset="0"/>
                <a:cs typeface="Courier New" pitchFamily="49" charset="0"/>
              </a:rPr>
              <a:t>	GOTO	MAIN	</a:t>
            </a:r>
          </a:p>
          <a:p>
            <a:pPr eaLnBrk="1" hangingPunct="1"/>
            <a:r>
              <a:rPr lang="en-US" altLang="en-US" sz="1800" b="1">
                <a:latin typeface="Courier New" pitchFamily="49" charset="0"/>
                <a:cs typeface="Courier New" pitchFamily="49" charset="0"/>
              </a:rPr>
              <a:t>	ORG	0008H		</a:t>
            </a:r>
          </a:p>
          <a:p>
            <a:pPr eaLnBrk="1" hangingPunct="1"/>
            <a:r>
              <a:rPr lang="en-US" altLang="en-US" sz="1800" b="1">
                <a:latin typeface="Courier New" pitchFamily="49" charset="0"/>
                <a:cs typeface="Courier New" pitchFamily="49" charset="0"/>
              </a:rPr>
              <a:t>	BTFSS INTCON,RBIF</a:t>
            </a:r>
          </a:p>
          <a:p>
            <a:pPr eaLnBrk="1" hangingPunct="1"/>
            <a:r>
              <a:rPr lang="en-US" altLang="en-US" sz="1800" b="1">
                <a:latin typeface="Courier New" pitchFamily="49" charset="0"/>
                <a:cs typeface="Courier New" pitchFamily="49" charset="0"/>
              </a:rPr>
              <a:t>	RETFIE		</a:t>
            </a:r>
          </a:p>
          <a:p>
            <a:pPr eaLnBrk="1" hangingPunct="1"/>
            <a:r>
              <a:rPr lang="en-US" altLang="en-US" sz="1800" b="1">
                <a:latin typeface="Courier New" pitchFamily="49" charset="0"/>
                <a:cs typeface="Courier New" pitchFamily="49" charset="0"/>
              </a:rPr>
              <a:t>	GOTO  PB_ISR	</a:t>
            </a:r>
          </a:p>
          <a:p>
            <a:pPr eaLnBrk="1" hangingPunct="1"/>
            <a:r>
              <a:rPr lang="en-US" altLang="en-US" sz="1800" b="1">
                <a:latin typeface="Courier New" pitchFamily="49" charset="0"/>
                <a:cs typeface="Courier New" pitchFamily="49" charset="0"/>
              </a:rPr>
              <a:t>	ORG	0100H	</a:t>
            </a:r>
          </a:p>
          <a:p>
            <a:pPr eaLnBrk="1" hangingPunct="1"/>
            <a:r>
              <a:rPr lang="en-US" altLang="en-US" sz="1800" b="1">
                <a:latin typeface="Courier New" pitchFamily="49" charset="0"/>
                <a:cs typeface="Courier New" pitchFamily="49" charset="0"/>
              </a:rPr>
              <a:t>MAIN	BCF TRISC,4	</a:t>
            </a:r>
          </a:p>
          <a:p>
            <a:pPr eaLnBrk="1" hangingPunct="1"/>
            <a:r>
              <a:rPr lang="en-US" altLang="en-US" sz="1800" b="1">
                <a:latin typeface="Courier New" pitchFamily="49" charset="0"/>
                <a:cs typeface="Courier New" pitchFamily="49" charset="0"/>
              </a:rPr>
              <a:t>	BCF TRISC,5	</a:t>
            </a:r>
          </a:p>
          <a:p>
            <a:pPr eaLnBrk="1" hangingPunct="1"/>
            <a:r>
              <a:rPr lang="en-US" altLang="en-US" sz="1800" b="1">
                <a:latin typeface="Courier New" pitchFamily="49" charset="0"/>
                <a:cs typeface="Courier New" pitchFamily="49" charset="0"/>
              </a:rPr>
              <a:t>	BSF TRISB,4 </a:t>
            </a:r>
          </a:p>
          <a:p>
            <a:pPr eaLnBrk="1" hangingPunct="1"/>
            <a:r>
              <a:rPr lang="en-US" altLang="en-US" sz="1800" b="1">
                <a:latin typeface="Courier New" pitchFamily="49" charset="0"/>
                <a:cs typeface="Courier New" pitchFamily="49" charset="0"/>
              </a:rPr>
              <a:t>	BSF TRISB,5 </a:t>
            </a:r>
          </a:p>
          <a:p>
            <a:pPr eaLnBrk="1" hangingPunct="1"/>
            <a:r>
              <a:rPr lang="en-US" altLang="en-US" sz="1800" b="1">
                <a:latin typeface="Courier New" pitchFamily="49" charset="0"/>
                <a:cs typeface="Courier New" pitchFamily="49" charset="0"/>
              </a:rPr>
              <a:t>	BSF INTCON,RBIE	</a:t>
            </a:r>
          </a:p>
          <a:p>
            <a:pPr eaLnBrk="1" hangingPunct="1"/>
            <a:r>
              <a:rPr lang="en-US" altLang="en-US" sz="1800" b="1">
                <a:latin typeface="Courier New" pitchFamily="49" charset="0"/>
                <a:cs typeface="Courier New" pitchFamily="49" charset="0"/>
              </a:rPr>
              <a:t>	BSF INTCON,GIE	</a:t>
            </a:r>
          </a:p>
          <a:p>
            <a:pPr eaLnBrk="1" hangingPunct="1"/>
            <a:r>
              <a:rPr lang="en-US" altLang="en-US" sz="1800" b="1">
                <a:latin typeface="Courier New" pitchFamily="49" charset="0"/>
                <a:cs typeface="Courier New" pitchFamily="49" charset="0"/>
              </a:rPr>
              <a:t>OVER	BRA OVER	</a:t>
            </a:r>
          </a:p>
        </p:txBody>
      </p:sp>
      <p:sp>
        <p:nvSpPr>
          <p:cNvPr id="51205" name="Rectangle 2"/>
          <p:cNvSpPr>
            <a:spLocks noChangeArrowheads="1"/>
          </p:cNvSpPr>
          <p:nvPr/>
        </p:nvSpPr>
        <p:spPr bwMode="auto">
          <a:xfrm>
            <a:off x="4500563" y="2205038"/>
            <a:ext cx="45720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1600" b="1">
                <a:latin typeface="Courier New" pitchFamily="49" charset="0"/>
                <a:cs typeface="Courier New" pitchFamily="49" charset="0"/>
              </a:rPr>
              <a:t>PB_ISR</a:t>
            </a:r>
          </a:p>
          <a:p>
            <a:pPr eaLnBrk="1" hangingPunct="1"/>
            <a:r>
              <a:rPr lang="en-US" altLang="en-US" sz="1600" b="1">
                <a:latin typeface="Courier New" pitchFamily="49" charset="0"/>
                <a:cs typeface="Courier New" pitchFamily="49" charset="0"/>
              </a:rPr>
              <a:t>	ORG 200H</a:t>
            </a:r>
          </a:p>
          <a:p>
            <a:pPr eaLnBrk="1" hangingPunct="1"/>
            <a:r>
              <a:rPr lang="en-US" altLang="en-US" sz="1600" b="1">
                <a:latin typeface="Courier New" pitchFamily="49" charset="0"/>
                <a:cs typeface="Courier New" pitchFamily="49" charset="0"/>
              </a:rPr>
              <a:t>	MOVFF PORTB,W </a:t>
            </a:r>
          </a:p>
          <a:p>
            <a:pPr eaLnBrk="1" hangingPunct="1"/>
            <a:r>
              <a:rPr lang="en-US" altLang="en-US" sz="1600" b="1">
                <a:latin typeface="Courier New" pitchFamily="49" charset="0"/>
                <a:cs typeface="Courier New" pitchFamily="49" charset="0"/>
              </a:rPr>
              <a:t>	ANDLW 0x30 </a:t>
            </a:r>
          </a:p>
          <a:p>
            <a:pPr eaLnBrk="1" hangingPunct="1"/>
            <a:r>
              <a:rPr lang="en-US" altLang="en-US" sz="1600" b="1">
                <a:latin typeface="Courier New" pitchFamily="49" charset="0"/>
                <a:cs typeface="Courier New" pitchFamily="49" charset="0"/>
              </a:rPr>
              <a:t>	MOVFF W,PORTC </a:t>
            </a:r>
          </a:p>
          <a:p>
            <a:pPr eaLnBrk="1" hangingPunct="1"/>
            <a:r>
              <a:rPr lang="en-US" altLang="en-US" sz="1600" b="1">
                <a:latin typeface="Courier New" pitchFamily="49" charset="0"/>
                <a:cs typeface="Courier New" pitchFamily="49" charset="0"/>
              </a:rPr>
              <a:t>	BCF INTCON,RBIF </a:t>
            </a:r>
          </a:p>
          <a:p>
            <a:pPr eaLnBrk="1" hangingPunct="1"/>
            <a:r>
              <a:rPr lang="en-US" altLang="en-US" sz="1600" b="1">
                <a:latin typeface="Courier New" pitchFamily="49" charset="0"/>
                <a:cs typeface="Courier New" pitchFamily="49" charset="0"/>
              </a:rPr>
              <a:t>	RETFIE</a:t>
            </a:r>
          </a:p>
          <a:p>
            <a:pPr eaLnBrk="1" hangingPunct="1"/>
            <a:r>
              <a:rPr lang="en-US" altLang="en-US" sz="1600" b="1">
                <a:latin typeface="Courier New" pitchFamily="49" charset="0"/>
                <a:cs typeface="Courier New" pitchFamily="49" charset="0"/>
              </a:rPr>
              <a:t>	END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55650" y="6350"/>
            <a:ext cx="7772400" cy="901700"/>
          </a:xfrm>
        </p:spPr>
        <p:txBody>
          <a:bodyPr/>
          <a:lstStyle/>
          <a:p>
            <a:r>
              <a:rPr lang="en-US" altLang="en-US" dirty="0"/>
              <a:t>Outcomes</a:t>
            </a:r>
            <a:endParaRPr lang="ar-EG" altLang="en-US" dirty="0"/>
          </a:p>
        </p:txBody>
      </p:sp>
      <p:sp>
        <p:nvSpPr>
          <p:cNvPr id="5120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59A47379-4CA2-4611-A008-A9934A7DC8F6}" type="slidenum">
              <a:rPr kumimoji="0" lang="zh-TW" altLang="en-US" sz="1400">
                <a:ea typeface="新細明體" pitchFamily="18" charset="-120"/>
              </a:rPr>
              <a:pPr eaLnBrk="1" hangingPunct="1">
                <a:spcBef>
                  <a:spcPct val="0"/>
                </a:spcBef>
                <a:buFontTx/>
                <a:buNone/>
              </a:pPr>
              <a:t>45</a:t>
            </a:fld>
            <a:endParaRPr kumimoji="0" lang="en-US" altLang="zh-TW" sz="1400">
              <a:ea typeface="新細明體" pitchFamily="18" charset="-120"/>
            </a:endParaRPr>
          </a:p>
        </p:txBody>
      </p:sp>
      <p:sp>
        <p:nvSpPr>
          <p:cNvPr id="51204" name="Rectangle 1"/>
          <p:cNvSpPr>
            <a:spLocks noChangeArrowheads="1"/>
          </p:cNvSpPr>
          <p:nvPr/>
        </p:nvSpPr>
        <p:spPr bwMode="auto">
          <a:xfrm>
            <a:off x="179388" y="148431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dirty="0"/>
              <a:t>	</a:t>
            </a:r>
            <a:endParaRPr lang="en-US" altLang="en-US" sz="1800" b="1" dirty="0">
              <a:latin typeface="Courier New" pitchFamily="49" charset="0"/>
              <a:cs typeface="Courier New" pitchFamily="49" charset="0"/>
            </a:endParaRPr>
          </a:p>
        </p:txBody>
      </p:sp>
      <p:sp>
        <p:nvSpPr>
          <p:cNvPr id="51205" name="Rectangle 2"/>
          <p:cNvSpPr>
            <a:spLocks noChangeArrowheads="1"/>
          </p:cNvSpPr>
          <p:nvPr/>
        </p:nvSpPr>
        <p:spPr bwMode="auto">
          <a:xfrm>
            <a:off x="611560" y="881599"/>
            <a:ext cx="770485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marL="285750" indent="-285750" eaLnBrk="1" hangingPunct="1">
              <a:buFont typeface="Arial" panose="020B0604020202020204" pitchFamily="34" charset="0"/>
              <a:buChar char="•"/>
            </a:pPr>
            <a:r>
              <a:rPr lang="en-US" altLang="zh-TW" sz="2800" dirty="0"/>
              <a:t>Able to describe the concept of Program-controlled IO.</a:t>
            </a:r>
          </a:p>
          <a:p>
            <a:pPr marL="285750" indent="-285750" eaLnBrk="1" hangingPunct="1">
              <a:buFont typeface="Arial" panose="020B0604020202020204" pitchFamily="34" charset="0"/>
              <a:buChar char="•"/>
            </a:pPr>
            <a:r>
              <a:rPr lang="en-US" altLang="zh-TW" sz="2800" dirty="0"/>
              <a:t>Able to write a program to control a simple task based on Program-controlled IO.</a:t>
            </a:r>
          </a:p>
          <a:p>
            <a:pPr marL="285750" indent="-285750" eaLnBrk="1" hangingPunct="1">
              <a:buFont typeface="Arial" panose="020B0604020202020204" pitchFamily="34" charset="0"/>
              <a:buChar char="•"/>
            </a:pPr>
            <a:r>
              <a:rPr lang="en-US" altLang="zh-TW" sz="2800" dirty="0"/>
              <a:t>Able to describe the concept of  Interrupt Driven I/O </a:t>
            </a:r>
          </a:p>
          <a:p>
            <a:pPr marL="285750" indent="-285750" eaLnBrk="1" hangingPunct="1">
              <a:buFont typeface="Arial" panose="020B0604020202020204" pitchFamily="34" charset="0"/>
              <a:buChar char="•"/>
            </a:pPr>
            <a:r>
              <a:rPr lang="en-US" altLang="zh-TW" sz="2800" dirty="0"/>
              <a:t>Able to describe the rationale of  the steps in </a:t>
            </a:r>
            <a:r>
              <a:rPr lang="en-US" altLang="zh-TW" sz="2800" dirty="0" err="1"/>
              <a:t>nterrupt</a:t>
            </a:r>
            <a:r>
              <a:rPr lang="en-US" altLang="zh-TW" sz="2800" dirty="0"/>
              <a:t> Driven I/O </a:t>
            </a:r>
          </a:p>
          <a:p>
            <a:pPr marL="285750" indent="-285750" eaLnBrk="1" hangingPunct="1">
              <a:buFont typeface="Arial" panose="020B0604020202020204" pitchFamily="34" charset="0"/>
              <a:buChar char="•"/>
            </a:pPr>
            <a:r>
              <a:rPr lang="en-US" altLang="zh-TW" sz="2800" dirty="0"/>
              <a:t>Able to write a program to control a simple task based of  Interrupt Driven I/O </a:t>
            </a:r>
          </a:p>
          <a:p>
            <a:pPr eaLnBrk="1" hangingPunct="1"/>
            <a:r>
              <a:rPr lang="en-US" altLang="zh-TW" sz="1600" dirty="0"/>
              <a:t>.</a:t>
            </a:r>
          </a:p>
          <a:p>
            <a:pPr eaLnBrk="1" hangingPunct="1"/>
            <a:endParaRPr lang="en-US" alt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58038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2E16D661-6482-433A-89E9-3F45B9E8EAB2}" type="slidenum">
              <a:rPr kumimoji="0" lang="zh-TW" altLang="en-US" sz="1400">
                <a:ea typeface="新細明體" pitchFamily="18" charset="-120"/>
              </a:rPr>
              <a:pPr algn="r" eaLnBrk="1" hangingPunct="1">
                <a:spcBef>
                  <a:spcPct val="0"/>
                </a:spcBef>
                <a:buFontTx/>
                <a:buNone/>
              </a:pPr>
              <a:t>5</a:t>
            </a:fld>
            <a:endParaRPr kumimoji="0" lang="en-US" altLang="zh-TW" sz="1400">
              <a:ea typeface="新細明體" pitchFamily="18" charset="-120"/>
            </a:endParaRPr>
          </a:p>
        </p:txBody>
      </p:sp>
      <p:sp>
        <p:nvSpPr>
          <p:cNvPr id="6147"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b="0">
                <a:solidFill>
                  <a:schemeClr val="tx1"/>
                </a:solidFill>
              </a:rPr>
              <a:t> Program-controlled IO (polling)</a:t>
            </a:r>
            <a:br>
              <a:rPr lang="en-US" altLang="zh-TW" b="0">
                <a:solidFill>
                  <a:schemeClr val="tx1"/>
                </a:solidFill>
              </a:rPr>
            </a:br>
            <a:endParaRPr lang="en-US" altLang="zh-TW" b="0">
              <a:solidFill>
                <a:schemeClr val="tx1"/>
              </a:solidFill>
            </a:endParaRPr>
          </a:p>
        </p:txBody>
      </p:sp>
      <p:sp>
        <p:nvSpPr>
          <p:cNvPr id="61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61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6150" name="Text Box 6"/>
          <p:cNvSpPr txBox="1">
            <a:spLocks noChangeArrowheads="1"/>
          </p:cNvSpPr>
          <p:nvPr/>
        </p:nvSpPr>
        <p:spPr bwMode="auto">
          <a:xfrm>
            <a:off x="539750" y="981075"/>
            <a:ext cx="7329488"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US" altLang="en-US" sz="2000">
                <a:ea typeface="新細明體" pitchFamily="18" charset="-120"/>
              </a:rPr>
              <a:t>WAIT_key:	              Read STATUS</a:t>
            </a:r>
          </a:p>
          <a:p>
            <a:pPr eaLnBrk="1" hangingPunct="1">
              <a:spcBef>
                <a:spcPct val="0"/>
              </a:spcBef>
              <a:buFontTx/>
              <a:buNone/>
            </a:pPr>
            <a:r>
              <a:rPr lang="en-US" altLang="en-US" sz="2000">
                <a:ea typeface="新細明體" pitchFamily="18" charset="-120"/>
              </a:rPr>
              <a:t>			Test STATUS</a:t>
            </a:r>
          </a:p>
          <a:p>
            <a:pPr eaLnBrk="1" hangingPunct="1">
              <a:spcBef>
                <a:spcPct val="0"/>
              </a:spcBef>
              <a:buFontTx/>
              <a:buNone/>
            </a:pPr>
            <a:r>
              <a:rPr lang="en-US" altLang="en-US" sz="2000">
                <a:ea typeface="新細明體" pitchFamily="18" charset="-120"/>
              </a:rPr>
              <a:t>			if no new character, Jump WAIT_key</a:t>
            </a:r>
          </a:p>
          <a:p>
            <a:pPr eaLnBrk="1" hangingPunct="1">
              <a:spcBef>
                <a:spcPct val="0"/>
              </a:spcBef>
              <a:buFontTx/>
              <a:buNone/>
            </a:pPr>
            <a:r>
              <a:rPr lang="en-US" altLang="en-US" sz="2000">
                <a:ea typeface="新細明體" pitchFamily="18" charset="-120"/>
              </a:rPr>
              <a:t>			Read DATAIN</a:t>
            </a:r>
          </a:p>
          <a:p>
            <a:pPr eaLnBrk="1" hangingPunct="1">
              <a:spcBef>
                <a:spcPct val="0"/>
              </a:spcBef>
              <a:buFontTx/>
              <a:buNone/>
            </a:pPr>
            <a:endParaRPr lang="en-US" altLang="en-US" sz="2000">
              <a:ea typeface="新細明體" pitchFamily="18" charset="-120"/>
            </a:endParaRPr>
          </a:p>
          <a:p>
            <a:pPr eaLnBrk="1" hangingPunct="1">
              <a:spcBef>
                <a:spcPct val="0"/>
              </a:spcBef>
              <a:buFontTx/>
              <a:buNone/>
            </a:pPr>
            <a:endParaRPr lang="en-US" altLang="en-US" sz="2000">
              <a:ea typeface="新細明體" pitchFamily="18" charset="-120"/>
            </a:endParaRPr>
          </a:p>
          <a:p>
            <a:pPr eaLnBrk="1" hangingPunct="1">
              <a:spcBef>
                <a:spcPct val="0"/>
              </a:spcBef>
              <a:buFontTx/>
              <a:buNone/>
            </a:pPr>
            <a:r>
              <a:rPr lang="en-GB" altLang="en-US" sz="2400">
                <a:ea typeface="新細明體" pitchFamily="18" charset="-120"/>
              </a:rPr>
              <a:t>In program controlled IO, the CPU repeatedly checks a status flag to achieve the required synchronization between the CPU and the input device.  The programs enters a wait loop in which it repeatedly tests the device status.  During this period, the CPU is not performing any useful computation. </a:t>
            </a:r>
            <a:endParaRPr lang="en-US" altLang="en-US" sz="2400">
              <a:ea typeface="新細明體" pitchFamily="18" charset="-120"/>
            </a:endParaRPr>
          </a:p>
        </p:txBody>
      </p:sp>
      <p:sp>
        <p:nvSpPr>
          <p:cNvPr id="61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C8084C72-1AAC-4FF4-B4BF-6BD6FA1EC415}" type="slidenum">
              <a:rPr kumimoji="0" lang="zh-TW" altLang="en-US" sz="1400">
                <a:ea typeface="新細明體" pitchFamily="18" charset="-120"/>
              </a:rPr>
              <a:pPr eaLnBrk="1" hangingPunct="1">
                <a:spcBef>
                  <a:spcPct val="0"/>
                </a:spcBef>
                <a:buFontTx/>
                <a:buNone/>
              </a:pPr>
              <a:t>5</a:t>
            </a:fld>
            <a:endParaRPr kumimoji="0" lang="en-US" altLang="zh-TW" sz="1400">
              <a:ea typeface="新細明體"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9750" y="620713"/>
            <a:ext cx="7772400" cy="1143000"/>
          </a:xfrm>
        </p:spPr>
        <p:txBody>
          <a:bodyPr/>
          <a:lstStyle/>
          <a:p>
            <a:pPr eaLnBrk="1" hangingPunct="1"/>
            <a:br>
              <a:rPr lang="en-US" altLang="zh-TW" sz="3600"/>
            </a:br>
            <a:r>
              <a:rPr lang="en-US" altLang="zh-TW" sz="3600"/>
              <a:t>Program IO and Interrupt</a:t>
            </a:r>
            <a:r>
              <a:rPr lang="en-US" altLang="zh-TW"/>
              <a:t> </a:t>
            </a:r>
            <a:r>
              <a:rPr lang="en-US" altLang="zh-TW" sz="3600"/>
              <a:t>  </a:t>
            </a:r>
            <a:br>
              <a:rPr lang="en-US" altLang="zh-TW" sz="3600"/>
            </a:br>
            <a:endParaRPr lang="en-US" altLang="zh-TW" sz="3600"/>
          </a:p>
        </p:txBody>
      </p:sp>
      <p:sp>
        <p:nvSpPr>
          <p:cNvPr id="7171" name="Rectangle 3"/>
          <p:cNvSpPr>
            <a:spLocks noChangeArrowheads="1"/>
          </p:cNvSpPr>
          <p:nvPr/>
        </p:nvSpPr>
        <p:spPr bwMode="auto">
          <a:xfrm>
            <a:off x="684213" y="1700213"/>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buFontTx/>
              <a:buNone/>
            </a:pPr>
            <a:r>
              <a:rPr lang="en-US" altLang="zh-TW"/>
              <a:t>Program-controlled IO (polling)</a:t>
            </a:r>
          </a:p>
          <a:p>
            <a:pPr eaLnBrk="1" hangingPunct="1">
              <a:buFontTx/>
              <a:buNone/>
            </a:pPr>
            <a:r>
              <a:rPr lang="en-US" altLang="zh-TW" b="1"/>
              <a:t>Interrupt Driven I/O </a:t>
            </a:r>
          </a:p>
          <a:p>
            <a:pPr eaLnBrk="1" hangingPunct="1">
              <a:buFontTx/>
              <a:buNone/>
            </a:pPr>
            <a:r>
              <a:rPr lang="en-US" altLang="zh-TW"/>
              <a:t>Handling multiple devices</a:t>
            </a:r>
          </a:p>
          <a:p>
            <a:pPr eaLnBrk="1" hangingPunct="1">
              <a:buFontTx/>
              <a:buNone/>
            </a:pPr>
            <a:r>
              <a:rPr lang="en-US" altLang="zh-TW"/>
              <a:t>Direct Memory Access</a:t>
            </a:r>
          </a:p>
          <a:p>
            <a:pPr eaLnBrk="1" hangingPunct="1">
              <a:buFontTx/>
              <a:buNone/>
            </a:pPr>
            <a:r>
              <a:rPr lang="en-US" altLang="zh-TW"/>
              <a:t>PIC18 Interrupt example</a:t>
            </a:r>
          </a:p>
          <a:p>
            <a:pPr eaLnBrk="1" hangingPunct="1">
              <a:buFontTx/>
              <a:buNone/>
            </a:pPr>
            <a:endParaRPr lang="en-US" altLang="zh-TW"/>
          </a:p>
        </p:txBody>
      </p:sp>
      <p:sp>
        <p:nvSpPr>
          <p:cNvPr id="71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418B4975-AD95-4B4C-8497-DDD847D24C82}" type="slidenum">
              <a:rPr kumimoji="0" lang="zh-TW" altLang="en-US" sz="1400">
                <a:ea typeface="新細明體" pitchFamily="18" charset="-120"/>
              </a:rPr>
              <a:pPr eaLnBrk="1" hangingPunct="1">
                <a:spcBef>
                  <a:spcPct val="0"/>
                </a:spcBef>
                <a:buFontTx/>
                <a:buNone/>
              </a:pPr>
              <a:t>6</a:t>
            </a:fld>
            <a:endParaRPr kumimoji="0" lang="en-US" altLang="zh-TW" sz="1400">
              <a:ea typeface="新細明體"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C9EDDAB4-E544-4E55-A090-AC794CA916A0}" type="slidenum">
              <a:rPr kumimoji="0" lang="zh-TW" altLang="en-US" sz="1400">
                <a:ea typeface="新細明體" pitchFamily="18" charset="-120"/>
              </a:rPr>
              <a:pPr algn="r" eaLnBrk="1" hangingPunct="1">
                <a:spcBef>
                  <a:spcPct val="0"/>
                </a:spcBef>
                <a:buFontTx/>
                <a:buNone/>
              </a:pPr>
              <a:t>7</a:t>
            </a:fld>
            <a:endParaRPr kumimoji="0" lang="en-US" altLang="zh-TW" sz="1400">
              <a:ea typeface="新細明體" pitchFamily="18" charset="-120"/>
            </a:endParaRPr>
          </a:p>
        </p:txBody>
      </p:sp>
      <p:sp>
        <p:nvSpPr>
          <p:cNvPr id="8195"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Interrupt Driven I/O</a:t>
            </a:r>
            <a:br>
              <a:rPr lang="en-US" altLang="zh-TW" b="0">
                <a:solidFill>
                  <a:schemeClr val="tx1"/>
                </a:solidFill>
              </a:rPr>
            </a:br>
            <a:endParaRPr lang="en-US" altLang="zh-TW" b="0">
              <a:solidFill>
                <a:schemeClr val="tx1"/>
              </a:solidFill>
            </a:endParaRPr>
          </a:p>
        </p:txBody>
      </p:sp>
      <p:sp>
        <p:nvSpPr>
          <p:cNvPr id="81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8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8198" name="Text Box 6"/>
          <p:cNvSpPr txBox="1">
            <a:spLocks noChangeArrowheads="1"/>
          </p:cNvSpPr>
          <p:nvPr/>
        </p:nvSpPr>
        <p:spPr bwMode="auto">
          <a:xfrm>
            <a:off x="539750" y="981075"/>
            <a:ext cx="7329488"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r>
              <a:rPr lang="en-GB" altLang="en-US" sz="2200">
                <a:ea typeface="新細明體" pitchFamily="18" charset="-120"/>
              </a:rPr>
              <a:t>In many situations, other tasks can be performed while the CPU waits for an IO device to become ready.  To do this, we can arrange for the IO device to alert the CPU when it is ready. It does so by sending a hardware signal called an interrupt.</a:t>
            </a:r>
          </a:p>
          <a:p>
            <a:pPr eaLnBrk="1" hangingPunct="1">
              <a:spcBef>
                <a:spcPct val="0"/>
              </a:spcBef>
              <a:buFontTx/>
              <a:buNone/>
            </a:pPr>
            <a:r>
              <a:rPr lang="en-GB" altLang="en-US" sz="2200">
                <a:ea typeface="新細明體" pitchFamily="18" charset="-120"/>
              </a:rPr>
              <a:t>  </a:t>
            </a:r>
          </a:p>
          <a:p>
            <a:pPr eaLnBrk="1" hangingPunct="1">
              <a:spcBef>
                <a:spcPct val="0"/>
              </a:spcBef>
              <a:buFontTx/>
              <a:buNone/>
            </a:pPr>
            <a:r>
              <a:rPr lang="en-GB" altLang="en-US" sz="2200">
                <a:ea typeface="新細明體" pitchFamily="18" charset="-120"/>
              </a:rPr>
              <a:t>The CPU allows normal program execution to be interrupted by some external signals from I/O devices.</a:t>
            </a:r>
          </a:p>
          <a:p>
            <a:pPr eaLnBrk="1" hangingPunct="1">
              <a:spcBef>
                <a:spcPct val="0"/>
              </a:spcBef>
              <a:buFontTx/>
              <a:buNone/>
            </a:pPr>
            <a:endParaRPr lang="en-GB" altLang="en-US" sz="2200">
              <a:ea typeface="新細明體" pitchFamily="18" charset="-120"/>
            </a:endParaRPr>
          </a:p>
          <a:p>
            <a:pPr eaLnBrk="1" hangingPunct="1">
              <a:spcBef>
                <a:spcPct val="0"/>
              </a:spcBef>
              <a:buFontTx/>
              <a:buNone/>
            </a:pPr>
            <a:r>
              <a:rPr lang="en-GB" altLang="en-US" sz="2200">
                <a:ea typeface="新細明體" pitchFamily="18" charset="-120"/>
              </a:rPr>
              <a:t>When interrupted, it stops executing its current program and enter an </a:t>
            </a:r>
            <a:r>
              <a:rPr lang="en-GB" altLang="en-US" sz="2200" i="1">
                <a:ea typeface="新細明體" pitchFamily="18" charset="-120"/>
              </a:rPr>
              <a:t>interrupt sequence</a:t>
            </a:r>
            <a:r>
              <a:rPr lang="en-GB" altLang="en-US" sz="2200">
                <a:ea typeface="新細明體" pitchFamily="18" charset="-120"/>
              </a:rPr>
              <a:t>. The status of the current program is saved before entering the </a:t>
            </a:r>
            <a:r>
              <a:rPr lang="en-GB" altLang="en-US" sz="2200" i="1">
                <a:ea typeface="新細明體" pitchFamily="18" charset="-120"/>
              </a:rPr>
              <a:t>interrupt service routine (ISR)</a:t>
            </a:r>
            <a:r>
              <a:rPr lang="en-GB" altLang="en-US" sz="2200">
                <a:ea typeface="新細明體" pitchFamily="18" charset="-120"/>
              </a:rPr>
              <a:t> that services the interrupt.</a:t>
            </a:r>
          </a:p>
          <a:p>
            <a:pPr eaLnBrk="1" hangingPunct="1">
              <a:spcBef>
                <a:spcPct val="0"/>
              </a:spcBef>
              <a:buFontTx/>
              <a:buNone/>
            </a:pPr>
            <a:endParaRPr lang="en-GB" altLang="en-US" sz="2200">
              <a:ea typeface="新細明體" pitchFamily="18" charset="-120"/>
            </a:endParaRPr>
          </a:p>
          <a:p>
            <a:pPr eaLnBrk="1" hangingPunct="1">
              <a:spcBef>
                <a:spcPct val="0"/>
              </a:spcBef>
              <a:buFontTx/>
              <a:buNone/>
            </a:pPr>
            <a:r>
              <a:rPr lang="en-GB" altLang="en-US" sz="2200">
                <a:ea typeface="新細明體" pitchFamily="18" charset="-120"/>
              </a:rPr>
              <a:t>After servicing the interrupt, the status before the interrupt is restored, execution is then returned to the interrupted program.</a:t>
            </a:r>
            <a:r>
              <a:rPr lang="en-US" altLang="en-US" sz="2200">
                <a:ea typeface="新細明體" pitchFamily="18" charset="-120"/>
              </a:rPr>
              <a:t> </a:t>
            </a:r>
          </a:p>
        </p:txBody>
      </p:sp>
      <p:sp>
        <p:nvSpPr>
          <p:cNvPr id="819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06912B9B-04C1-4297-9FBF-9A1D296F6AC1}" type="slidenum">
              <a:rPr kumimoji="0" lang="zh-TW" altLang="en-US" sz="1400">
                <a:ea typeface="新細明體" pitchFamily="18" charset="-120"/>
              </a:rPr>
              <a:pPr eaLnBrk="1" hangingPunct="1">
                <a:spcBef>
                  <a:spcPct val="0"/>
                </a:spcBef>
                <a:buFontTx/>
                <a:buNone/>
              </a:pPr>
              <a:t>7</a:t>
            </a:fld>
            <a:endParaRPr kumimoji="0" lang="en-US" altLang="zh-TW" sz="1400">
              <a:ea typeface="新細明體"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D6CED9DF-8376-4AC9-935C-93BD8F100D14}" type="slidenum">
              <a:rPr kumimoji="0" lang="zh-TW" altLang="en-US" sz="1400">
                <a:ea typeface="新細明體" pitchFamily="18" charset="-120"/>
              </a:rPr>
              <a:pPr algn="r" eaLnBrk="1" hangingPunct="1">
                <a:spcBef>
                  <a:spcPct val="0"/>
                </a:spcBef>
                <a:buFontTx/>
                <a:buNone/>
              </a:pPr>
              <a:t>8</a:t>
            </a:fld>
            <a:endParaRPr kumimoji="0" lang="en-US" altLang="zh-TW" sz="1400">
              <a:ea typeface="新細明體" pitchFamily="18" charset="-120"/>
            </a:endParaRPr>
          </a:p>
        </p:txBody>
      </p:sp>
      <p:sp>
        <p:nvSpPr>
          <p:cNvPr id="9219" name="Rectangle 1026"/>
          <p:cNvSpPr>
            <a:spLocks noGrp="1" noChangeArrowheads="1"/>
          </p:cNvSpPr>
          <p:nvPr>
            <p:ph type="title" idx="4294967295"/>
          </p:nvPr>
        </p:nvSpPr>
        <p:spPr>
          <a:xfrm>
            <a:off x="395288" y="404813"/>
            <a:ext cx="8424862" cy="371475"/>
          </a:xfrm>
        </p:spPr>
        <p:txBody>
          <a:bodyPr/>
          <a:lstStyle/>
          <a:p>
            <a:pPr algn="l" eaLnBrk="1" hangingPunct="1"/>
            <a:r>
              <a:rPr lang="en-US" altLang="zh-TW"/>
              <a:t>Interrupt Driven I/O</a:t>
            </a:r>
            <a:endParaRPr lang="en-US" altLang="zh-TW" b="0">
              <a:solidFill>
                <a:schemeClr val="tx1"/>
              </a:solidFill>
            </a:endParaRPr>
          </a:p>
        </p:txBody>
      </p:sp>
      <p:sp>
        <p:nvSpPr>
          <p:cNvPr id="92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92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pic>
        <p:nvPicPr>
          <p:cNvPr id="92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81075"/>
            <a:ext cx="8347075"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52DDB6D-9365-405D-BBC8-11F46D69A114}" type="slidenum">
              <a:rPr kumimoji="0" lang="zh-TW" altLang="en-US" sz="1400">
                <a:ea typeface="新細明體" pitchFamily="18" charset="-120"/>
              </a:rPr>
              <a:pPr eaLnBrk="1" hangingPunct="1">
                <a:spcBef>
                  <a:spcPct val="0"/>
                </a:spcBef>
                <a:buFontTx/>
                <a:buNone/>
              </a:pPr>
              <a:t>8</a:t>
            </a:fld>
            <a:endParaRPr kumimoji="0" lang="en-US" altLang="zh-TW" sz="1400">
              <a:ea typeface="新細明體"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Grp="1"/>
          </p:cNvSpPr>
          <p:nvPr/>
        </p:nvSpPr>
        <p:spPr bwMode="auto">
          <a:xfrm>
            <a:off x="7204075"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algn="r" eaLnBrk="1" hangingPunct="1">
              <a:spcBef>
                <a:spcPct val="0"/>
              </a:spcBef>
              <a:buFontTx/>
              <a:buNone/>
            </a:pPr>
            <a:fld id="{FCEC7BB4-6785-40C1-BEDB-ACC543CDC4F6}" type="slidenum">
              <a:rPr kumimoji="0" lang="zh-TW" altLang="en-US" sz="1400">
                <a:ea typeface="新細明體" pitchFamily="18" charset="-120"/>
              </a:rPr>
              <a:pPr algn="r" eaLnBrk="1" hangingPunct="1">
                <a:spcBef>
                  <a:spcPct val="0"/>
                </a:spcBef>
                <a:buFontTx/>
                <a:buNone/>
              </a:pPr>
              <a:t>9</a:t>
            </a:fld>
            <a:endParaRPr kumimoji="0" lang="en-US" altLang="zh-TW" sz="1400">
              <a:ea typeface="新細明體" pitchFamily="18" charset="-120"/>
            </a:endParaRPr>
          </a:p>
        </p:txBody>
      </p:sp>
      <p:sp>
        <p:nvSpPr>
          <p:cNvPr id="10243" name="Rectangle 1026"/>
          <p:cNvSpPr>
            <a:spLocks noGrp="1" noChangeArrowheads="1"/>
          </p:cNvSpPr>
          <p:nvPr>
            <p:ph type="title" idx="4294967295"/>
          </p:nvPr>
        </p:nvSpPr>
        <p:spPr>
          <a:xfrm>
            <a:off x="360363" y="204788"/>
            <a:ext cx="8423275" cy="776287"/>
          </a:xfrm>
        </p:spPr>
        <p:txBody>
          <a:bodyPr/>
          <a:lstStyle/>
          <a:p>
            <a:pPr algn="l" eaLnBrk="1" hangingPunct="1"/>
            <a:r>
              <a:rPr lang="en-US" altLang="zh-TW"/>
              <a:t>Interrupt Driven I/O </a:t>
            </a:r>
            <a:br>
              <a:rPr lang="en-US" altLang="zh-TW" b="0">
                <a:solidFill>
                  <a:schemeClr val="tx1"/>
                </a:solidFill>
              </a:rPr>
            </a:br>
            <a:endParaRPr lang="en-US" altLang="zh-TW" b="0">
              <a:solidFill>
                <a:schemeClr val="tx1"/>
              </a:solidFill>
            </a:endParaRPr>
          </a:p>
        </p:txBody>
      </p:sp>
      <p:sp>
        <p:nvSpPr>
          <p:cNvPr id="102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102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endParaRPr lang="en-US" altLang="en-US" sz="2400">
              <a:ea typeface="新細明體" pitchFamily="18" charset="-120"/>
            </a:endParaRPr>
          </a:p>
        </p:txBody>
      </p:sp>
      <p:sp>
        <p:nvSpPr>
          <p:cNvPr id="7" name="Content Placeholder 5"/>
          <p:cNvSpPr txBox="1">
            <a:spLocks/>
          </p:cNvSpPr>
          <p:nvPr/>
        </p:nvSpPr>
        <p:spPr>
          <a:xfrm>
            <a:off x="457200" y="765175"/>
            <a:ext cx="4114800" cy="4648200"/>
          </a:xfrm>
          <a:prstGeom prst="rect">
            <a:avLst/>
          </a:prstGeom>
        </p:spPr>
        <p:txBody>
          <a:bodyPr/>
          <a:lst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defRPr/>
            </a:pPr>
            <a:r>
              <a:rPr lang="en-US" altLang="en-US" sz="2400" kern="0"/>
              <a:t>When an interrupt is invoked the uC runs the Interrupt Service Routine(ISR)</a:t>
            </a:r>
          </a:p>
          <a:p>
            <a:pPr>
              <a:defRPr/>
            </a:pPr>
            <a:r>
              <a:rPr lang="en-US" altLang="en-US" sz="2400" kern="0"/>
              <a:t>Interrupt vector table holds the address of ISRs</a:t>
            </a:r>
          </a:p>
          <a:p>
            <a:pPr lvl="1">
              <a:defRPr/>
            </a:pPr>
            <a:r>
              <a:rPr lang="en-US" altLang="en-US" sz="2000" kern="0"/>
              <a:t>Power-on Reset 0000h</a:t>
            </a:r>
          </a:p>
          <a:p>
            <a:pPr lvl="1">
              <a:defRPr/>
            </a:pPr>
            <a:r>
              <a:rPr lang="en-US" altLang="en-US" sz="2000" kern="0"/>
              <a:t>High priority interrupt 0008h</a:t>
            </a:r>
          </a:p>
          <a:p>
            <a:pPr lvl="1">
              <a:defRPr/>
            </a:pPr>
            <a:r>
              <a:rPr lang="en-US" altLang="en-US" sz="2000" kern="0"/>
              <a:t>Low priority interrupt 0018h</a:t>
            </a:r>
            <a:endParaRPr lang="ar-EG" altLang="en-US" sz="2000" kern="0" dirty="0"/>
          </a:p>
        </p:txBody>
      </p:sp>
      <p:pic>
        <p:nvPicPr>
          <p:cNvPr id="102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901700"/>
            <a:ext cx="3389312"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DFKai-SB" pitchFamily="65" charset="-120"/>
              </a:defRPr>
            </a:lvl1pPr>
            <a:lvl2pPr marL="742950" indent="-285750" eaLnBrk="0" hangingPunct="0">
              <a:spcBef>
                <a:spcPct val="20000"/>
              </a:spcBef>
              <a:buChar char="–"/>
              <a:defRPr kumimoji="1" sz="2400">
                <a:solidFill>
                  <a:schemeClr val="tx1"/>
                </a:solidFill>
                <a:latin typeface="Times New Roman" pitchFamily="18" charset="0"/>
                <a:ea typeface="DFKai-SB" pitchFamily="65" charset="-120"/>
              </a:defRPr>
            </a:lvl2pPr>
            <a:lvl3pPr marL="1143000" indent="-228600" eaLnBrk="0" hangingPunct="0">
              <a:spcBef>
                <a:spcPct val="20000"/>
              </a:spcBef>
              <a:buChar char="•"/>
              <a:defRPr kumimoji="1" sz="2000">
                <a:solidFill>
                  <a:schemeClr val="tx1"/>
                </a:solidFill>
                <a:latin typeface="Times New Roman" pitchFamily="18" charset="0"/>
                <a:ea typeface="DFKai-SB" pitchFamily="65" charset="-120"/>
              </a:defRPr>
            </a:lvl3pPr>
            <a:lvl4pPr marL="1600200" indent="-228600" eaLnBrk="0" hangingPunct="0">
              <a:spcBef>
                <a:spcPct val="20000"/>
              </a:spcBef>
              <a:buChar char="–"/>
              <a:defRPr kumimoji="1">
                <a:solidFill>
                  <a:schemeClr val="tx1"/>
                </a:solidFill>
                <a:latin typeface="Times New Roman" pitchFamily="18" charset="0"/>
                <a:ea typeface="DFKai-SB" pitchFamily="65" charset="-120"/>
              </a:defRPr>
            </a:lvl4pPr>
            <a:lvl5pPr marL="2057400" indent="-228600" eaLnBrk="0" hangingPunct="0">
              <a:spcBef>
                <a:spcPct val="20000"/>
              </a:spcBef>
              <a:buChar char="»"/>
              <a:defRPr kumimoji="1">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buChar char="»"/>
              <a:defRPr kumimoji="1">
                <a:solidFill>
                  <a:schemeClr val="tx1"/>
                </a:solidFill>
                <a:latin typeface="Times New Roman" pitchFamily="18" charset="0"/>
                <a:ea typeface="DFKai-SB" pitchFamily="65" charset="-120"/>
              </a:defRPr>
            </a:lvl9pPr>
          </a:lstStyle>
          <a:p>
            <a:pPr eaLnBrk="1" hangingPunct="1">
              <a:spcBef>
                <a:spcPct val="0"/>
              </a:spcBef>
              <a:buFontTx/>
              <a:buNone/>
            </a:pPr>
            <a:fld id="{68A079E9-DE6F-4409-A9D1-DF7A77042B02}" type="slidenum">
              <a:rPr kumimoji="0" lang="zh-TW" altLang="en-US" sz="1400">
                <a:ea typeface="新細明體" pitchFamily="18" charset="-120"/>
              </a:rPr>
              <a:pPr eaLnBrk="1" hangingPunct="1">
                <a:spcBef>
                  <a:spcPct val="0"/>
                </a:spcBef>
                <a:buFontTx/>
                <a:buNone/>
              </a:pPr>
              <a:t>9</a:t>
            </a:fld>
            <a:endParaRPr kumimoji="0" lang="en-US" altLang="zh-TW" sz="1400">
              <a:ea typeface="新細明體" pitchFamily="18" charset="-120"/>
            </a:endParaRP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6943</TotalTime>
  <Words>2674</Words>
  <Application>Microsoft Office PowerPoint</Application>
  <PresentationFormat>On-screen Show (4:3)</PresentationFormat>
  <Paragraphs>541</Paragraphs>
  <Slides>45</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Comic Sans MS</vt:lpstr>
      <vt:lpstr>Courier New</vt:lpstr>
      <vt:lpstr>Times New Roman</vt:lpstr>
      <vt:lpstr>ZapfDingbats</vt:lpstr>
      <vt:lpstr>預設簡報設計</vt:lpstr>
      <vt:lpstr>Picture</vt:lpstr>
      <vt:lpstr> Program IO and Interrupt    </vt:lpstr>
      <vt:lpstr> Program IO and Interrupt    </vt:lpstr>
      <vt:lpstr> Program-controlled IO </vt:lpstr>
      <vt:lpstr> Program-controlled IO </vt:lpstr>
      <vt:lpstr> Program-controlled IO (polling) </vt:lpstr>
      <vt:lpstr> Program IO and Interrupt    </vt:lpstr>
      <vt:lpstr>Interrupt Driven I/O </vt:lpstr>
      <vt:lpstr>Interrupt Driven I/O</vt:lpstr>
      <vt:lpstr>Interrupt Driven I/O  </vt:lpstr>
      <vt:lpstr>Steps in executing an interrupt</vt:lpstr>
      <vt:lpstr>Program organization in MPLAB</vt:lpstr>
      <vt:lpstr>Sources of interrupts in PIC18</vt:lpstr>
      <vt:lpstr>Enabling and disabling an interrupt</vt:lpstr>
      <vt:lpstr> Program IO and Interrupt    </vt:lpstr>
      <vt:lpstr> Handling multiple devices </vt:lpstr>
      <vt:lpstr> Handling multiple devices </vt:lpstr>
      <vt:lpstr> Device identification by program polling  </vt:lpstr>
      <vt:lpstr> Device identification by program polling  </vt:lpstr>
      <vt:lpstr> Vectored Interrupts </vt:lpstr>
      <vt:lpstr> Priority of Interruptss </vt:lpstr>
      <vt:lpstr> Priority of Interruptss </vt:lpstr>
      <vt:lpstr> Comparison </vt:lpstr>
      <vt:lpstr> Program IO and Interrupt    </vt:lpstr>
      <vt:lpstr>Sources of interrupts in PIC18</vt:lpstr>
      <vt:lpstr>Additional Notes</vt:lpstr>
      <vt:lpstr>Enabling and disabling an interrupt</vt:lpstr>
      <vt:lpstr>Enabling and disabling an interrupt</vt:lpstr>
      <vt:lpstr>External interrupts INT0, INT1, INT2</vt:lpstr>
      <vt:lpstr>Steps in enabling an interrupt</vt:lpstr>
      <vt:lpstr>Example</vt:lpstr>
      <vt:lpstr>Example</vt:lpstr>
      <vt:lpstr>Program</vt:lpstr>
      <vt:lpstr>Negative Edge-triggered interrupts</vt:lpstr>
      <vt:lpstr>Sampling the Edge triggered interrupt</vt:lpstr>
      <vt:lpstr>Example</vt:lpstr>
      <vt:lpstr>Example</vt:lpstr>
      <vt:lpstr>PowerPoint Presentation</vt:lpstr>
      <vt:lpstr>Example</vt:lpstr>
      <vt:lpstr>PORTB change interrupt</vt:lpstr>
      <vt:lpstr>PORTB change interrupt</vt:lpstr>
      <vt:lpstr>PORTB change interrupt</vt:lpstr>
      <vt:lpstr>Program</vt:lpstr>
      <vt:lpstr>Another Example</vt:lpstr>
      <vt:lpstr>Program</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Bighead</dc:creator>
  <cp:lastModifiedBy>Andrew LEUNG</cp:lastModifiedBy>
  <cp:revision>127</cp:revision>
  <dcterms:created xsi:type="dcterms:W3CDTF">1601-01-01T00:00:00Z</dcterms:created>
  <dcterms:modified xsi:type="dcterms:W3CDTF">2023-03-02T05:32:36Z</dcterms:modified>
</cp:coreProperties>
</file>