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7" r:id="rId2"/>
    <p:sldId id="433" r:id="rId3"/>
    <p:sldId id="432" r:id="rId4"/>
    <p:sldId id="434" r:id="rId5"/>
    <p:sldId id="435" r:id="rId6"/>
    <p:sldId id="436" r:id="rId7"/>
    <p:sldId id="437" r:id="rId8"/>
    <p:sldId id="439" r:id="rId9"/>
    <p:sldId id="440" r:id="rId10"/>
    <p:sldId id="438" r:id="rId11"/>
    <p:sldId id="441" r:id="rId12"/>
    <p:sldId id="442" r:id="rId13"/>
    <p:sldId id="443" r:id="rId14"/>
    <p:sldId id="444" r:id="rId15"/>
    <p:sldId id="445" r:id="rId16"/>
    <p:sldId id="446" r:id="rId17"/>
    <p:sldId id="447" r:id="rId18"/>
    <p:sldId id="427" r:id="rId19"/>
    <p:sldId id="448" r:id="rId20"/>
    <p:sldId id="449" r:id="rId21"/>
    <p:sldId id="450" r:id="rId22"/>
    <p:sldId id="465" r:id="rId23"/>
    <p:sldId id="466" r:id="rId24"/>
    <p:sldId id="451" r:id="rId25"/>
    <p:sldId id="452" r:id="rId26"/>
    <p:sldId id="453" r:id="rId27"/>
    <p:sldId id="454" r:id="rId28"/>
    <p:sldId id="477" r:id="rId29"/>
    <p:sldId id="455" r:id="rId30"/>
    <p:sldId id="456" r:id="rId31"/>
    <p:sldId id="464" r:id="rId32"/>
    <p:sldId id="475" r:id="rId33"/>
    <p:sldId id="476" r:id="rId34"/>
    <p:sldId id="467" r:id="rId35"/>
    <p:sldId id="468" r:id="rId36"/>
    <p:sldId id="469" r:id="rId37"/>
    <p:sldId id="472" r:id="rId38"/>
    <p:sldId id="473" r:id="rId39"/>
    <p:sldId id="470" r:id="rId40"/>
    <p:sldId id="471" r:id="rId41"/>
    <p:sldId id="474" r:id="rId42"/>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1248">
          <p15:clr>
            <a:srgbClr val="A4A3A4"/>
          </p15:clr>
        </p15:guide>
        <p15:guide id="2"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 autoAdjust="0"/>
    <p:restoredTop sz="92120" autoAdjust="0"/>
  </p:normalViewPr>
  <p:slideViewPr>
    <p:cSldViewPr>
      <p:cViewPr varScale="1">
        <p:scale>
          <a:sx n="88" d="100"/>
          <a:sy n="88" d="100"/>
        </p:scale>
        <p:origin x="1734" y="78"/>
      </p:cViewPr>
      <p:guideLst>
        <p:guide orient="horz" pos="1248"/>
        <p:guide pos="43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20.xml"/><Relationship Id="rId3" Type="http://schemas.openxmlformats.org/officeDocument/2006/relationships/slide" Target="slides/slide4.xml"/><Relationship Id="rId21" Type="http://schemas.openxmlformats.org/officeDocument/2006/relationships/slide" Target="slides/slide31.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9.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41.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33.xml"/><Relationship Id="rId10" Type="http://schemas.openxmlformats.org/officeDocument/2006/relationships/slide" Target="slides/slide11.xml"/><Relationship Id="rId19" Type="http://schemas.openxmlformats.org/officeDocument/2006/relationships/slide" Target="slides/slide22.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LEUNG" userId="09507447-942e-4505-be83-95da9c0cde06" providerId="ADAL" clId="{B80CD870-8055-413D-B897-47CDA9AA9626}"/>
    <pc:docChg chg="custSel modSld">
      <pc:chgData name="Andrew LEUNG" userId="09507447-942e-4505-be83-95da9c0cde06" providerId="ADAL" clId="{B80CD870-8055-413D-B897-47CDA9AA9626}" dt="2023-03-22T01:42:46.983" v="19" actId="20577"/>
      <pc:docMkLst>
        <pc:docMk/>
      </pc:docMkLst>
      <pc:sldChg chg="modSp mod">
        <pc:chgData name="Andrew LEUNG" userId="09507447-942e-4505-be83-95da9c0cde06" providerId="ADAL" clId="{B80CD870-8055-413D-B897-47CDA9AA9626}" dt="2023-03-22T01:41:19.791" v="8" actId="20577"/>
        <pc:sldMkLst>
          <pc:docMk/>
          <pc:sldMk cId="0" sldId="432"/>
        </pc:sldMkLst>
        <pc:spChg chg="mod">
          <ac:chgData name="Andrew LEUNG" userId="09507447-942e-4505-be83-95da9c0cde06" providerId="ADAL" clId="{B80CD870-8055-413D-B897-47CDA9AA9626}" dt="2023-03-22T01:41:19.791" v="8" actId="20577"/>
          <ac:spMkLst>
            <pc:docMk/>
            <pc:sldMk cId="0" sldId="432"/>
            <ac:spMk id="4100" creationId="{00000000-0000-0000-0000-000000000000}"/>
          </ac:spMkLst>
        </pc:spChg>
      </pc:sldChg>
      <pc:sldChg chg="modSp mod">
        <pc:chgData name="Andrew LEUNG" userId="09507447-942e-4505-be83-95da9c0cde06" providerId="ADAL" clId="{B80CD870-8055-413D-B897-47CDA9AA9626}" dt="2023-03-22T01:42:46.983" v="19" actId="20577"/>
        <pc:sldMkLst>
          <pc:docMk/>
          <pc:sldMk cId="0" sldId="445"/>
        </pc:sldMkLst>
        <pc:spChg chg="mod">
          <ac:chgData name="Andrew LEUNG" userId="09507447-942e-4505-be83-95da9c0cde06" providerId="ADAL" clId="{B80CD870-8055-413D-B897-47CDA9AA9626}" dt="2023-03-22T01:42:46.983" v="19" actId="20577"/>
          <ac:spMkLst>
            <pc:docMk/>
            <pc:sldMk cId="0" sldId="445"/>
            <ac:spMk id="142340" creationId="{00000000-0000-0000-0000-000000000000}"/>
          </ac:spMkLst>
        </pc:spChg>
        <pc:graphicFrameChg chg="modGraphic">
          <ac:chgData name="Andrew LEUNG" userId="09507447-942e-4505-be83-95da9c0cde06" providerId="ADAL" clId="{B80CD870-8055-413D-B897-47CDA9AA9626}" dt="2023-03-22T01:41:54.230" v="11" actId="207"/>
          <ac:graphicFrameMkLst>
            <pc:docMk/>
            <pc:sldMk cId="0" sldId="445"/>
            <ac:graphicFrameMk id="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D7DEB2-EA73-4380-B815-888D161EA200}" type="slidenum">
              <a:rPr lang="zh-TW" altLang="en-US"/>
              <a:pPr/>
              <a:t>‹#›</a:t>
            </a:fld>
            <a:endParaRPr lang="en-US" altLang="zh-TW"/>
          </a:p>
        </p:txBody>
      </p:sp>
    </p:spTree>
    <p:extLst>
      <p:ext uri="{BB962C8B-B14F-4D97-AF65-F5344CB8AC3E}">
        <p14:creationId xmlns:p14="http://schemas.microsoft.com/office/powerpoint/2010/main" val="1099329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A8C4B525-2BD5-4878-92E6-94F769791759}" type="slidenum">
              <a:rPr lang="zh-TW" altLang="en-US"/>
              <a:pPr eaLnBrk="1" hangingPunct="1">
                <a:spcBef>
                  <a:spcPct val="0"/>
                </a:spcBef>
              </a:pPr>
              <a:t>1</a:t>
            </a:fld>
            <a:endParaRPr lang="en-US" altLang="zh-TW"/>
          </a:p>
        </p:txBody>
      </p:sp>
    </p:spTree>
    <p:extLst>
      <p:ext uri="{BB962C8B-B14F-4D97-AF65-F5344CB8AC3E}">
        <p14:creationId xmlns:p14="http://schemas.microsoft.com/office/powerpoint/2010/main" val="160657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7E24BCAD-FE27-4EB0-BF7B-878187014CFB}" type="slidenum">
              <a:rPr lang="zh-TW" altLang="en-US"/>
              <a:pPr algn="r" eaLnBrk="1" hangingPunct="1">
                <a:spcBef>
                  <a:spcPct val="0"/>
                </a:spcBef>
              </a:pPr>
              <a:t>10</a:t>
            </a:fld>
            <a:endParaRPr lang="en-US" altLang="zh-TW"/>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extLst>
      <p:ext uri="{BB962C8B-B14F-4D97-AF65-F5344CB8AC3E}">
        <p14:creationId xmlns:p14="http://schemas.microsoft.com/office/powerpoint/2010/main" val="141903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ED2094FB-317B-495F-A39F-E3755228646A}" type="slidenum">
              <a:rPr lang="zh-TW" altLang="en-US"/>
              <a:pPr algn="r" eaLnBrk="1" hangingPunct="1">
                <a:spcBef>
                  <a:spcPct val="0"/>
                </a:spcBef>
              </a:pPr>
              <a:t>11</a:t>
            </a:fld>
            <a:endParaRPr lang="en-US" altLang="zh-TW"/>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extLst>
      <p:ext uri="{BB962C8B-B14F-4D97-AF65-F5344CB8AC3E}">
        <p14:creationId xmlns:p14="http://schemas.microsoft.com/office/powerpoint/2010/main" val="3830632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632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A59141A3-C60F-4145-A77E-8A6A6EF63D96}" type="slidenum">
              <a:rPr lang="zh-TW" altLang="en-US"/>
              <a:pPr algn="r" eaLnBrk="1" hangingPunct="1">
                <a:spcBef>
                  <a:spcPct val="0"/>
                </a:spcBef>
              </a:pPr>
              <a:t>12</a:t>
            </a:fld>
            <a:endParaRPr lang="en-US" altLang="zh-TW"/>
          </a:p>
        </p:txBody>
      </p:sp>
    </p:spTree>
    <p:extLst>
      <p:ext uri="{BB962C8B-B14F-4D97-AF65-F5344CB8AC3E}">
        <p14:creationId xmlns:p14="http://schemas.microsoft.com/office/powerpoint/2010/main" val="291354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734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FA8085D1-1173-473E-8387-EB17F21754B8}" type="slidenum">
              <a:rPr lang="zh-TW" altLang="en-US"/>
              <a:pPr algn="r" eaLnBrk="1" hangingPunct="1">
                <a:spcBef>
                  <a:spcPct val="0"/>
                </a:spcBef>
              </a:pPr>
              <a:t>13</a:t>
            </a:fld>
            <a:endParaRPr lang="en-US" altLang="zh-TW"/>
          </a:p>
        </p:txBody>
      </p:sp>
    </p:spTree>
    <p:extLst>
      <p:ext uri="{BB962C8B-B14F-4D97-AF65-F5344CB8AC3E}">
        <p14:creationId xmlns:p14="http://schemas.microsoft.com/office/powerpoint/2010/main" val="266847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837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BEF2DFB8-48F5-4A6C-BD38-BBB1DB8D2650}" type="slidenum">
              <a:rPr lang="zh-TW" altLang="en-US"/>
              <a:pPr algn="r" eaLnBrk="1" hangingPunct="1">
                <a:spcBef>
                  <a:spcPct val="0"/>
                </a:spcBef>
              </a:pPr>
              <a:t>14</a:t>
            </a:fld>
            <a:endParaRPr lang="en-US" altLang="zh-TW"/>
          </a:p>
        </p:txBody>
      </p:sp>
    </p:spTree>
    <p:extLst>
      <p:ext uri="{BB962C8B-B14F-4D97-AF65-F5344CB8AC3E}">
        <p14:creationId xmlns:p14="http://schemas.microsoft.com/office/powerpoint/2010/main" val="2501019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8A7FC499-64D4-45B8-A9E3-2D6206C49B3B}" type="slidenum">
              <a:rPr lang="zh-TW" altLang="en-US"/>
              <a:pPr algn="r" eaLnBrk="1" hangingPunct="1">
                <a:spcBef>
                  <a:spcPct val="0"/>
                </a:spcBef>
              </a:pPr>
              <a:t>15</a:t>
            </a:fld>
            <a:endParaRPr lang="en-US" altLang="zh-TW"/>
          </a:p>
        </p:txBody>
      </p:sp>
    </p:spTree>
    <p:extLst>
      <p:ext uri="{BB962C8B-B14F-4D97-AF65-F5344CB8AC3E}">
        <p14:creationId xmlns:p14="http://schemas.microsoft.com/office/powerpoint/2010/main" val="3310265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042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39A85AC0-557A-4F3A-B213-5C324472F74E}" type="slidenum">
              <a:rPr lang="zh-TW" altLang="en-US"/>
              <a:pPr algn="r" eaLnBrk="1" hangingPunct="1">
                <a:spcBef>
                  <a:spcPct val="0"/>
                </a:spcBef>
              </a:pPr>
              <a:t>16</a:t>
            </a:fld>
            <a:endParaRPr lang="en-US" altLang="zh-TW"/>
          </a:p>
        </p:txBody>
      </p:sp>
    </p:spTree>
    <p:extLst>
      <p:ext uri="{BB962C8B-B14F-4D97-AF65-F5344CB8AC3E}">
        <p14:creationId xmlns:p14="http://schemas.microsoft.com/office/powerpoint/2010/main" val="702884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14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0EB966AE-F484-41E6-88C0-00C768FB6E9B}" type="slidenum">
              <a:rPr lang="zh-TW" altLang="en-US"/>
              <a:pPr algn="r" eaLnBrk="1" hangingPunct="1">
                <a:spcBef>
                  <a:spcPct val="0"/>
                </a:spcBef>
              </a:pPr>
              <a:t>17</a:t>
            </a:fld>
            <a:endParaRPr lang="en-US" altLang="zh-TW"/>
          </a:p>
        </p:txBody>
      </p:sp>
    </p:spTree>
    <p:extLst>
      <p:ext uri="{BB962C8B-B14F-4D97-AF65-F5344CB8AC3E}">
        <p14:creationId xmlns:p14="http://schemas.microsoft.com/office/powerpoint/2010/main" val="944199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BB77DC59-2037-494C-BF00-DF13F56DAB55}" type="slidenum">
              <a:rPr lang="zh-TW" altLang="en-US"/>
              <a:pPr eaLnBrk="1" hangingPunct="1">
                <a:spcBef>
                  <a:spcPct val="0"/>
                </a:spcBef>
              </a:pPr>
              <a:t>18</a:t>
            </a:fld>
            <a:endParaRPr lang="en-US" altLang="zh-TW"/>
          </a:p>
        </p:txBody>
      </p:sp>
    </p:spTree>
    <p:extLst>
      <p:ext uri="{BB962C8B-B14F-4D97-AF65-F5344CB8AC3E}">
        <p14:creationId xmlns:p14="http://schemas.microsoft.com/office/powerpoint/2010/main" val="1157267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349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8E64DC45-520E-483C-9437-8B2D1C88FBC1}" type="slidenum">
              <a:rPr lang="zh-TW" altLang="en-US"/>
              <a:pPr algn="r" eaLnBrk="1" hangingPunct="1">
                <a:spcBef>
                  <a:spcPct val="0"/>
                </a:spcBef>
              </a:pPr>
              <a:t>19</a:t>
            </a:fld>
            <a:endParaRPr lang="en-US" altLang="zh-TW"/>
          </a:p>
        </p:txBody>
      </p:sp>
    </p:spTree>
    <p:extLst>
      <p:ext uri="{BB962C8B-B14F-4D97-AF65-F5344CB8AC3E}">
        <p14:creationId xmlns:p14="http://schemas.microsoft.com/office/powerpoint/2010/main" val="135181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37E6B40E-C929-4943-A633-C171D7490999}" type="slidenum">
              <a:rPr lang="zh-TW" altLang="en-US"/>
              <a:pPr eaLnBrk="1" hangingPunct="1">
                <a:spcBef>
                  <a:spcPct val="0"/>
                </a:spcBef>
              </a:pPr>
              <a:t>2</a:t>
            </a:fld>
            <a:endParaRPr lang="en-US" altLang="zh-TW"/>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extLst>
      <p:ext uri="{BB962C8B-B14F-4D97-AF65-F5344CB8AC3E}">
        <p14:creationId xmlns:p14="http://schemas.microsoft.com/office/powerpoint/2010/main" val="2329207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45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326258C3-BB07-4620-B543-A7ECC9FD2B24}" type="slidenum">
              <a:rPr lang="zh-TW" altLang="en-US"/>
              <a:pPr algn="r" eaLnBrk="1" hangingPunct="1">
                <a:spcBef>
                  <a:spcPct val="0"/>
                </a:spcBef>
              </a:pPr>
              <a:t>20</a:t>
            </a:fld>
            <a:endParaRPr lang="en-US" altLang="zh-TW"/>
          </a:p>
        </p:txBody>
      </p:sp>
    </p:spTree>
    <p:extLst>
      <p:ext uri="{BB962C8B-B14F-4D97-AF65-F5344CB8AC3E}">
        <p14:creationId xmlns:p14="http://schemas.microsoft.com/office/powerpoint/2010/main" val="366557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A2AA9CD5-0C74-4663-8372-2686A2F3B6E7}" type="slidenum">
              <a:rPr lang="zh-TW" altLang="en-US"/>
              <a:pPr eaLnBrk="1" hangingPunct="1">
                <a:spcBef>
                  <a:spcPct val="0"/>
                </a:spcBef>
              </a:pPr>
              <a:t>21</a:t>
            </a:fld>
            <a:endParaRPr lang="en-US" altLang="zh-TW"/>
          </a:p>
        </p:txBody>
      </p:sp>
    </p:spTree>
    <p:extLst>
      <p:ext uri="{BB962C8B-B14F-4D97-AF65-F5344CB8AC3E}">
        <p14:creationId xmlns:p14="http://schemas.microsoft.com/office/powerpoint/2010/main" val="2017182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65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661121AD-51A3-4302-A06C-4036C604589C}" type="slidenum">
              <a:rPr lang="zh-TW" altLang="en-US"/>
              <a:pPr algn="r" eaLnBrk="1" hangingPunct="1">
                <a:spcBef>
                  <a:spcPct val="0"/>
                </a:spcBef>
              </a:pPr>
              <a:t>22</a:t>
            </a:fld>
            <a:endParaRPr lang="en-US" altLang="zh-TW"/>
          </a:p>
        </p:txBody>
      </p:sp>
    </p:spTree>
    <p:extLst>
      <p:ext uri="{BB962C8B-B14F-4D97-AF65-F5344CB8AC3E}">
        <p14:creationId xmlns:p14="http://schemas.microsoft.com/office/powerpoint/2010/main" val="4145434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758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7F0973FA-C48D-4CE1-B343-D40FDFEED296}" type="slidenum">
              <a:rPr lang="zh-TW" altLang="en-US"/>
              <a:pPr algn="r" eaLnBrk="1" hangingPunct="1">
                <a:spcBef>
                  <a:spcPct val="0"/>
                </a:spcBef>
              </a:pPr>
              <a:t>23</a:t>
            </a:fld>
            <a:endParaRPr lang="en-US" altLang="zh-TW"/>
          </a:p>
        </p:txBody>
      </p:sp>
    </p:spTree>
    <p:extLst>
      <p:ext uri="{BB962C8B-B14F-4D97-AF65-F5344CB8AC3E}">
        <p14:creationId xmlns:p14="http://schemas.microsoft.com/office/powerpoint/2010/main" val="3573356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86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BBDCD245-62B0-4443-8808-B283981B3FCC}" type="slidenum">
              <a:rPr lang="zh-TW" altLang="en-US"/>
              <a:pPr algn="r" eaLnBrk="1" hangingPunct="1">
                <a:spcBef>
                  <a:spcPct val="0"/>
                </a:spcBef>
              </a:pPr>
              <a:t>28</a:t>
            </a:fld>
            <a:endParaRPr lang="en-US" altLang="zh-TW"/>
          </a:p>
        </p:txBody>
      </p:sp>
    </p:spTree>
    <p:extLst>
      <p:ext uri="{BB962C8B-B14F-4D97-AF65-F5344CB8AC3E}">
        <p14:creationId xmlns:p14="http://schemas.microsoft.com/office/powerpoint/2010/main" val="3660489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963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2803A58F-0847-4D88-AFEE-F3F118723285}" type="slidenum">
              <a:rPr lang="zh-TW" altLang="en-US"/>
              <a:pPr algn="r" eaLnBrk="1" hangingPunct="1">
                <a:spcBef>
                  <a:spcPct val="0"/>
                </a:spcBef>
              </a:pPr>
              <a:t>31</a:t>
            </a:fld>
            <a:endParaRPr lang="en-US" altLang="zh-TW"/>
          </a:p>
        </p:txBody>
      </p:sp>
    </p:spTree>
    <p:extLst>
      <p:ext uri="{BB962C8B-B14F-4D97-AF65-F5344CB8AC3E}">
        <p14:creationId xmlns:p14="http://schemas.microsoft.com/office/powerpoint/2010/main" val="4052762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706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22665C3A-8237-4454-9202-028DD7FDB79C}" type="slidenum">
              <a:rPr lang="zh-TW" altLang="en-US"/>
              <a:pPr algn="r" eaLnBrk="1" hangingPunct="1">
                <a:spcBef>
                  <a:spcPct val="0"/>
                </a:spcBef>
              </a:pPr>
              <a:t>32</a:t>
            </a:fld>
            <a:endParaRPr lang="en-US" altLang="zh-TW"/>
          </a:p>
        </p:txBody>
      </p:sp>
    </p:spTree>
    <p:extLst>
      <p:ext uri="{BB962C8B-B14F-4D97-AF65-F5344CB8AC3E}">
        <p14:creationId xmlns:p14="http://schemas.microsoft.com/office/powerpoint/2010/main" val="2299851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7168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E3E3A271-6031-4BC8-B890-4D57DB95CA63}" type="slidenum">
              <a:rPr lang="zh-TW" altLang="en-US"/>
              <a:pPr algn="r" eaLnBrk="1" hangingPunct="1">
                <a:spcBef>
                  <a:spcPct val="0"/>
                </a:spcBef>
              </a:pPr>
              <a:t>33</a:t>
            </a:fld>
            <a:endParaRPr lang="en-US" altLang="zh-TW"/>
          </a:p>
        </p:txBody>
      </p:sp>
    </p:spTree>
    <p:extLst>
      <p:ext uri="{BB962C8B-B14F-4D97-AF65-F5344CB8AC3E}">
        <p14:creationId xmlns:p14="http://schemas.microsoft.com/office/powerpoint/2010/main" val="2442681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727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5A2B4C24-7CD2-48BD-8B43-965F1B1C9D5D}" type="slidenum">
              <a:rPr lang="zh-TW" altLang="en-US"/>
              <a:pPr algn="r" eaLnBrk="1" hangingPunct="1">
                <a:spcBef>
                  <a:spcPct val="0"/>
                </a:spcBef>
              </a:pPr>
              <a:t>41</a:t>
            </a:fld>
            <a:endParaRPr lang="en-US" altLang="zh-TW"/>
          </a:p>
        </p:txBody>
      </p:sp>
    </p:spTree>
    <p:extLst>
      <p:ext uri="{BB962C8B-B14F-4D97-AF65-F5344CB8AC3E}">
        <p14:creationId xmlns:p14="http://schemas.microsoft.com/office/powerpoint/2010/main" val="3794640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D02858FE-39C1-4224-8BC1-352CF06D73EE}" type="slidenum">
              <a:rPr lang="zh-TW" altLang="en-US"/>
              <a:pPr algn="r" eaLnBrk="1" hangingPunct="1">
                <a:spcBef>
                  <a:spcPct val="0"/>
                </a:spcBef>
              </a:pPr>
              <a:t>3</a:t>
            </a:fld>
            <a:endParaRPr lang="en-US" altLang="zh-TW"/>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extLst>
      <p:ext uri="{BB962C8B-B14F-4D97-AF65-F5344CB8AC3E}">
        <p14:creationId xmlns:p14="http://schemas.microsoft.com/office/powerpoint/2010/main" val="302170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C1D11CC3-F91C-45AF-A401-D072DB052D46}" type="slidenum">
              <a:rPr lang="zh-TW" altLang="en-US"/>
              <a:pPr algn="r" eaLnBrk="1" hangingPunct="1">
                <a:spcBef>
                  <a:spcPct val="0"/>
                </a:spcBef>
              </a:pPr>
              <a:t>4</a:t>
            </a:fld>
            <a:endParaRPr lang="en-US" altLang="zh-TW"/>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extLst>
      <p:ext uri="{BB962C8B-B14F-4D97-AF65-F5344CB8AC3E}">
        <p14:creationId xmlns:p14="http://schemas.microsoft.com/office/powerpoint/2010/main" val="36370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BF8BE47C-2B6D-4B7D-A6FD-6EE963488581}" type="slidenum">
              <a:rPr lang="zh-TW" altLang="en-US"/>
              <a:pPr algn="r" eaLnBrk="1" hangingPunct="1">
                <a:spcBef>
                  <a:spcPct val="0"/>
                </a:spcBef>
              </a:pPr>
              <a:t>5</a:t>
            </a:fld>
            <a:endParaRPr lang="en-US" altLang="zh-TW"/>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extLst>
      <p:ext uri="{BB962C8B-B14F-4D97-AF65-F5344CB8AC3E}">
        <p14:creationId xmlns:p14="http://schemas.microsoft.com/office/powerpoint/2010/main" val="13814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84AA651D-12E8-4CBE-BCC8-FA95BE60CBF2}" type="slidenum">
              <a:rPr lang="zh-TW" altLang="en-US"/>
              <a:pPr algn="r" eaLnBrk="1" hangingPunct="1">
                <a:spcBef>
                  <a:spcPct val="0"/>
                </a:spcBef>
              </a:pPr>
              <a:t>6</a:t>
            </a:fld>
            <a:endParaRPr lang="en-US" altLang="zh-TW"/>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extLst>
      <p:ext uri="{BB962C8B-B14F-4D97-AF65-F5344CB8AC3E}">
        <p14:creationId xmlns:p14="http://schemas.microsoft.com/office/powerpoint/2010/main" val="1081094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4390A4F3-3185-4811-A3ED-0AD0A6BB5191}" type="slidenum">
              <a:rPr lang="zh-TW" altLang="en-US"/>
              <a:pPr algn="r" eaLnBrk="1" hangingPunct="1">
                <a:spcBef>
                  <a:spcPct val="0"/>
                </a:spcBef>
              </a:pPr>
              <a:t>7</a:t>
            </a:fld>
            <a:endParaRPr lang="en-US" altLang="zh-TW"/>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extLst>
      <p:ext uri="{BB962C8B-B14F-4D97-AF65-F5344CB8AC3E}">
        <p14:creationId xmlns:p14="http://schemas.microsoft.com/office/powerpoint/2010/main" val="471672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222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42F7DBCF-ED9C-4060-B904-C74D3AC6016B}" type="slidenum">
              <a:rPr lang="zh-TW" altLang="en-US"/>
              <a:pPr algn="r" eaLnBrk="1" hangingPunct="1">
                <a:spcBef>
                  <a:spcPct val="0"/>
                </a:spcBef>
              </a:pPr>
              <a:t>8</a:t>
            </a:fld>
            <a:endParaRPr lang="en-US" altLang="zh-TW"/>
          </a:p>
        </p:txBody>
      </p:sp>
    </p:spTree>
    <p:extLst>
      <p:ext uri="{BB962C8B-B14F-4D97-AF65-F5344CB8AC3E}">
        <p14:creationId xmlns:p14="http://schemas.microsoft.com/office/powerpoint/2010/main" val="1852648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325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20F8A9E2-9E97-473F-B2E3-DDCB938A401F}" type="slidenum">
              <a:rPr lang="zh-TW" altLang="en-US"/>
              <a:pPr algn="r" eaLnBrk="1" hangingPunct="1">
                <a:spcBef>
                  <a:spcPct val="0"/>
                </a:spcBef>
              </a:pPr>
              <a:t>9</a:t>
            </a:fld>
            <a:endParaRPr lang="en-US" altLang="zh-TW"/>
          </a:p>
        </p:txBody>
      </p:sp>
    </p:spTree>
    <p:extLst>
      <p:ext uri="{BB962C8B-B14F-4D97-AF65-F5344CB8AC3E}">
        <p14:creationId xmlns:p14="http://schemas.microsoft.com/office/powerpoint/2010/main" val="3353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C6B54194-F5B4-48F8-8677-9BE2A5ABE52C}" type="slidenum">
              <a:rPr lang="zh-TW" altLang="en-US"/>
              <a:pPr/>
              <a:t>‹#›</a:t>
            </a:fld>
            <a:endParaRPr lang="en-US" altLang="zh-TW"/>
          </a:p>
        </p:txBody>
      </p:sp>
    </p:spTree>
    <p:extLst>
      <p:ext uri="{BB962C8B-B14F-4D97-AF65-F5344CB8AC3E}">
        <p14:creationId xmlns:p14="http://schemas.microsoft.com/office/powerpoint/2010/main" val="70906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C7EDA061-0009-4C4F-B751-AADC9118FF18}" type="slidenum">
              <a:rPr lang="zh-TW" altLang="en-US"/>
              <a:pPr/>
              <a:t>‹#›</a:t>
            </a:fld>
            <a:endParaRPr lang="en-US" altLang="zh-TW"/>
          </a:p>
        </p:txBody>
      </p:sp>
    </p:spTree>
    <p:extLst>
      <p:ext uri="{BB962C8B-B14F-4D97-AF65-F5344CB8AC3E}">
        <p14:creationId xmlns:p14="http://schemas.microsoft.com/office/powerpoint/2010/main" val="356021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0C8ED780-14ED-48D1-95F5-30C6F0D7FC9F}" type="slidenum">
              <a:rPr lang="zh-TW" altLang="en-US"/>
              <a:pPr/>
              <a:t>‹#›</a:t>
            </a:fld>
            <a:endParaRPr lang="en-US" altLang="zh-TW"/>
          </a:p>
        </p:txBody>
      </p:sp>
    </p:spTree>
    <p:extLst>
      <p:ext uri="{BB962C8B-B14F-4D97-AF65-F5344CB8AC3E}">
        <p14:creationId xmlns:p14="http://schemas.microsoft.com/office/powerpoint/2010/main" val="1903914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10A2FB4-12B6-4569-8EA3-114EE5951277}" type="slidenum">
              <a:rPr lang="zh-TW" altLang="en-US"/>
              <a:pPr/>
              <a:t>‹#›</a:t>
            </a:fld>
            <a:endParaRPr lang="en-US" altLang="zh-TW"/>
          </a:p>
        </p:txBody>
      </p:sp>
    </p:spTree>
    <p:extLst>
      <p:ext uri="{BB962C8B-B14F-4D97-AF65-F5344CB8AC3E}">
        <p14:creationId xmlns:p14="http://schemas.microsoft.com/office/powerpoint/2010/main" val="311726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5EE2524-C588-44B8-9C9A-6BCE614BDFB7}" type="slidenum">
              <a:rPr lang="zh-TW" altLang="en-US"/>
              <a:pPr/>
              <a:t>‹#›</a:t>
            </a:fld>
            <a:endParaRPr lang="en-US" altLang="zh-TW"/>
          </a:p>
        </p:txBody>
      </p:sp>
    </p:spTree>
    <p:extLst>
      <p:ext uri="{BB962C8B-B14F-4D97-AF65-F5344CB8AC3E}">
        <p14:creationId xmlns:p14="http://schemas.microsoft.com/office/powerpoint/2010/main" val="386380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2B53DC6-C461-4390-9960-04B877399ADA}" type="slidenum">
              <a:rPr lang="zh-TW" altLang="en-US"/>
              <a:pPr/>
              <a:t>‹#›</a:t>
            </a:fld>
            <a:endParaRPr lang="en-US" altLang="zh-TW"/>
          </a:p>
        </p:txBody>
      </p:sp>
    </p:spTree>
    <p:extLst>
      <p:ext uri="{BB962C8B-B14F-4D97-AF65-F5344CB8AC3E}">
        <p14:creationId xmlns:p14="http://schemas.microsoft.com/office/powerpoint/2010/main" val="353079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706B799E-CAF7-45C5-B4D9-487AB9CC8181}" type="slidenum">
              <a:rPr lang="zh-TW" altLang="en-US"/>
              <a:pPr/>
              <a:t>‹#›</a:t>
            </a:fld>
            <a:endParaRPr lang="en-US" altLang="zh-TW"/>
          </a:p>
        </p:txBody>
      </p:sp>
    </p:spTree>
    <p:extLst>
      <p:ext uri="{BB962C8B-B14F-4D97-AF65-F5344CB8AC3E}">
        <p14:creationId xmlns:p14="http://schemas.microsoft.com/office/powerpoint/2010/main" val="14984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6AA08CD7-10B1-41C9-A7FB-C00222CFEFFC}" type="slidenum">
              <a:rPr lang="zh-TW" altLang="en-US"/>
              <a:pPr/>
              <a:t>‹#›</a:t>
            </a:fld>
            <a:endParaRPr lang="en-US" altLang="zh-TW"/>
          </a:p>
        </p:txBody>
      </p:sp>
    </p:spTree>
    <p:extLst>
      <p:ext uri="{BB962C8B-B14F-4D97-AF65-F5344CB8AC3E}">
        <p14:creationId xmlns:p14="http://schemas.microsoft.com/office/powerpoint/2010/main" val="329751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50E5706E-41D3-4617-933C-657DC0A773EF}" type="slidenum">
              <a:rPr lang="zh-TW" altLang="en-US"/>
              <a:pPr/>
              <a:t>‹#›</a:t>
            </a:fld>
            <a:endParaRPr lang="en-US" altLang="zh-TW"/>
          </a:p>
        </p:txBody>
      </p:sp>
    </p:spTree>
    <p:extLst>
      <p:ext uri="{BB962C8B-B14F-4D97-AF65-F5344CB8AC3E}">
        <p14:creationId xmlns:p14="http://schemas.microsoft.com/office/powerpoint/2010/main" val="262570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9752F936-46F4-4144-90DC-FD4D951CD6FA}" type="slidenum">
              <a:rPr lang="zh-TW" altLang="en-US"/>
              <a:pPr/>
              <a:t>‹#›</a:t>
            </a:fld>
            <a:endParaRPr lang="en-US" altLang="zh-TW"/>
          </a:p>
        </p:txBody>
      </p:sp>
    </p:spTree>
    <p:extLst>
      <p:ext uri="{BB962C8B-B14F-4D97-AF65-F5344CB8AC3E}">
        <p14:creationId xmlns:p14="http://schemas.microsoft.com/office/powerpoint/2010/main" val="6273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CE881D57-8EBB-4138-82B6-6A346E2C02D9}" type="slidenum">
              <a:rPr lang="zh-TW" altLang="en-US"/>
              <a:pPr/>
              <a:t>‹#›</a:t>
            </a:fld>
            <a:endParaRPr lang="en-US" altLang="zh-TW"/>
          </a:p>
        </p:txBody>
      </p:sp>
    </p:spTree>
    <p:extLst>
      <p:ext uri="{BB962C8B-B14F-4D97-AF65-F5344CB8AC3E}">
        <p14:creationId xmlns:p14="http://schemas.microsoft.com/office/powerpoint/2010/main" val="353270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6F52C7B1-D0E0-42F3-AD5F-C27025A6BEF3}" type="slidenum">
              <a:rPr lang="zh-TW" altLang="en-US"/>
              <a:pPr/>
              <a:t>‹#›</a:t>
            </a:fld>
            <a:endParaRPr lang="en-US" altLang="zh-TW"/>
          </a:p>
        </p:txBody>
      </p:sp>
    </p:spTree>
    <p:extLst>
      <p:ext uri="{BB962C8B-B14F-4D97-AF65-F5344CB8AC3E}">
        <p14:creationId xmlns:p14="http://schemas.microsoft.com/office/powerpoint/2010/main" val="176741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vl1pPr>
          </a:lstStyle>
          <a:p>
            <a:endParaRPr lang="en-US" altLang="zh-TW"/>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lvl1pPr>
          </a:lstStyle>
          <a:p>
            <a:endParaRPr lang="en-US" altLang="zh-TW"/>
          </a:p>
        </p:txBody>
      </p:sp>
      <p:sp>
        <p:nvSpPr>
          <p:cNvPr id="1030" name="Rectangle 6"/>
          <p:cNvSpPr>
            <a:spLocks noGrp="1" noChangeArrowheads="1"/>
          </p:cNvSpPr>
          <p:nvPr>
            <p:ph type="sldNum" sz="quarter" idx="4"/>
          </p:nvPr>
        </p:nvSpPr>
        <p:spPr bwMode="auto">
          <a:xfrm>
            <a:off x="720407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vl1pPr>
          </a:lstStyle>
          <a:p>
            <a:fld id="{D3A75981-DDB3-41BE-ABD5-505CE4D5C6F8}"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kumimoji="1" sz="3200" b="1">
          <a:solidFill>
            <a:schemeClr val="tx2"/>
          </a:solidFill>
          <a:latin typeface="+mj-lt"/>
          <a:ea typeface="DFKai-SB" pitchFamily="65" charset="-120"/>
          <a:cs typeface="+mj-cs"/>
        </a:defRPr>
      </a:lvl1pPr>
      <a:lvl2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2pPr>
      <a:lvl3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3pPr>
      <a:lvl4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4pPr>
      <a:lvl5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5pPr>
      <a:lvl6pPr marL="457200" algn="ctr" rtl="0" fontAlgn="base">
        <a:spcBef>
          <a:spcPct val="0"/>
        </a:spcBef>
        <a:spcAft>
          <a:spcPct val="0"/>
        </a:spcAft>
        <a:defRPr kumimoji="1" sz="3200" b="1">
          <a:solidFill>
            <a:schemeClr val="tx2"/>
          </a:solidFill>
          <a:latin typeface="Times New Roman" pitchFamily="18" charset="0"/>
          <a:ea typeface="標楷體" pitchFamily="65" charset="-120"/>
        </a:defRPr>
      </a:lvl6pPr>
      <a:lvl7pPr marL="914400" algn="ctr" rtl="0" fontAlgn="base">
        <a:spcBef>
          <a:spcPct val="0"/>
        </a:spcBef>
        <a:spcAft>
          <a:spcPct val="0"/>
        </a:spcAft>
        <a:defRPr kumimoji="1" sz="3200" b="1">
          <a:solidFill>
            <a:schemeClr val="tx2"/>
          </a:solidFill>
          <a:latin typeface="Times New Roman" pitchFamily="18" charset="0"/>
          <a:ea typeface="標楷體" pitchFamily="65" charset="-120"/>
        </a:defRPr>
      </a:lvl7pPr>
      <a:lvl8pPr marL="1371600" algn="ctr" rtl="0" fontAlgn="base">
        <a:spcBef>
          <a:spcPct val="0"/>
        </a:spcBef>
        <a:spcAft>
          <a:spcPct val="0"/>
        </a:spcAft>
        <a:defRPr kumimoji="1" sz="3200" b="1">
          <a:solidFill>
            <a:schemeClr val="tx2"/>
          </a:solidFill>
          <a:latin typeface="Times New Roman" pitchFamily="18" charset="0"/>
          <a:ea typeface="標楷體" pitchFamily="65" charset="-120"/>
        </a:defRPr>
      </a:lvl8pPr>
      <a:lvl9pPr marL="1828800" algn="ctr" rtl="0" fontAlgn="base">
        <a:spcBef>
          <a:spcPct val="0"/>
        </a:spcBef>
        <a:spcAft>
          <a:spcPct val="0"/>
        </a:spcAft>
        <a:defRPr kumimoji="1" sz="3200" b="1">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DFKai-SB" pitchFamily="65" charset="-120"/>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DFKai-SB" pitchFamily="65" charset="-120"/>
        </a:defRPr>
      </a:lvl2pPr>
      <a:lvl3pPr marL="1143000" indent="-228600" algn="l" rtl="0" eaLnBrk="0" fontAlgn="base" hangingPunct="0">
        <a:spcBef>
          <a:spcPct val="20000"/>
        </a:spcBef>
        <a:spcAft>
          <a:spcPct val="0"/>
        </a:spcAft>
        <a:buChar char="•"/>
        <a:defRPr kumimoji="1" sz="2000">
          <a:solidFill>
            <a:schemeClr val="tx1"/>
          </a:solidFill>
          <a:latin typeface="+mn-lt"/>
          <a:ea typeface="DFKai-SB" pitchFamily="65" charset="-120"/>
        </a:defRPr>
      </a:lvl3pPr>
      <a:lvl4pPr marL="1600200" indent="-228600" algn="l" rtl="0" eaLnBrk="0" fontAlgn="base" hangingPunct="0">
        <a:spcBef>
          <a:spcPct val="20000"/>
        </a:spcBef>
        <a:spcAft>
          <a:spcPct val="0"/>
        </a:spcAft>
        <a:buChar char="–"/>
        <a:defRPr kumimoji="1">
          <a:solidFill>
            <a:schemeClr val="tx1"/>
          </a:solidFill>
          <a:latin typeface="+mn-lt"/>
          <a:ea typeface="DFKai-SB" pitchFamily="65" charset="-120"/>
        </a:defRPr>
      </a:lvl4pPr>
      <a:lvl5pPr marL="2057400" indent="-228600" algn="l" rtl="0" eaLnBrk="0" fontAlgn="base" hangingPunct="0">
        <a:spcBef>
          <a:spcPct val="20000"/>
        </a:spcBef>
        <a:spcAft>
          <a:spcPct val="0"/>
        </a:spcAft>
        <a:buChar char="»"/>
        <a:defRPr kumimoji="1">
          <a:solidFill>
            <a:schemeClr val="tx1"/>
          </a:solidFill>
          <a:latin typeface="+mn-lt"/>
          <a:ea typeface="DFKai-SB" pitchFamily="65" charset="-120"/>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4CA0CDD-14A5-4079-B014-AA0D08866B15}" type="slidenum">
              <a:rPr kumimoji="0" lang="zh-TW" altLang="en-US" sz="1400">
                <a:ea typeface="新細明體" pitchFamily="18" charset="-120"/>
              </a:rPr>
              <a:pPr eaLnBrk="1" hangingPunct="1">
                <a:spcBef>
                  <a:spcPct val="0"/>
                </a:spcBef>
                <a:buFontTx/>
                <a:buNone/>
              </a:pPr>
              <a:t>1</a:t>
            </a:fld>
            <a:endParaRPr kumimoji="0" lang="en-US" altLang="zh-TW" sz="1400">
              <a:ea typeface="新細明體" pitchFamily="18" charset="-120"/>
            </a:endParaRPr>
          </a:p>
        </p:txBody>
      </p:sp>
      <p:sp>
        <p:nvSpPr>
          <p:cNvPr id="2051" name="Rectangle 2"/>
          <p:cNvSpPr>
            <a:spLocks noGrp="1" noChangeArrowheads="1"/>
          </p:cNvSpPr>
          <p:nvPr>
            <p:ph type="ctrTitle"/>
          </p:nvPr>
        </p:nvSpPr>
        <p:spPr>
          <a:xfrm>
            <a:off x="539750" y="620713"/>
            <a:ext cx="7772400" cy="1143000"/>
          </a:xfrm>
        </p:spPr>
        <p:txBody>
          <a:bodyPr/>
          <a:lstStyle/>
          <a:p>
            <a:pPr eaLnBrk="1" hangingPunct="1"/>
            <a:r>
              <a:rPr lang="en-US" altLang="zh-TW" sz="3600"/>
              <a:t> </a:t>
            </a:r>
            <a:br>
              <a:rPr lang="en-US" altLang="zh-TW" sz="3600"/>
            </a:br>
            <a:r>
              <a:rPr lang="en-US" altLang="zh-TW" sz="3600"/>
              <a:t>Timer  </a:t>
            </a:r>
            <a:br>
              <a:rPr lang="en-US" altLang="zh-TW" sz="3600"/>
            </a:br>
            <a:endParaRPr lang="en-US" altLang="zh-TW"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8665845F-DD78-4339-8B7B-131970A6389D}" type="slidenum">
              <a:rPr kumimoji="0" lang="zh-TW" altLang="en-US" sz="1400">
                <a:ea typeface="新細明體" pitchFamily="18" charset="-120"/>
              </a:rPr>
              <a:pPr algn="r" eaLnBrk="1" hangingPunct="1">
                <a:spcBef>
                  <a:spcPct val="0"/>
                </a:spcBef>
                <a:buFontTx/>
                <a:buNone/>
              </a:pPr>
              <a:t>10</a:t>
            </a:fld>
            <a:endParaRPr kumimoji="0" lang="en-US" altLang="zh-TW" sz="1400">
              <a:ea typeface="新細明體" pitchFamily="18" charset="-120"/>
            </a:endParaRPr>
          </a:p>
        </p:txBody>
      </p:sp>
      <p:sp>
        <p:nvSpPr>
          <p:cNvPr id="11267" name="Rectangle 1026"/>
          <p:cNvSpPr>
            <a:spLocks noGrp="1" noChangeArrowheads="1"/>
          </p:cNvSpPr>
          <p:nvPr>
            <p:ph type="title" idx="4294967295"/>
          </p:nvPr>
        </p:nvSpPr>
        <p:spPr>
          <a:xfrm>
            <a:off x="539750" y="0"/>
            <a:ext cx="7772400" cy="658813"/>
          </a:xfrm>
        </p:spPr>
        <p:txBody>
          <a:bodyPr/>
          <a:lstStyle/>
          <a:p>
            <a:pPr algn="l" eaLnBrk="1" hangingPunct="1"/>
            <a:r>
              <a:rPr lang="en-US" altLang="en-US" sz="2800"/>
              <a:t>Characteristics and operations  of 16-bit mode</a:t>
            </a:r>
            <a:endParaRPr lang="en-US" altLang="zh-TW" sz="2800"/>
          </a:p>
        </p:txBody>
      </p:sp>
      <p:sp>
        <p:nvSpPr>
          <p:cNvPr id="11268" name="Rectangle 1027"/>
          <p:cNvSpPr>
            <a:spLocks noGrp="1" noChangeArrowheads="1"/>
          </p:cNvSpPr>
          <p:nvPr>
            <p:ph type="body" idx="4294967295"/>
          </p:nvPr>
        </p:nvSpPr>
        <p:spPr>
          <a:xfrm>
            <a:off x="427038" y="720725"/>
            <a:ext cx="7772400" cy="5340350"/>
          </a:xfrm>
        </p:spPr>
        <p:txBody>
          <a:bodyPr/>
          <a:lstStyle/>
          <a:p>
            <a:pPr marL="514350" indent="-514350">
              <a:buFont typeface="Comic Sans MS" pitchFamily="66" charset="0"/>
              <a:buAutoNum type="arabicPeriod"/>
            </a:pPr>
            <a:r>
              <a:rPr lang="en-US" altLang="en-US"/>
              <a:t>16-bit timer, 0000 to FFFFH.</a:t>
            </a:r>
          </a:p>
          <a:p>
            <a:pPr marL="514350" indent="-514350">
              <a:buFont typeface="Comic Sans MS" pitchFamily="66" charset="0"/>
              <a:buAutoNum type="arabicPeriod"/>
            </a:pPr>
            <a:r>
              <a:rPr lang="en-US" altLang="en-US"/>
              <a:t>After loading TMR0H and TMR0L, the timer must be started.</a:t>
            </a:r>
          </a:p>
          <a:p>
            <a:pPr marL="514350" indent="-514350">
              <a:buFont typeface="Comic Sans MS" pitchFamily="66" charset="0"/>
              <a:buAutoNum type="arabicPeriod"/>
            </a:pPr>
            <a:r>
              <a:rPr lang="en-US" altLang="en-US"/>
              <a:t>Count up, till it reaches FFFFH, then it rolls over to 0000 and activate TMR0IF bit.</a:t>
            </a:r>
          </a:p>
          <a:p>
            <a:pPr marL="514350" indent="-514350">
              <a:buFont typeface="Comic Sans MS" pitchFamily="66" charset="0"/>
              <a:buAutoNum type="arabicPeriod"/>
            </a:pPr>
            <a:r>
              <a:rPr lang="en-US" altLang="en-US"/>
              <a:t>Then TMR0H and TMR0L must be reloaded with the original value and deactivate TMR0IF bit.</a:t>
            </a:r>
          </a:p>
        </p:txBody>
      </p:sp>
      <p:sp>
        <p:nvSpPr>
          <p:cNvPr id="1126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127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CF5DC7F-87D7-419F-8773-8C9AEF360CF2}" type="slidenum">
              <a:rPr kumimoji="0" lang="zh-TW" altLang="en-US" sz="1400">
                <a:ea typeface="新細明體" pitchFamily="18" charset="-120"/>
              </a:rPr>
              <a:pPr eaLnBrk="1" hangingPunct="1">
                <a:spcBef>
                  <a:spcPct val="0"/>
                </a:spcBef>
                <a:buFontTx/>
                <a:buNone/>
              </a:pPr>
              <a:t>10</a:t>
            </a:fld>
            <a:endParaRPr kumimoji="0" lang="en-US" altLang="zh-TW" sz="1400">
              <a:ea typeface="新細明體"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DCA4371A-9013-4661-8C6C-0E872114936F}" type="slidenum">
              <a:rPr kumimoji="0" lang="zh-TW" altLang="en-US" sz="1400">
                <a:ea typeface="新細明體" pitchFamily="18" charset="-120"/>
              </a:rPr>
              <a:pPr algn="r" eaLnBrk="1" hangingPunct="1">
                <a:spcBef>
                  <a:spcPct val="0"/>
                </a:spcBef>
                <a:buFontTx/>
                <a:buNone/>
              </a:pPr>
              <a:t>11</a:t>
            </a:fld>
            <a:endParaRPr kumimoji="0" lang="en-US" altLang="zh-TW" sz="1400">
              <a:ea typeface="新細明體" pitchFamily="18" charset="-120"/>
            </a:endParaRPr>
          </a:p>
        </p:txBody>
      </p:sp>
      <p:sp>
        <p:nvSpPr>
          <p:cNvPr id="12291" name="Rectangle 1026"/>
          <p:cNvSpPr>
            <a:spLocks noGrp="1" noChangeArrowheads="1"/>
          </p:cNvSpPr>
          <p:nvPr>
            <p:ph type="title" idx="4294967295"/>
          </p:nvPr>
        </p:nvSpPr>
        <p:spPr>
          <a:xfrm>
            <a:off x="685800" y="333375"/>
            <a:ext cx="7772400" cy="658813"/>
          </a:xfrm>
        </p:spPr>
        <p:txBody>
          <a:bodyPr/>
          <a:lstStyle/>
          <a:p>
            <a:pPr algn="l" eaLnBrk="1" hangingPunct="1"/>
            <a:r>
              <a:rPr lang="en-US" altLang="en-US" sz="2800"/>
              <a:t>Steps to program Timer0 in 16-bit mode to generate time delay</a:t>
            </a:r>
            <a:endParaRPr lang="en-US" altLang="zh-TW" sz="2800"/>
          </a:p>
        </p:txBody>
      </p:sp>
      <p:sp>
        <p:nvSpPr>
          <p:cNvPr id="12292" name="Rectangle 1027"/>
          <p:cNvSpPr>
            <a:spLocks noGrp="1" noChangeArrowheads="1"/>
          </p:cNvSpPr>
          <p:nvPr>
            <p:ph type="body" idx="4294967295"/>
          </p:nvPr>
        </p:nvSpPr>
        <p:spPr>
          <a:xfrm>
            <a:off x="384175" y="1168400"/>
            <a:ext cx="7772400" cy="5340350"/>
          </a:xfrm>
        </p:spPr>
        <p:txBody>
          <a:bodyPr/>
          <a:lstStyle/>
          <a:p>
            <a:pPr marL="514350" indent="-514350">
              <a:buFont typeface="Comic Sans MS" pitchFamily="66" charset="0"/>
              <a:buAutoNum type="arabicPeriod"/>
            </a:pPr>
            <a:r>
              <a:rPr lang="en-US" altLang="en-US"/>
              <a:t>Load the value into the T0CON register</a:t>
            </a:r>
          </a:p>
          <a:p>
            <a:pPr marL="514350" indent="-514350">
              <a:buFont typeface="Comic Sans MS" pitchFamily="66" charset="0"/>
              <a:buAutoNum type="arabicPeriod"/>
            </a:pPr>
            <a:r>
              <a:rPr lang="en-US" altLang="en-US"/>
              <a:t>Load reg. TMR0H followed by reg. TMR0L with initial value</a:t>
            </a:r>
          </a:p>
          <a:p>
            <a:pPr marL="514350" indent="-514350">
              <a:buFont typeface="Comic Sans MS" pitchFamily="66" charset="0"/>
              <a:buAutoNum type="arabicPeriod"/>
            </a:pPr>
            <a:r>
              <a:rPr lang="en-US" altLang="en-US"/>
              <a:t>Start the timer with instruction </a:t>
            </a:r>
          </a:p>
          <a:p>
            <a:pPr marL="514350" indent="-514350">
              <a:buFont typeface="ZapfDingbats"/>
              <a:buNone/>
            </a:pPr>
            <a:r>
              <a:rPr lang="en-US" altLang="en-US"/>
              <a:t>		</a:t>
            </a:r>
            <a:r>
              <a:rPr lang="en-US" altLang="en-US" b="1">
                <a:solidFill>
                  <a:srgbClr val="00664D"/>
                </a:solidFill>
              </a:rPr>
              <a:t>BSF T0CON, TMR0ON</a:t>
            </a:r>
          </a:p>
          <a:p>
            <a:pPr marL="514350" indent="-514350">
              <a:buFont typeface="Comic Sans MS" pitchFamily="66" charset="0"/>
              <a:buAutoNum type="arabicPeriod" startAt="4"/>
            </a:pPr>
            <a:r>
              <a:rPr lang="en-US" altLang="en-US"/>
              <a:t>Keep monitoring the timer flag (</a:t>
            </a:r>
            <a:r>
              <a:rPr lang="en-US" altLang="en-US">
                <a:solidFill>
                  <a:srgbClr val="00664D"/>
                </a:solidFill>
              </a:rPr>
              <a:t>TMR0IF</a:t>
            </a:r>
            <a:r>
              <a:rPr lang="en-US" altLang="en-US"/>
              <a:t>) to see if it is raised.</a:t>
            </a:r>
          </a:p>
          <a:p>
            <a:pPr marL="514350" indent="-514350">
              <a:buFont typeface="Comic Sans MS" pitchFamily="66" charset="0"/>
              <a:buAutoNum type="arabicPeriod" startAt="4"/>
            </a:pPr>
            <a:r>
              <a:rPr lang="en-US" altLang="en-US"/>
              <a:t>Stop the timer</a:t>
            </a:r>
          </a:p>
          <a:p>
            <a:pPr marL="514350" indent="-514350">
              <a:buFont typeface="Comic Sans MS" pitchFamily="66" charset="0"/>
              <a:buAutoNum type="arabicPeriod" startAt="4"/>
            </a:pPr>
            <a:r>
              <a:rPr lang="en-US" altLang="en-US"/>
              <a:t>Clear the TMR0IF flag 3</a:t>
            </a:r>
          </a:p>
          <a:p>
            <a:pPr marL="514350" indent="-514350">
              <a:buFont typeface="Comic Sans MS" pitchFamily="66" charset="0"/>
              <a:buAutoNum type="arabicPeriod" startAt="4"/>
            </a:pPr>
            <a:r>
              <a:rPr lang="en-US" altLang="en-US"/>
              <a:t>Go Back to step 2</a:t>
            </a:r>
          </a:p>
        </p:txBody>
      </p:sp>
      <p:sp>
        <p:nvSpPr>
          <p:cNvPr id="1229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229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989E6832-26F8-4F94-9170-5E4C7242DD45}" type="slidenum">
              <a:rPr kumimoji="0" lang="zh-TW" altLang="en-US" sz="1400">
                <a:ea typeface="新細明體" pitchFamily="18" charset="-120"/>
              </a:rPr>
              <a:pPr eaLnBrk="1" hangingPunct="1">
                <a:spcBef>
                  <a:spcPct val="0"/>
                </a:spcBef>
                <a:buFontTx/>
                <a:buNone/>
              </a:pPr>
              <a:t>11</a:t>
            </a:fld>
            <a:endParaRPr kumimoji="0" lang="en-US" altLang="zh-TW" sz="1400">
              <a:ea typeface="新細明體"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4760E8EC-4889-493C-A7B3-C05D7BFA7CA5}" type="slidenum">
              <a:rPr lang="zh-TW" altLang="en-US" sz="1400">
                <a:latin typeface="Arial" pitchFamily="34" charset="0"/>
                <a:ea typeface="新細明體" pitchFamily="18" charset="-120"/>
              </a:rPr>
              <a:pPr algn="r" eaLnBrk="1" hangingPunct="1">
                <a:spcBef>
                  <a:spcPct val="0"/>
                </a:spcBef>
                <a:buFontTx/>
                <a:buNone/>
              </a:pPr>
              <a:t>12</a:t>
            </a:fld>
            <a:endParaRPr lang="en-US" altLang="zh-TW" sz="1400">
              <a:latin typeface="Arial" pitchFamily="34" charset="0"/>
              <a:ea typeface="新細明體" pitchFamily="18" charset="-120"/>
            </a:endParaRPr>
          </a:p>
        </p:txBody>
      </p:sp>
      <p:sp>
        <p:nvSpPr>
          <p:cNvPr id="13315"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a:buFontTx/>
              <a:buNone/>
            </a:pPr>
            <a:r>
              <a:rPr lang="en-US" altLang="en-US" sz="2000"/>
              <a:t>A square wave of 50% duty cycle on the PORTB.5 is created  Analyze the program.</a:t>
            </a:r>
          </a:p>
          <a:p>
            <a:pPr marL="0" indent="0">
              <a:lnSpc>
                <a:spcPts val="2000"/>
              </a:lnSpc>
              <a:buFont typeface="ZapfDingbats"/>
              <a:buNone/>
            </a:pPr>
            <a:r>
              <a:rPr lang="de-DE" altLang="en-US" sz="2000" b="1">
                <a:solidFill>
                  <a:srgbClr val="00664D"/>
                </a:solidFill>
              </a:rPr>
              <a:t>	BCF</a:t>
            </a:r>
            <a:r>
              <a:rPr lang="de-DE" altLang="en-US" sz="2000"/>
              <a:t> 	TRISB,5	                  ;PB5 as an output</a:t>
            </a:r>
          </a:p>
          <a:p>
            <a:pPr marL="0" indent="0">
              <a:lnSpc>
                <a:spcPts val="2000"/>
              </a:lnSpc>
              <a:buFont typeface="ZapfDingbats"/>
              <a:buNone/>
            </a:pPr>
            <a:r>
              <a:rPr lang="de-DE" altLang="en-US" sz="2000"/>
              <a:t>	</a:t>
            </a:r>
            <a:r>
              <a:rPr lang="de-DE" altLang="en-US" sz="2000" b="1">
                <a:solidFill>
                  <a:srgbClr val="00664D"/>
                </a:solidFill>
              </a:rPr>
              <a:t>MOVLW</a:t>
            </a:r>
            <a:r>
              <a:rPr lang="de-DE" altLang="en-US" sz="2000"/>
              <a:t>	0x08		   ;Timer0, 16-bit, int clk, no prescaler</a:t>
            </a:r>
          </a:p>
          <a:p>
            <a:pPr marL="0" indent="0">
              <a:lnSpc>
                <a:spcPts val="2000"/>
              </a:lnSpc>
              <a:buFont typeface="ZapfDingbats"/>
              <a:buNone/>
            </a:pPr>
            <a:r>
              <a:rPr lang="de-DE" altLang="en-US" sz="2000"/>
              <a:t>	</a:t>
            </a:r>
            <a:r>
              <a:rPr lang="de-DE" altLang="en-US" sz="2000" b="1">
                <a:solidFill>
                  <a:srgbClr val="00664D"/>
                </a:solidFill>
              </a:rPr>
              <a:t>MOVWF</a:t>
            </a:r>
            <a:r>
              <a:rPr lang="de-DE" altLang="en-US" sz="2000"/>
              <a:t>	T0CON	                 ; load T0CON reg.</a:t>
            </a:r>
          </a:p>
          <a:p>
            <a:pPr marL="0" indent="0">
              <a:lnSpc>
                <a:spcPts val="2000"/>
              </a:lnSpc>
              <a:buFont typeface="ZapfDingbats"/>
              <a:buNone/>
            </a:pPr>
            <a:r>
              <a:rPr lang="de-DE" altLang="en-US" sz="2000" b="1">
                <a:solidFill>
                  <a:srgbClr val="C00000"/>
                </a:solidFill>
              </a:rPr>
              <a:t>HERE</a:t>
            </a:r>
            <a:r>
              <a:rPr lang="de-DE" altLang="en-US" sz="2000"/>
              <a:t>	</a:t>
            </a:r>
          </a:p>
          <a:p>
            <a:pPr marL="0" indent="0">
              <a:lnSpc>
                <a:spcPts val="2000"/>
              </a:lnSpc>
              <a:buFont typeface="ZapfDingbats"/>
              <a:buNone/>
            </a:pPr>
            <a:r>
              <a:rPr lang="de-DE" altLang="en-US" sz="2000" b="1">
                <a:solidFill>
                  <a:srgbClr val="00664D"/>
                </a:solidFill>
              </a:rPr>
              <a:t>	MOVLW</a:t>
            </a:r>
            <a:r>
              <a:rPr lang="de-DE" altLang="en-US" sz="2000"/>
              <a:t>	0xFF	                 ; TMR0H = FFH, the high byte</a:t>
            </a:r>
          </a:p>
          <a:p>
            <a:pPr marL="0" indent="0">
              <a:lnSpc>
                <a:spcPts val="2000"/>
              </a:lnSpc>
              <a:buFont typeface="ZapfDingbats"/>
              <a:buNone/>
            </a:pPr>
            <a:r>
              <a:rPr lang="de-DE" altLang="en-US" sz="2000"/>
              <a:t>	</a:t>
            </a:r>
            <a:r>
              <a:rPr lang="de-DE" altLang="en-US" sz="2000" b="1">
                <a:solidFill>
                  <a:srgbClr val="00664D"/>
                </a:solidFill>
              </a:rPr>
              <a:t>MOVWF</a:t>
            </a:r>
            <a:r>
              <a:rPr lang="de-DE" altLang="en-US" sz="2000"/>
              <a:t>       TMR0H		   ; load Timer0 high byte </a:t>
            </a:r>
          </a:p>
          <a:p>
            <a:pPr marL="0" indent="0">
              <a:lnSpc>
                <a:spcPts val="2000"/>
              </a:lnSpc>
              <a:buFont typeface="ZapfDingbats"/>
              <a:buNone/>
            </a:pPr>
            <a:r>
              <a:rPr lang="de-DE" altLang="en-US" sz="2000"/>
              <a:t>	</a:t>
            </a:r>
            <a:r>
              <a:rPr lang="de-DE" altLang="en-US" sz="2000" b="1">
                <a:solidFill>
                  <a:srgbClr val="00664D"/>
                </a:solidFill>
              </a:rPr>
              <a:t>MOVLW</a:t>
            </a:r>
            <a:r>
              <a:rPr lang="de-DE" altLang="en-US" sz="2000"/>
              <a:t>	0xF2		   ; TMR0L = F2H, the low byte	</a:t>
            </a:r>
          </a:p>
          <a:p>
            <a:pPr marL="0" indent="0">
              <a:lnSpc>
                <a:spcPts val="2000"/>
              </a:lnSpc>
              <a:buFont typeface="ZapfDingbats"/>
              <a:buNone/>
            </a:pPr>
            <a:r>
              <a:rPr lang="de-DE" altLang="en-US" sz="2000"/>
              <a:t>	</a:t>
            </a:r>
            <a:r>
              <a:rPr lang="de-DE" altLang="en-US" sz="2000" b="1">
                <a:solidFill>
                  <a:srgbClr val="00664D"/>
                </a:solidFill>
              </a:rPr>
              <a:t>MOVWF</a:t>
            </a:r>
            <a:r>
              <a:rPr lang="de-DE" altLang="en-US" sz="2000"/>
              <a:t>	TMR0L		   ; load Timer0 low byte</a:t>
            </a:r>
          </a:p>
          <a:p>
            <a:pPr marL="0" indent="0">
              <a:lnSpc>
                <a:spcPts val="2000"/>
              </a:lnSpc>
              <a:buFont typeface="ZapfDingbats"/>
              <a:buNone/>
            </a:pPr>
            <a:r>
              <a:rPr lang="de-DE" altLang="en-US" sz="2000"/>
              <a:t>	</a:t>
            </a:r>
            <a:r>
              <a:rPr lang="de-DE" altLang="en-US" sz="2000" b="1">
                <a:solidFill>
                  <a:srgbClr val="00664D"/>
                </a:solidFill>
              </a:rPr>
              <a:t>BCF </a:t>
            </a:r>
            <a:r>
              <a:rPr lang="de-DE" altLang="en-US" sz="2000"/>
              <a:t>	INTCON, TMR0IF ; clear timer interrupt flag bit	</a:t>
            </a:r>
          </a:p>
          <a:p>
            <a:pPr marL="0" indent="0">
              <a:lnSpc>
                <a:spcPts val="2000"/>
              </a:lnSpc>
              <a:buFont typeface="ZapfDingbats"/>
              <a:buNone/>
            </a:pPr>
            <a:r>
              <a:rPr lang="de-DE" altLang="en-US" sz="2000"/>
              <a:t>	</a:t>
            </a:r>
            <a:r>
              <a:rPr lang="de-DE" altLang="en-US" sz="2000" b="1">
                <a:solidFill>
                  <a:srgbClr val="00664D"/>
                </a:solidFill>
              </a:rPr>
              <a:t>BTG</a:t>
            </a:r>
            <a:r>
              <a:rPr lang="de-DE" altLang="en-US" sz="2000"/>
              <a:t>	PORTB,5		   ; toggle PB5</a:t>
            </a:r>
          </a:p>
          <a:p>
            <a:pPr marL="0" indent="0">
              <a:lnSpc>
                <a:spcPts val="2000"/>
              </a:lnSpc>
              <a:buFont typeface="ZapfDingbats"/>
              <a:buNone/>
            </a:pPr>
            <a:r>
              <a:rPr lang="de-DE" altLang="en-US" sz="2000"/>
              <a:t>	</a:t>
            </a:r>
            <a:r>
              <a:rPr lang="de-DE" altLang="en-US" sz="2000" b="1">
                <a:solidFill>
                  <a:srgbClr val="00664D"/>
                </a:solidFill>
              </a:rPr>
              <a:t>BSF</a:t>
            </a:r>
            <a:r>
              <a:rPr lang="de-DE" altLang="en-US" sz="2000"/>
              <a:t> 	T0CON, TMR0ON	   ; start Timer0</a:t>
            </a:r>
          </a:p>
          <a:p>
            <a:pPr marL="0" indent="0">
              <a:lnSpc>
                <a:spcPts val="2000"/>
              </a:lnSpc>
              <a:buFont typeface="ZapfDingbats"/>
              <a:buNone/>
            </a:pPr>
            <a:r>
              <a:rPr lang="de-DE" altLang="en-US" sz="2000" b="1">
                <a:solidFill>
                  <a:srgbClr val="C00000"/>
                </a:solidFill>
              </a:rPr>
              <a:t>AGAIN</a:t>
            </a:r>
            <a:r>
              <a:rPr lang="de-DE" altLang="en-US" sz="2000"/>
              <a:t>	</a:t>
            </a:r>
          </a:p>
          <a:p>
            <a:pPr marL="0" indent="0">
              <a:lnSpc>
                <a:spcPts val="2000"/>
              </a:lnSpc>
              <a:buFont typeface="ZapfDingbats"/>
              <a:buNone/>
            </a:pPr>
            <a:r>
              <a:rPr lang="de-DE" altLang="en-US" sz="2000" b="1">
                <a:solidFill>
                  <a:srgbClr val="00664D"/>
                </a:solidFill>
              </a:rPr>
              <a:t>	BTFSS</a:t>
            </a:r>
            <a:r>
              <a:rPr lang="de-DE" altLang="en-US" sz="2000"/>
              <a:t>	INTCON, TMR0IF ; minitor Timer0 flag until	</a:t>
            </a:r>
          </a:p>
          <a:p>
            <a:pPr marL="0" indent="0">
              <a:lnSpc>
                <a:spcPts val="2000"/>
              </a:lnSpc>
              <a:buFont typeface="ZapfDingbats"/>
              <a:buNone/>
            </a:pPr>
            <a:r>
              <a:rPr lang="de-DE" altLang="en-US" sz="2000"/>
              <a:t>	</a:t>
            </a:r>
            <a:r>
              <a:rPr lang="de-DE" altLang="en-US" sz="2000" b="1">
                <a:solidFill>
                  <a:srgbClr val="00664D"/>
                </a:solidFill>
              </a:rPr>
              <a:t>BRA</a:t>
            </a:r>
            <a:r>
              <a:rPr lang="de-DE" altLang="en-US" sz="2000"/>
              <a:t>	</a:t>
            </a:r>
            <a:r>
              <a:rPr lang="de-DE" altLang="en-US" sz="2000" b="1">
                <a:solidFill>
                  <a:srgbClr val="C00000"/>
                </a:solidFill>
              </a:rPr>
              <a:t>AGAIN</a:t>
            </a:r>
            <a:r>
              <a:rPr lang="de-DE" altLang="en-US" sz="2000"/>
              <a:t>		                 ;  it rolls over</a:t>
            </a:r>
          </a:p>
          <a:p>
            <a:pPr marL="0" indent="0">
              <a:lnSpc>
                <a:spcPts val="2000"/>
              </a:lnSpc>
              <a:buFont typeface="ZapfDingbats"/>
              <a:buNone/>
            </a:pPr>
            <a:r>
              <a:rPr lang="de-DE" altLang="en-US" sz="2000"/>
              <a:t>	</a:t>
            </a:r>
            <a:r>
              <a:rPr lang="de-DE" altLang="en-US" sz="2000" b="1">
                <a:solidFill>
                  <a:srgbClr val="00664D"/>
                </a:solidFill>
              </a:rPr>
              <a:t>BCF</a:t>
            </a:r>
            <a:r>
              <a:rPr lang="de-DE" altLang="en-US" sz="2000"/>
              <a:t>		T0CON, TMR0ON ; stop timer	</a:t>
            </a:r>
          </a:p>
          <a:p>
            <a:pPr marL="0" indent="0">
              <a:lnSpc>
                <a:spcPts val="2000"/>
              </a:lnSpc>
              <a:buFont typeface="ZapfDingbats"/>
              <a:buNone/>
            </a:pPr>
            <a:r>
              <a:rPr lang="de-DE" altLang="en-US" sz="2000"/>
              <a:t>	</a:t>
            </a:r>
            <a:r>
              <a:rPr lang="de-DE" altLang="en-US" sz="2000" b="1">
                <a:solidFill>
                  <a:srgbClr val="00664D"/>
                </a:solidFill>
              </a:rPr>
              <a:t>BRA</a:t>
            </a:r>
            <a:r>
              <a:rPr lang="de-DE" altLang="en-US" sz="2000"/>
              <a:t>	</a:t>
            </a:r>
            <a:r>
              <a:rPr lang="de-DE" altLang="en-US" sz="2000" b="1">
                <a:solidFill>
                  <a:srgbClr val="C00000"/>
                </a:solidFill>
              </a:rPr>
              <a:t>HERE</a:t>
            </a:r>
            <a:r>
              <a:rPr lang="de-DE" altLang="en-US" sz="2000"/>
              <a:t>	                                ; load TH, TL again</a:t>
            </a:r>
            <a:endParaRPr lang="en-US" altLang="en-US" sz="2000"/>
          </a:p>
          <a:p>
            <a:pPr marL="0" indent="0" eaLnBrk="1" hangingPunct="1">
              <a:buFontTx/>
              <a:buAutoNum type="arabicParenBoth" startAt="2"/>
            </a:pPr>
            <a:endParaRPr lang="en-US" altLang="zh-TW" sz="2000"/>
          </a:p>
          <a:p>
            <a:pPr marL="0" indent="0" eaLnBrk="1" hangingPunct="1">
              <a:buFontTx/>
              <a:buAutoNum type="arabicParenBoth"/>
            </a:pPr>
            <a:endParaRPr lang="en-US" altLang="zh-TW" sz="2000"/>
          </a:p>
          <a:p>
            <a:pPr marL="0" indent="0" eaLnBrk="1" hangingPunct="1">
              <a:buFontTx/>
              <a:buAutoNum type="arabicParenBoth"/>
            </a:pPr>
            <a:endParaRPr lang="en-US" altLang="zh-TW" sz="2000"/>
          </a:p>
        </p:txBody>
      </p:sp>
      <p:sp>
        <p:nvSpPr>
          <p:cNvPr id="1331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9BB52287-9F35-4182-B780-05373CD57F81}" type="slidenum">
              <a:rPr kumimoji="0" lang="zh-TW" altLang="en-US" sz="1400">
                <a:ea typeface="新細明體" pitchFamily="18" charset="-120"/>
              </a:rPr>
              <a:pPr eaLnBrk="1" hangingPunct="1">
                <a:spcBef>
                  <a:spcPct val="0"/>
                </a:spcBef>
                <a:buFontTx/>
                <a:buNone/>
              </a:pPr>
              <a:t>12</a:t>
            </a:fld>
            <a:endParaRPr kumimoji="0" lang="en-US" altLang="zh-TW" sz="1400">
              <a:ea typeface="新細明體" pitchFamily="18"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884DA8AA-CC65-4798-893C-D8531749B105}" type="slidenum">
              <a:rPr lang="zh-TW" altLang="en-US" sz="1400">
                <a:latin typeface="Arial" pitchFamily="34" charset="0"/>
                <a:ea typeface="新細明體" pitchFamily="18" charset="-120"/>
              </a:rPr>
              <a:pPr algn="r" eaLnBrk="1" hangingPunct="1">
                <a:spcBef>
                  <a:spcPct val="0"/>
                </a:spcBef>
                <a:buFontTx/>
                <a:buNone/>
              </a:pPr>
              <a:t>13</a:t>
            </a:fld>
            <a:endParaRPr lang="en-US" altLang="zh-TW" sz="1400">
              <a:latin typeface="Arial" pitchFamily="34" charset="0"/>
              <a:ea typeface="新細明體" pitchFamily="18" charset="-120"/>
            </a:endParaRPr>
          </a:p>
        </p:txBody>
      </p:sp>
      <p:sp>
        <p:nvSpPr>
          <p:cNvPr id="14339"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eaLnBrk="1" hangingPunct="1">
              <a:lnSpc>
                <a:spcPts val="2200"/>
              </a:lnSpc>
              <a:buFontTx/>
              <a:buNone/>
            </a:pPr>
            <a:r>
              <a:rPr lang="en-US" altLang="zh-TW" sz="2000"/>
              <a:t>Solution</a:t>
            </a:r>
          </a:p>
          <a:p>
            <a:pPr marL="0" indent="0" eaLnBrk="1" hangingPunct="1">
              <a:lnSpc>
                <a:spcPts val="2200"/>
              </a:lnSpc>
              <a:buFontTx/>
              <a:buAutoNum type="arabicPeriod"/>
            </a:pPr>
            <a:r>
              <a:rPr lang="en-US" altLang="zh-TW" sz="2000"/>
              <a:t>T0CON is load.</a:t>
            </a:r>
          </a:p>
          <a:p>
            <a:pPr marL="0" indent="0" eaLnBrk="1" hangingPunct="1">
              <a:lnSpc>
                <a:spcPts val="2200"/>
              </a:lnSpc>
              <a:buFontTx/>
              <a:buAutoNum type="arabicPeriod"/>
            </a:pPr>
            <a:r>
              <a:rPr lang="en-US" altLang="zh-TW" sz="2000"/>
              <a:t>FFF2H is loaded into TMR0H-TMR0L</a:t>
            </a:r>
          </a:p>
          <a:p>
            <a:pPr marL="0" indent="0" eaLnBrk="1" hangingPunct="1">
              <a:lnSpc>
                <a:spcPts val="2200"/>
              </a:lnSpc>
              <a:buFontTx/>
              <a:buAutoNum type="arabicPeriod"/>
            </a:pPr>
            <a:r>
              <a:rPr lang="en-US" altLang="zh-TW" sz="2000"/>
              <a:t>The Timer0 interrupt flag is cleared by “BCF INTCON, TMR0IF”</a:t>
            </a:r>
          </a:p>
          <a:p>
            <a:pPr marL="0" indent="0" eaLnBrk="1" hangingPunct="1">
              <a:lnSpc>
                <a:spcPts val="2200"/>
              </a:lnSpc>
              <a:buFontTx/>
              <a:buAutoNum type="arabicPeriod"/>
            </a:pPr>
            <a:r>
              <a:rPr lang="en-US" altLang="zh-TW" sz="2000"/>
              <a:t>PORTB.5 is toggled </a:t>
            </a:r>
          </a:p>
          <a:p>
            <a:pPr marL="0" indent="0" eaLnBrk="1" hangingPunct="1">
              <a:lnSpc>
                <a:spcPts val="2200"/>
              </a:lnSpc>
              <a:buFontTx/>
              <a:buAutoNum type="arabicPeriod"/>
            </a:pPr>
            <a:r>
              <a:rPr lang="en-US" altLang="zh-TW" sz="2000"/>
              <a:t>Timer0 is started by “BSF T0CON, TMR0ON”</a:t>
            </a:r>
          </a:p>
          <a:p>
            <a:pPr marL="0" indent="0" eaLnBrk="1" hangingPunct="1">
              <a:lnSpc>
                <a:spcPts val="2200"/>
              </a:lnSpc>
              <a:buFontTx/>
              <a:buAutoNum type="arabicPeriod"/>
            </a:pPr>
            <a:r>
              <a:rPr lang="en-US" altLang="zh-TW" sz="2000"/>
              <a:t>Timer0 counts up from FFF2H. Until it reaches FFFFH, one more clock rolls it to 0. Then Timer flag TMR0IF =1. At that point, the </a:t>
            </a:r>
          </a:p>
          <a:p>
            <a:pPr marL="0" indent="0" eaLnBrk="1" hangingPunct="1">
              <a:lnSpc>
                <a:spcPts val="2200"/>
              </a:lnSpc>
              <a:buFontTx/>
              <a:buNone/>
            </a:pPr>
            <a:r>
              <a:rPr lang="en-US" altLang="zh-TW" sz="2000"/>
              <a:t>       “BTFSS INTCON, TMR0IF” instruction bypasses the “BRA AGAIN”. </a:t>
            </a:r>
          </a:p>
          <a:p>
            <a:pPr marL="0" indent="0" eaLnBrk="1" hangingPunct="1">
              <a:lnSpc>
                <a:spcPts val="2200"/>
              </a:lnSpc>
              <a:buFontTx/>
              <a:buAutoNum type="arabicPeriod"/>
            </a:pPr>
            <a:endParaRPr lang="en-US" altLang="zh-TW" sz="2000"/>
          </a:p>
          <a:p>
            <a:pPr marL="0" indent="0" eaLnBrk="1" hangingPunct="1">
              <a:lnSpc>
                <a:spcPts val="2200"/>
              </a:lnSpc>
              <a:buFontTx/>
              <a:buAutoNum type="arabicParenBoth"/>
            </a:pPr>
            <a:endParaRPr lang="en-US" altLang="zh-TW" sz="2000"/>
          </a:p>
          <a:p>
            <a:pPr marL="0" indent="0" eaLnBrk="1" hangingPunct="1">
              <a:lnSpc>
                <a:spcPts val="2200"/>
              </a:lnSpc>
              <a:buFontTx/>
              <a:buAutoNum type="arabicParenBoth"/>
            </a:pPr>
            <a:endParaRPr lang="en-US" altLang="zh-TW" sz="2000"/>
          </a:p>
          <a:p>
            <a:pPr marL="0" indent="0" eaLnBrk="1" hangingPunct="1">
              <a:lnSpc>
                <a:spcPts val="2200"/>
              </a:lnSpc>
              <a:buFontTx/>
              <a:buAutoNum type="arabicParenBoth"/>
            </a:pPr>
            <a:endParaRPr lang="en-US" altLang="zh-TW" sz="2000"/>
          </a:p>
          <a:p>
            <a:pPr marL="0" indent="0" eaLnBrk="1" hangingPunct="1">
              <a:lnSpc>
                <a:spcPts val="2200"/>
              </a:lnSpc>
              <a:buFontTx/>
              <a:buAutoNum type="arabicParenBoth"/>
            </a:pPr>
            <a:endParaRPr lang="en-US" altLang="zh-TW" sz="2000"/>
          </a:p>
          <a:p>
            <a:pPr marL="0" indent="0" eaLnBrk="1" hangingPunct="1">
              <a:lnSpc>
                <a:spcPts val="2200"/>
              </a:lnSpc>
              <a:buFontTx/>
              <a:buAutoNum type="arabicPeriod" startAt="7"/>
            </a:pPr>
            <a:r>
              <a:rPr lang="en-US" altLang="zh-TW" sz="2000"/>
              <a:t>Timer0 is stopped by the instruction “BCF T0CON, TMR0ON” and the</a:t>
            </a:r>
          </a:p>
          <a:p>
            <a:pPr marL="0" indent="0" eaLnBrk="1" hangingPunct="1">
              <a:lnSpc>
                <a:spcPts val="2200"/>
              </a:lnSpc>
              <a:buFontTx/>
              <a:buNone/>
            </a:pPr>
            <a:r>
              <a:rPr lang="en-US" altLang="zh-TW" sz="2000"/>
              <a:t>        process is repeated.</a:t>
            </a:r>
          </a:p>
        </p:txBody>
      </p:sp>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4221163"/>
            <a:ext cx="687705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4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75E896B7-B31E-4FF7-8F05-130B21872776}" type="slidenum">
              <a:rPr kumimoji="0" lang="zh-TW" altLang="en-US" sz="1400">
                <a:ea typeface="新細明體" pitchFamily="18" charset="-120"/>
              </a:rPr>
              <a:pPr eaLnBrk="1" hangingPunct="1">
                <a:spcBef>
                  <a:spcPct val="0"/>
                </a:spcBef>
                <a:buFontTx/>
                <a:buNone/>
              </a:pPr>
              <a:t>13</a:t>
            </a:fld>
            <a:endParaRPr kumimoji="0" lang="en-US" altLang="zh-TW" sz="1400">
              <a:ea typeface="新細明體"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B625984D-D392-4715-9380-2C6209739E0A}" type="slidenum">
              <a:rPr lang="zh-TW" altLang="en-US" sz="1400">
                <a:latin typeface="Arial" pitchFamily="34" charset="0"/>
                <a:ea typeface="新細明體" pitchFamily="18" charset="-120"/>
              </a:rPr>
              <a:pPr algn="r" eaLnBrk="1" hangingPunct="1">
                <a:spcBef>
                  <a:spcPct val="0"/>
                </a:spcBef>
                <a:buFontTx/>
                <a:buNone/>
              </a:pPr>
              <a:t>14</a:t>
            </a:fld>
            <a:endParaRPr lang="en-US" altLang="zh-TW" sz="1400">
              <a:latin typeface="Arial" pitchFamily="34" charset="0"/>
              <a:ea typeface="新細明體" pitchFamily="18" charset="-120"/>
            </a:endParaRPr>
          </a:p>
        </p:txBody>
      </p:sp>
      <p:sp>
        <p:nvSpPr>
          <p:cNvPr id="15363"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5364"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eaLnBrk="1" hangingPunct="1">
              <a:lnSpc>
                <a:spcPts val="2200"/>
              </a:lnSpc>
              <a:buFontTx/>
              <a:buNone/>
            </a:pPr>
            <a:r>
              <a:rPr lang="en-US" altLang="zh-TW" sz="2000"/>
              <a:t>In the previous example, calculate </a:t>
            </a:r>
            <a:r>
              <a:rPr lang="en-US" altLang="zh-TW" sz="2000" b="1"/>
              <a:t>the amount of time delay generated the timer</a:t>
            </a:r>
            <a:r>
              <a:rPr lang="en-US" altLang="zh-TW" sz="2000"/>
              <a:t>. Assume that the clock frequency is 10MHz. </a:t>
            </a:r>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Fosc/4 = 2.5 MHz. 1 MC =0.4</a:t>
            </a:r>
            <a:r>
              <a:rPr lang="en-US" altLang="zh-TW" sz="2000">
                <a:latin typeface="Symbol" pitchFamily="18" charset="2"/>
              </a:rPr>
              <a:t>m</a:t>
            </a:r>
            <a:r>
              <a:rPr lang="en-US" altLang="zh-TW" sz="2000"/>
              <a:t>s. </a:t>
            </a:r>
          </a:p>
          <a:p>
            <a:pPr marL="0" indent="0" eaLnBrk="1" hangingPunct="1">
              <a:lnSpc>
                <a:spcPts val="2200"/>
              </a:lnSpc>
              <a:buFontTx/>
              <a:buNone/>
            </a:pPr>
            <a:r>
              <a:rPr lang="en-US" altLang="zh-TW" sz="2000"/>
              <a:t>FFFFH-FFF2+1=0EH=14.</a:t>
            </a:r>
          </a:p>
          <a:p>
            <a:pPr marL="0" indent="0" eaLnBrk="1" hangingPunct="1">
              <a:lnSpc>
                <a:spcPts val="2200"/>
              </a:lnSpc>
              <a:buFontTx/>
              <a:buNone/>
            </a:pPr>
            <a:r>
              <a:rPr lang="en-US" altLang="zh-TW" sz="2000"/>
              <a:t>14 x 0.4 = 5.6 </a:t>
            </a:r>
            <a:r>
              <a:rPr lang="en-US" altLang="zh-TW" sz="2000">
                <a:latin typeface="Symbol" pitchFamily="18" charset="2"/>
              </a:rPr>
              <a:t>m</a:t>
            </a:r>
            <a:r>
              <a:rPr lang="en-US" altLang="zh-TW" sz="2000"/>
              <a:t>s. </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Note: if the TMR0=XXXX, the number of MC is FFFFH+1-XXXXH</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p:txBody>
      </p:sp>
      <p:sp>
        <p:nvSpPr>
          <p:cNvPr id="1536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4E2F048-69FE-4101-B4AD-C0F9391EA02A}" type="slidenum">
              <a:rPr kumimoji="0" lang="zh-TW" altLang="en-US" sz="1400">
                <a:ea typeface="新細明體" pitchFamily="18" charset="-120"/>
              </a:rPr>
              <a:pPr eaLnBrk="1" hangingPunct="1">
                <a:spcBef>
                  <a:spcPct val="0"/>
                </a:spcBef>
                <a:buFontTx/>
                <a:buNone/>
              </a:pPr>
              <a:t>14</a:t>
            </a:fld>
            <a:endParaRPr kumimoji="0" lang="en-US" altLang="zh-TW" sz="1400">
              <a:ea typeface="新細明體"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1DCB85F3-52FA-415D-8033-66D9F8AD435C}" type="slidenum">
              <a:rPr lang="zh-TW" altLang="en-US" sz="1400">
                <a:latin typeface="Arial" pitchFamily="34" charset="0"/>
                <a:ea typeface="新細明體" pitchFamily="18" charset="-120"/>
              </a:rPr>
              <a:pPr algn="r" eaLnBrk="1" hangingPunct="1">
                <a:spcBef>
                  <a:spcPct val="0"/>
                </a:spcBef>
                <a:buFontTx/>
                <a:buNone/>
              </a:pPr>
              <a:t>15</a:t>
            </a:fld>
            <a:endParaRPr lang="en-US" altLang="zh-TW" sz="1400">
              <a:latin typeface="Arial" pitchFamily="34" charset="0"/>
              <a:ea typeface="新細明體" pitchFamily="18" charset="-120"/>
            </a:endParaRPr>
          </a:p>
        </p:txBody>
      </p:sp>
      <p:sp>
        <p:nvSpPr>
          <p:cNvPr id="16387"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eaLnBrk="1" hangingPunct="1">
              <a:lnSpc>
                <a:spcPts val="2200"/>
              </a:lnSpc>
              <a:buFontTx/>
              <a:buNone/>
            </a:pPr>
            <a:r>
              <a:rPr lang="en-US" altLang="en-US" sz="2000" dirty="0"/>
              <a:t>Calculate the frequency of the wave generated on PIN PORTB 5.</a:t>
            </a:r>
          </a:p>
          <a:p>
            <a:pPr marL="0" indent="0" eaLnBrk="1" hangingPunct="1">
              <a:lnSpc>
                <a:spcPts val="2200"/>
              </a:lnSpc>
              <a:buFontTx/>
              <a:buNone/>
            </a:pPr>
            <a:r>
              <a:rPr lang="en-US" altLang="zh-TW" sz="2000" dirty="0"/>
              <a:t>Assume that the clock frequency is 10MHz.</a:t>
            </a:r>
          </a:p>
          <a:p>
            <a:pPr marL="0" indent="0" eaLnBrk="1" hangingPunct="1">
              <a:lnSpc>
                <a:spcPts val="2200"/>
              </a:lnSpc>
              <a:buFontTx/>
              <a:buNone/>
            </a:pPr>
            <a:endParaRPr lang="en-US" altLang="zh-TW" sz="2000" dirty="0"/>
          </a:p>
          <a:p>
            <a:pPr marL="0" indent="0" eaLnBrk="1" hangingPunct="1">
              <a:lnSpc>
                <a:spcPts val="2200"/>
              </a:lnSpc>
              <a:buFontTx/>
              <a:buNone/>
            </a:pPr>
            <a:endParaRPr lang="en-US" altLang="zh-TW" sz="2000" dirty="0"/>
          </a:p>
          <a:p>
            <a:pPr marL="0" indent="0" eaLnBrk="1" hangingPunct="1">
              <a:lnSpc>
                <a:spcPts val="2200"/>
              </a:lnSpc>
              <a:buFontTx/>
              <a:buNone/>
            </a:pPr>
            <a:endParaRPr lang="en-US" altLang="zh-TW" sz="2000" dirty="0"/>
          </a:p>
          <a:p>
            <a:pPr marL="0" indent="0" eaLnBrk="1" hangingPunct="1">
              <a:lnSpc>
                <a:spcPts val="2200"/>
              </a:lnSpc>
              <a:buFontTx/>
              <a:buNone/>
            </a:pPr>
            <a:endParaRPr lang="en-US" altLang="zh-TW" sz="2000" dirty="0"/>
          </a:p>
          <a:p>
            <a:pPr marL="0" indent="0" eaLnBrk="1" hangingPunct="1">
              <a:lnSpc>
                <a:spcPts val="2200"/>
              </a:lnSpc>
              <a:buFontTx/>
              <a:buNone/>
            </a:pPr>
            <a:endParaRPr lang="en-US" altLang="zh-TW" sz="2000" dirty="0"/>
          </a:p>
          <a:p>
            <a:pPr marL="0" indent="0" eaLnBrk="1" hangingPunct="1">
              <a:lnSpc>
                <a:spcPts val="2200"/>
              </a:lnSpc>
              <a:buFontTx/>
              <a:buNone/>
            </a:pPr>
            <a:endParaRPr lang="en-US" altLang="zh-TW" sz="2000" dirty="0"/>
          </a:p>
          <a:p>
            <a:pPr marL="0" indent="0" eaLnBrk="1" hangingPunct="1">
              <a:lnSpc>
                <a:spcPts val="2200"/>
              </a:lnSpc>
              <a:buFontTx/>
              <a:buNone/>
            </a:pPr>
            <a:endParaRPr lang="en-US" altLang="zh-TW" sz="2000" dirty="0"/>
          </a:p>
          <a:p>
            <a:pPr marL="0" indent="0" eaLnBrk="1" hangingPunct="1">
              <a:lnSpc>
                <a:spcPts val="2200"/>
              </a:lnSpc>
              <a:buFontTx/>
              <a:buNone/>
            </a:pPr>
            <a:endParaRPr lang="en-US" altLang="zh-TW" sz="2000" dirty="0"/>
          </a:p>
          <a:p>
            <a:pPr marL="0" indent="0" eaLnBrk="1" hangingPunct="1">
              <a:lnSpc>
                <a:spcPts val="2200"/>
              </a:lnSpc>
              <a:buFontTx/>
              <a:buNone/>
            </a:pPr>
            <a:endParaRPr lang="en-US" altLang="zh-TW" sz="2000" dirty="0"/>
          </a:p>
          <a:p>
            <a:pPr marL="0" indent="0" eaLnBrk="1" hangingPunct="1">
              <a:lnSpc>
                <a:spcPts val="2200"/>
              </a:lnSpc>
              <a:buFontTx/>
              <a:buNone/>
            </a:pPr>
            <a:r>
              <a:rPr lang="en-US" altLang="zh-TW" sz="2000" dirty="0"/>
              <a:t> </a:t>
            </a:r>
          </a:p>
          <a:p>
            <a:pPr marL="0" indent="0">
              <a:buFont typeface="ZapfDingbats"/>
              <a:buNone/>
            </a:pPr>
            <a:endParaRPr lang="de-DE" altLang="en-US" sz="2000" b="1" dirty="0">
              <a:solidFill>
                <a:srgbClr val="00664D"/>
              </a:solidFill>
            </a:endParaRPr>
          </a:p>
          <a:p>
            <a:pPr marL="0" indent="0">
              <a:buFont typeface="ZapfDingbats"/>
              <a:buNone/>
            </a:pPr>
            <a:endParaRPr lang="de-DE" altLang="en-US" sz="2000" b="1" dirty="0">
              <a:solidFill>
                <a:srgbClr val="00664D"/>
              </a:solidFill>
            </a:endParaRPr>
          </a:p>
          <a:p>
            <a:pPr marL="0" indent="0">
              <a:buFont typeface="ZapfDingbats"/>
              <a:buNone/>
            </a:pPr>
            <a:r>
              <a:rPr lang="de-DE" altLang="en-US" sz="2000" dirty="0">
                <a:solidFill>
                  <a:srgbClr val="FF0000"/>
                </a:solidFill>
              </a:rPr>
              <a:t>T=2x(48+16)x0.4 = 51.2</a:t>
            </a:r>
            <a:r>
              <a:rPr lang="de-DE" altLang="en-US" sz="2000" dirty="0">
                <a:solidFill>
                  <a:srgbClr val="FF0000"/>
                </a:solidFill>
                <a:latin typeface="Symbol" pitchFamily="18" charset="2"/>
              </a:rPr>
              <a:t>m</a:t>
            </a:r>
            <a:r>
              <a:rPr lang="de-DE" altLang="en-US" sz="2000" dirty="0">
                <a:solidFill>
                  <a:srgbClr val="FF0000"/>
                </a:solidFill>
              </a:rPr>
              <a:t>s and F=19.5 MHz</a:t>
            </a:r>
          </a:p>
          <a:p>
            <a:pPr marL="0" indent="0">
              <a:buFont typeface="ZapfDingbats"/>
              <a:buNone/>
            </a:pPr>
            <a:endParaRPr lang="de-DE" alt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918818993"/>
              </p:ext>
            </p:extLst>
          </p:nvPr>
        </p:nvGraphicFramePr>
        <p:xfrm>
          <a:off x="395288" y="1617663"/>
          <a:ext cx="6096000" cy="4006209"/>
        </p:xfrm>
        <a:graphic>
          <a:graphicData uri="http://schemas.openxmlformats.org/drawingml/2006/table">
            <a:tbl>
              <a:tblPr/>
              <a:tblGrid>
                <a:gridCol w="4103687">
                  <a:extLst>
                    <a:ext uri="{9D8B030D-6E8A-4147-A177-3AD203B41FA5}">
                      <a16:colId xmlns:a16="http://schemas.microsoft.com/office/drawing/2014/main" val="20000"/>
                    </a:ext>
                  </a:extLst>
                </a:gridCol>
                <a:gridCol w="1992313">
                  <a:extLst>
                    <a:ext uri="{9D8B030D-6E8A-4147-A177-3AD203B41FA5}">
                      <a16:colId xmlns:a16="http://schemas.microsoft.com/office/drawing/2014/main" val="20001"/>
                    </a:ext>
                  </a:extLst>
                </a:gridCol>
              </a:tblGrid>
              <a:tr h="400367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BCF 	TRISB,5</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MOVLW	0x08</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MOVWF	T0CON</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BCF 	INTCON, TMR0IF</a:t>
                      </a: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MOVLW	0xFF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MOVWF	TMR0H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MOVLW	-D'48'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MOVWF	TMR0L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CALL 	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BTG	PORTB,5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BRA 	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BSF 	T0CON, TMR0ON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BTFSS	INTCON, TMR0IF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BRA	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BCF 	T0CON, TMR0ON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BCF 	INTCON, TMR0IF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RETURN		</a:t>
                      </a: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ea typeface="DFKai-SB" pitchFamily="65" charset="-120"/>
                        </a:rPr>
                        <a:t>1</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ea typeface="DFKai-SB" pitchFamily="65" charset="-120"/>
                        </a:rPr>
                        <a:t>1</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ea typeface="DFKai-SB" pitchFamily="65" charset="-120"/>
                        </a:rPr>
                        <a:t>1</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Times New Roman" pitchFamily="18" charset="0"/>
                          <a:ea typeface="DFKai-SB" pitchFamily="65" charset="-120"/>
                        </a:rPr>
                        <a:t>2</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ea typeface="DFKai-SB" pitchFamily="65" charset="-120"/>
                        </a:rPr>
                        <a:t>1</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Times New Roman" pitchFamily="18" charset="0"/>
                          <a:ea typeface="DFKai-SB" pitchFamily="65" charset="-120"/>
                        </a:rPr>
                        <a:t>2</a:t>
                      </a: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ea typeface="DFKai-SB" pitchFamily="65" charset="-120"/>
                        </a:rPr>
                        <a:t>1</a:t>
                      </a: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ea typeface="DFKai-SB" pitchFamily="65" charset="-120"/>
                        </a:rPr>
                        <a:t>1</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Times New Roman" pitchFamily="18" charset="0"/>
                          <a:ea typeface="DFKai-SB" pitchFamily="65" charset="-120"/>
                        </a:rPr>
                        <a:t>2 (usually)</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ea typeface="DFKai-SB" pitchFamily="65" charset="-120"/>
                        </a:rPr>
                        <a:t>1</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ea typeface="DFKai-SB" pitchFamily="65" charset="-120"/>
                        </a:rPr>
                        <a:t>1</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Times New Roman" pitchFamily="18" charset="0"/>
                          <a:ea typeface="DFKai-SB" pitchFamily="65" charset="-120"/>
                        </a:rPr>
                        <a:t>2</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ea typeface="DFKai-SB" pitchFamily="65" charset="-120"/>
                        </a:rPr>
                        <a:t>---</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ea typeface="DFKai-SB" pitchFamily="65" charset="-120"/>
                        </a:rPr>
                        <a:t>15</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3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C6C171A-7D6E-49A0-94F3-5DA12EF0C313}" type="slidenum">
              <a:rPr kumimoji="0" lang="zh-TW" altLang="en-US" sz="1400">
                <a:ea typeface="新細明體" pitchFamily="18" charset="-120"/>
              </a:rPr>
              <a:pPr eaLnBrk="1" hangingPunct="1">
                <a:spcBef>
                  <a:spcPct val="0"/>
                </a:spcBef>
                <a:buFontTx/>
                <a:buNone/>
              </a:pPr>
              <a:t>15</a:t>
            </a:fld>
            <a:endParaRPr kumimoji="0" lang="en-US" altLang="zh-TW" sz="1400">
              <a:ea typeface="新細明體"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5F287CCE-32DC-4355-A4F6-D11CD9E8FED4}" type="slidenum">
              <a:rPr lang="zh-TW" altLang="en-US" sz="1400">
                <a:latin typeface="Arial" pitchFamily="34" charset="0"/>
                <a:ea typeface="新細明體" pitchFamily="18" charset="-120"/>
              </a:rPr>
              <a:pPr algn="r" eaLnBrk="1" hangingPunct="1">
                <a:spcBef>
                  <a:spcPct val="0"/>
                </a:spcBef>
                <a:buFontTx/>
                <a:buNone/>
              </a:pPr>
              <a:t>16</a:t>
            </a:fld>
            <a:endParaRPr lang="en-US" altLang="zh-TW" sz="1400">
              <a:latin typeface="Arial" pitchFamily="34" charset="0"/>
              <a:ea typeface="新細明體" pitchFamily="18" charset="-120"/>
            </a:endParaRPr>
          </a:p>
        </p:txBody>
      </p:sp>
      <p:sp>
        <p:nvSpPr>
          <p:cNvPr id="17411"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eaLnBrk="1" hangingPunct="1">
              <a:lnSpc>
                <a:spcPts val="2200"/>
              </a:lnSpc>
              <a:buFontTx/>
              <a:buNone/>
            </a:pPr>
            <a:r>
              <a:rPr lang="en-US" altLang="en-US" sz="2000"/>
              <a:t>Calculate the frequency of the wave generated on PIN PORTB 5.</a:t>
            </a:r>
          </a:p>
          <a:p>
            <a:pPr marL="0" indent="0" eaLnBrk="1" hangingPunct="1">
              <a:lnSpc>
                <a:spcPts val="2200"/>
              </a:lnSpc>
              <a:buFontTx/>
              <a:buNone/>
            </a:pPr>
            <a:r>
              <a:rPr lang="en-US" altLang="zh-TW" sz="2000"/>
              <a:t>Assume that the clock frequency is 10MHz. Do not include the overhead due to instructions in the loop.</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 </a:t>
            </a:r>
          </a:p>
          <a:p>
            <a:pPr marL="0" indent="0">
              <a:buFont typeface="ZapfDingbats"/>
              <a:buNone/>
            </a:pPr>
            <a:endParaRPr lang="de-DE" altLang="en-US" sz="2000" b="1">
              <a:solidFill>
                <a:srgbClr val="00664D"/>
              </a:solidFill>
            </a:endParaRPr>
          </a:p>
          <a:p>
            <a:pPr marL="0" indent="0">
              <a:buFont typeface="ZapfDingbats"/>
              <a:buNone/>
            </a:pPr>
            <a:endParaRPr lang="de-DE" altLang="en-US" sz="2000" b="1">
              <a:solidFill>
                <a:srgbClr val="00664D"/>
              </a:solidFill>
            </a:endParaRPr>
          </a:p>
          <a:p>
            <a:pPr marL="0" indent="0">
              <a:buFont typeface="ZapfDingbats"/>
              <a:buNone/>
            </a:pPr>
            <a:endParaRPr lang="de-DE" altLang="en-US" sz="2000"/>
          </a:p>
        </p:txBody>
      </p:sp>
      <p:graphicFrame>
        <p:nvGraphicFramePr>
          <p:cNvPr id="2" name="Table 1"/>
          <p:cNvGraphicFramePr>
            <a:graphicFrameLocks noGrp="1"/>
          </p:cNvGraphicFramePr>
          <p:nvPr/>
        </p:nvGraphicFramePr>
        <p:xfrm>
          <a:off x="468313" y="2060575"/>
          <a:ext cx="7775575" cy="3971925"/>
        </p:xfrm>
        <a:graphic>
          <a:graphicData uri="http://schemas.openxmlformats.org/drawingml/2006/table">
            <a:tbl>
              <a:tblPr/>
              <a:tblGrid>
                <a:gridCol w="4032250">
                  <a:extLst>
                    <a:ext uri="{9D8B030D-6E8A-4147-A177-3AD203B41FA5}">
                      <a16:colId xmlns:a16="http://schemas.microsoft.com/office/drawing/2014/main" val="20000"/>
                    </a:ext>
                  </a:extLst>
                </a:gridCol>
                <a:gridCol w="3743325">
                  <a:extLst>
                    <a:ext uri="{9D8B030D-6E8A-4147-A177-3AD203B41FA5}">
                      <a16:colId xmlns:a16="http://schemas.microsoft.com/office/drawing/2014/main" val="20001"/>
                    </a:ext>
                  </a:extLst>
                </a:gridCol>
              </a:tblGrid>
              <a:tr h="397192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BCF 	TRISB,5</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MOVLW	0x08</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MOVWF	T0CON</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MOVLW	0x76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MOVWF	TMR0H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MOVLW	0x34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MOVWF	TMR0L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BCF 	INTCON, TMR0IF</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CALL 	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BTG	PORTB,5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BRA 	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BSF 	T0CON, TMR0ON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BTFSS	INTCON, TMR0IF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BRA	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BCF 	T0CON, TMR0ON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RETURN		</a:t>
                      </a: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25" marR="9142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FFFFH-7634H+1=89CCH=35276,</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Delay 35276x0.4=14.11ms, </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Period = 28.22 ms</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Frequency = 35.434 Hz</a:t>
                      </a: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25" marR="9142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42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2098403-E0F3-492F-B7B0-F347BFDCCA36}" type="slidenum">
              <a:rPr kumimoji="0" lang="zh-TW" altLang="en-US" sz="1400">
                <a:ea typeface="新細明體" pitchFamily="18" charset="-120"/>
              </a:rPr>
              <a:pPr eaLnBrk="1" hangingPunct="1">
                <a:spcBef>
                  <a:spcPct val="0"/>
                </a:spcBef>
                <a:buFontTx/>
                <a:buNone/>
              </a:pPr>
              <a:t>16</a:t>
            </a:fld>
            <a:endParaRPr kumimoji="0" lang="en-US" altLang="zh-TW" sz="1400">
              <a:ea typeface="新細明體" pitchFamily="18"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4A3B5344-865E-46C1-B689-95E7F5630CD9}" type="slidenum">
              <a:rPr lang="zh-TW" altLang="en-US" sz="1400">
                <a:latin typeface="Arial" pitchFamily="34" charset="0"/>
                <a:ea typeface="新細明體" pitchFamily="18" charset="-120"/>
              </a:rPr>
              <a:pPr algn="r" eaLnBrk="1" hangingPunct="1">
                <a:spcBef>
                  <a:spcPct val="0"/>
                </a:spcBef>
                <a:buFontTx/>
                <a:buNone/>
              </a:pPr>
              <a:t>17</a:t>
            </a:fld>
            <a:endParaRPr lang="en-US" altLang="zh-TW" sz="1400">
              <a:latin typeface="Arial" pitchFamily="34" charset="0"/>
              <a:ea typeface="新細明體" pitchFamily="18" charset="-120"/>
            </a:endParaRPr>
          </a:p>
        </p:txBody>
      </p:sp>
      <p:sp>
        <p:nvSpPr>
          <p:cNvPr id="18435"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eaLnBrk="1" hangingPunct="1">
              <a:lnSpc>
                <a:spcPts val="2200"/>
              </a:lnSpc>
              <a:buFontTx/>
              <a:buNone/>
            </a:pPr>
            <a:r>
              <a:rPr lang="en-US" altLang="en-US" sz="2000"/>
              <a:t>Assuming that clock = 10 MHz, write a problem to generate a square wave with period of 10ms on pin PORTB.3</a:t>
            </a:r>
            <a:endParaRPr lang="en-US" altLang="zh-TW" sz="2000"/>
          </a:p>
          <a:p>
            <a:pPr marL="0" indent="0" eaLnBrk="1" hangingPunct="1">
              <a:lnSpc>
                <a:spcPts val="2200"/>
              </a:lnSpc>
              <a:buFontTx/>
              <a:buNone/>
            </a:pPr>
            <a:r>
              <a:rPr lang="en-US" altLang="zh-TW" sz="2000"/>
              <a:t>T=10ms=&gt; Delay = 5 ms. 5/0.4=12,500. 65,536-12,500=53,036=CF2CH.</a:t>
            </a:r>
          </a:p>
          <a:p>
            <a:pPr marL="0" indent="0" eaLnBrk="1" hangingPunct="1">
              <a:lnSpc>
                <a:spcPts val="2200"/>
              </a:lnSpc>
              <a:buFontTx/>
              <a:buNone/>
            </a:pPr>
            <a:r>
              <a:rPr lang="en-US" altLang="zh-TW" sz="2000"/>
              <a:t>TMR0H=CFH, TMR0L=2CH</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 </a:t>
            </a:r>
          </a:p>
          <a:p>
            <a:pPr marL="0" indent="0">
              <a:buFont typeface="ZapfDingbats"/>
              <a:buNone/>
            </a:pPr>
            <a:endParaRPr lang="de-DE" altLang="en-US" sz="2000" b="1">
              <a:solidFill>
                <a:srgbClr val="00664D"/>
              </a:solidFill>
            </a:endParaRPr>
          </a:p>
          <a:p>
            <a:pPr marL="0" indent="0">
              <a:buFont typeface="ZapfDingbats"/>
              <a:buNone/>
            </a:pPr>
            <a:endParaRPr lang="de-DE" altLang="en-US" sz="2000" b="1">
              <a:solidFill>
                <a:srgbClr val="00664D"/>
              </a:solidFill>
            </a:endParaRPr>
          </a:p>
          <a:p>
            <a:pPr marL="0" indent="0">
              <a:buFont typeface="ZapfDingbats"/>
              <a:buNone/>
            </a:pPr>
            <a:endParaRPr lang="de-DE" altLang="en-US" sz="2000"/>
          </a:p>
        </p:txBody>
      </p:sp>
      <p:graphicFrame>
        <p:nvGraphicFramePr>
          <p:cNvPr id="2" name="Table 1"/>
          <p:cNvGraphicFramePr>
            <a:graphicFrameLocks noGrp="1"/>
          </p:cNvGraphicFramePr>
          <p:nvPr/>
        </p:nvGraphicFramePr>
        <p:xfrm>
          <a:off x="468313" y="2273300"/>
          <a:ext cx="7775575" cy="3971925"/>
        </p:xfrm>
        <a:graphic>
          <a:graphicData uri="http://schemas.openxmlformats.org/drawingml/2006/table">
            <a:tbl>
              <a:tblPr/>
              <a:tblGrid>
                <a:gridCol w="4032250">
                  <a:extLst>
                    <a:ext uri="{9D8B030D-6E8A-4147-A177-3AD203B41FA5}">
                      <a16:colId xmlns:a16="http://schemas.microsoft.com/office/drawing/2014/main" val="20000"/>
                    </a:ext>
                  </a:extLst>
                </a:gridCol>
                <a:gridCol w="3743325">
                  <a:extLst>
                    <a:ext uri="{9D8B030D-6E8A-4147-A177-3AD203B41FA5}">
                      <a16:colId xmlns:a16="http://schemas.microsoft.com/office/drawing/2014/main" val="20001"/>
                    </a:ext>
                  </a:extLst>
                </a:gridCol>
              </a:tblGrid>
              <a:tr h="397192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BCF 	TRISB,3</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MOVLW	0x08</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MOVWF	T0CON</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MOVLW	0xCF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MOVWF	TMR0H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MOVLW	0x2C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MOVWF	TMR0L</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BCF 	INTCON, TMR0IF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CALL 	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BTG	PORTB,3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BRA 	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BSF 	T0CON, TMR0ON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BTFSS	INTCON, TMR0IF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BRA	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BCF 	T0CON, TMR0ON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RETURN		</a:t>
                      </a: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25" marR="9142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Modify the program to get the lowest frequency. </a:t>
                      </a: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If we set TMR0 = 0000H, the delay generated is 65536 MC, </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The delay is 26.214 ms. </a:t>
                      </a: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The smallest frequency is 1/(52.428ms)</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 19.074 Hz. </a:t>
                      </a: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25" marR="9142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44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A81320F-EDCF-40F4-A524-CDA8EBB2EEDF}" type="slidenum">
              <a:rPr kumimoji="0" lang="zh-TW" altLang="en-US" sz="1400">
                <a:ea typeface="新細明體" pitchFamily="18" charset="-120"/>
              </a:rPr>
              <a:pPr eaLnBrk="1" hangingPunct="1">
                <a:spcBef>
                  <a:spcPct val="0"/>
                </a:spcBef>
                <a:buFontTx/>
                <a:buNone/>
              </a:pPr>
              <a:t>17</a:t>
            </a:fld>
            <a:endParaRPr kumimoji="0" lang="en-US" altLang="zh-TW" sz="1400">
              <a:ea typeface="新細明體"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76A05BB-477D-4B86-9DC6-44830809AB33}" type="slidenum">
              <a:rPr kumimoji="0" lang="zh-TW" altLang="en-US" sz="1400">
                <a:ea typeface="新細明體" pitchFamily="18" charset="-120"/>
              </a:rPr>
              <a:pPr eaLnBrk="1" hangingPunct="1">
                <a:spcBef>
                  <a:spcPct val="0"/>
                </a:spcBef>
                <a:buFontTx/>
                <a:buNone/>
              </a:pPr>
              <a:t>18</a:t>
            </a:fld>
            <a:endParaRPr kumimoji="0" lang="en-US" altLang="zh-TW" sz="1400">
              <a:ea typeface="新細明體" pitchFamily="18" charset="-120"/>
            </a:endParaRPr>
          </a:p>
        </p:txBody>
      </p:sp>
      <p:sp>
        <p:nvSpPr>
          <p:cNvPr id="19459" name="Rectangle 2"/>
          <p:cNvSpPr>
            <a:spLocks noGrp="1" noChangeArrowheads="1"/>
          </p:cNvSpPr>
          <p:nvPr>
            <p:ph type="ctrTitle"/>
          </p:nvPr>
        </p:nvSpPr>
        <p:spPr>
          <a:xfrm>
            <a:off x="468313" y="115888"/>
            <a:ext cx="7772400" cy="865187"/>
          </a:xfrm>
        </p:spPr>
        <p:txBody>
          <a:bodyPr/>
          <a:lstStyle/>
          <a:p>
            <a:pPr eaLnBrk="1" hangingPunct="1"/>
            <a:r>
              <a:rPr lang="en-US" altLang="en-US" sz="3600"/>
              <a:t>Prescaler and generating larger delay</a:t>
            </a:r>
            <a:endParaRPr lang="en-US" altLang="zh-TW" sz="3600"/>
          </a:p>
        </p:txBody>
      </p:sp>
      <p:sp>
        <p:nvSpPr>
          <p:cNvPr id="4100" name="Rectangle 3"/>
          <p:cNvSpPr>
            <a:spLocks noChangeArrowheads="1"/>
          </p:cNvSpPr>
          <p:nvPr/>
        </p:nvSpPr>
        <p:spPr bwMode="auto">
          <a:xfrm>
            <a:off x="657225" y="981075"/>
            <a:ext cx="77724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lnSpc>
                <a:spcPts val="2000"/>
              </a:lnSpc>
            </a:pPr>
            <a:r>
              <a:rPr lang="en-US" altLang="en-US" sz="2000"/>
              <a:t>The size of delay depend on </a:t>
            </a:r>
          </a:p>
          <a:p>
            <a:pPr lvl="1" eaLnBrk="1" hangingPunct="1">
              <a:lnSpc>
                <a:spcPts val="2000"/>
              </a:lnSpc>
            </a:pPr>
            <a:r>
              <a:rPr lang="en-US" altLang="en-US" sz="2000"/>
              <a:t>The Crystal frequency</a:t>
            </a:r>
          </a:p>
          <a:p>
            <a:pPr lvl="1" eaLnBrk="1" hangingPunct="1">
              <a:lnSpc>
                <a:spcPts val="2000"/>
              </a:lnSpc>
            </a:pPr>
            <a:r>
              <a:rPr lang="en-US" altLang="en-US" sz="2000"/>
              <a:t>The timer’s 16-bit register.</a:t>
            </a:r>
          </a:p>
          <a:p>
            <a:pPr eaLnBrk="1" hangingPunct="1">
              <a:lnSpc>
                <a:spcPts val="2000"/>
              </a:lnSpc>
            </a:pPr>
            <a:r>
              <a:rPr lang="en-US" altLang="en-US" sz="2000"/>
              <a:t>The largest timer happens when TMR0L=TMR0H=0</a:t>
            </a:r>
          </a:p>
          <a:p>
            <a:pPr eaLnBrk="1" hangingPunct="1">
              <a:lnSpc>
                <a:spcPts val="2000"/>
              </a:lnSpc>
            </a:pPr>
            <a:r>
              <a:rPr lang="en-US" altLang="en-US" sz="2000"/>
              <a:t>Prescaler option is used to duplicate the delay by dividing the clock by a factor of 2,4, 8,16, 32,64 ,128,256</a:t>
            </a:r>
          </a:p>
          <a:p>
            <a:pPr lvl="1" eaLnBrk="1" hangingPunct="1">
              <a:lnSpc>
                <a:spcPts val="2000"/>
              </a:lnSpc>
            </a:pPr>
            <a:r>
              <a:rPr lang="en-US" altLang="en-US" sz="2000"/>
              <a:t>If </a:t>
            </a:r>
            <a:r>
              <a:rPr lang="en-US" altLang="en-US" sz="2000">
                <a:solidFill>
                  <a:srgbClr val="0070C0"/>
                </a:solidFill>
              </a:rPr>
              <a:t>T0CON=0000 0101</a:t>
            </a:r>
            <a:r>
              <a:rPr lang="en-US" altLang="en-US" sz="2000"/>
              <a:t>, then </a:t>
            </a:r>
            <a:r>
              <a:rPr lang="de-DE" altLang="en-US" sz="2000"/>
              <a:t>T </a:t>
            </a:r>
            <a:r>
              <a:rPr lang="en-US" altLang="en-US" sz="2000"/>
              <a:t>= 4*64/f</a:t>
            </a:r>
          </a:p>
          <a:p>
            <a:pPr eaLnBrk="1" hangingPunct="1">
              <a:spcBef>
                <a:spcPct val="20000"/>
              </a:spcBef>
            </a:pPr>
            <a:endParaRPr lang="en-US" altLang="zh-TW" sz="280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841625"/>
            <a:ext cx="72199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3" y="4076700"/>
            <a:ext cx="68484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ECE0B4DC-24A6-4740-BFF2-001986DB5C19}" type="slidenum">
              <a:rPr lang="zh-TW" altLang="en-US" sz="1400">
                <a:latin typeface="Arial" pitchFamily="34" charset="0"/>
                <a:ea typeface="新細明體" pitchFamily="18" charset="-120"/>
              </a:rPr>
              <a:pPr algn="r" eaLnBrk="1" hangingPunct="1">
                <a:spcBef>
                  <a:spcPct val="0"/>
                </a:spcBef>
                <a:buFontTx/>
                <a:buNone/>
              </a:pPr>
              <a:t>19</a:t>
            </a:fld>
            <a:endParaRPr lang="en-US" altLang="zh-TW" sz="1400">
              <a:latin typeface="Arial" pitchFamily="34" charset="0"/>
              <a:ea typeface="新細明體" pitchFamily="18" charset="-120"/>
            </a:endParaRPr>
          </a:p>
        </p:txBody>
      </p:sp>
      <p:sp>
        <p:nvSpPr>
          <p:cNvPr id="20483"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a:buFontTx/>
              <a:buNone/>
            </a:pPr>
            <a:r>
              <a:rPr lang="en-US" altLang="en-US" sz="2000"/>
              <a:t>Examine the following program and find the time delay in second and frequency of the wave generated. </a:t>
            </a:r>
            <a:r>
              <a:rPr lang="de-DE" altLang="en-US" sz="2000"/>
              <a:t>Assume that XALT </a:t>
            </a:r>
            <a:r>
              <a:rPr lang="en-US" altLang="en-US" sz="2000"/>
              <a:t>= </a:t>
            </a:r>
            <a:r>
              <a:rPr lang="de-DE" altLang="en-US" sz="2000"/>
              <a:t>10 MHz.</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 </a:t>
            </a:r>
          </a:p>
          <a:p>
            <a:pPr marL="0" indent="0">
              <a:buFont typeface="ZapfDingbats"/>
              <a:buNone/>
            </a:pPr>
            <a:endParaRPr lang="de-DE" altLang="en-US" sz="2000" b="1">
              <a:solidFill>
                <a:srgbClr val="00664D"/>
              </a:solidFill>
            </a:endParaRPr>
          </a:p>
          <a:p>
            <a:pPr marL="0" indent="0">
              <a:buFont typeface="ZapfDingbats"/>
              <a:buNone/>
            </a:pPr>
            <a:endParaRPr lang="de-DE" altLang="en-US" sz="2000" b="1">
              <a:solidFill>
                <a:srgbClr val="00664D"/>
              </a:solidFill>
            </a:endParaRPr>
          </a:p>
          <a:p>
            <a:pPr marL="0" indent="0">
              <a:buFont typeface="ZapfDingbats"/>
              <a:buNone/>
            </a:pPr>
            <a:endParaRPr lang="de-DE" altLang="en-US" sz="2000"/>
          </a:p>
        </p:txBody>
      </p:sp>
      <p:graphicFrame>
        <p:nvGraphicFramePr>
          <p:cNvPr id="2" name="Table 1"/>
          <p:cNvGraphicFramePr>
            <a:graphicFrameLocks noGrp="1"/>
          </p:cNvGraphicFramePr>
          <p:nvPr>
            <p:extLst>
              <p:ext uri="{D42A27DB-BD31-4B8C-83A1-F6EECF244321}">
                <p14:modId xmlns:p14="http://schemas.microsoft.com/office/powerpoint/2010/main" val="464269769"/>
              </p:ext>
            </p:extLst>
          </p:nvPr>
        </p:nvGraphicFramePr>
        <p:xfrm>
          <a:off x="468313" y="1700213"/>
          <a:ext cx="7585075" cy="5073031"/>
        </p:xfrm>
        <a:graphic>
          <a:graphicData uri="http://schemas.openxmlformats.org/drawingml/2006/table">
            <a:tbl>
              <a:tblPr/>
              <a:tblGrid>
                <a:gridCol w="3840162">
                  <a:extLst>
                    <a:ext uri="{9D8B030D-6E8A-4147-A177-3AD203B41FA5}">
                      <a16:colId xmlns:a16="http://schemas.microsoft.com/office/drawing/2014/main" val="20000"/>
                    </a:ext>
                  </a:extLst>
                </a:gridCol>
                <a:gridCol w="3744913">
                  <a:extLst>
                    <a:ext uri="{9D8B030D-6E8A-4147-A177-3AD203B41FA5}">
                      <a16:colId xmlns:a16="http://schemas.microsoft.com/office/drawing/2014/main" val="20001"/>
                    </a:ext>
                  </a:extLst>
                </a:gridCol>
              </a:tblGrid>
              <a:tr h="4897438">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800" b="0" i="0" u="none" strike="noStrike" cap="none" normalizeH="0" baseline="0" dirty="0">
                          <a:ln>
                            <a:noFill/>
                          </a:ln>
                          <a:solidFill>
                            <a:schemeClr val="tx1"/>
                          </a:solidFill>
                          <a:effectLst/>
                          <a:latin typeface="Times New Roman" pitchFamily="18" charset="0"/>
                          <a:ea typeface="DFKai-SB" pitchFamily="65" charset="-120"/>
                        </a:rPr>
                        <a:t>                 </a:t>
                      </a: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BCF 	TRISB,2</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MOVLW	0x05</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MOVWF	T0CON</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MOVLW	0x01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MOVWF	TMR0H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MOVLW	0x08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MOVWF	TMR0L</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BCF 	INTCON, TMR0IF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CALL 	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BTG	PORTB,2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BRA 	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BSF 	T0CON, TMR0ON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BTFSS	INTCON, TMR0IF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BRA	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BCF 	T0CON, TMR0ON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RETURN		</a:t>
                      </a: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txBody>
                  <a:tcPr marL="91444" marR="91444"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itchFamily="18" charset="0"/>
                          <a:ea typeface="DFKai-SB" pitchFamily="65" charset="-120"/>
                        </a:rPr>
                        <a:t>Prescaler</a:t>
                      </a: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=64.</a:t>
                      </a: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TMR0=0108H=264, 65536-264=65272.</a:t>
                      </a: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Now 65273x (64x0.4 </a:t>
                      </a:r>
                      <a:r>
                        <a:rPr kumimoji="0" lang="en-US" altLang="en-US" sz="1800" b="0" i="0" u="none" strike="noStrike" cap="none" normalizeH="0" baseline="0" dirty="0" err="1">
                          <a:ln>
                            <a:noFill/>
                          </a:ln>
                          <a:solidFill>
                            <a:schemeClr val="tx1"/>
                          </a:solidFill>
                          <a:effectLst/>
                          <a:latin typeface="Symbol" pitchFamily="18" charset="2"/>
                          <a:ea typeface="DFKai-SB" pitchFamily="65" charset="-120"/>
                        </a:rPr>
                        <a:t>m</a:t>
                      </a:r>
                      <a:r>
                        <a:rPr kumimoji="0" lang="en-US" altLang="en-US" sz="1800" b="0" i="0" u="none" strike="noStrike" cap="none" normalizeH="0" baseline="0" dirty="0" err="1">
                          <a:ln>
                            <a:noFill/>
                          </a:ln>
                          <a:solidFill>
                            <a:schemeClr val="tx1"/>
                          </a:solidFill>
                          <a:effectLst/>
                          <a:latin typeface="Times New Roman" pitchFamily="18" charset="0"/>
                          <a:ea typeface="DFKai-SB" pitchFamily="65" charset="-120"/>
                        </a:rPr>
                        <a:t>s</a:t>
                      </a: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)=1.671 s.</a:t>
                      </a: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The frequency is 1/(2x1.671) Hz</a:t>
                      </a: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If </a:t>
                      </a:r>
                      <a:r>
                        <a:rPr kumimoji="0" lang="en-US" altLang="en-US" sz="1800" b="0" i="0" u="none" strike="noStrike" cap="none" normalizeH="0" baseline="0" dirty="0" err="1">
                          <a:ln>
                            <a:noFill/>
                          </a:ln>
                          <a:solidFill>
                            <a:schemeClr val="tx1"/>
                          </a:solidFill>
                          <a:effectLst/>
                          <a:latin typeface="Times New Roman" pitchFamily="18" charset="0"/>
                          <a:ea typeface="DFKai-SB" pitchFamily="65" charset="-120"/>
                        </a:rPr>
                        <a:t>presclar</a:t>
                      </a: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 256 is chosen, the </a:t>
                      </a:r>
                      <a:r>
                        <a:rPr kumimoji="0" lang="en-US" altLang="en-US" sz="1800" b="0" i="0" u="none" strike="noStrike" cap="none" normalizeH="0" baseline="0" dirty="0" err="1">
                          <a:ln>
                            <a:noFill/>
                          </a:ln>
                          <a:solidFill>
                            <a:schemeClr val="tx1"/>
                          </a:solidFill>
                          <a:effectLst/>
                          <a:latin typeface="Times New Roman" pitchFamily="18" charset="0"/>
                          <a:ea typeface="DFKai-SB" pitchFamily="65" charset="-120"/>
                        </a:rPr>
                        <a:t>prescaler</a:t>
                      </a: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 clock period to the timer is </a:t>
                      </a:r>
                    </a:p>
                    <a:p>
                      <a:pPr marL="0" marR="0" lvl="0" indent="0" algn="l" defTabSz="914400" rtl="0" eaLnBrk="1" fontAlgn="base" latinLnBrk="0" hangingPunct="1">
                        <a:lnSpc>
                          <a:spcPts val="18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0.4 </a:t>
                      </a:r>
                      <a:r>
                        <a:rPr kumimoji="0" lang="en-US" altLang="en-US" sz="1800" b="0" i="0" u="none" strike="noStrike" cap="none" normalizeH="0" baseline="0" dirty="0" err="1">
                          <a:ln>
                            <a:noFill/>
                          </a:ln>
                          <a:solidFill>
                            <a:schemeClr val="tx1"/>
                          </a:solidFill>
                          <a:effectLst/>
                          <a:latin typeface="Symbol" pitchFamily="18" charset="2"/>
                          <a:ea typeface="DFKai-SB" pitchFamily="65" charset="-120"/>
                        </a:rPr>
                        <a:t>m</a:t>
                      </a:r>
                      <a:r>
                        <a:rPr kumimoji="0" lang="en-US" altLang="en-US" sz="1800" b="0" i="0" u="none" strike="noStrike" cap="none" normalizeH="0" baseline="0" dirty="0" err="1">
                          <a:ln>
                            <a:noFill/>
                          </a:ln>
                          <a:solidFill>
                            <a:schemeClr val="tx1"/>
                          </a:solidFill>
                          <a:effectLst/>
                          <a:latin typeface="Times New Roman" pitchFamily="18" charset="0"/>
                          <a:ea typeface="DFKai-SB" pitchFamily="65" charset="-120"/>
                        </a:rPr>
                        <a:t>s</a:t>
                      </a: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 x 256 = 1.024 </a:t>
                      </a:r>
                      <a:r>
                        <a:rPr kumimoji="0" lang="en-US" altLang="en-US" sz="1800" b="0" i="0" u="none" strike="noStrike" cap="none" normalizeH="0" baseline="0" dirty="0" err="1">
                          <a:ln>
                            <a:noFill/>
                          </a:ln>
                          <a:solidFill>
                            <a:schemeClr val="tx1"/>
                          </a:solidFill>
                          <a:effectLst/>
                          <a:latin typeface="Times New Roman" pitchFamily="18" charset="0"/>
                          <a:ea typeface="DFKai-SB" pitchFamily="65" charset="-120"/>
                        </a:rPr>
                        <a:t>ms.</a:t>
                      </a:r>
                      <a:r>
                        <a:rPr kumimoji="0" lang="en-US" altLang="en-US" sz="1800" b="0" i="0" u="none" strike="noStrike" cap="none" normalizeH="0" baseline="0" dirty="0">
                          <a:ln>
                            <a:noFill/>
                          </a:ln>
                          <a:solidFill>
                            <a:schemeClr val="tx1"/>
                          </a:solidFill>
                          <a:effectLst/>
                          <a:latin typeface="Times New Roman" pitchFamily="18" charset="0"/>
                          <a:ea typeface="DFKai-SB" pitchFamily="65" charset="-120"/>
                        </a:rPr>
                        <a:t> </a:t>
                      </a:r>
                      <a:r>
                        <a:rPr kumimoji="0" lang="en-US" altLang="en-US" sz="2000" b="0" i="0" u="none" strike="noStrike" cap="none" normalizeH="0" baseline="0" dirty="0">
                          <a:ln>
                            <a:noFill/>
                          </a:ln>
                          <a:solidFill>
                            <a:schemeClr val="tx1"/>
                          </a:solidFill>
                          <a:effectLst/>
                          <a:latin typeface="Times New Roman" pitchFamily="18" charset="0"/>
                          <a:ea typeface="DFKai-SB" pitchFamily="65" charset="-120"/>
                        </a:rPr>
                        <a:t>The largest delay is 67 seconds.</a:t>
                      </a: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en-US" altLang="en-US" sz="2000" b="0" i="0" u="none" strike="noStrike" cap="none" normalizeH="0" baseline="0" dirty="0">
                          <a:ln>
                            <a:noFill/>
                          </a:ln>
                          <a:solidFill>
                            <a:schemeClr val="accent2"/>
                          </a:solidFill>
                          <a:effectLst/>
                          <a:latin typeface="Times New Roman" pitchFamily="18" charset="0"/>
                          <a:ea typeface="DFKai-SB" pitchFamily="65" charset="-120"/>
                        </a:rPr>
                        <a:t>How to generate a longer delay?</a:t>
                      </a:r>
                    </a:p>
                    <a:p>
                      <a:pPr marL="0" marR="0" lvl="0" indent="0" algn="l" defTabSz="914400" rtl="0" eaLnBrk="1" fontAlgn="base" latinLnBrk="0" hangingPunct="1">
                        <a:lnSpc>
                          <a:spcPts val="2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itchFamily="18" charset="0"/>
                          <a:ea typeface="DFKai-SB" pitchFamily="65" charset="-120"/>
                        </a:rPr>
                        <a:t>Hint: call a delay routine a number of times by a loop. </a:t>
                      </a:r>
                    </a:p>
                    <a:p>
                      <a:pPr marL="0" marR="0" lvl="0" indent="0" algn="l" defTabSz="914400" rtl="0" eaLnBrk="1" fontAlgn="base" latinLnBrk="0" hangingPunct="1">
                        <a:lnSpc>
                          <a:spcPts val="2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txBody>
                  <a:tcPr marL="91444" marR="91444"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49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8F6855E-AE3C-4E4A-8B0A-10EF0F6D4F8D}" type="slidenum">
              <a:rPr kumimoji="0" lang="zh-TW" altLang="en-US" sz="1400">
                <a:ea typeface="新細明體" pitchFamily="18" charset="-120"/>
              </a:rPr>
              <a:pPr eaLnBrk="1" hangingPunct="1">
                <a:spcBef>
                  <a:spcPct val="0"/>
                </a:spcBef>
                <a:buFontTx/>
                <a:buNone/>
              </a:pPr>
              <a:t>19</a:t>
            </a:fld>
            <a:endParaRPr kumimoji="0" lang="en-US" altLang="zh-TW" sz="1400">
              <a:ea typeface="新細明體"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8B66306-8590-40A6-8DFF-2EFA97E971C8}" type="slidenum">
              <a:rPr kumimoji="0" lang="zh-TW" altLang="en-US" sz="1400">
                <a:ea typeface="新細明體" pitchFamily="18" charset="-120"/>
              </a:rPr>
              <a:pPr eaLnBrk="1" hangingPunct="1">
                <a:spcBef>
                  <a:spcPct val="0"/>
                </a:spcBef>
                <a:buFontTx/>
                <a:buNone/>
              </a:pPr>
              <a:t>2</a:t>
            </a:fld>
            <a:endParaRPr kumimoji="0" lang="en-US" altLang="zh-TW" sz="1400">
              <a:ea typeface="新細明體" pitchFamily="18" charset="-120"/>
            </a:endParaRPr>
          </a:p>
        </p:txBody>
      </p:sp>
      <p:sp>
        <p:nvSpPr>
          <p:cNvPr id="3075" name="Rectangle 1026"/>
          <p:cNvSpPr>
            <a:spLocks noGrp="1" noChangeArrowheads="1"/>
          </p:cNvSpPr>
          <p:nvPr>
            <p:ph type="title"/>
          </p:nvPr>
        </p:nvSpPr>
        <p:spPr>
          <a:xfrm>
            <a:off x="539750" y="0"/>
            <a:ext cx="7772400" cy="658813"/>
          </a:xfrm>
        </p:spPr>
        <p:txBody>
          <a:bodyPr/>
          <a:lstStyle/>
          <a:p>
            <a:pPr algn="l" eaLnBrk="1" hangingPunct="1"/>
            <a:r>
              <a:rPr lang="en-US" altLang="zh-TW"/>
              <a:t>Basic Timer</a:t>
            </a:r>
          </a:p>
        </p:txBody>
      </p:sp>
      <p:sp>
        <p:nvSpPr>
          <p:cNvPr id="3076" name="Rectangle 1027"/>
          <p:cNvSpPr>
            <a:spLocks noGrp="1" noChangeArrowheads="1"/>
          </p:cNvSpPr>
          <p:nvPr>
            <p:ph type="body" idx="1"/>
          </p:nvPr>
        </p:nvSpPr>
        <p:spPr>
          <a:xfrm>
            <a:off x="539750" y="908050"/>
            <a:ext cx="7772400" cy="4114800"/>
          </a:xfrm>
        </p:spPr>
        <p:txBody>
          <a:bodyPr/>
          <a:lstStyle/>
          <a:p>
            <a:pPr eaLnBrk="1" hangingPunct="1"/>
            <a:r>
              <a:rPr lang="en-US" altLang="zh-TW" sz="2000"/>
              <a:t>A Timer/Counter can be configured in various modes, typically based on 8-bit or 16-bit operation. It is used to counter the number of input pulse.</a:t>
            </a:r>
          </a:p>
        </p:txBody>
      </p:sp>
      <p:sp>
        <p:nvSpPr>
          <p:cNvPr id="307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pic>
        <p:nvPicPr>
          <p:cNvPr id="307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492375"/>
            <a:ext cx="44037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B7150236-9BE9-4800-9687-7256E65BF39A}" type="slidenum">
              <a:rPr lang="zh-TW" altLang="en-US" sz="1400">
                <a:latin typeface="Arial" pitchFamily="34" charset="0"/>
                <a:ea typeface="新細明體" pitchFamily="18" charset="-120"/>
              </a:rPr>
              <a:pPr algn="r" eaLnBrk="1" hangingPunct="1">
                <a:spcBef>
                  <a:spcPct val="0"/>
                </a:spcBef>
                <a:buFontTx/>
                <a:buNone/>
              </a:pPr>
              <a:t>20</a:t>
            </a:fld>
            <a:endParaRPr lang="en-US" altLang="zh-TW" sz="1400">
              <a:latin typeface="Arial" pitchFamily="34" charset="0"/>
              <a:ea typeface="新細明體" pitchFamily="18" charset="-120"/>
            </a:endParaRPr>
          </a:p>
        </p:txBody>
      </p:sp>
      <p:sp>
        <p:nvSpPr>
          <p:cNvPr id="21507"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a:buFontTx/>
              <a:buNone/>
            </a:pPr>
            <a:r>
              <a:rPr lang="en-US" altLang="en-US" sz="2000"/>
              <a:t>Write a program to generate a square wave of 50Hz on pin PORTB.7. Use Timer0, 16 bit model with prescaler = 128. </a:t>
            </a:r>
            <a:r>
              <a:rPr lang="de-DE" altLang="en-US" sz="2000"/>
              <a:t>Assume that XALT </a:t>
            </a:r>
            <a:r>
              <a:rPr lang="en-US" altLang="en-US" sz="2000"/>
              <a:t>= </a:t>
            </a:r>
            <a:r>
              <a:rPr lang="de-DE" altLang="en-US" sz="2000"/>
              <a:t>10 MHz.</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 </a:t>
            </a:r>
          </a:p>
          <a:p>
            <a:pPr marL="0" indent="0">
              <a:buFont typeface="ZapfDingbats"/>
              <a:buNone/>
            </a:pPr>
            <a:endParaRPr lang="de-DE" altLang="en-US" sz="2000" b="1">
              <a:solidFill>
                <a:srgbClr val="00664D"/>
              </a:solidFill>
            </a:endParaRPr>
          </a:p>
          <a:p>
            <a:pPr marL="0" indent="0">
              <a:buFont typeface="ZapfDingbats"/>
              <a:buNone/>
            </a:pPr>
            <a:endParaRPr lang="de-DE" altLang="en-US" sz="2000" b="1">
              <a:solidFill>
                <a:srgbClr val="00664D"/>
              </a:solidFill>
            </a:endParaRPr>
          </a:p>
          <a:p>
            <a:pPr marL="0" indent="0">
              <a:buFont typeface="ZapfDingbats"/>
              <a:buNone/>
            </a:pPr>
            <a:endParaRPr lang="de-DE" altLang="en-US" sz="2000"/>
          </a:p>
        </p:txBody>
      </p:sp>
      <p:graphicFrame>
        <p:nvGraphicFramePr>
          <p:cNvPr id="2" name="Table 1"/>
          <p:cNvGraphicFramePr>
            <a:graphicFrameLocks noGrp="1"/>
          </p:cNvGraphicFramePr>
          <p:nvPr/>
        </p:nvGraphicFramePr>
        <p:xfrm>
          <a:off x="276225" y="1700213"/>
          <a:ext cx="7777163" cy="3971925"/>
        </p:xfrm>
        <a:graphic>
          <a:graphicData uri="http://schemas.openxmlformats.org/drawingml/2006/table">
            <a:tbl>
              <a:tblPr/>
              <a:tblGrid>
                <a:gridCol w="4032250">
                  <a:extLst>
                    <a:ext uri="{9D8B030D-6E8A-4147-A177-3AD203B41FA5}">
                      <a16:colId xmlns:a16="http://schemas.microsoft.com/office/drawing/2014/main" val="20000"/>
                    </a:ext>
                  </a:extLst>
                </a:gridCol>
                <a:gridCol w="3744913">
                  <a:extLst>
                    <a:ext uri="{9D8B030D-6E8A-4147-A177-3AD203B41FA5}">
                      <a16:colId xmlns:a16="http://schemas.microsoft.com/office/drawing/2014/main" val="20001"/>
                    </a:ext>
                  </a:extLst>
                </a:gridCol>
              </a:tblGrid>
              <a:tr h="397192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8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BCF 	TRISB,7</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MOVLW	0x06</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MOVWF	T0CON</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MOVLW	0xFF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MOVWF	TMR0H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MOVLW	0x3D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MOVWF	TMR0L</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BCF 	INTCON, TMR0IF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CALL 	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BTG	PORTB,7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BRA 	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BSF 	T0CON, TMR0ON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BTFSS	INTCON, TMR0IF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BRA	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BCF 	T0CON, TMR0ON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RETURN		</a:t>
                      </a: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44" marR="91444"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342900" marR="0" lvl="0" indent="-342900" algn="l" defTabSz="914400" rtl="0" eaLnBrk="1" fontAlgn="base" latinLnBrk="0" hangingPunct="1">
                        <a:lnSpc>
                          <a:spcPts val="2200"/>
                        </a:lnSpc>
                        <a:spcBef>
                          <a:spcPct val="0"/>
                        </a:spcBef>
                        <a:spcAft>
                          <a:spcPct val="0"/>
                        </a:spcAft>
                        <a:buClrTx/>
                        <a:buSzTx/>
                        <a:buFontTx/>
                        <a:buAutoNum type="arabicParenBoth"/>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F=50Hz, T=20ms</a:t>
                      </a:r>
                    </a:p>
                    <a:p>
                      <a:pPr marL="342900" marR="0" lvl="0" indent="-342900" algn="l" defTabSz="914400" rtl="0" eaLnBrk="1" fontAlgn="base" latinLnBrk="0" hangingPunct="1">
                        <a:lnSpc>
                          <a:spcPts val="2200"/>
                        </a:lnSpc>
                        <a:spcBef>
                          <a:spcPct val="0"/>
                        </a:spcBef>
                        <a:spcAft>
                          <a:spcPct val="0"/>
                        </a:spcAft>
                        <a:buClrTx/>
                        <a:buSzTx/>
                        <a:buFontTx/>
                        <a:buAutoNum type="arabicParenBoth"/>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Delay=10 ms</a:t>
                      </a:r>
                    </a:p>
                    <a:p>
                      <a:pPr marL="342900" marR="0" lvl="0" indent="-342900" algn="l" defTabSz="914400" rtl="0" eaLnBrk="1" fontAlgn="base" latinLnBrk="0" hangingPunct="1">
                        <a:lnSpc>
                          <a:spcPts val="2200"/>
                        </a:lnSpc>
                        <a:spcBef>
                          <a:spcPct val="0"/>
                        </a:spcBef>
                        <a:spcAft>
                          <a:spcPct val="0"/>
                        </a:spcAft>
                        <a:buClrTx/>
                        <a:buSzTx/>
                        <a:buFontTx/>
                        <a:buAutoNum type="arabicParenBoth"/>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10ms/0.4 </a:t>
                      </a:r>
                      <a:r>
                        <a:rPr kumimoji="0" lang="en-US" altLang="en-US" sz="1800" b="0" i="0" u="none" strike="noStrike" cap="none" normalizeH="0" baseline="0">
                          <a:ln>
                            <a:noFill/>
                          </a:ln>
                          <a:solidFill>
                            <a:schemeClr val="tx1"/>
                          </a:solidFill>
                          <a:effectLst/>
                          <a:latin typeface="Symbol" pitchFamily="18" charset="2"/>
                          <a:ea typeface="DFKai-SB" pitchFamily="65" charset="-120"/>
                        </a:rPr>
                        <a:t>m</a:t>
                      </a:r>
                      <a:r>
                        <a:rPr kumimoji="0" lang="en-US" altLang="en-US" sz="1800" b="0" i="0" u="none" strike="noStrike" cap="none" normalizeH="0" baseline="0">
                          <a:ln>
                            <a:noFill/>
                          </a:ln>
                          <a:solidFill>
                            <a:schemeClr val="tx1"/>
                          </a:solidFill>
                          <a:effectLst/>
                          <a:latin typeface="Times New Roman" pitchFamily="18" charset="0"/>
                          <a:ea typeface="DFKai-SB" pitchFamily="65" charset="-120"/>
                        </a:rPr>
                        <a:t>s/128=195</a:t>
                      </a:r>
                    </a:p>
                    <a:p>
                      <a:pPr marL="342900" marR="0" lvl="0" indent="-342900" algn="l" defTabSz="914400" rtl="0" eaLnBrk="1" fontAlgn="base" latinLnBrk="0" hangingPunct="1">
                        <a:lnSpc>
                          <a:spcPts val="2200"/>
                        </a:lnSpc>
                        <a:spcBef>
                          <a:spcPct val="0"/>
                        </a:spcBef>
                        <a:spcAft>
                          <a:spcPct val="0"/>
                        </a:spcAft>
                        <a:buClrTx/>
                        <a:buSzTx/>
                        <a:buFontTx/>
                        <a:buAutoNum type="arabicParenBoth"/>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65536-195=65341=FF3D</a:t>
                      </a:r>
                    </a:p>
                    <a:p>
                      <a:pPr marL="342900" marR="0" lvl="0" indent="-342900" algn="l" defTabSz="914400" rtl="0" eaLnBrk="1" fontAlgn="base" latinLnBrk="0" hangingPunct="1">
                        <a:lnSpc>
                          <a:spcPts val="2200"/>
                        </a:lnSpc>
                        <a:spcBef>
                          <a:spcPct val="0"/>
                        </a:spcBef>
                        <a:spcAft>
                          <a:spcPct val="0"/>
                        </a:spcAft>
                        <a:buClrTx/>
                        <a:buSzTx/>
                        <a:buFontTx/>
                        <a:buAutoNum type="arabicParenBoth"/>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TL=3D and TH =FF</a:t>
                      </a:r>
                    </a:p>
                    <a:p>
                      <a:pPr marL="342900" marR="0" lvl="0" indent="-342900" algn="l" defTabSz="914400" rtl="0" eaLnBrk="1" fontAlgn="base" latinLnBrk="0" hangingPunct="1">
                        <a:lnSpc>
                          <a:spcPts val="22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44" marR="91444"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1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4C5ABB3-528A-4611-9DF7-0315F96DEFFF}" type="slidenum">
              <a:rPr kumimoji="0" lang="zh-TW" altLang="en-US" sz="1400">
                <a:ea typeface="新細明體" pitchFamily="18" charset="-120"/>
              </a:rPr>
              <a:pPr eaLnBrk="1" hangingPunct="1">
                <a:spcBef>
                  <a:spcPct val="0"/>
                </a:spcBef>
                <a:buFontTx/>
                <a:buNone/>
              </a:pPr>
              <a:t>20</a:t>
            </a:fld>
            <a:endParaRPr kumimoji="0" lang="en-US" altLang="zh-TW" sz="1400">
              <a:ea typeface="新細明體" pitchFamily="18"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38492D1-12B1-4D08-832A-40494B78C61E}" type="slidenum">
              <a:rPr kumimoji="0" lang="zh-TW" altLang="en-US" sz="1400">
                <a:ea typeface="新細明體" pitchFamily="18" charset="-120"/>
              </a:rPr>
              <a:pPr eaLnBrk="1" hangingPunct="1">
                <a:spcBef>
                  <a:spcPct val="0"/>
                </a:spcBef>
                <a:buFontTx/>
                <a:buNone/>
              </a:pPr>
              <a:t>21</a:t>
            </a:fld>
            <a:endParaRPr kumimoji="0" lang="en-US" altLang="zh-TW" sz="1400">
              <a:ea typeface="新細明體" pitchFamily="18" charset="-120"/>
            </a:endParaRPr>
          </a:p>
        </p:txBody>
      </p:sp>
      <p:sp>
        <p:nvSpPr>
          <p:cNvPr id="22531" name="Rectangle 2"/>
          <p:cNvSpPr>
            <a:spLocks noGrp="1" noChangeArrowheads="1"/>
          </p:cNvSpPr>
          <p:nvPr>
            <p:ph type="ctrTitle"/>
          </p:nvPr>
        </p:nvSpPr>
        <p:spPr>
          <a:xfrm>
            <a:off x="468313" y="115888"/>
            <a:ext cx="7772400" cy="865187"/>
          </a:xfrm>
        </p:spPr>
        <p:txBody>
          <a:bodyPr/>
          <a:lstStyle/>
          <a:p>
            <a:pPr eaLnBrk="1" hangingPunct="1"/>
            <a:r>
              <a:rPr lang="sv-SE" altLang="en-US" sz="3600"/>
              <a:t>Timer0 8-bit</a:t>
            </a:r>
            <a:endParaRPr lang="en-US" altLang="zh-TW" sz="3600"/>
          </a:p>
        </p:txBody>
      </p:sp>
      <p:sp>
        <p:nvSpPr>
          <p:cNvPr id="4100" name="Rectangle 3"/>
          <p:cNvSpPr>
            <a:spLocks noChangeArrowheads="1"/>
          </p:cNvSpPr>
          <p:nvPr/>
        </p:nvSpPr>
        <p:spPr bwMode="auto">
          <a:xfrm>
            <a:off x="657225" y="981075"/>
            <a:ext cx="77724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buFont typeface="Times New Roman" pitchFamily="18" charset="0"/>
              <a:buAutoNum type="arabicPeriod"/>
            </a:pPr>
            <a:r>
              <a:rPr lang="en-US" altLang="zh-TW" sz="2800"/>
              <a:t>Load the T0CON value</a:t>
            </a:r>
          </a:p>
          <a:p>
            <a:pPr eaLnBrk="1" hangingPunct="1">
              <a:spcBef>
                <a:spcPct val="20000"/>
              </a:spcBef>
              <a:buFont typeface="Times New Roman" pitchFamily="18" charset="0"/>
              <a:buAutoNum type="arabicPeriod"/>
            </a:pPr>
            <a:r>
              <a:rPr lang="en-US" altLang="zh-TW" sz="2800"/>
              <a:t>Load TMR0L  only. </a:t>
            </a:r>
          </a:p>
          <a:p>
            <a:pPr eaLnBrk="1" hangingPunct="1">
              <a:spcBef>
                <a:spcPct val="20000"/>
              </a:spcBef>
              <a:buFont typeface="Times New Roman" pitchFamily="18" charset="0"/>
              <a:buAutoNum type="arabicPeriod"/>
            </a:pPr>
            <a:r>
              <a:rPr lang="en-US" altLang="zh-TW" sz="2800"/>
              <a:t>Start timer</a:t>
            </a:r>
          </a:p>
          <a:p>
            <a:pPr eaLnBrk="1" hangingPunct="1">
              <a:spcBef>
                <a:spcPct val="20000"/>
              </a:spcBef>
              <a:buFont typeface="Times New Roman" pitchFamily="18" charset="0"/>
              <a:buAutoNum type="arabicPeriod"/>
            </a:pPr>
            <a:r>
              <a:rPr lang="en-US" altLang="zh-TW" sz="2800"/>
              <a:t>Keep monitor the timer flag (TMR01F) </a:t>
            </a:r>
          </a:p>
          <a:p>
            <a:pPr eaLnBrk="1" hangingPunct="1">
              <a:spcBef>
                <a:spcPct val="20000"/>
              </a:spcBef>
            </a:pPr>
            <a:endParaRPr lang="en-US" altLang="zh-TW" sz="2800"/>
          </a:p>
        </p:txBody>
      </p:sp>
      <p:pic>
        <p:nvPicPr>
          <p:cNvPr id="2253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3502025"/>
            <a:ext cx="72009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06336209-60B6-4AD8-A065-96B1D260F75F}" type="slidenum">
              <a:rPr lang="zh-TW" altLang="en-US" sz="1400">
                <a:latin typeface="Arial" pitchFamily="34" charset="0"/>
                <a:ea typeface="新細明體" pitchFamily="18" charset="-120"/>
              </a:rPr>
              <a:pPr algn="r" eaLnBrk="1" hangingPunct="1">
                <a:spcBef>
                  <a:spcPct val="0"/>
                </a:spcBef>
                <a:buFontTx/>
                <a:buNone/>
              </a:pPr>
              <a:t>22</a:t>
            </a:fld>
            <a:endParaRPr lang="en-US" altLang="zh-TW" sz="1400">
              <a:latin typeface="Arial" pitchFamily="34" charset="0"/>
              <a:ea typeface="新細明體" pitchFamily="18" charset="-120"/>
            </a:endParaRPr>
          </a:p>
        </p:txBody>
      </p:sp>
      <p:sp>
        <p:nvSpPr>
          <p:cNvPr id="23555"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a:buFontTx/>
              <a:buNone/>
            </a:pPr>
            <a:r>
              <a:rPr lang="de-DE" altLang="en-US" sz="2000"/>
              <a:t>Assume that XTAL=10 MHz, find (a) the frequency of the square wave generated on PORTB.0 in the following program, and (b) the smallest frequency acheivable in this program, and the TH value to do that</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 </a:t>
            </a:r>
          </a:p>
          <a:p>
            <a:pPr marL="0" indent="0">
              <a:buFont typeface="ZapfDingbats"/>
              <a:buNone/>
            </a:pPr>
            <a:endParaRPr lang="de-DE" altLang="en-US" sz="2000" b="1">
              <a:solidFill>
                <a:srgbClr val="00664D"/>
              </a:solidFill>
            </a:endParaRPr>
          </a:p>
          <a:p>
            <a:pPr marL="0" indent="0">
              <a:buFont typeface="ZapfDingbats"/>
              <a:buNone/>
            </a:pPr>
            <a:endParaRPr lang="de-DE" altLang="en-US" sz="2000" b="1">
              <a:solidFill>
                <a:srgbClr val="00664D"/>
              </a:solidFill>
            </a:endParaRPr>
          </a:p>
          <a:p>
            <a:pPr marL="0" indent="0">
              <a:buFont typeface="ZapfDingbats"/>
              <a:buNone/>
            </a:pPr>
            <a:endParaRPr lang="de-DE" altLang="en-US" sz="2000"/>
          </a:p>
        </p:txBody>
      </p:sp>
      <p:graphicFrame>
        <p:nvGraphicFramePr>
          <p:cNvPr id="2" name="Table 1"/>
          <p:cNvGraphicFramePr>
            <a:graphicFrameLocks noGrp="1"/>
          </p:cNvGraphicFramePr>
          <p:nvPr/>
        </p:nvGraphicFramePr>
        <p:xfrm>
          <a:off x="468313" y="2133600"/>
          <a:ext cx="7777162" cy="3971925"/>
        </p:xfrm>
        <a:graphic>
          <a:graphicData uri="http://schemas.openxmlformats.org/drawingml/2006/table">
            <a:tbl>
              <a:tblPr/>
              <a:tblGrid>
                <a:gridCol w="4032250">
                  <a:extLst>
                    <a:ext uri="{9D8B030D-6E8A-4147-A177-3AD203B41FA5}">
                      <a16:colId xmlns:a16="http://schemas.microsoft.com/office/drawing/2014/main" val="20000"/>
                    </a:ext>
                  </a:extLst>
                </a:gridCol>
                <a:gridCol w="3744912">
                  <a:extLst>
                    <a:ext uri="{9D8B030D-6E8A-4147-A177-3AD203B41FA5}">
                      <a16:colId xmlns:a16="http://schemas.microsoft.com/office/drawing/2014/main" val="20001"/>
                    </a:ext>
                  </a:extLst>
                </a:gridCol>
              </a:tblGrid>
              <a:tr h="397192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BCF 	TRISB,0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	MOVLW	0x48; no prescalar	MOVWF	T0CON			BCF 	INTCON,TMR0IF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HERE	MOVLW	0x5			MOVWF	TMR0L			CALL	DELAY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	BTG	PORTB,0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	BRA 	HERE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DELAY	BSF 	T0CON,TMR0ON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AGAIN	BTFSS	INTCON,TMR0IF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	BRA	AGAIN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	BCF 	T0CON,TMR0ON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	BCF 	INTCON,TMR0IF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urier New" pitchFamily="49" charset="0"/>
                          <a:ea typeface="DFKai-SB" pitchFamily="65" charset="-120"/>
                          <a:cs typeface="Courier New" pitchFamily="49" charset="0"/>
                        </a:rPr>
                        <a:t>	RETURN</a:t>
                      </a:r>
                      <a:r>
                        <a:rPr kumimoji="0" lang="de-DE" altLang="en-US" sz="1600" b="0" i="0" u="none" strike="noStrike" cap="none" normalizeH="0" baseline="0">
                          <a:ln>
                            <a:noFill/>
                          </a:ln>
                          <a:solidFill>
                            <a:schemeClr val="tx1"/>
                          </a:solidFill>
                          <a:effectLst/>
                          <a:latin typeface="Times New Roman" pitchFamily="18" charset="0"/>
                          <a:ea typeface="DFKai-SB" pitchFamily="65" charset="-120"/>
                          <a:cs typeface="Courier New" pitchFamily="49" charset="0"/>
                        </a:rPr>
                        <a:t>		</a:t>
                      </a:r>
                      <a:endParaRPr kumimoji="0" lang="en-US" altLang="en-US" sz="1600" b="0" i="0" u="none" strike="noStrike" cap="none" normalizeH="0" baseline="0">
                        <a:ln>
                          <a:noFill/>
                        </a:ln>
                        <a:solidFill>
                          <a:schemeClr val="tx1"/>
                        </a:solidFill>
                        <a:effectLst/>
                        <a:latin typeface="Times New Roman" pitchFamily="18" charset="0"/>
                        <a:ea typeface="DFKai-SB" pitchFamily="65" charset="-120"/>
                        <a:cs typeface="Courier New" pitchFamily="49" charset="0"/>
                      </a:endParaRPr>
                    </a:p>
                  </a:txBody>
                  <a:tcPr marL="91444" marR="91444"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342900" marR="0" lvl="0" indent="-342900" algn="l" defTabSz="914400" rtl="0" eaLnBrk="1" fontAlgn="base" latinLnBrk="0" hangingPunct="1">
                        <a:lnSpc>
                          <a:spcPts val="2200"/>
                        </a:lnSpc>
                        <a:spcBef>
                          <a:spcPct val="0"/>
                        </a:spcBef>
                        <a:spcAft>
                          <a:spcPct val="0"/>
                        </a:spcAft>
                        <a:buClrTx/>
                        <a:buSzTx/>
                        <a:buFontTx/>
                        <a:buAutoNum type="alphaLcParenBoth"/>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(256-5) =251x0.4 = 100.4 </a:t>
                      </a:r>
                      <a:r>
                        <a:rPr kumimoji="0" lang="en-US" altLang="en-US" sz="1800" b="0" i="0" u="none" strike="noStrike" cap="none" normalizeH="0" baseline="0">
                          <a:ln>
                            <a:noFill/>
                          </a:ln>
                          <a:solidFill>
                            <a:schemeClr val="tx1"/>
                          </a:solidFill>
                          <a:effectLst/>
                          <a:latin typeface="Symbol" pitchFamily="18" charset="2"/>
                          <a:ea typeface="DFKai-SB" pitchFamily="65" charset="-120"/>
                        </a:rPr>
                        <a:t>m</a:t>
                      </a:r>
                      <a:r>
                        <a:rPr kumimoji="0" lang="en-US" altLang="en-US" sz="1800" b="0" i="0" u="none" strike="noStrike" cap="none" normalizeH="0" baseline="0">
                          <a:ln>
                            <a:noFill/>
                          </a:ln>
                          <a:solidFill>
                            <a:schemeClr val="tx1"/>
                          </a:solidFill>
                          <a:effectLst/>
                          <a:latin typeface="Times New Roman" pitchFamily="18" charset="0"/>
                          <a:ea typeface="DFKai-SB" pitchFamily="65" charset="-120"/>
                        </a:rPr>
                        <a:t>s is the  half period. So the period is 200.8</a:t>
                      </a:r>
                      <a:r>
                        <a:rPr kumimoji="0" lang="en-US" altLang="en-US" sz="1800" b="0" i="0" u="none" strike="noStrike" cap="none" normalizeH="0" baseline="0">
                          <a:ln>
                            <a:noFill/>
                          </a:ln>
                          <a:solidFill>
                            <a:schemeClr val="tx1"/>
                          </a:solidFill>
                          <a:effectLst/>
                          <a:latin typeface="Symbol" pitchFamily="18" charset="2"/>
                          <a:ea typeface="DFKai-SB" pitchFamily="65" charset="-120"/>
                        </a:rPr>
                        <a:t>m</a:t>
                      </a:r>
                      <a:r>
                        <a:rPr kumimoji="0" lang="en-US" altLang="en-US" sz="1800" b="0" i="0" u="none" strike="noStrike" cap="none" normalizeH="0" baseline="0">
                          <a:ln>
                            <a:noFill/>
                          </a:ln>
                          <a:solidFill>
                            <a:schemeClr val="tx1"/>
                          </a:solidFill>
                          <a:effectLst/>
                          <a:latin typeface="Times New Roman" pitchFamily="18" charset="0"/>
                          <a:ea typeface="DFKai-SB" pitchFamily="65" charset="-120"/>
                        </a:rPr>
                        <a:t>s, and the freq is 4.98 kHz. </a:t>
                      </a:r>
                    </a:p>
                    <a:p>
                      <a:pPr marL="342900" marR="0" lvl="0" indent="-342900" algn="l" defTabSz="914400" rtl="0" eaLnBrk="1" fontAlgn="base" latinLnBrk="0" hangingPunct="1">
                        <a:lnSpc>
                          <a:spcPts val="2200"/>
                        </a:lnSpc>
                        <a:spcBef>
                          <a:spcPct val="0"/>
                        </a:spcBef>
                        <a:spcAft>
                          <a:spcPct val="0"/>
                        </a:spcAft>
                        <a:buClrTx/>
                        <a:buSzTx/>
                        <a:buFontTx/>
                        <a:buAutoNum type="alphaLcParenBoth"/>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To get the smallest freq, we set TMR0L=00. In this case </a:t>
                      </a:r>
                    </a:p>
                    <a:p>
                      <a:pPr marL="342900" marR="0" lvl="0" indent="-342900" algn="l" defTabSz="914400" rtl="0" eaLnBrk="1" fontAlgn="base" latinLnBrk="0" hangingPunct="1">
                        <a:lnSpc>
                          <a:spcPts val="22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         T=256x0.4x2=204.8 </a:t>
                      </a:r>
                      <a:r>
                        <a:rPr kumimoji="0" lang="en-US" altLang="en-US" sz="1600" b="0" i="0" u="none" strike="noStrike" cap="none" normalizeH="0" baseline="0">
                          <a:ln>
                            <a:noFill/>
                          </a:ln>
                          <a:solidFill>
                            <a:schemeClr val="tx1"/>
                          </a:solidFill>
                          <a:effectLst/>
                          <a:latin typeface="Symbol" pitchFamily="18" charset="2"/>
                          <a:ea typeface="DFKai-SB" pitchFamily="65" charset="-120"/>
                        </a:rPr>
                        <a:t>m</a:t>
                      </a:r>
                      <a:r>
                        <a:rPr kumimoji="0" lang="en-US" altLang="en-US" sz="1600" b="0" i="0" u="none" strike="noStrike" cap="none" normalizeH="0" baseline="0">
                          <a:ln>
                            <a:noFill/>
                          </a:ln>
                          <a:solidFill>
                            <a:schemeClr val="tx1"/>
                          </a:solidFill>
                          <a:effectLst/>
                          <a:latin typeface="Times New Roman" pitchFamily="18" charset="0"/>
                          <a:ea typeface="DFKai-SB" pitchFamily="65" charset="-120"/>
                        </a:rPr>
                        <a:t>s. The freq is</a:t>
                      </a:r>
                    </a:p>
                    <a:p>
                      <a:pPr marL="342900" marR="0" lvl="0" indent="-342900" algn="l" defTabSz="914400" rtl="0" eaLnBrk="1" fontAlgn="base" latinLnBrk="0" hangingPunct="1">
                        <a:lnSpc>
                          <a:spcPts val="22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        is 4,882.8 KHz</a:t>
                      </a: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44" marR="91444"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56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2FECC8A-75E2-4878-9970-8505A99AE9BD}" type="slidenum">
              <a:rPr kumimoji="0" lang="zh-TW" altLang="en-US" sz="1400">
                <a:ea typeface="新細明體" pitchFamily="18" charset="-120"/>
              </a:rPr>
              <a:pPr eaLnBrk="1" hangingPunct="1">
                <a:spcBef>
                  <a:spcPct val="0"/>
                </a:spcBef>
                <a:buFontTx/>
                <a:buNone/>
              </a:pPr>
              <a:t>22</a:t>
            </a:fld>
            <a:endParaRPr kumimoji="0" lang="en-US" altLang="zh-TW" sz="1400">
              <a:ea typeface="新細明體" pitchFamily="18"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E541732A-0C4D-4513-AA82-D6F7BE3DAA27}" type="slidenum">
              <a:rPr lang="zh-TW" altLang="en-US" sz="1400">
                <a:latin typeface="Arial" pitchFamily="34" charset="0"/>
                <a:ea typeface="新細明體" pitchFamily="18" charset="-120"/>
              </a:rPr>
              <a:pPr algn="r" eaLnBrk="1" hangingPunct="1">
                <a:spcBef>
                  <a:spcPct val="0"/>
                </a:spcBef>
                <a:buFontTx/>
                <a:buNone/>
              </a:pPr>
              <a:t>23</a:t>
            </a:fld>
            <a:endParaRPr lang="en-US" altLang="zh-TW" sz="1400">
              <a:latin typeface="Arial" pitchFamily="34" charset="0"/>
              <a:ea typeface="新細明體" pitchFamily="18" charset="-120"/>
            </a:endParaRPr>
          </a:p>
        </p:txBody>
      </p:sp>
      <p:sp>
        <p:nvSpPr>
          <p:cNvPr id="24579" name="Rectangle 2"/>
          <p:cNvSpPr>
            <a:spLocks noGrp="1" noChangeArrowheads="1"/>
          </p:cNvSpPr>
          <p:nvPr>
            <p:ph type="title" idx="4294967295"/>
          </p:nvPr>
        </p:nvSpPr>
        <p:spPr>
          <a:xfrm>
            <a:off x="685800" y="142875"/>
            <a:ext cx="7772400" cy="847725"/>
          </a:xfrm>
        </p:spPr>
        <p:txBody>
          <a:bodyPr/>
          <a:lstStyle/>
          <a:p>
            <a:pPr eaLnBrk="1" hangingPunct="1"/>
            <a:r>
              <a:rPr lang="en-US" altLang="zh-TW"/>
              <a:t>Assembler and negative value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457200" indent="-457200" eaLnBrk="1" hangingPunct="1">
              <a:lnSpc>
                <a:spcPts val="2200"/>
              </a:lnSpc>
              <a:buFontTx/>
              <a:buAutoNum type="alphaLcParenBoth"/>
            </a:pPr>
            <a:r>
              <a:rPr lang="en-US" altLang="zh-TW" sz="2000"/>
              <a:t>MOVLW –D’200’</a:t>
            </a:r>
          </a:p>
          <a:p>
            <a:pPr marL="457200" indent="-457200" eaLnBrk="1" hangingPunct="1">
              <a:lnSpc>
                <a:spcPts val="2200"/>
              </a:lnSpc>
              <a:buFontTx/>
              <a:buNone/>
            </a:pPr>
            <a:r>
              <a:rPr lang="en-US" altLang="zh-TW" sz="2000"/>
              <a:t>       MOVWF TMR0L</a:t>
            </a:r>
          </a:p>
          <a:p>
            <a:pPr marL="457200" indent="-457200" eaLnBrk="1" hangingPunct="1">
              <a:lnSpc>
                <a:spcPts val="2200"/>
              </a:lnSpc>
              <a:buFontTx/>
              <a:buNone/>
            </a:pPr>
            <a:r>
              <a:rPr lang="en-US" altLang="zh-TW" sz="2000"/>
              <a:t>is identical to move 38H into TMR0L. Then FFH-38H + 1 = 200</a:t>
            </a:r>
            <a:r>
              <a:rPr lang="en-US" altLang="zh-TW" sz="2000" baseline="-25000"/>
              <a:t>10</a:t>
            </a:r>
          </a:p>
          <a:p>
            <a:pPr marL="457200" indent="-457200" eaLnBrk="1" hangingPunct="1">
              <a:lnSpc>
                <a:spcPts val="2200"/>
              </a:lnSpc>
              <a:buFontTx/>
              <a:buNone/>
            </a:pPr>
            <a:r>
              <a:rPr lang="en-US" altLang="zh-TW" sz="2000"/>
              <a:t>Assume 10 MHz</a:t>
            </a:r>
          </a:p>
          <a:p>
            <a:pPr marL="457200" indent="-457200" eaLnBrk="1" hangingPunct="1">
              <a:lnSpc>
                <a:spcPts val="2200"/>
              </a:lnSpc>
              <a:buFontTx/>
              <a:buNone/>
            </a:pPr>
            <a:endParaRPr lang="en-US" altLang="zh-TW" sz="2000"/>
          </a:p>
          <a:p>
            <a:pPr marL="457200" indent="-457200" eaLnBrk="1" hangingPunct="1">
              <a:lnSpc>
                <a:spcPts val="2200"/>
              </a:lnSpc>
              <a:buFontTx/>
              <a:buNone/>
            </a:pPr>
            <a:endParaRPr lang="en-US" altLang="zh-TW" sz="2000"/>
          </a:p>
          <a:p>
            <a:pPr marL="457200" indent="-457200" eaLnBrk="1" hangingPunct="1">
              <a:lnSpc>
                <a:spcPts val="2200"/>
              </a:lnSpc>
              <a:buFontTx/>
              <a:buNone/>
            </a:pPr>
            <a:endParaRPr lang="en-US" altLang="zh-TW" sz="2000"/>
          </a:p>
          <a:p>
            <a:pPr marL="457200" indent="-457200" eaLnBrk="1" hangingPunct="1">
              <a:lnSpc>
                <a:spcPts val="2200"/>
              </a:lnSpc>
              <a:buFontTx/>
              <a:buNone/>
            </a:pPr>
            <a:endParaRPr lang="en-US" altLang="zh-TW" sz="2000"/>
          </a:p>
          <a:p>
            <a:pPr marL="457200" indent="-457200" eaLnBrk="1" hangingPunct="1">
              <a:lnSpc>
                <a:spcPts val="2200"/>
              </a:lnSpc>
              <a:buFontTx/>
              <a:buNone/>
            </a:pPr>
            <a:endParaRPr lang="en-US" altLang="zh-TW" sz="2000"/>
          </a:p>
          <a:p>
            <a:pPr marL="457200" indent="-457200" eaLnBrk="1" hangingPunct="1">
              <a:lnSpc>
                <a:spcPts val="2200"/>
              </a:lnSpc>
              <a:buFontTx/>
              <a:buNone/>
            </a:pPr>
            <a:endParaRPr lang="en-US" altLang="zh-TW" sz="2000"/>
          </a:p>
          <a:p>
            <a:pPr marL="457200" indent="-457200" eaLnBrk="1" hangingPunct="1">
              <a:lnSpc>
                <a:spcPts val="2200"/>
              </a:lnSpc>
              <a:buFontTx/>
              <a:buNone/>
            </a:pPr>
            <a:r>
              <a:rPr lang="en-US" altLang="zh-TW" sz="2000"/>
              <a:t> </a:t>
            </a:r>
          </a:p>
          <a:p>
            <a:pPr marL="457200" indent="-457200">
              <a:buFont typeface="ZapfDingbats"/>
              <a:buNone/>
            </a:pPr>
            <a:endParaRPr lang="de-DE" altLang="en-US" sz="2000" b="1">
              <a:solidFill>
                <a:srgbClr val="00664D"/>
              </a:solidFill>
            </a:endParaRPr>
          </a:p>
          <a:p>
            <a:pPr marL="457200" indent="-457200">
              <a:buFont typeface="ZapfDingbats"/>
              <a:buNone/>
            </a:pPr>
            <a:endParaRPr lang="de-DE" altLang="en-US" sz="2000" b="1">
              <a:solidFill>
                <a:srgbClr val="00664D"/>
              </a:solidFill>
            </a:endParaRPr>
          </a:p>
          <a:p>
            <a:pPr marL="457200" indent="-457200">
              <a:buFont typeface="ZapfDingbats"/>
              <a:buNone/>
            </a:pPr>
            <a:endParaRPr lang="de-DE" altLang="en-US" sz="2000"/>
          </a:p>
        </p:txBody>
      </p:sp>
      <p:graphicFrame>
        <p:nvGraphicFramePr>
          <p:cNvPr id="2" name="Table 1"/>
          <p:cNvGraphicFramePr>
            <a:graphicFrameLocks noGrp="1"/>
          </p:cNvGraphicFramePr>
          <p:nvPr/>
        </p:nvGraphicFramePr>
        <p:xfrm>
          <a:off x="395288" y="2271713"/>
          <a:ext cx="7777162" cy="4450060"/>
        </p:xfrm>
        <a:graphic>
          <a:graphicData uri="http://schemas.openxmlformats.org/drawingml/2006/table">
            <a:tbl>
              <a:tblPr/>
              <a:tblGrid>
                <a:gridCol w="4032250">
                  <a:extLst>
                    <a:ext uri="{9D8B030D-6E8A-4147-A177-3AD203B41FA5}">
                      <a16:colId xmlns:a16="http://schemas.microsoft.com/office/drawing/2014/main" val="20000"/>
                    </a:ext>
                  </a:extLst>
                </a:gridCol>
                <a:gridCol w="3744912">
                  <a:extLst>
                    <a:ext uri="{9D8B030D-6E8A-4147-A177-3AD203B41FA5}">
                      <a16:colId xmlns:a16="http://schemas.microsoft.com/office/drawing/2014/main" val="20001"/>
                    </a:ext>
                  </a:extLst>
                </a:gridCol>
              </a:tblGrid>
              <a:tr h="4449763">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	</a:t>
                      </a:r>
                      <a:r>
                        <a:rPr kumimoji="0" lang="en-US" altLang="en-US" sz="1400" b="0" i="0" u="none" strike="noStrike" cap="none" normalizeH="0" baseline="0">
                          <a:ln>
                            <a:noFill/>
                          </a:ln>
                          <a:solidFill>
                            <a:schemeClr val="tx1"/>
                          </a:solidFill>
                          <a:effectLst/>
                          <a:latin typeface="Times New Roman" pitchFamily="18" charset="0"/>
                          <a:ea typeface="DFKai-SB" pitchFamily="65" charset="-120"/>
                        </a:rPr>
                        <a:t>BCF	TRISB,3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BCF	INTCON,TMR0IF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MOVLW	0x48			MOVWF	T0CON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HERE	BSF	PORTB,3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CALL	DELAY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CALL	DELAY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BCF	PORTB,3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CALL	DELAY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BRA	HERE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DELAY	MOVLW	-D'150'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MOVWF	TMR0L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BSF 	T0CON,TMR0ON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AGAIN	BTFSS	INTCON,TMR0IF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BRA	AGAIN			BCF 	T0CON,TMR0ON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BCF 	INTCON,TMR0IF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RETURN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44" marR="91444"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Delay == 150 MC = 150x0.4=60</a:t>
                      </a:r>
                      <a:r>
                        <a:rPr kumimoji="0" lang="en-US" altLang="en-US" sz="1600" b="0" i="0" u="none" strike="noStrike" cap="none" normalizeH="0" baseline="0">
                          <a:ln>
                            <a:noFill/>
                          </a:ln>
                          <a:solidFill>
                            <a:schemeClr val="tx1"/>
                          </a:solidFill>
                          <a:effectLst/>
                          <a:latin typeface="Symbol" pitchFamily="18" charset="2"/>
                          <a:ea typeface="DFKai-SB" pitchFamily="65" charset="-120"/>
                        </a:rPr>
                        <a:t>m</a:t>
                      </a:r>
                      <a:r>
                        <a:rPr kumimoji="0" lang="en-US" altLang="en-US" sz="1600" b="0" i="0" u="none" strike="noStrike" cap="none" normalizeH="0" baseline="0">
                          <a:ln>
                            <a:noFill/>
                          </a:ln>
                          <a:solidFill>
                            <a:schemeClr val="tx1"/>
                          </a:solidFill>
                          <a:effectLst/>
                          <a:latin typeface="Times New Roman" pitchFamily="18" charset="0"/>
                          <a:ea typeface="DFKai-SB" pitchFamily="65" charset="-120"/>
                        </a:rPr>
                        <a:t>s</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High portion + low portion =</a:t>
                      </a:r>
                    </a:p>
                    <a:p>
                      <a:pPr marL="0" marR="0" lvl="0" indent="0" algn="l" defTabSz="914400" rtl="0" eaLnBrk="1" fontAlgn="base" latinLnBrk="0" hangingPunct="1">
                        <a:lnSpc>
                          <a:spcPts val="14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180 </a:t>
                      </a:r>
                      <a:r>
                        <a:rPr kumimoji="0" lang="en-US" altLang="en-US" sz="1600" b="0" i="0" u="none" strike="noStrike" cap="none" normalizeH="0" baseline="0">
                          <a:ln>
                            <a:noFill/>
                          </a:ln>
                          <a:solidFill>
                            <a:schemeClr val="tx1"/>
                          </a:solidFill>
                          <a:effectLst/>
                          <a:latin typeface="Symbol" pitchFamily="18" charset="2"/>
                          <a:ea typeface="DFKai-SB" pitchFamily="65" charset="-120"/>
                        </a:rPr>
                        <a:t>m</a:t>
                      </a:r>
                      <a:r>
                        <a:rPr kumimoji="0" lang="en-US" altLang="en-US" sz="1600" b="0" i="0" u="none" strike="noStrike" cap="none" normalizeH="0" baseline="0">
                          <a:ln>
                            <a:noFill/>
                          </a:ln>
                          <a:solidFill>
                            <a:schemeClr val="tx1"/>
                          </a:solidFill>
                          <a:effectLst/>
                          <a:latin typeface="Times New Roman" pitchFamily="18" charset="0"/>
                          <a:ea typeface="DFKai-SB" pitchFamily="65" charset="-120"/>
                        </a:rPr>
                        <a:t>s. Freq= 5.5555KHz.</a:t>
                      </a: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44" marR="91444"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58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3698FBF-349B-4E27-85E1-8841B051B574}" type="slidenum">
              <a:rPr kumimoji="0" lang="zh-TW" altLang="en-US" sz="1400">
                <a:ea typeface="新細明體" pitchFamily="18" charset="-120"/>
              </a:rPr>
              <a:pPr eaLnBrk="1" hangingPunct="1">
                <a:spcBef>
                  <a:spcPct val="0"/>
                </a:spcBef>
                <a:buFontTx/>
                <a:buNone/>
              </a:pPr>
              <a:t>23</a:t>
            </a:fld>
            <a:endParaRPr kumimoji="0" lang="en-US" altLang="zh-TW" sz="1400">
              <a:ea typeface="新細明體" pitchFamily="18"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260350"/>
            <a:ext cx="7772400" cy="576263"/>
          </a:xfrm>
        </p:spPr>
        <p:txBody>
          <a:bodyPr/>
          <a:lstStyle/>
          <a:p>
            <a:r>
              <a:rPr lang="en-US" altLang="en-US"/>
              <a:t>Timer1</a:t>
            </a:r>
          </a:p>
        </p:txBody>
      </p:sp>
      <p:sp>
        <p:nvSpPr>
          <p:cNvPr id="25603" name="Content Placeholder 4"/>
          <p:cNvSpPr>
            <a:spLocks noGrp="1"/>
          </p:cNvSpPr>
          <p:nvPr>
            <p:ph idx="1"/>
          </p:nvPr>
        </p:nvSpPr>
        <p:spPr>
          <a:xfrm>
            <a:off x="611188" y="908050"/>
            <a:ext cx="8208962" cy="4648200"/>
          </a:xfrm>
        </p:spPr>
        <p:txBody>
          <a:bodyPr/>
          <a:lstStyle/>
          <a:p>
            <a:r>
              <a:rPr lang="en-US" altLang="en-US" sz="2400"/>
              <a:t>Can be programmed in 16-bit mode only</a:t>
            </a:r>
          </a:p>
          <a:p>
            <a:r>
              <a:rPr lang="en-US" altLang="en-US" sz="2400"/>
              <a:t>It has 2 bytes named as TMR1L and RMR1H</a:t>
            </a:r>
          </a:p>
          <a:p>
            <a:r>
              <a:rPr lang="en-US" altLang="en-US" sz="2400"/>
              <a:t>It has also T1CON and TMR1IF</a:t>
            </a:r>
          </a:p>
          <a:p>
            <a:r>
              <a:rPr lang="en-US" altLang="en-US" sz="2400"/>
              <a:t>The module incorporates its own low-power oscillator to provide an additional clocking option. </a:t>
            </a:r>
          </a:p>
          <a:p>
            <a:r>
              <a:rPr lang="en-US" altLang="en-US" sz="2400"/>
              <a:t>Used as a low-power clock source for the microcontroller in power-managed operation.</a:t>
            </a: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149725"/>
            <a:ext cx="8158162"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84C02EF-DF02-4C3D-A414-E5E8C6DFF538}" type="slidenum">
              <a:rPr kumimoji="0" lang="zh-TW" altLang="en-US" sz="1400">
                <a:ea typeface="新細明體" pitchFamily="18" charset="-120"/>
              </a:rPr>
              <a:pPr eaLnBrk="1" hangingPunct="1">
                <a:spcBef>
                  <a:spcPct val="0"/>
                </a:spcBef>
                <a:buFontTx/>
                <a:buNone/>
              </a:pPr>
              <a:t>24</a:t>
            </a:fld>
            <a:endParaRPr kumimoji="0" lang="en-US" altLang="zh-TW" sz="1400">
              <a:ea typeface="新細明體"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Timer1 Block Diagram</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16113"/>
            <a:ext cx="8245475"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5E85148-5B29-4345-919A-9BDD3A0CE803}" type="slidenum">
              <a:rPr kumimoji="0" lang="zh-TW" altLang="en-US" sz="1400">
                <a:ea typeface="新細明體" pitchFamily="18" charset="-120"/>
              </a:rPr>
              <a:pPr eaLnBrk="1" hangingPunct="1">
                <a:spcBef>
                  <a:spcPct val="0"/>
                </a:spcBef>
                <a:buFontTx/>
                <a:buNone/>
              </a:pPr>
              <a:t>25</a:t>
            </a:fld>
            <a:endParaRPr kumimoji="0" lang="en-US" altLang="zh-TW" sz="1400">
              <a:ea typeface="新細明體" pitchFamily="18"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7800" y="228600"/>
            <a:ext cx="8497888" cy="1039813"/>
          </a:xfrm>
        </p:spPr>
        <p:txBody>
          <a:bodyPr/>
          <a:lstStyle/>
          <a:p>
            <a:r>
              <a:rPr lang="en-US" altLang="en-US"/>
              <a:t>T1CON (Timer 1 Control ) Register</a:t>
            </a:r>
          </a:p>
        </p:txBody>
      </p:sp>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052513"/>
            <a:ext cx="4824413"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795B01C-3F34-4C70-9998-A4D467DD2BE2}" type="slidenum">
              <a:rPr kumimoji="0" lang="zh-TW" altLang="en-US" sz="1400">
                <a:ea typeface="新細明體" pitchFamily="18" charset="-120"/>
              </a:rPr>
              <a:pPr eaLnBrk="1" hangingPunct="1">
                <a:spcBef>
                  <a:spcPct val="0"/>
                </a:spcBef>
                <a:buFontTx/>
                <a:buNone/>
              </a:pPr>
              <a:t>26</a:t>
            </a:fld>
            <a:endParaRPr kumimoji="0" lang="en-US" altLang="zh-TW" sz="1400">
              <a:ea typeface="新細明體" pitchFamily="18"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PIR1 (Interrupt Control Register 1) Contains the TMR1IF Flag</a:t>
            </a: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985963"/>
            <a:ext cx="8256588" cy="37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spcBef>
                <a:spcPct val="0"/>
              </a:spcBef>
              <a:buFontTx/>
              <a:buNone/>
            </a:pPr>
            <a:r>
              <a:rPr kumimoji="0" lang="en-US" altLang="en-US" sz="1600">
                <a:solidFill>
                  <a:schemeClr val="accent2"/>
                </a:solidFill>
                <a:latin typeface="Arial" pitchFamily="34" charset="0"/>
                <a:ea typeface="新細明體" pitchFamily="18" charset="-120"/>
                <a:cs typeface="Arial" pitchFamily="34" charset="0"/>
              </a:rPr>
              <a:t>9-</a:t>
            </a:r>
            <a:fld id="{1CC4183A-BB48-4E00-8FE7-E5EC8BCD8278}" type="slidenum">
              <a:rPr kumimoji="0" lang="en-US" altLang="en-US" sz="1600">
                <a:solidFill>
                  <a:schemeClr val="accent2"/>
                </a:solidFill>
                <a:latin typeface="Arial" pitchFamily="34" charset="0"/>
                <a:ea typeface="新細明體" pitchFamily="18" charset="-120"/>
                <a:cs typeface="Arial" pitchFamily="34" charset="0"/>
              </a:rPr>
              <a:pPr>
                <a:spcBef>
                  <a:spcPct val="0"/>
                </a:spcBef>
                <a:buFontTx/>
                <a:buNone/>
              </a:pPr>
              <a:t>27</a:t>
            </a:fld>
            <a:endParaRPr kumimoji="0" lang="en-US" altLang="en-US" sz="1600">
              <a:solidFill>
                <a:schemeClr val="accent2"/>
              </a:solidFill>
              <a:latin typeface="Arial" pitchFamily="34" charset="0"/>
              <a:ea typeface="新細明體" pitchFamily="18" charset="-12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A33AFB3E-CFB7-4E76-B8E9-7DEAF87D2CDC}" type="slidenum">
              <a:rPr lang="zh-TW" altLang="en-US" sz="1400" smtClean="0">
                <a:latin typeface="Arial" pitchFamily="34" charset="0"/>
                <a:ea typeface="新細明體" pitchFamily="18" charset="-120"/>
              </a:rPr>
              <a:pPr algn="r" eaLnBrk="1" hangingPunct="1">
                <a:spcBef>
                  <a:spcPct val="0"/>
                </a:spcBef>
                <a:buFontTx/>
                <a:buNone/>
              </a:pPr>
              <a:t>28</a:t>
            </a:fld>
            <a:r>
              <a:rPr lang="en-US" altLang="zh-TW" sz="1400" dirty="0">
                <a:latin typeface="Arial" pitchFamily="34" charset="0"/>
                <a:ea typeface="新細明體" pitchFamily="18" charset="-120"/>
              </a:rPr>
              <a:t>28</a:t>
            </a:r>
          </a:p>
        </p:txBody>
      </p:sp>
      <p:sp>
        <p:nvSpPr>
          <p:cNvPr id="29699"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eaLnBrk="1" hangingPunct="1">
              <a:lnSpc>
                <a:spcPts val="2200"/>
              </a:lnSpc>
              <a:buFontTx/>
              <a:buNone/>
            </a:pPr>
            <a:r>
              <a:rPr lang="en-US" altLang="en-US" sz="2000"/>
              <a:t>Write a program to generate a square wave of 50Hz on PORTB.5. Use Timer 1 in 16-bit mode with the maximum prescaler.  </a:t>
            </a:r>
            <a:r>
              <a:rPr lang="en-US" altLang="zh-TW" sz="2000"/>
              <a:t>Assume that the clock frequency is 10MHz. </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 </a:t>
            </a:r>
          </a:p>
          <a:p>
            <a:pPr marL="0" indent="0">
              <a:buFont typeface="ZapfDingbats"/>
              <a:buNone/>
            </a:pPr>
            <a:endParaRPr lang="de-DE" altLang="en-US" sz="2000" b="1">
              <a:solidFill>
                <a:srgbClr val="00664D"/>
              </a:solidFill>
            </a:endParaRPr>
          </a:p>
          <a:p>
            <a:pPr marL="0" indent="0">
              <a:buFont typeface="ZapfDingbats"/>
              <a:buNone/>
            </a:pPr>
            <a:endParaRPr lang="de-DE" altLang="en-US" sz="2000" b="1">
              <a:solidFill>
                <a:srgbClr val="00664D"/>
              </a:solidFill>
            </a:endParaRPr>
          </a:p>
          <a:p>
            <a:pPr marL="0" indent="0">
              <a:buFont typeface="ZapfDingbats"/>
              <a:buNone/>
            </a:pPr>
            <a:endParaRPr lang="de-DE" altLang="en-US" sz="2000"/>
          </a:p>
        </p:txBody>
      </p:sp>
      <p:graphicFrame>
        <p:nvGraphicFramePr>
          <p:cNvPr id="2" name="Table 1"/>
          <p:cNvGraphicFramePr>
            <a:graphicFrameLocks noGrp="1"/>
          </p:cNvGraphicFramePr>
          <p:nvPr>
            <p:extLst>
              <p:ext uri="{D42A27DB-BD31-4B8C-83A1-F6EECF244321}">
                <p14:modId xmlns:p14="http://schemas.microsoft.com/office/powerpoint/2010/main" val="4126712895"/>
              </p:ext>
            </p:extLst>
          </p:nvPr>
        </p:nvGraphicFramePr>
        <p:xfrm>
          <a:off x="468313" y="2060575"/>
          <a:ext cx="7775575" cy="3971925"/>
        </p:xfrm>
        <a:graphic>
          <a:graphicData uri="http://schemas.openxmlformats.org/drawingml/2006/table">
            <a:tbl>
              <a:tblPr/>
              <a:tblGrid>
                <a:gridCol w="4032250">
                  <a:extLst>
                    <a:ext uri="{9D8B030D-6E8A-4147-A177-3AD203B41FA5}">
                      <a16:colId xmlns:a16="http://schemas.microsoft.com/office/drawing/2014/main" val="20000"/>
                    </a:ext>
                  </a:extLst>
                </a:gridCol>
                <a:gridCol w="3743325">
                  <a:extLst>
                    <a:ext uri="{9D8B030D-6E8A-4147-A177-3AD203B41FA5}">
                      <a16:colId xmlns:a16="http://schemas.microsoft.com/office/drawing/2014/main" val="20001"/>
                    </a:ext>
                  </a:extLst>
                </a:gridCol>
              </a:tblGrid>
              <a:tr h="397192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BCF 	TRISB,5</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MOVLW	0x30</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rgbClr val="FF0000"/>
                          </a:solidFill>
                          <a:effectLst/>
                          <a:latin typeface="Times New Roman" pitchFamily="18" charset="0"/>
                          <a:ea typeface="DFKai-SB" pitchFamily="65" charset="-120"/>
                        </a:rPr>
                        <a:t>                  MOVWF	T1CON</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MOVLW	0xF3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MOVWF	TMR1H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MOVLW	0xCB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MOVWF	TMR1L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BCF 	PIR1, TMR1IF</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CALL 	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BTG	PORTB,5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BRA 	HERE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DELAY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BSF 	</a:t>
                      </a:r>
                      <a:r>
                        <a:rPr kumimoji="0" lang="de-DE" altLang="en-US" sz="1600" b="0" i="0" u="none" strike="noStrike" cap="none" normalizeH="0" baseline="0" dirty="0">
                          <a:ln>
                            <a:noFill/>
                          </a:ln>
                          <a:solidFill>
                            <a:srgbClr val="FF0000"/>
                          </a:solidFill>
                          <a:effectLst/>
                          <a:latin typeface="Times New Roman" pitchFamily="18" charset="0"/>
                          <a:ea typeface="DFKai-SB" pitchFamily="65" charset="-120"/>
                        </a:rPr>
                        <a:t>T1CON, TMR1ON</a:t>
                      </a: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BTFSS	PIR1, TMR1IF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BRA	AGAIN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BCF 	</a:t>
                      </a:r>
                      <a:r>
                        <a:rPr kumimoji="0" lang="de-DE" altLang="en-US" sz="1600" b="0" i="0" u="none" strike="noStrike" cap="none" normalizeH="0" baseline="0" dirty="0">
                          <a:ln>
                            <a:noFill/>
                          </a:ln>
                          <a:solidFill>
                            <a:srgbClr val="FF0000"/>
                          </a:solidFill>
                          <a:effectLst/>
                          <a:latin typeface="Times New Roman" pitchFamily="18" charset="0"/>
                          <a:ea typeface="DFKai-SB" pitchFamily="65" charset="-120"/>
                        </a:rPr>
                        <a:t>T1CON TMR1ON</a:t>
                      </a: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a:t>
                      </a:r>
                    </a:p>
                    <a:p>
                      <a:pPr marL="0" marR="0" lvl="0" indent="0" algn="l" defTabSz="914400" rtl="0" eaLnBrk="1" fontAlgn="base" latinLnBrk="0" hangingPunct="1">
                        <a:lnSpc>
                          <a:spcPts val="1400"/>
                        </a:lnSpc>
                        <a:spcBef>
                          <a:spcPct val="0"/>
                        </a:spcBef>
                        <a:spcAft>
                          <a:spcPct val="0"/>
                        </a:spcAft>
                        <a:buClrTx/>
                        <a:buSzTx/>
                        <a:buFont typeface="ZapfDingbats"/>
                        <a:buNone/>
                        <a:tabLst/>
                      </a:pPr>
                      <a:r>
                        <a:rPr kumimoji="0" lang="de-DE" altLang="en-US" sz="1600" b="0" i="0" u="none" strike="noStrike" cap="none" normalizeH="0" baseline="0" dirty="0">
                          <a:ln>
                            <a:noFill/>
                          </a:ln>
                          <a:solidFill>
                            <a:schemeClr val="tx1"/>
                          </a:solidFill>
                          <a:effectLst/>
                          <a:latin typeface="Times New Roman" pitchFamily="18" charset="0"/>
                          <a:ea typeface="DFKai-SB" pitchFamily="65" charset="-120"/>
                        </a:rPr>
                        <a:t>	RETURN		</a:t>
                      </a:r>
                      <a:endParaRPr kumimoji="0" lang="en-US" altLang="en-US" sz="1600" b="0" i="0" u="none" strike="noStrike" cap="none" normalizeH="0" baseline="0" dirty="0">
                        <a:ln>
                          <a:noFill/>
                        </a:ln>
                        <a:solidFill>
                          <a:schemeClr val="tx1"/>
                        </a:solidFill>
                        <a:effectLst/>
                        <a:latin typeface="Times New Roman" pitchFamily="18" charset="0"/>
                        <a:ea typeface="DFKai-SB" pitchFamily="65" charset="-120"/>
                      </a:endParaRPr>
                    </a:p>
                  </a:txBody>
                  <a:tcPr marL="91425" marR="9142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342900" marR="0" lvl="0" indent="-342900" algn="l" defTabSz="914400" rtl="0" eaLnBrk="1" fontAlgn="base" latinLnBrk="0" hangingPunct="1">
                        <a:lnSpc>
                          <a:spcPts val="2200"/>
                        </a:lnSpc>
                        <a:spcBef>
                          <a:spcPct val="0"/>
                        </a:spcBef>
                        <a:spcAft>
                          <a:spcPct val="0"/>
                        </a:spcAft>
                        <a:buClrTx/>
                        <a:buSzTx/>
                        <a:buFontTx/>
                        <a:buAutoNum type="arabicParenBoth"/>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F=50Hz, T=20ms</a:t>
                      </a:r>
                    </a:p>
                    <a:p>
                      <a:pPr marL="342900" marR="0" lvl="0" indent="-342900" algn="l" defTabSz="914400" rtl="0" eaLnBrk="1" fontAlgn="base" latinLnBrk="0" hangingPunct="1">
                        <a:lnSpc>
                          <a:spcPts val="2200"/>
                        </a:lnSpc>
                        <a:spcBef>
                          <a:spcPct val="0"/>
                        </a:spcBef>
                        <a:spcAft>
                          <a:spcPct val="0"/>
                        </a:spcAft>
                        <a:buClrTx/>
                        <a:buSzTx/>
                        <a:buFontTx/>
                        <a:buAutoNum type="arabicParenBoth"/>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Delay=10 ms</a:t>
                      </a:r>
                    </a:p>
                    <a:p>
                      <a:pPr marL="342900" marR="0" lvl="0" indent="-342900" algn="l" defTabSz="914400" rtl="0" eaLnBrk="1" fontAlgn="base" latinLnBrk="0" hangingPunct="1">
                        <a:lnSpc>
                          <a:spcPts val="2200"/>
                        </a:lnSpc>
                        <a:spcBef>
                          <a:spcPct val="0"/>
                        </a:spcBef>
                        <a:spcAft>
                          <a:spcPct val="0"/>
                        </a:spcAft>
                        <a:buClrTx/>
                        <a:buSzTx/>
                        <a:buFontTx/>
                        <a:buAutoNum type="arabicParenBoth"/>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10ms/0.4 </a:t>
                      </a:r>
                      <a:r>
                        <a:rPr kumimoji="0" lang="en-US" altLang="en-US" sz="1600" b="0" i="0" u="none" strike="noStrike" cap="none" normalizeH="0" baseline="0">
                          <a:ln>
                            <a:noFill/>
                          </a:ln>
                          <a:solidFill>
                            <a:schemeClr val="tx1"/>
                          </a:solidFill>
                          <a:effectLst/>
                          <a:latin typeface="Symbol" pitchFamily="18" charset="2"/>
                          <a:ea typeface="DFKai-SB" pitchFamily="65" charset="-120"/>
                        </a:rPr>
                        <a:t>m</a:t>
                      </a:r>
                      <a:r>
                        <a:rPr kumimoji="0" lang="en-US" altLang="en-US" sz="1600" b="0" i="0" u="none" strike="noStrike" cap="none" normalizeH="0" baseline="0">
                          <a:ln>
                            <a:noFill/>
                          </a:ln>
                          <a:solidFill>
                            <a:schemeClr val="tx1"/>
                          </a:solidFill>
                          <a:effectLst/>
                          <a:latin typeface="Times New Roman" pitchFamily="18" charset="0"/>
                          <a:ea typeface="DFKai-SB" pitchFamily="65" charset="-120"/>
                        </a:rPr>
                        <a:t>s/8=3125=C34H</a:t>
                      </a:r>
                    </a:p>
                    <a:p>
                      <a:pPr marL="342900" marR="0" lvl="0" indent="-342900" algn="l" defTabSz="914400" rtl="0" eaLnBrk="1" fontAlgn="base" latinLnBrk="0" hangingPunct="1">
                        <a:lnSpc>
                          <a:spcPts val="2200"/>
                        </a:lnSpc>
                        <a:spcBef>
                          <a:spcPct val="0"/>
                        </a:spcBef>
                        <a:spcAft>
                          <a:spcPct val="0"/>
                        </a:spcAft>
                        <a:buClrTx/>
                        <a:buSzTx/>
                        <a:buFontTx/>
                        <a:buAutoNum type="arabicParenBoth"/>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FFFF-C34H+1=F3CBH</a:t>
                      </a:r>
                    </a:p>
                    <a:p>
                      <a:pPr marL="342900" marR="0" lvl="0" indent="-342900" algn="l" defTabSz="914400" rtl="0" eaLnBrk="1" fontAlgn="base" latinLnBrk="0" hangingPunct="1">
                        <a:lnSpc>
                          <a:spcPts val="2200"/>
                        </a:lnSpc>
                        <a:spcBef>
                          <a:spcPct val="0"/>
                        </a:spcBef>
                        <a:spcAft>
                          <a:spcPct val="0"/>
                        </a:spcAft>
                        <a:buClrTx/>
                        <a:buSzTx/>
                        <a:buFontTx/>
                        <a:buAutoNum type="arabicParenBoth"/>
                        <a:tabLst/>
                      </a:pPr>
                      <a:r>
                        <a:rPr kumimoji="0" lang="en-US" altLang="en-US" sz="1600" b="0" i="0" u="none" strike="noStrike" cap="none" normalizeH="0" baseline="0">
                          <a:ln>
                            <a:noFill/>
                          </a:ln>
                          <a:solidFill>
                            <a:schemeClr val="tx1"/>
                          </a:solidFill>
                          <a:effectLst/>
                          <a:latin typeface="Times New Roman" pitchFamily="18" charset="0"/>
                          <a:ea typeface="DFKai-SB" pitchFamily="65" charset="-120"/>
                        </a:rPr>
                        <a:t>TL=CBH and TH =34H</a:t>
                      </a:r>
                    </a:p>
                    <a:p>
                      <a:pPr marL="342900" marR="0" lvl="0" indent="-342900" algn="l" defTabSz="914400" rtl="0" eaLnBrk="1" fontAlgn="base" latinLnBrk="0" hangingPunct="1">
                        <a:lnSpc>
                          <a:spcPts val="22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342900" marR="0" lvl="0" indent="-34290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25" marR="9142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8216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4213" y="260350"/>
            <a:ext cx="7772400" cy="647700"/>
          </a:xfrm>
        </p:spPr>
        <p:txBody>
          <a:bodyPr/>
          <a:lstStyle/>
          <a:p>
            <a:r>
              <a:rPr lang="en-US" altLang="en-US"/>
              <a:t>Counter Programming</a:t>
            </a:r>
          </a:p>
        </p:txBody>
      </p:sp>
      <p:sp>
        <p:nvSpPr>
          <p:cNvPr id="30723" name="Content Placeholder 2"/>
          <p:cNvSpPr>
            <a:spLocks noGrp="1"/>
          </p:cNvSpPr>
          <p:nvPr>
            <p:ph idx="1"/>
          </p:nvPr>
        </p:nvSpPr>
        <p:spPr>
          <a:xfrm>
            <a:off x="352425" y="938213"/>
            <a:ext cx="7772400" cy="4114800"/>
          </a:xfrm>
        </p:spPr>
        <p:txBody>
          <a:bodyPr/>
          <a:lstStyle/>
          <a:p>
            <a:r>
              <a:rPr lang="en-US" altLang="en-US"/>
              <a:t>Used to counts event outside the PIC</a:t>
            </a:r>
          </a:p>
          <a:p>
            <a:pPr lvl="1"/>
            <a:r>
              <a:rPr lang="en-US" altLang="en-US"/>
              <a:t>Increments the TMR0H and TMR0L registers</a:t>
            </a:r>
          </a:p>
          <a:p>
            <a:r>
              <a:rPr lang="en-US" altLang="en-US"/>
              <a:t>T0CS in T0CON reg. determines the clock source,</a:t>
            </a:r>
          </a:p>
          <a:p>
            <a:pPr lvl="1"/>
            <a:r>
              <a:rPr lang="en-US" altLang="en-US"/>
              <a:t>If T0CS = 1, the timer is used as a counter. </a:t>
            </a:r>
            <a:r>
              <a:rPr lang="en-US" altLang="en-US">
                <a:solidFill>
                  <a:srgbClr val="FF0000"/>
                </a:solidFill>
              </a:rPr>
              <a:t>TMR0 count up (NOT count down)</a:t>
            </a:r>
          </a:p>
          <a:p>
            <a:pPr lvl="1"/>
            <a:r>
              <a:rPr lang="en-US" altLang="en-US"/>
              <a:t>Counts  up as pulses are fed from pin RA4 (T0CKI) </a:t>
            </a:r>
          </a:p>
          <a:p>
            <a:pPr lvl="1"/>
            <a:r>
              <a:rPr lang="en-US" altLang="en-US">
                <a:solidFill>
                  <a:srgbClr val="C00000"/>
                </a:solidFill>
              </a:rPr>
              <a:t>What does T0CON=0110 1000 mean?</a:t>
            </a:r>
          </a:p>
        </p:txBody>
      </p:sp>
      <p:sp>
        <p:nvSpPr>
          <p:cNvPr id="3072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8AE99DB0-26C2-429C-A424-5978B3CCF6E4}" type="slidenum">
              <a:rPr kumimoji="0" lang="zh-TW" altLang="en-US" sz="1400">
                <a:ea typeface="新細明體" pitchFamily="18" charset="-120"/>
              </a:rPr>
              <a:pPr eaLnBrk="1" hangingPunct="1">
                <a:spcBef>
                  <a:spcPct val="0"/>
                </a:spcBef>
                <a:buFontTx/>
                <a:buNone/>
              </a:pPr>
              <a:t>29</a:t>
            </a:fld>
            <a:endParaRPr kumimoji="0" lang="en-US" altLang="zh-TW" sz="1400">
              <a:ea typeface="新細明體" pitchFamily="18" charset="-120"/>
            </a:endParaRPr>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3" y="4149725"/>
            <a:ext cx="72199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AD670844-63DE-40CB-A5C8-FA953A59B7D5}" type="slidenum">
              <a:rPr kumimoji="0" lang="zh-TW" altLang="en-US" sz="1400">
                <a:ea typeface="新細明體" pitchFamily="18" charset="-120"/>
              </a:rPr>
              <a:pPr algn="r" eaLnBrk="1" hangingPunct="1">
                <a:spcBef>
                  <a:spcPct val="0"/>
                </a:spcBef>
                <a:buFontTx/>
                <a:buNone/>
              </a:pPr>
              <a:t>3</a:t>
            </a:fld>
            <a:endParaRPr kumimoji="0" lang="en-US" altLang="zh-TW" sz="1400">
              <a:ea typeface="新細明體" pitchFamily="18" charset="-120"/>
            </a:endParaRPr>
          </a:p>
        </p:txBody>
      </p:sp>
      <p:sp>
        <p:nvSpPr>
          <p:cNvPr id="4099" name="Rectangle 1026"/>
          <p:cNvSpPr>
            <a:spLocks noGrp="1" noChangeArrowheads="1"/>
          </p:cNvSpPr>
          <p:nvPr>
            <p:ph type="title" idx="4294967295"/>
          </p:nvPr>
        </p:nvSpPr>
        <p:spPr>
          <a:xfrm>
            <a:off x="539750" y="0"/>
            <a:ext cx="7772400" cy="658813"/>
          </a:xfrm>
        </p:spPr>
        <p:txBody>
          <a:bodyPr/>
          <a:lstStyle/>
          <a:p>
            <a:pPr algn="l" eaLnBrk="1" hangingPunct="1"/>
            <a:r>
              <a:rPr lang="en-US" altLang="zh-TW"/>
              <a:t>Introduction</a:t>
            </a:r>
          </a:p>
        </p:txBody>
      </p:sp>
      <p:sp>
        <p:nvSpPr>
          <p:cNvPr id="4100" name="Rectangle 1027"/>
          <p:cNvSpPr>
            <a:spLocks noGrp="1" noChangeArrowheads="1"/>
          </p:cNvSpPr>
          <p:nvPr>
            <p:ph type="body" idx="4294967295"/>
          </p:nvPr>
        </p:nvSpPr>
        <p:spPr>
          <a:xfrm>
            <a:off x="539750" y="908050"/>
            <a:ext cx="7772400" cy="4114800"/>
          </a:xfrm>
        </p:spPr>
        <p:txBody>
          <a:bodyPr/>
          <a:lstStyle/>
          <a:p>
            <a:pPr marL="0" indent="0" eaLnBrk="1" hangingPunct="1">
              <a:buFontTx/>
              <a:buNone/>
            </a:pPr>
            <a:r>
              <a:rPr lang="en-US" altLang="zh-TW" sz="2000" dirty="0"/>
              <a:t>Timer</a:t>
            </a:r>
          </a:p>
          <a:p>
            <a:pPr marL="0" indent="0" eaLnBrk="1" hangingPunct="1"/>
            <a:r>
              <a:rPr lang="en-US" altLang="zh-TW" sz="2000" dirty="0"/>
              <a:t>Set the initial value of registers (by software)</a:t>
            </a:r>
          </a:p>
          <a:p>
            <a:pPr marL="0" indent="0" eaLnBrk="1" hangingPunct="1"/>
            <a:r>
              <a:rPr lang="en-US" altLang="zh-TW" sz="2000" dirty="0"/>
              <a:t>Start the timer (by software) and then the timer counts up.</a:t>
            </a:r>
          </a:p>
          <a:p>
            <a:pPr marL="0" indent="0" eaLnBrk="1" hangingPunct="1"/>
            <a:r>
              <a:rPr lang="en-US" altLang="zh-TW" sz="2000" dirty="0"/>
              <a:t>Input from internal system clock (machine cycle)</a:t>
            </a:r>
          </a:p>
          <a:p>
            <a:pPr marL="0" indent="0" eaLnBrk="1" hangingPunct="1"/>
            <a:r>
              <a:rPr lang="en-US" altLang="zh-TW" sz="2000" dirty="0"/>
              <a:t>When the timer : FFFF --&gt; 0,  the time sets a bit to denote time out.</a:t>
            </a:r>
          </a:p>
          <a:p>
            <a:pPr marL="0" indent="0" eaLnBrk="1" hangingPunct="1"/>
            <a:endParaRPr lang="en-US" altLang="zh-TW" sz="2000" dirty="0"/>
          </a:p>
          <a:p>
            <a:pPr marL="0" indent="0" eaLnBrk="1" hangingPunct="1">
              <a:buFontTx/>
              <a:buNone/>
            </a:pPr>
            <a:r>
              <a:rPr lang="en-US" altLang="zh-TW" sz="2000" dirty="0"/>
              <a:t>Counter</a:t>
            </a:r>
          </a:p>
          <a:p>
            <a:pPr marL="0" indent="0" eaLnBrk="1" hangingPunct="1"/>
            <a:r>
              <a:rPr lang="en-US" altLang="zh-TW" sz="2000" dirty="0"/>
              <a:t>Set the initial value of registers (by software)</a:t>
            </a:r>
          </a:p>
          <a:p>
            <a:pPr marL="0" indent="0" eaLnBrk="1" hangingPunct="1"/>
            <a:r>
              <a:rPr lang="en-US" altLang="zh-TW" sz="2000" dirty="0"/>
              <a:t>Start the timer (by software) and then the PIC18 counts up.</a:t>
            </a:r>
          </a:p>
          <a:p>
            <a:pPr marL="0" indent="0" eaLnBrk="1" hangingPunct="1"/>
            <a:r>
              <a:rPr lang="en-US" altLang="zh-TW" sz="2000" dirty="0"/>
              <a:t>Input from external signal</a:t>
            </a:r>
          </a:p>
          <a:p>
            <a:pPr marL="0" indent="0" eaLnBrk="1" hangingPunct="1"/>
            <a:r>
              <a:rPr lang="en-US" altLang="zh-TW" sz="2000" dirty="0"/>
              <a:t>When the timer: FFFF --&gt; 0,  the timer sets a bit to denote time out.</a:t>
            </a:r>
          </a:p>
          <a:p>
            <a:pPr marL="0" indent="0" eaLnBrk="1" hangingPunct="1"/>
            <a:endParaRPr lang="en-US" altLang="zh-TW" sz="2000" dirty="0"/>
          </a:p>
          <a:p>
            <a:pPr marL="0" indent="0" eaLnBrk="1" hangingPunct="1">
              <a:buFontTx/>
              <a:buNone/>
            </a:pPr>
            <a:endParaRPr lang="en-US" altLang="zh-TW" sz="2000" dirty="0"/>
          </a:p>
          <a:p>
            <a:pPr marL="0" indent="0" eaLnBrk="1" hangingPunct="1">
              <a:buFontTx/>
              <a:buNone/>
            </a:pPr>
            <a:endParaRPr lang="en-US" altLang="zh-TW" sz="2000" dirty="0"/>
          </a:p>
        </p:txBody>
      </p:sp>
      <p:sp>
        <p:nvSpPr>
          <p:cNvPr id="410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410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96013498-46A7-47D9-9584-DBDCC427085E}" type="slidenum">
              <a:rPr kumimoji="0" lang="zh-TW" altLang="en-US" sz="1400">
                <a:ea typeface="新細明體" pitchFamily="18" charset="-120"/>
              </a:rPr>
              <a:pPr eaLnBrk="1" hangingPunct="1">
                <a:spcBef>
                  <a:spcPct val="0"/>
                </a:spcBef>
                <a:buFontTx/>
                <a:buNone/>
              </a:pPr>
              <a:t>3</a:t>
            </a:fld>
            <a:endParaRPr kumimoji="0" lang="en-US" altLang="zh-TW" sz="1400">
              <a:ea typeface="新細明體" pitchFamily="18"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60400" y="101600"/>
            <a:ext cx="7772400" cy="1143000"/>
          </a:xfrm>
        </p:spPr>
        <p:txBody>
          <a:bodyPr/>
          <a:lstStyle/>
          <a:p>
            <a:r>
              <a:rPr lang="en-US" altLang="en-US"/>
              <a:t>Using external Crystal for Timer clock</a:t>
            </a:r>
          </a:p>
        </p:txBody>
      </p:sp>
      <p:sp>
        <p:nvSpPr>
          <p:cNvPr id="31747" name="Content Placeholder 2"/>
          <p:cNvSpPr>
            <a:spLocks noGrp="1"/>
          </p:cNvSpPr>
          <p:nvPr>
            <p:ph idx="1"/>
          </p:nvPr>
        </p:nvSpPr>
        <p:spPr>
          <a:xfrm>
            <a:off x="184150" y="1208088"/>
            <a:ext cx="4940300" cy="4648200"/>
          </a:xfrm>
        </p:spPr>
        <p:txBody>
          <a:bodyPr/>
          <a:lstStyle/>
          <a:p>
            <a:r>
              <a:rPr lang="en-US" altLang="en-US"/>
              <a:t>Timer0 comes with two options, </a:t>
            </a:r>
          </a:p>
          <a:p>
            <a:pPr lvl="1"/>
            <a:r>
              <a:rPr lang="en-US" altLang="en-US"/>
              <a:t>clock fed into T0CKI</a:t>
            </a:r>
          </a:p>
          <a:p>
            <a:pPr lvl="2"/>
            <a:r>
              <a:rPr lang="en-US" altLang="en-US"/>
              <a:t>T0CS=0</a:t>
            </a:r>
          </a:p>
          <a:p>
            <a:pPr lvl="1"/>
            <a:r>
              <a:rPr lang="en-US" altLang="en-US"/>
              <a:t>Clock from a crystal</a:t>
            </a:r>
          </a:p>
          <a:p>
            <a:pPr lvl="2"/>
            <a:r>
              <a:rPr lang="en-US" altLang="en-US"/>
              <a:t>T0CS=1</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1989138"/>
            <a:ext cx="3636962"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117291B-8348-48A8-B822-AC773E7E8E9E}" type="slidenum">
              <a:rPr kumimoji="0" lang="zh-TW" altLang="en-US" sz="1400">
                <a:ea typeface="新細明體" pitchFamily="18" charset="-120"/>
              </a:rPr>
              <a:pPr eaLnBrk="1" hangingPunct="1">
                <a:spcBef>
                  <a:spcPct val="0"/>
                </a:spcBef>
                <a:buFontTx/>
                <a:buNone/>
              </a:pPr>
              <a:t>30</a:t>
            </a:fld>
            <a:endParaRPr kumimoji="0" lang="en-US" altLang="zh-TW" sz="1400">
              <a:ea typeface="新細明體" pitchFamily="18"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a:buFontTx/>
              <a:buNone/>
            </a:pPr>
            <a:r>
              <a:rPr lang="en-US" altLang="en-US" sz="2000"/>
              <a:t>Assuming that a signal is fed into pin T0CK1, write a program for counter 0 in 8-bit mode to count the pulses and display the state of the TMR0L count on PORTB.</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 </a:t>
            </a:r>
          </a:p>
          <a:p>
            <a:pPr marL="0" indent="0">
              <a:buFont typeface="ZapfDingbats"/>
              <a:buNone/>
            </a:pPr>
            <a:endParaRPr lang="de-DE" altLang="en-US" sz="2000" b="1">
              <a:solidFill>
                <a:srgbClr val="00664D"/>
              </a:solidFill>
            </a:endParaRPr>
          </a:p>
          <a:p>
            <a:pPr marL="0" indent="0">
              <a:buFont typeface="ZapfDingbats"/>
              <a:buNone/>
            </a:pPr>
            <a:endParaRPr lang="de-DE" altLang="en-US" sz="2000" b="1">
              <a:solidFill>
                <a:srgbClr val="00664D"/>
              </a:solidFill>
            </a:endParaRPr>
          </a:p>
          <a:p>
            <a:pPr marL="0" indent="0">
              <a:buFont typeface="ZapfDingbats"/>
              <a:buNone/>
            </a:pPr>
            <a:endParaRPr lang="de-DE" altLang="en-US" sz="2000"/>
          </a:p>
        </p:txBody>
      </p:sp>
      <p:graphicFrame>
        <p:nvGraphicFramePr>
          <p:cNvPr id="2" name="Table 1"/>
          <p:cNvGraphicFramePr>
            <a:graphicFrameLocks noGrp="1"/>
          </p:cNvGraphicFramePr>
          <p:nvPr/>
        </p:nvGraphicFramePr>
        <p:xfrm>
          <a:off x="468313" y="2060575"/>
          <a:ext cx="7775575" cy="4498995"/>
        </p:xfrm>
        <a:graphic>
          <a:graphicData uri="http://schemas.openxmlformats.org/drawingml/2006/table">
            <a:tbl>
              <a:tblPr/>
              <a:tblGrid>
                <a:gridCol w="7775575">
                  <a:extLst>
                    <a:ext uri="{9D8B030D-6E8A-4147-A177-3AD203B41FA5}">
                      <a16:colId xmlns:a16="http://schemas.microsoft.com/office/drawing/2014/main" val="20000"/>
                    </a:ext>
                  </a:extLst>
                </a:gridCol>
              </a:tblGrid>
              <a:tr h="4495800">
                <a:tc>
                  <a:txBody>
                    <a:bodyPr/>
                    <a:lstStyle>
                      <a:lvl1pPr marL="514350" indent="-514350"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BSF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TRISA,RA4                              ;PORTA.4 as external input for timer0</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CLRF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TRISB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MOVLW</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0x68	              ; control word for timer0, 8 bit and counter model</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MOVWF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T0CON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1" i="0" u="none" strike="noStrike" cap="none" normalizeH="0" baseline="0">
                          <a:ln>
                            <a:noFill/>
                          </a:ln>
                          <a:solidFill>
                            <a:srgbClr val="C00000"/>
                          </a:solidFill>
                          <a:effectLst/>
                          <a:latin typeface="Times New Roman" pitchFamily="18" charset="0"/>
                          <a:ea typeface="DFKai-SB" pitchFamily="65" charset="-120"/>
                        </a:rPr>
                        <a:t>HERE</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MOVLW</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0x0	               ; TMR0L=0</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MOVWF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TMR0L</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BCF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INTCON,TMR0IF</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BSF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T0CON,TMR0ON</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1" i="0" u="none" strike="noStrike" cap="none" normalizeH="0" baseline="0">
                          <a:ln>
                            <a:noFill/>
                          </a:ln>
                          <a:solidFill>
                            <a:srgbClr val="C00000"/>
                          </a:solidFill>
                          <a:effectLst/>
                          <a:latin typeface="Times New Roman" pitchFamily="18" charset="0"/>
                          <a:ea typeface="DFKai-SB" pitchFamily="65" charset="-120"/>
                        </a:rPr>
                        <a:t>AGAIN</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MOVFF            TMR0L,PORTB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BTFSS</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INTCON,TMR0IF</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BRA</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C00000"/>
                          </a:solidFill>
                          <a:effectLst/>
                          <a:latin typeface="Times New Roman" pitchFamily="18" charset="0"/>
                          <a:ea typeface="DFKai-SB" pitchFamily="65" charset="-120"/>
                        </a:rPr>
                        <a:t>AGAIN</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BCF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T0CON,TMR0ON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GOTO</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C00000"/>
                          </a:solidFill>
                          <a:effectLst/>
                          <a:latin typeface="Times New Roman" pitchFamily="18" charset="0"/>
                          <a:ea typeface="DFKai-SB" pitchFamily="65" charset="-120"/>
                        </a:rPr>
                        <a:t>HERE</a:t>
                      </a:r>
                    </a:p>
                    <a:p>
                      <a:pPr marL="514350" marR="0" lvl="0" indent="-514350" algn="l" defTabSz="914400" rtl="0" eaLnBrk="1" fontAlgn="base" latinLnBrk="0" hangingPunct="1">
                        <a:lnSpc>
                          <a:spcPts val="22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itchFamily="18" charset="0"/>
                        <a:ea typeface="DFKai-SB" pitchFamily="65" charset="-120"/>
                      </a:endParaRPr>
                    </a:p>
                    <a:p>
                      <a:pPr marL="514350" marR="0" lvl="0" indent="-51435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514350" marR="0" lvl="0" indent="-51435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514350" marR="0" lvl="0" indent="-51435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514350" marR="0" lvl="0" indent="-51435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25" marR="91425"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887A4BB0-00F7-44D6-B43B-7CA0966B9F9A}" type="slidenum">
              <a:rPr kumimoji="0" lang="zh-TW" altLang="en-US" sz="1400">
                <a:ea typeface="新細明體" pitchFamily="18" charset="-120"/>
              </a:rPr>
              <a:pPr eaLnBrk="1" hangingPunct="1">
                <a:spcBef>
                  <a:spcPct val="0"/>
                </a:spcBef>
                <a:buFontTx/>
                <a:buNone/>
              </a:pPr>
              <a:t>31</a:t>
            </a:fld>
            <a:endParaRPr kumimoji="0" lang="en-US" altLang="zh-TW" sz="1400">
              <a:ea typeface="新細明體" pitchFamily="18" charset="-120"/>
            </a:endParaRPr>
          </a:p>
        </p:txBody>
      </p:sp>
      <p:pic>
        <p:nvPicPr>
          <p:cNvPr id="327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4292600"/>
            <a:ext cx="29241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85800" y="142875"/>
            <a:ext cx="7772400" cy="847725"/>
          </a:xfrm>
        </p:spPr>
        <p:txBody>
          <a:bodyPr/>
          <a:lstStyle/>
          <a:p>
            <a:pPr eaLnBrk="1" hangingPunct="1"/>
            <a:r>
              <a:rPr lang="en-US" altLang="zh-TW"/>
              <a:t>Timer 1</a:t>
            </a:r>
          </a:p>
        </p:txBody>
      </p:sp>
      <p:sp>
        <p:nvSpPr>
          <p:cNvPr id="3379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DF98B3F-F840-4345-94CA-564A75E9101D}" type="slidenum">
              <a:rPr kumimoji="0" lang="zh-TW" altLang="en-US" sz="1400">
                <a:ea typeface="新細明體" pitchFamily="18" charset="-120"/>
              </a:rPr>
              <a:pPr eaLnBrk="1" hangingPunct="1">
                <a:spcBef>
                  <a:spcPct val="0"/>
                </a:spcBef>
                <a:buFontTx/>
                <a:buNone/>
              </a:pPr>
              <a:t>32</a:t>
            </a:fld>
            <a:endParaRPr kumimoji="0" lang="en-US" altLang="zh-TW" sz="1400">
              <a:ea typeface="新細明體" pitchFamily="18" charset="-120"/>
            </a:endParaRPr>
          </a:p>
        </p:txBody>
      </p:sp>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438" y="836613"/>
            <a:ext cx="4824412"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Oval 2"/>
          <p:cNvSpPr>
            <a:spLocks noChangeArrowheads="1"/>
          </p:cNvSpPr>
          <p:nvPr/>
        </p:nvSpPr>
        <p:spPr bwMode="auto">
          <a:xfrm>
            <a:off x="2354263" y="3357563"/>
            <a:ext cx="4103687" cy="792162"/>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33798" name="Oval 10"/>
          <p:cNvSpPr>
            <a:spLocks noChangeArrowheads="1"/>
          </p:cNvSpPr>
          <p:nvPr/>
        </p:nvSpPr>
        <p:spPr bwMode="auto">
          <a:xfrm>
            <a:off x="2354263" y="4581525"/>
            <a:ext cx="4103687" cy="792163"/>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a:buFontTx/>
              <a:buNone/>
            </a:pPr>
            <a:r>
              <a:rPr lang="en-US" altLang="en-US" sz="2000"/>
              <a:t>Assuming that a signal is fed into pin T1CKI, write a program for counter 1 to count the pulses and display the state of the count on PORTB and C</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 </a:t>
            </a:r>
          </a:p>
          <a:p>
            <a:pPr marL="0" indent="0">
              <a:buFont typeface="ZapfDingbats"/>
              <a:buNone/>
            </a:pPr>
            <a:endParaRPr lang="de-DE" altLang="en-US" sz="2000" b="1">
              <a:solidFill>
                <a:srgbClr val="00664D"/>
              </a:solidFill>
            </a:endParaRPr>
          </a:p>
          <a:p>
            <a:pPr marL="0" indent="0">
              <a:buFont typeface="ZapfDingbats"/>
              <a:buNone/>
            </a:pPr>
            <a:endParaRPr lang="de-DE" altLang="en-US" sz="2000" b="1">
              <a:solidFill>
                <a:srgbClr val="00664D"/>
              </a:solidFill>
            </a:endParaRPr>
          </a:p>
          <a:p>
            <a:pPr marL="0" indent="0">
              <a:buFont typeface="ZapfDingbats"/>
              <a:buNone/>
            </a:pPr>
            <a:endParaRPr lang="de-DE" altLang="en-US" sz="2000"/>
          </a:p>
        </p:txBody>
      </p:sp>
      <p:graphicFrame>
        <p:nvGraphicFramePr>
          <p:cNvPr id="2" name="Table 1"/>
          <p:cNvGraphicFramePr>
            <a:graphicFrameLocks noGrp="1"/>
          </p:cNvGraphicFramePr>
          <p:nvPr/>
        </p:nvGraphicFramePr>
        <p:xfrm>
          <a:off x="468313" y="2060575"/>
          <a:ext cx="7775575" cy="5230521"/>
        </p:xfrm>
        <a:graphic>
          <a:graphicData uri="http://schemas.openxmlformats.org/drawingml/2006/table">
            <a:tbl>
              <a:tblPr/>
              <a:tblGrid>
                <a:gridCol w="7775575">
                  <a:extLst>
                    <a:ext uri="{9D8B030D-6E8A-4147-A177-3AD203B41FA5}">
                      <a16:colId xmlns:a16="http://schemas.microsoft.com/office/drawing/2014/main" val="20000"/>
                    </a:ext>
                  </a:extLst>
                </a:gridCol>
              </a:tblGrid>
              <a:tr h="5227638">
                <a:tc>
                  <a:txBody>
                    <a:bodyPr/>
                    <a:lstStyle>
                      <a:lvl1pPr marL="514350" indent="-514350"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BSF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TRISC,RC0                              ;PORTC.0 as external input for timer0</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CLRF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TRISB</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CLRF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TRISD</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MOVLW</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0x02	              ; control word for timer1</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MOVWF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T1CON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1" i="0" u="none" strike="noStrike" cap="none" normalizeH="0" baseline="0">
                          <a:ln>
                            <a:noFill/>
                          </a:ln>
                          <a:solidFill>
                            <a:srgbClr val="C00000"/>
                          </a:solidFill>
                          <a:effectLst/>
                          <a:latin typeface="Times New Roman" pitchFamily="18" charset="0"/>
                          <a:ea typeface="DFKai-SB" pitchFamily="65" charset="-120"/>
                        </a:rPr>
                        <a:t>HERE</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MOVLW</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0x0	               ; TMR1L=0</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MOVWF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TMR1L</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MOVWF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TMR1H</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BCF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PIR1,TMR1IF</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BSF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T1CON,TMR1ON</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1" i="0" u="none" strike="noStrike" cap="none" normalizeH="0" baseline="0">
                          <a:ln>
                            <a:noFill/>
                          </a:ln>
                          <a:solidFill>
                            <a:srgbClr val="C00000"/>
                          </a:solidFill>
                          <a:effectLst/>
                          <a:latin typeface="Times New Roman" pitchFamily="18" charset="0"/>
                          <a:ea typeface="DFKai-SB" pitchFamily="65" charset="-120"/>
                        </a:rPr>
                        <a:t>AGAIN</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MOVFF            TMR1L,PORTB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MOVFF            TMR1H,PORTD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BTFSS</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PIR1,TMR1IF</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BRA</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C00000"/>
                          </a:solidFill>
                          <a:effectLst/>
                          <a:latin typeface="Times New Roman" pitchFamily="18" charset="0"/>
                          <a:ea typeface="DFKai-SB" pitchFamily="65" charset="-120"/>
                        </a:rPr>
                        <a:t>AGAIN</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BCF</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T1CON,TMR1ON </a:t>
                      </a:r>
                    </a:p>
                    <a:p>
                      <a:pPr marL="514350" marR="0" lvl="0" indent="-514350" algn="l" defTabSz="914400" rtl="0" eaLnBrk="1" fontAlgn="base" latinLnBrk="0" hangingPunct="1">
                        <a:lnSpc>
                          <a:spcPct val="100000"/>
                        </a:lnSpc>
                        <a:spcBef>
                          <a:spcPct val="0"/>
                        </a:spcBef>
                        <a:spcAft>
                          <a:spcPct val="0"/>
                        </a:spcAft>
                        <a:buClrTx/>
                        <a:buSzTx/>
                        <a:buFont typeface="ZapfDingbats"/>
                        <a:buNone/>
                        <a:tabLst/>
                      </a:pP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00664D"/>
                          </a:solidFill>
                          <a:effectLst/>
                          <a:latin typeface="Times New Roman" pitchFamily="18" charset="0"/>
                          <a:ea typeface="DFKai-SB" pitchFamily="65" charset="-120"/>
                        </a:rPr>
                        <a:t>GOTO</a:t>
                      </a:r>
                      <a:r>
                        <a:rPr kumimoji="0" lang="de-DE" altLang="en-US" sz="1600" b="0" i="0" u="none" strike="noStrike" cap="none" normalizeH="0" baseline="0">
                          <a:ln>
                            <a:noFill/>
                          </a:ln>
                          <a:solidFill>
                            <a:schemeClr val="tx1"/>
                          </a:solidFill>
                          <a:effectLst/>
                          <a:latin typeface="Times New Roman" pitchFamily="18" charset="0"/>
                          <a:ea typeface="DFKai-SB" pitchFamily="65" charset="-120"/>
                        </a:rPr>
                        <a:t>	</a:t>
                      </a:r>
                      <a:r>
                        <a:rPr kumimoji="0" lang="de-DE" altLang="en-US" sz="1600" b="1" i="0" u="none" strike="noStrike" cap="none" normalizeH="0" baseline="0">
                          <a:ln>
                            <a:noFill/>
                          </a:ln>
                          <a:solidFill>
                            <a:srgbClr val="C00000"/>
                          </a:solidFill>
                          <a:effectLst/>
                          <a:latin typeface="Times New Roman" pitchFamily="18" charset="0"/>
                          <a:ea typeface="DFKai-SB" pitchFamily="65" charset="-120"/>
                        </a:rPr>
                        <a:t>HERE</a:t>
                      </a:r>
                    </a:p>
                    <a:p>
                      <a:pPr marL="514350" marR="0" lvl="0" indent="-514350" algn="l" defTabSz="914400" rtl="0" eaLnBrk="1" fontAlgn="base" latinLnBrk="0" hangingPunct="1">
                        <a:lnSpc>
                          <a:spcPts val="22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itchFamily="18" charset="0"/>
                        <a:ea typeface="DFKai-SB" pitchFamily="65" charset="-120"/>
                      </a:endParaRPr>
                    </a:p>
                    <a:p>
                      <a:pPr marL="514350" marR="0" lvl="0" indent="-51435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514350" marR="0" lvl="0" indent="-51435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514350" marR="0" lvl="0" indent="-51435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p>
                      <a:pPr marL="514350" marR="0" lvl="0" indent="-514350" algn="l" defTabSz="914400" rtl="0" eaLnBrk="1" fontAlgn="base" latinLnBrk="0" hangingPunct="1">
                        <a:lnSpc>
                          <a:spcPts val="14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ea typeface="DFKai-SB" pitchFamily="65" charset="-120"/>
                      </a:endParaRPr>
                    </a:p>
                  </a:txBody>
                  <a:tcPr marL="91425" marR="91425"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2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5DC081A-CF0A-4409-9155-0A64F0B4808C}" type="slidenum">
              <a:rPr kumimoji="0" lang="zh-TW" altLang="en-US" sz="1400">
                <a:ea typeface="新細明體" pitchFamily="18" charset="-120"/>
              </a:rPr>
              <a:pPr eaLnBrk="1" hangingPunct="1">
                <a:spcBef>
                  <a:spcPct val="0"/>
                </a:spcBef>
                <a:buFontTx/>
                <a:buNone/>
              </a:pPr>
              <a:t>33</a:t>
            </a:fld>
            <a:endParaRPr kumimoji="0" lang="en-US" altLang="zh-TW" sz="1400">
              <a:ea typeface="新細明體" pitchFamily="18" charset="-120"/>
            </a:endParaRPr>
          </a:p>
        </p:txBody>
      </p:sp>
      <p:pic>
        <p:nvPicPr>
          <p:cNvPr id="348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4581525"/>
            <a:ext cx="18859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508625" y="823913"/>
            <a:ext cx="3249613" cy="5280025"/>
          </a:xfrm>
        </p:spPr>
      </p:pic>
      <p:sp>
        <p:nvSpPr>
          <p:cNvPr id="8" name="Rectangle 2"/>
          <p:cNvSpPr txBox="1">
            <a:spLocks noChangeArrowheads="1"/>
          </p:cNvSpPr>
          <p:nvPr/>
        </p:nvSpPr>
        <p:spPr bwMode="auto">
          <a:xfrm>
            <a:off x="533400" y="228600"/>
            <a:ext cx="7772400" cy="571500"/>
          </a:xfrm>
          <a:prstGeom prst="rect">
            <a:avLst/>
          </a:prstGeom>
          <a:noFill/>
          <a:ln w="9525">
            <a:noFill/>
            <a:miter lim="800000"/>
            <a:headEnd/>
            <a:tailEnd/>
          </a:ln>
        </p:spPr>
        <p:txBody>
          <a:bodyPr anchor="b"/>
          <a:lstStyle/>
          <a:p>
            <a:pPr eaLnBrk="0" hangingPunct="0">
              <a:defRPr/>
            </a:pPr>
            <a:r>
              <a:rPr lang="en-US" sz="4000" kern="0" dirty="0">
                <a:latin typeface="+mj-lt"/>
                <a:ea typeface="+mj-ea"/>
                <a:cs typeface="+mj-cs"/>
              </a:rPr>
              <a:t>Timer Interrupt </a:t>
            </a:r>
          </a:p>
        </p:txBody>
      </p:sp>
      <p:sp>
        <p:nvSpPr>
          <p:cNvPr id="35844" name="TextBox 2"/>
          <p:cNvSpPr txBox="1">
            <a:spLocks noChangeArrowheads="1"/>
          </p:cNvSpPr>
          <p:nvPr/>
        </p:nvSpPr>
        <p:spPr bwMode="auto">
          <a:xfrm>
            <a:off x="533400" y="1700213"/>
            <a:ext cx="48561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400">
                <a:ea typeface="新細明體" pitchFamily="18" charset="-120"/>
              </a:rPr>
              <a:t>When roll over occur, </a:t>
            </a:r>
          </a:p>
          <a:p>
            <a:pPr eaLnBrk="1" hangingPunct="1">
              <a:spcBef>
                <a:spcPct val="0"/>
              </a:spcBef>
              <a:buFontTx/>
              <a:buNone/>
            </a:pPr>
            <a:r>
              <a:rPr lang="en-US" altLang="en-US" sz="2400">
                <a:ea typeface="新細明體" pitchFamily="18" charset="-120"/>
              </a:rPr>
              <a:t>the circuit set TMR0IF and generate a</a:t>
            </a:r>
          </a:p>
          <a:p>
            <a:pPr eaLnBrk="1" hangingPunct="1">
              <a:spcBef>
                <a:spcPct val="0"/>
              </a:spcBef>
              <a:buFontTx/>
              <a:buNone/>
            </a:pPr>
            <a:r>
              <a:rPr lang="en-US" altLang="en-US" sz="2400">
                <a:ea typeface="新細明體" pitchFamily="18" charset="-120"/>
              </a:rPr>
              <a:t>timer interrupt.</a:t>
            </a:r>
          </a:p>
          <a:p>
            <a:pPr eaLnBrk="1" hangingPunct="1">
              <a:spcBef>
                <a:spcPct val="0"/>
              </a:spcBef>
              <a:buFontTx/>
              <a:buNone/>
            </a:pPr>
            <a:endParaRPr lang="en-US" altLang="en-US" sz="2400">
              <a:ea typeface="新細明體" pitchFamily="18" charset="-120"/>
            </a:endParaRPr>
          </a:p>
        </p:txBody>
      </p:sp>
      <p:sp>
        <p:nvSpPr>
          <p:cNvPr id="35845" name="Title 1"/>
          <p:cNvSpPr>
            <a:spLocks noGrp="1"/>
          </p:cNvSpPr>
          <p:nvPr>
            <p:ph type="title"/>
          </p:nvPr>
        </p:nvSpPr>
        <p:spPr/>
        <p:txBody>
          <a:bodyPr/>
          <a:lstStyle/>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8463" y="230188"/>
            <a:ext cx="7772400" cy="1143000"/>
          </a:xfrm>
        </p:spPr>
        <p:txBody>
          <a:bodyPr/>
          <a:lstStyle/>
          <a:p>
            <a:pPr eaLnBrk="1" hangingPunct="1"/>
            <a:r>
              <a:rPr lang="en-GB" altLang="en-US"/>
              <a:t>INTCON</a:t>
            </a:r>
          </a:p>
        </p:txBody>
      </p:sp>
      <p:pic>
        <p:nvPicPr>
          <p:cNvPr id="3686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600200"/>
            <a:ext cx="8229600" cy="2333625"/>
          </a:xfrm>
        </p:spPr>
      </p:pic>
      <p:sp>
        <p:nvSpPr>
          <p:cNvPr id="36868" name="Text Box 5"/>
          <p:cNvSpPr txBox="1">
            <a:spLocks noChangeArrowheads="1"/>
          </p:cNvSpPr>
          <p:nvPr/>
        </p:nvSpPr>
        <p:spPr bwMode="auto">
          <a:xfrm>
            <a:off x="250825" y="4652963"/>
            <a:ext cx="18732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50000"/>
              </a:spcBef>
              <a:buFontTx/>
              <a:buNone/>
            </a:pPr>
            <a:r>
              <a:rPr lang="en-GB" altLang="en-US" sz="2400">
                <a:solidFill>
                  <a:srgbClr val="000000"/>
                </a:solidFill>
                <a:latin typeface="Arial" pitchFamily="34" charset="0"/>
                <a:ea typeface="新細明體" pitchFamily="18" charset="-120"/>
              </a:rPr>
              <a:t>global interrupt</a:t>
            </a:r>
          </a:p>
          <a:p>
            <a:pPr algn="ctr" eaLnBrk="1" hangingPunct="1">
              <a:spcBef>
                <a:spcPct val="50000"/>
              </a:spcBef>
              <a:buFontTx/>
              <a:buNone/>
            </a:pPr>
            <a:r>
              <a:rPr lang="en-GB" altLang="en-US" sz="2400">
                <a:solidFill>
                  <a:srgbClr val="000000"/>
                </a:solidFill>
                <a:latin typeface="Arial" pitchFamily="34" charset="0"/>
                <a:ea typeface="新細明體" pitchFamily="18" charset="-120"/>
              </a:rPr>
              <a:t>enable</a:t>
            </a:r>
          </a:p>
        </p:txBody>
      </p:sp>
      <p:sp>
        <p:nvSpPr>
          <p:cNvPr id="36869" name="Line 6"/>
          <p:cNvSpPr>
            <a:spLocks noChangeShapeType="1"/>
          </p:cNvSpPr>
          <p:nvPr/>
        </p:nvSpPr>
        <p:spPr bwMode="auto">
          <a:xfrm flipV="1">
            <a:off x="971550" y="3789363"/>
            <a:ext cx="720725"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0" name="Text Box 7"/>
          <p:cNvSpPr txBox="1">
            <a:spLocks noChangeArrowheads="1"/>
          </p:cNvSpPr>
          <p:nvPr/>
        </p:nvSpPr>
        <p:spPr bwMode="auto">
          <a:xfrm>
            <a:off x="6156325" y="5084763"/>
            <a:ext cx="33131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r>
              <a:rPr lang="en-GB" altLang="en-US" sz="1600">
                <a:solidFill>
                  <a:srgbClr val="000000"/>
                </a:solidFill>
                <a:latin typeface="Arial" pitchFamily="34" charset="0"/>
                <a:ea typeface="新細明體" pitchFamily="18" charset="-120"/>
                <a:cs typeface="Arial" pitchFamily="34" charset="0"/>
              </a:rPr>
              <a:t>• INT pin interrupt</a:t>
            </a:r>
          </a:p>
          <a:p>
            <a:pPr algn="ctr" eaLnBrk="1" hangingPunct="1">
              <a:spcBef>
                <a:spcPct val="0"/>
              </a:spcBef>
              <a:buFontTx/>
              <a:buNone/>
            </a:pPr>
            <a:r>
              <a:rPr lang="en-GB" altLang="en-US" sz="1600">
                <a:solidFill>
                  <a:srgbClr val="000000"/>
                </a:solidFill>
                <a:latin typeface="Arial" pitchFamily="34" charset="0"/>
                <a:ea typeface="新細明體" pitchFamily="18" charset="-120"/>
                <a:cs typeface="Arial" pitchFamily="34" charset="0"/>
              </a:rPr>
              <a:t>• TMR0 overflow interrupt</a:t>
            </a:r>
          </a:p>
          <a:p>
            <a:pPr algn="ctr" eaLnBrk="1" hangingPunct="1">
              <a:spcBef>
                <a:spcPct val="50000"/>
              </a:spcBef>
              <a:buFontTx/>
              <a:buNone/>
            </a:pPr>
            <a:endParaRPr lang="en-GB" altLang="en-US" sz="1600">
              <a:solidFill>
                <a:srgbClr val="000000"/>
              </a:solidFill>
              <a:latin typeface="Arial" pitchFamily="34" charset="0"/>
              <a:ea typeface="新細明體" pitchFamily="18" charset="-120"/>
              <a:cs typeface="Arial" pitchFamily="34" charset="0"/>
            </a:endParaRPr>
          </a:p>
        </p:txBody>
      </p:sp>
      <p:grpSp>
        <p:nvGrpSpPr>
          <p:cNvPr id="36871" name="Group 12"/>
          <p:cNvGrpSpPr>
            <a:grpSpLocks/>
          </p:cNvGrpSpPr>
          <p:nvPr/>
        </p:nvGrpSpPr>
        <p:grpSpPr bwMode="auto">
          <a:xfrm>
            <a:off x="6588125" y="3860800"/>
            <a:ext cx="2555875" cy="1655763"/>
            <a:chOff x="4150" y="2432"/>
            <a:chExt cx="1610" cy="1043"/>
          </a:xfrm>
        </p:grpSpPr>
        <p:sp>
          <p:nvSpPr>
            <p:cNvPr id="36883" name="Text Box 8"/>
            <p:cNvSpPr txBox="1">
              <a:spLocks noChangeArrowheads="1"/>
            </p:cNvSpPr>
            <p:nvPr/>
          </p:nvSpPr>
          <p:spPr bwMode="auto">
            <a:xfrm>
              <a:off x="4762" y="2614"/>
              <a:ext cx="998"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r>
                <a:rPr lang="en-GB" altLang="en-US" sz="1600">
                  <a:solidFill>
                    <a:srgbClr val="000000"/>
                  </a:solidFill>
                  <a:latin typeface="Arial" pitchFamily="34" charset="0"/>
                  <a:ea typeface="新細明體" pitchFamily="18" charset="-120"/>
                  <a:cs typeface="Arial" pitchFamily="34" charset="0"/>
                </a:rPr>
                <a:t>• GP port change interrupt</a:t>
              </a:r>
            </a:p>
            <a:p>
              <a:pPr algn="ctr" eaLnBrk="1" hangingPunct="1">
                <a:spcBef>
                  <a:spcPct val="50000"/>
                </a:spcBef>
                <a:buFontTx/>
                <a:buNone/>
              </a:pPr>
              <a:endParaRPr lang="en-GB" altLang="en-US" sz="1600">
                <a:solidFill>
                  <a:srgbClr val="000000"/>
                </a:solidFill>
                <a:latin typeface="Arial" pitchFamily="34" charset="0"/>
                <a:ea typeface="新細明體" pitchFamily="18" charset="-120"/>
                <a:cs typeface="Arial" pitchFamily="34" charset="0"/>
              </a:endParaRPr>
            </a:p>
          </p:txBody>
        </p:sp>
        <p:sp>
          <p:nvSpPr>
            <p:cNvPr id="36884" name="Line 9"/>
            <p:cNvSpPr>
              <a:spLocks noChangeShapeType="1"/>
            </p:cNvSpPr>
            <p:nvPr/>
          </p:nvSpPr>
          <p:spPr bwMode="auto">
            <a:xfrm flipV="1">
              <a:off x="5012" y="2432"/>
              <a:ext cx="45"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5" name="Line 10"/>
            <p:cNvSpPr>
              <a:spLocks noChangeShapeType="1"/>
            </p:cNvSpPr>
            <p:nvPr/>
          </p:nvSpPr>
          <p:spPr bwMode="auto">
            <a:xfrm flipV="1">
              <a:off x="4377" y="2432"/>
              <a:ext cx="181" cy="9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6" name="Line 11"/>
            <p:cNvSpPr>
              <a:spLocks noChangeShapeType="1"/>
            </p:cNvSpPr>
            <p:nvPr/>
          </p:nvSpPr>
          <p:spPr bwMode="auto">
            <a:xfrm flipV="1">
              <a:off x="4150" y="2432"/>
              <a:ext cx="91" cy="10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6872" name="Group 13"/>
          <p:cNvGrpSpPr>
            <a:grpSpLocks/>
          </p:cNvGrpSpPr>
          <p:nvPr/>
        </p:nvGrpSpPr>
        <p:grpSpPr bwMode="auto">
          <a:xfrm>
            <a:off x="3779838" y="3860800"/>
            <a:ext cx="2555875" cy="1655763"/>
            <a:chOff x="4150" y="2432"/>
            <a:chExt cx="1610" cy="1043"/>
          </a:xfrm>
        </p:grpSpPr>
        <p:sp>
          <p:nvSpPr>
            <p:cNvPr id="36879" name="Text Box 14"/>
            <p:cNvSpPr txBox="1">
              <a:spLocks noChangeArrowheads="1"/>
            </p:cNvSpPr>
            <p:nvPr/>
          </p:nvSpPr>
          <p:spPr bwMode="auto">
            <a:xfrm>
              <a:off x="4762" y="2614"/>
              <a:ext cx="998"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r>
                <a:rPr lang="en-GB" altLang="en-US" sz="1600">
                  <a:solidFill>
                    <a:srgbClr val="000000"/>
                  </a:solidFill>
                  <a:latin typeface="Arial" pitchFamily="34" charset="0"/>
                  <a:ea typeface="新細明體" pitchFamily="18" charset="-120"/>
                  <a:cs typeface="Arial" pitchFamily="34" charset="0"/>
                </a:rPr>
                <a:t>• GP port change interrupt</a:t>
              </a:r>
            </a:p>
            <a:p>
              <a:pPr algn="ctr" eaLnBrk="1" hangingPunct="1">
                <a:spcBef>
                  <a:spcPct val="50000"/>
                </a:spcBef>
                <a:buFontTx/>
                <a:buNone/>
              </a:pPr>
              <a:endParaRPr lang="en-GB" altLang="en-US" sz="1600">
                <a:solidFill>
                  <a:srgbClr val="000000"/>
                </a:solidFill>
                <a:latin typeface="Arial" pitchFamily="34" charset="0"/>
                <a:ea typeface="新細明體" pitchFamily="18" charset="-120"/>
                <a:cs typeface="Arial" pitchFamily="34" charset="0"/>
              </a:endParaRPr>
            </a:p>
          </p:txBody>
        </p:sp>
        <p:sp>
          <p:nvSpPr>
            <p:cNvPr id="36880" name="Line 15"/>
            <p:cNvSpPr>
              <a:spLocks noChangeShapeType="1"/>
            </p:cNvSpPr>
            <p:nvPr/>
          </p:nvSpPr>
          <p:spPr bwMode="auto">
            <a:xfrm flipV="1">
              <a:off x="5012" y="2432"/>
              <a:ext cx="45"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1" name="Line 16"/>
            <p:cNvSpPr>
              <a:spLocks noChangeShapeType="1"/>
            </p:cNvSpPr>
            <p:nvPr/>
          </p:nvSpPr>
          <p:spPr bwMode="auto">
            <a:xfrm flipV="1">
              <a:off x="4377" y="2432"/>
              <a:ext cx="181" cy="9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2" name="Line 17"/>
            <p:cNvSpPr>
              <a:spLocks noChangeShapeType="1"/>
            </p:cNvSpPr>
            <p:nvPr/>
          </p:nvSpPr>
          <p:spPr bwMode="auto">
            <a:xfrm flipV="1">
              <a:off x="4150" y="2432"/>
              <a:ext cx="91" cy="10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6873" name="Text Box 18"/>
          <p:cNvSpPr txBox="1">
            <a:spLocks noChangeArrowheads="1"/>
          </p:cNvSpPr>
          <p:nvPr/>
        </p:nvSpPr>
        <p:spPr bwMode="auto">
          <a:xfrm>
            <a:off x="3348038" y="5084763"/>
            <a:ext cx="33131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r>
              <a:rPr lang="en-GB" altLang="en-US" sz="1600">
                <a:solidFill>
                  <a:srgbClr val="000000"/>
                </a:solidFill>
                <a:latin typeface="Arial" pitchFamily="34" charset="0"/>
                <a:ea typeface="新細明體" pitchFamily="18" charset="-120"/>
                <a:cs typeface="Arial" pitchFamily="34" charset="0"/>
              </a:rPr>
              <a:t>• INT pin interrupt</a:t>
            </a:r>
          </a:p>
          <a:p>
            <a:pPr algn="ctr" eaLnBrk="1" hangingPunct="1">
              <a:spcBef>
                <a:spcPct val="0"/>
              </a:spcBef>
              <a:buFontTx/>
              <a:buNone/>
            </a:pPr>
            <a:r>
              <a:rPr lang="en-GB" altLang="en-US" sz="1600">
                <a:solidFill>
                  <a:srgbClr val="000000"/>
                </a:solidFill>
                <a:latin typeface="Arial" pitchFamily="34" charset="0"/>
                <a:ea typeface="新細明體" pitchFamily="18" charset="-120"/>
                <a:cs typeface="Arial" pitchFamily="34" charset="0"/>
              </a:rPr>
              <a:t>• TMR0 overflow interrupt</a:t>
            </a:r>
          </a:p>
          <a:p>
            <a:pPr algn="ctr" eaLnBrk="1" hangingPunct="1">
              <a:spcBef>
                <a:spcPct val="50000"/>
              </a:spcBef>
              <a:buFontTx/>
              <a:buNone/>
            </a:pPr>
            <a:endParaRPr lang="en-GB" altLang="en-US" sz="1600">
              <a:solidFill>
                <a:srgbClr val="000000"/>
              </a:solidFill>
              <a:latin typeface="Arial" pitchFamily="34" charset="0"/>
              <a:ea typeface="新細明體" pitchFamily="18" charset="-120"/>
              <a:cs typeface="Arial" pitchFamily="34" charset="0"/>
            </a:endParaRPr>
          </a:p>
        </p:txBody>
      </p:sp>
      <p:sp>
        <p:nvSpPr>
          <p:cNvPr id="36874" name="Line 19"/>
          <p:cNvSpPr>
            <a:spLocks noChangeShapeType="1"/>
          </p:cNvSpPr>
          <p:nvPr/>
        </p:nvSpPr>
        <p:spPr bwMode="auto">
          <a:xfrm flipH="1" flipV="1">
            <a:off x="5940425" y="3933825"/>
            <a:ext cx="231775" cy="2187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Text Box 20"/>
          <p:cNvSpPr txBox="1">
            <a:spLocks noChangeArrowheads="1"/>
          </p:cNvSpPr>
          <p:nvPr/>
        </p:nvSpPr>
        <p:spPr bwMode="auto">
          <a:xfrm>
            <a:off x="6227763" y="1012825"/>
            <a:ext cx="2376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50000"/>
              </a:spcBef>
              <a:buFontTx/>
              <a:buNone/>
            </a:pPr>
            <a:r>
              <a:rPr lang="en-GB" altLang="en-US" sz="2400">
                <a:solidFill>
                  <a:srgbClr val="000000"/>
                </a:solidFill>
                <a:latin typeface="Arial" pitchFamily="34" charset="0"/>
                <a:ea typeface="新細明體" pitchFamily="18" charset="-120"/>
              </a:rPr>
              <a:t>FLAGS</a:t>
            </a:r>
          </a:p>
        </p:txBody>
      </p:sp>
      <p:sp>
        <p:nvSpPr>
          <p:cNvPr id="36876" name="Text Box 21"/>
          <p:cNvSpPr txBox="1">
            <a:spLocks noChangeArrowheads="1"/>
          </p:cNvSpPr>
          <p:nvPr/>
        </p:nvSpPr>
        <p:spPr bwMode="auto">
          <a:xfrm>
            <a:off x="1835150" y="1085850"/>
            <a:ext cx="381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50000"/>
              </a:spcBef>
              <a:buFontTx/>
              <a:buNone/>
            </a:pPr>
            <a:r>
              <a:rPr lang="en-GB" altLang="en-US" sz="2400">
                <a:solidFill>
                  <a:srgbClr val="000000"/>
                </a:solidFill>
                <a:latin typeface="Arial" pitchFamily="34" charset="0"/>
                <a:ea typeface="新細明體" pitchFamily="18" charset="-120"/>
              </a:rPr>
              <a:t>ENABLES</a:t>
            </a:r>
          </a:p>
        </p:txBody>
      </p:sp>
      <p:sp>
        <p:nvSpPr>
          <p:cNvPr id="36877" name="Rectangle 22"/>
          <p:cNvSpPr>
            <a:spLocks noChangeArrowheads="1"/>
          </p:cNvSpPr>
          <p:nvPr/>
        </p:nvSpPr>
        <p:spPr bwMode="auto">
          <a:xfrm>
            <a:off x="5940425" y="1557338"/>
            <a:ext cx="2735263" cy="2376487"/>
          </a:xfrm>
          <a:prstGeom prst="rect">
            <a:avLst/>
          </a:prstGeom>
          <a:solidFill>
            <a:schemeClr val="accent1">
              <a:alpha val="30980"/>
            </a:schemeClr>
          </a:solidFill>
          <a:ln w="9525">
            <a:solidFill>
              <a:schemeClr val="tx1"/>
            </a:solidFill>
            <a:miter lim="800000"/>
            <a:headEnd/>
            <a:tailEnd/>
          </a:ln>
        </p:spPr>
        <p:txBody>
          <a:bodyPr wrap="none" anchor="ct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endParaRPr lang="en-US" altLang="en-US" sz="1600">
              <a:solidFill>
                <a:srgbClr val="000000"/>
              </a:solidFill>
              <a:latin typeface="Arial" pitchFamily="34" charset="0"/>
              <a:ea typeface="新細明體" pitchFamily="18" charset="-120"/>
              <a:cs typeface="Arial" pitchFamily="34" charset="0"/>
            </a:endParaRPr>
          </a:p>
        </p:txBody>
      </p:sp>
      <p:sp>
        <p:nvSpPr>
          <p:cNvPr id="36878" name="Rectangle 23"/>
          <p:cNvSpPr>
            <a:spLocks noChangeArrowheads="1"/>
          </p:cNvSpPr>
          <p:nvPr/>
        </p:nvSpPr>
        <p:spPr bwMode="auto">
          <a:xfrm>
            <a:off x="1403350" y="1598613"/>
            <a:ext cx="4537075" cy="2305050"/>
          </a:xfrm>
          <a:prstGeom prst="rect">
            <a:avLst/>
          </a:prstGeom>
          <a:solidFill>
            <a:srgbClr val="FFCC99">
              <a:alpha val="52940"/>
            </a:srgbClr>
          </a:solidFill>
          <a:ln w="9525">
            <a:solidFill>
              <a:schemeClr val="tx1"/>
            </a:solidFill>
            <a:miter lim="800000"/>
            <a:headEnd/>
            <a:tailEnd/>
          </a:ln>
        </p:spPr>
        <p:txBody>
          <a:bodyPr wrap="none" anchor="ct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endParaRPr lang="en-US" altLang="en-US" sz="1600">
              <a:solidFill>
                <a:srgbClr val="000000"/>
              </a:solidFill>
              <a:latin typeface="Arial" pitchFamily="34" charset="0"/>
              <a:ea typeface="新細明體" pitchFamily="18" charset="-12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1663" y="115888"/>
            <a:ext cx="7772400" cy="649287"/>
          </a:xfrm>
        </p:spPr>
        <p:txBody>
          <a:bodyPr/>
          <a:lstStyle/>
          <a:p>
            <a:pPr eaLnBrk="1" hangingPunct="1"/>
            <a:r>
              <a:rPr lang="en-US" altLang="en-US"/>
              <a:t>Timer Interrupts</a:t>
            </a:r>
          </a:p>
        </p:txBody>
      </p:sp>
      <p:graphicFrame>
        <p:nvGraphicFramePr>
          <p:cNvPr id="3" name="Table 2"/>
          <p:cNvGraphicFramePr>
            <a:graphicFrameLocks noGrp="1"/>
          </p:cNvGraphicFramePr>
          <p:nvPr/>
        </p:nvGraphicFramePr>
        <p:xfrm>
          <a:off x="457200" y="1196975"/>
          <a:ext cx="7772400" cy="2468583"/>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761831">
                <a:tc>
                  <a:txBody>
                    <a:bodyPr/>
                    <a:lstStyle/>
                    <a:p>
                      <a:r>
                        <a:rPr lang="en-US" sz="2200" dirty="0">
                          <a:solidFill>
                            <a:srgbClr val="FFC000"/>
                          </a:solidFill>
                        </a:rPr>
                        <a:t>Interrupt</a:t>
                      </a:r>
                    </a:p>
                  </a:txBody>
                  <a:tcPr marT="45704" marB="45704"/>
                </a:tc>
                <a:tc>
                  <a:txBody>
                    <a:bodyPr/>
                    <a:lstStyle/>
                    <a:p>
                      <a:r>
                        <a:rPr lang="en-US" sz="2200" dirty="0">
                          <a:solidFill>
                            <a:srgbClr val="FF0000"/>
                          </a:solidFill>
                        </a:rPr>
                        <a:t>Flag Bit</a:t>
                      </a:r>
                    </a:p>
                  </a:txBody>
                  <a:tcPr marT="45704" marB="45704"/>
                </a:tc>
                <a:tc>
                  <a:txBody>
                    <a:bodyPr/>
                    <a:lstStyle/>
                    <a:p>
                      <a:r>
                        <a:rPr lang="en-US" sz="2200" dirty="0"/>
                        <a:t>Register</a:t>
                      </a:r>
                    </a:p>
                  </a:txBody>
                  <a:tcPr marT="45704" marB="45704"/>
                </a:tc>
                <a:tc>
                  <a:txBody>
                    <a:bodyPr/>
                    <a:lstStyle/>
                    <a:p>
                      <a:r>
                        <a:rPr lang="en-US" sz="2200" dirty="0">
                          <a:solidFill>
                            <a:srgbClr val="FF0000"/>
                          </a:solidFill>
                        </a:rPr>
                        <a:t>Enable Bit</a:t>
                      </a:r>
                    </a:p>
                  </a:txBody>
                  <a:tcPr marT="45704" marB="45704"/>
                </a:tc>
                <a:tc>
                  <a:txBody>
                    <a:bodyPr/>
                    <a:lstStyle/>
                    <a:p>
                      <a:r>
                        <a:rPr lang="en-US" sz="2200" dirty="0"/>
                        <a:t>Register</a:t>
                      </a:r>
                    </a:p>
                  </a:txBody>
                  <a:tcPr marT="45704" marB="45704"/>
                </a:tc>
                <a:extLst>
                  <a:ext uri="{0D108BD9-81ED-4DB2-BD59-A6C34878D82A}">
                    <a16:rowId xmlns:a16="http://schemas.microsoft.com/office/drawing/2014/main" val="10000"/>
                  </a:ext>
                </a:extLst>
              </a:tr>
              <a:tr h="426683">
                <a:tc>
                  <a:txBody>
                    <a:bodyPr/>
                    <a:lstStyle/>
                    <a:p>
                      <a:r>
                        <a:rPr lang="en-US" sz="2200" dirty="0"/>
                        <a:t>Timer0</a:t>
                      </a:r>
                    </a:p>
                  </a:txBody>
                  <a:tcPr marT="45704" marB="45704"/>
                </a:tc>
                <a:tc>
                  <a:txBody>
                    <a:bodyPr/>
                    <a:lstStyle/>
                    <a:p>
                      <a:r>
                        <a:rPr lang="en-US" sz="2200" dirty="0"/>
                        <a:t>TMR0IF</a:t>
                      </a:r>
                    </a:p>
                  </a:txBody>
                  <a:tcPr marT="45704" marB="45704"/>
                </a:tc>
                <a:tc>
                  <a:txBody>
                    <a:bodyPr/>
                    <a:lstStyle/>
                    <a:p>
                      <a:r>
                        <a:rPr lang="en-US" sz="2200" dirty="0"/>
                        <a:t>INTCON</a:t>
                      </a:r>
                    </a:p>
                  </a:txBody>
                  <a:tcPr marT="45704" marB="45704"/>
                </a:tc>
                <a:tc>
                  <a:txBody>
                    <a:bodyPr/>
                    <a:lstStyle/>
                    <a:p>
                      <a:r>
                        <a:rPr lang="en-US" sz="2200" dirty="0"/>
                        <a:t>TMR0IE</a:t>
                      </a:r>
                    </a:p>
                  </a:txBody>
                  <a:tcPr marT="45704" marB="45704"/>
                </a:tc>
                <a:tc>
                  <a:txBody>
                    <a:bodyPr/>
                    <a:lstStyle/>
                    <a:p>
                      <a:r>
                        <a:rPr lang="en-US" sz="2200" dirty="0"/>
                        <a:t>INTCON</a:t>
                      </a:r>
                    </a:p>
                  </a:txBody>
                  <a:tcPr marT="45704" marB="45704"/>
                </a:tc>
                <a:extLst>
                  <a:ext uri="{0D108BD9-81ED-4DB2-BD59-A6C34878D82A}">
                    <a16:rowId xmlns:a16="http://schemas.microsoft.com/office/drawing/2014/main" val="10001"/>
                  </a:ext>
                </a:extLst>
              </a:tr>
              <a:tr h="426683">
                <a:tc>
                  <a:txBody>
                    <a:bodyPr/>
                    <a:lstStyle/>
                    <a:p>
                      <a:r>
                        <a:rPr lang="en-US" sz="2200" dirty="0"/>
                        <a:t>Timer1</a:t>
                      </a:r>
                    </a:p>
                  </a:txBody>
                  <a:tcPr marT="45704" marB="45704"/>
                </a:tc>
                <a:tc>
                  <a:txBody>
                    <a:bodyPr/>
                    <a:lstStyle/>
                    <a:p>
                      <a:r>
                        <a:rPr lang="en-US" sz="2200" dirty="0"/>
                        <a:t>TMR1IF</a:t>
                      </a:r>
                    </a:p>
                  </a:txBody>
                  <a:tcPr marT="45704" marB="45704"/>
                </a:tc>
                <a:tc>
                  <a:txBody>
                    <a:bodyPr/>
                    <a:lstStyle/>
                    <a:p>
                      <a:r>
                        <a:rPr lang="en-US" sz="2200" dirty="0"/>
                        <a:t>PIR1</a:t>
                      </a:r>
                    </a:p>
                  </a:txBody>
                  <a:tcPr marT="45704" marB="45704"/>
                </a:tc>
                <a:tc>
                  <a:txBody>
                    <a:bodyPr/>
                    <a:lstStyle/>
                    <a:p>
                      <a:r>
                        <a:rPr lang="en-US" sz="2200" dirty="0"/>
                        <a:t>TMR1IE</a:t>
                      </a:r>
                    </a:p>
                  </a:txBody>
                  <a:tcPr marT="45704" marB="45704"/>
                </a:tc>
                <a:tc>
                  <a:txBody>
                    <a:bodyPr/>
                    <a:lstStyle/>
                    <a:p>
                      <a:r>
                        <a:rPr lang="en-US" sz="2200" dirty="0"/>
                        <a:t>PIE1</a:t>
                      </a:r>
                    </a:p>
                  </a:txBody>
                  <a:tcPr marT="45704" marB="45704"/>
                </a:tc>
                <a:extLst>
                  <a:ext uri="{0D108BD9-81ED-4DB2-BD59-A6C34878D82A}">
                    <a16:rowId xmlns:a16="http://schemas.microsoft.com/office/drawing/2014/main" val="10002"/>
                  </a:ext>
                </a:extLst>
              </a:tr>
              <a:tr h="426683">
                <a:tc>
                  <a:txBody>
                    <a:bodyPr/>
                    <a:lstStyle/>
                    <a:p>
                      <a:r>
                        <a:rPr lang="en-US" sz="2200" dirty="0"/>
                        <a:t>Timer2</a:t>
                      </a:r>
                    </a:p>
                  </a:txBody>
                  <a:tcPr marT="45704" marB="45704"/>
                </a:tc>
                <a:tc>
                  <a:txBody>
                    <a:bodyPr/>
                    <a:lstStyle/>
                    <a:p>
                      <a:r>
                        <a:rPr lang="en-US" sz="2200" dirty="0"/>
                        <a:t>TMR2IF</a:t>
                      </a:r>
                    </a:p>
                  </a:txBody>
                  <a:tcPr marT="45704" marB="45704"/>
                </a:tc>
                <a:tc>
                  <a:txBody>
                    <a:bodyPr/>
                    <a:lstStyle/>
                    <a:p>
                      <a:r>
                        <a:rPr lang="en-US" sz="2200" dirty="0"/>
                        <a:t>PIR1</a:t>
                      </a:r>
                    </a:p>
                  </a:txBody>
                  <a:tcPr marT="45704" marB="45704"/>
                </a:tc>
                <a:tc>
                  <a:txBody>
                    <a:bodyPr/>
                    <a:lstStyle/>
                    <a:p>
                      <a:r>
                        <a:rPr lang="en-US" sz="2200" dirty="0"/>
                        <a:t>TMR3IE</a:t>
                      </a:r>
                    </a:p>
                  </a:txBody>
                  <a:tcPr marT="45704" marB="45704"/>
                </a:tc>
                <a:tc>
                  <a:txBody>
                    <a:bodyPr/>
                    <a:lstStyle/>
                    <a:p>
                      <a:r>
                        <a:rPr lang="en-US" sz="2200" dirty="0"/>
                        <a:t>PIE1</a:t>
                      </a:r>
                    </a:p>
                  </a:txBody>
                  <a:tcPr marT="45704" marB="45704"/>
                </a:tc>
                <a:extLst>
                  <a:ext uri="{0D108BD9-81ED-4DB2-BD59-A6C34878D82A}">
                    <a16:rowId xmlns:a16="http://schemas.microsoft.com/office/drawing/2014/main" val="10003"/>
                  </a:ext>
                </a:extLst>
              </a:tr>
              <a:tr h="426683">
                <a:tc>
                  <a:txBody>
                    <a:bodyPr/>
                    <a:lstStyle/>
                    <a:p>
                      <a:r>
                        <a:rPr lang="en-US" sz="2200" dirty="0"/>
                        <a:t>Timer3</a:t>
                      </a:r>
                    </a:p>
                  </a:txBody>
                  <a:tcPr marT="45704" marB="45704"/>
                </a:tc>
                <a:tc>
                  <a:txBody>
                    <a:bodyPr/>
                    <a:lstStyle/>
                    <a:p>
                      <a:r>
                        <a:rPr lang="en-US" sz="2200" dirty="0"/>
                        <a:t>TMR3IF</a:t>
                      </a:r>
                    </a:p>
                  </a:txBody>
                  <a:tcPr marT="45704" marB="45704"/>
                </a:tc>
                <a:tc>
                  <a:txBody>
                    <a:bodyPr/>
                    <a:lstStyle/>
                    <a:p>
                      <a:r>
                        <a:rPr lang="en-US" sz="2200" dirty="0"/>
                        <a:t>PIR3</a:t>
                      </a:r>
                    </a:p>
                  </a:txBody>
                  <a:tcPr marT="45704" marB="45704"/>
                </a:tc>
                <a:tc>
                  <a:txBody>
                    <a:bodyPr/>
                    <a:lstStyle/>
                    <a:p>
                      <a:r>
                        <a:rPr lang="en-US" sz="2200" dirty="0"/>
                        <a:t>TMR3IE</a:t>
                      </a:r>
                    </a:p>
                  </a:txBody>
                  <a:tcPr marT="45704" marB="45704"/>
                </a:tc>
                <a:tc>
                  <a:txBody>
                    <a:bodyPr/>
                    <a:lstStyle/>
                    <a:p>
                      <a:r>
                        <a:rPr lang="en-US" sz="2200" dirty="0"/>
                        <a:t>PIE2</a:t>
                      </a:r>
                    </a:p>
                  </a:txBody>
                  <a:tcPr marT="45704" marB="45704"/>
                </a:tc>
                <a:extLst>
                  <a:ext uri="{0D108BD9-81ED-4DB2-BD59-A6C34878D82A}">
                    <a16:rowId xmlns:a16="http://schemas.microsoft.com/office/drawing/2014/main" val="10004"/>
                  </a:ext>
                </a:extLst>
              </a:tr>
            </a:tbl>
          </a:graphicData>
        </a:graphic>
      </p:graphicFrame>
      <p:sp>
        <p:nvSpPr>
          <p:cNvPr id="37929" name="TextBox 3"/>
          <p:cNvSpPr txBox="1">
            <a:spLocks noChangeArrowheads="1"/>
          </p:cNvSpPr>
          <p:nvPr/>
        </p:nvSpPr>
        <p:spPr bwMode="auto">
          <a:xfrm>
            <a:off x="1252538" y="3989388"/>
            <a:ext cx="64690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200">
                <a:latin typeface="Comic Sans MS" pitchFamily="66" charset="0"/>
                <a:ea typeface="新細明體" pitchFamily="18" charset="-120"/>
                <a:cs typeface="Arial" pitchFamily="34" charset="0"/>
              </a:rPr>
              <a:t>Timer Interrupt Flag Bits and Associated Registers</a:t>
            </a:r>
          </a:p>
        </p:txBody>
      </p:sp>
      <p:pic>
        <p:nvPicPr>
          <p:cNvPr id="379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8" y="4724400"/>
            <a:ext cx="8061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1" name="TextBox 5"/>
          <p:cNvSpPr txBox="1">
            <a:spLocks noChangeArrowheads="1"/>
          </p:cNvSpPr>
          <p:nvPr/>
        </p:nvSpPr>
        <p:spPr bwMode="auto">
          <a:xfrm>
            <a:off x="292100" y="5619750"/>
            <a:ext cx="83185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200">
                <a:latin typeface="Comic Sans MS" pitchFamily="66" charset="0"/>
                <a:ea typeface="新細明體" pitchFamily="18" charset="-120"/>
                <a:cs typeface="Arial" pitchFamily="34" charset="0"/>
              </a:rPr>
              <a:t>INTCON Register with Timer0 Interrupt Enable and Interrupt Flag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1663" y="115888"/>
            <a:ext cx="7772400" cy="649287"/>
          </a:xfrm>
        </p:spPr>
        <p:txBody>
          <a:bodyPr/>
          <a:lstStyle/>
          <a:p>
            <a:pPr eaLnBrk="1" hangingPunct="1"/>
            <a:r>
              <a:rPr lang="en-US" altLang="en-US"/>
              <a:t>Timer Interrupts</a:t>
            </a: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1071563"/>
            <a:ext cx="4856163" cy="512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1663" y="115888"/>
            <a:ext cx="7772400" cy="649287"/>
          </a:xfrm>
        </p:spPr>
        <p:txBody>
          <a:bodyPr/>
          <a:lstStyle/>
          <a:p>
            <a:pPr eaLnBrk="1" hangingPunct="1"/>
            <a:r>
              <a:rPr lang="en-US" altLang="en-US"/>
              <a:t>Timer Interrupts</a:t>
            </a:r>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81075"/>
            <a:ext cx="8202613" cy="4751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Timer Interrupts</a:t>
            </a:r>
          </a:p>
        </p:txBody>
      </p:sp>
      <p:pic>
        <p:nvPicPr>
          <p:cNvPr id="409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1566863"/>
            <a:ext cx="8016875"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bwMode="auto">
          <a:xfrm>
            <a:off x="2771800" y="4293096"/>
            <a:ext cx="1944216" cy="122413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新細明體"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3ADD1676-2B94-4CE9-A507-4CB7820A78D1}" type="slidenum">
              <a:rPr kumimoji="0" lang="zh-TW" altLang="en-US" sz="1400">
                <a:ea typeface="新細明體" pitchFamily="18" charset="-120"/>
              </a:rPr>
              <a:pPr algn="r" eaLnBrk="1" hangingPunct="1">
                <a:spcBef>
                  <a:spcPct val="0"/>
                </a:spcBef>
                <a:buFontTx/>
                <a:buNone/>
              </a:pPr>
              <a:t>4</a:t>
            </a:fld>
            <a:endParaRPr kumimoji="0" lang="en-US" altLang="zh-TW" sz="1400">
              <a:ea typeface="新細明體" pitchFamily="18" charset="-120"/>
            </a:endParaRPr>
          </a:p>
        </p:txBody>
      </p:sp>
      <p:sp>
        <p:nvSpPr>
          <p:cNvPr id="5123" name="Rectangle 1026"/>
          <p:cNvSpPr>
            <a:spLocks noGrp="1" noChangeArrowheads="1"/>
          </p:cNvSpPr>
          <p:nvPr>
            <p:ph type="title" idx="4294967295"/>
          </p:nvPr>
        </p:nvSpPr>
        <p:spPr>
          <a:xfrm>
            <a:off x="539750" y="0"/>
            <a:ext cx="7772400" cy="658813"/>
          </a:xfrm>
        </p:spPr>
        <p:txBody>
          <a:bodyPr/>
          <a:lstStyle/>
          <a:p>
            <a:pPr algn="l" eaLnBrk="1" hangingPunct="1"/>
            <a:r>
              <a:rPr lang="en-US" altLang="zh-TW"/>
              <a:t>Introduction</a:t>
            </a:r>
          </a:p>
        </p:txBody>
      </p:sp>
      <p:sp>
        <p:nvSpPr>
          <p:cNvPr id="5124" name="Rectangle 1027"/>
          <p:cNvSpPr>
            <a:spLocks noGrp="1" noChangeArrowheads="1"/>
          </p:cNvSpPr>
          <p:nvPr>
            <p:ph type="body" idx="4294967295"/>
          </p:nvPr>
        </p:nvSpPr>
        <p:spPr>
          <a:xfrm>
            <a:off x="539750" y="908050"/>
            <a:ext cx="7772400" cy="4114800"/>
          </a:xfrm>
        </p:spPr>
        <p:txBody>
          <a:bodyPr/>
          <a:lstStyle/>
          <a:p>
            <a:pPr marL="0" indent="0">
              <a:buFontTx/>
              <a:buNone/>
            </a:pPr>
            <a:r>
              <a:rPr lang="en-US" altLang="en-US" sz="2000"/>
              <a:t>- </a:t>
            </a:r>
            <a:r>
              <a:rPr lang="en-US" altLang="en-US" sz="2000" b="1"/>
              <a:t>Time </a:t>
            </a:r>
            <a:r>
              <a:rPr lang="en-US" altLang="en-US" sz="2000"/>
              <a:t>is represented by the count in a timer.</a:t>
            </a:r>
          </a:p>
          <a:p>
            <a:pPr marL="0" indent="0">
              <a:buFontTx/>
              <a:buNone/>
            </a:pPr>
            <a:r>
              <a:rPr lang="en-US" altLang="en-US" sz="2000"/>
              <a:t>- There are many applications that cannot be implemented without a timer:</a:t>
            </a:r>
          </a:p>
          <a:p>
            <a:pPr marL="0" indent="0">
              <a:buFontTx/>
              <a:buNone/>
            </a:pPr>
            <a:r>
              <a:rPr lang="en-US" altLang="en-US" sz="2000"/>
              <a:t>    1. Event arrival time recording and comparison</a:t>
            </a:r>
          </a:p>
          <a:p>
            <a:pPr marL="0" indent="0">
              <a:buFontTx/>
              <a:buNone/>
            </a:pPr>
            <a:r>
              <a:rPr lang="en-US" altLang="en-US" sz="2000"/>
              <a:t>    2. Periodic interrupt generation</a:t>
            </a:r>
          </a:p>
          <a:p>
            <a:pPr marL="0" indent="0">
              <a:buFontTx/>
              <a:buNone/>
            </a:pPr>
            <a:r>
              <a:rPr lang="en-US" altLang="en-US" sz="2000"/>
              <a:t>    3. Pulse width and period measurement</a:t>
            </a:r>
          </a:p>
          <a:p>
            <a:pPr marL="0" indent="0">
              <a:buFontTx/>
              <a:buNone/>
            </a:pPr>
            <a:r>
              <a:rPr lang="en-US" altLang="en-US" sz="2000"/>
              <a:t>    4. Frequency and duty cycle measurement</a:t>
            </a:r>
          </a:p>
          <a:p>
            <a:pPr marL="0" indent="0">
              <a:buFontTx/>
              <a:buNone/>
            </a:pPr>
            <a:r>
              <a:rPr lang="en-US" altLang="en-US" sz="2000"/>
              <a:t>    5. Generation of waveforms with certain frequency and duty cycle</a:t>
            </a:r>
          </a:p>
          <a:p>
            <a:pPr marL="0" indent="0">
              <a:buFontTx/>
              <a:buNone/>
            </a:pPr>
            <a:r>
              <a:rPr lang="en-US" altLang="en-US" sz="2000"/>
              <a:t>    6. Event counting</a:t>
            </a:r>
            <a:endParaRPr lang="en-US" altLang="zh-TW" sz="2000"/>
          </a:p>
          <a:p>
            <a:pPr marL="0" indent="0" eaLnBrk="1" hangingPunct="1">
              <a:buFontTx/>
              <a:buNone/>
            </a:pPr>
            <a:endParaRPr lang="en-US" altLang="zh-TW" sz="2000"/>
          </a:p>
          <a:p>
            <a:pPr marL="0" indent="0" eaLnBrk="1" hangingPunct="1">
              <a:buFontTx/>
              <a:buNone/>
            </a:pPr>
            <a:endParaRPr lang="en-US" altLang="zh-TW" sz="2000"/>
          </a:p>
        </p:txBody>
      </p:sp>
      <p:sp>
        <p:nvSpPr>
          <p:cNvPr id="51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512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242CFF5-ED6B-4823-BA39-3440927A0D8A}" type="slidenum">
              <a:rPr kumimoji="0" lang="zh-TW" altLang="en-US" sz="1400">
                <a:ea typeface="新細明體" pitchFamily="18" charset="-120"/>
              </a:rPr>
              <a:pPr eaLnBrk="1" hangingPunct="1">
                <a:spcBef>
                  <a:spcPct val="0"/>
                </a:spcBef>
                <a:buFontTx/>
                <a:buNone/>
              </a:pPr>
              <a:t>4</a:t>
            </a:fld>
            <a:endParaRPr kumimoji="0" lang="en-US" altLang="zh-TW" sz="1400">
              <a:ea typeface="新細明體" pitchFamily="18"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50863" y="0"/>
            <a:ext cx="7772400" cy="692150"/>
          </a:xfrm>
        </p:spPr>
        <p:txBody>
          <a:bodyPr/>
          <a:lstStyle/>
          <a:p>
            <a:pPr eaLnBrk="1" hangingPunct="1"/>
            <a:r>
              <a:rPr lang="en-US" altLang="en-US"/>
              <a:t>Program</a:t>
            </a:r>
          </a:p>
        </p:txBody>
      </p:sp>
      <p:sp>
        <p:nvSpPr>
          <p:cNvPr id="41987" name="TextBox 6"/>
          <p:cNvSpPr txBox="1">
            <a:spLocks noChangeArrowheads="1"/>
          </p:cNvSpPr>
          <p:nvPr/>
        </p:nvSpPr>
        <p:spPr bwMode="auto">
          <a:xfrm>
            <a:off x="152400" y="1289050"/>
            <a:ext cx="3048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600">
                <a:solidFill>
                  <a:srgbClr val="60C99C"/>
                </a:solidFill>
                <a:latin typeface="Arial" pitchFamily="34" charset="0"/>
                <a:ea typeface="新細明體" pitchFamily="18" charset="-120"/>
                <a:cs typeface="Arial" pitchFamily="34" charset="0"/>
              </a:rPr>
              <a:t>ORG	0000H</a:t>
            </a:r>
          </a:p>
          <a:p>
            <a:pPr eaLnBrk="1" hangingPunct="1">
              <a:spcBef>
                <a:spcPct val="0"/>
              </a:spcBef>
              <a:buFontTx/>
              <a:buNone/>
            </a:pPr>
            <a:r>
              <a:rPr lang="en-US" altLang="en-US" sz="1600">
                <a:solidFill>
                  <a:srgbClr val="C00000"/>
                </a:solidFill>
                <a:latin typeface="Arial" pitchFamily="34" charset="0"/>
                <a:ea typeface="新細明體" pitchFamily="18" charset="-120"/>
                <a:cs typeface="Arial" pitchFamily="34" charset="0"/>
              </a:rPr>
              <a:t>GOTO	MAIN		</a:t>
            </a:r>
          </a:p>
          <a:p>
            <a:pPr eaLnBrk="1" hangingPunct="1">
              <a:spcBef>
                <a:spcPct val="0"/>
              </a:spcBef>
              <a:buFontTx/>
              <a:buNone/>
            </a:pPr>
            <a:endParaRPr lang="en-US" altLang="en-US" sz="1600">
              <a:solidFill>
                <a:srgbClr val="C00000"/>
              </a:solidFill>
              <a:latin typeface="Arial" pitchFamily="34" charset="0"/>
              <a:ea typeface="新細明體" pitchFamily="18" charset="-120"/>
              <a:cs typeface="Arial" pitchFamily="34" charset="0"/>
            </a:endParaRPr>
          </a:p>
          <a:p>
            <a:pPr eaLnBrk="1" hangingPunct="1">
              <a:spcBef>
                <a:spcPct val="0"/>
              </a:spcBef>
              <a:buFontTx/>
              <a:buNone/>
            </a:pPr>
            <a:r>
              <a:rPr lang="en-US" altLang="en-US" sz="1600">
                <a:solidFill>
                  <a:srgbClr val="C00000"/>
                </a:solidFill>
                <a:latin typeface="Arial" pitchFamily="34" charset="0"/>
                <a:ea typeface="新細明體" pitchFamily="18" charset="-120"/>
                <a:cs typeface="Arial" pitchFamily="34" charset="0"/>
              </a:rPr>
              <a:t>ORG	0008H		</a:t>
            </a:r>
          </a:p>
          <a:p>
            <a:pPr eaLnBrk="1" hangingPunct="1">
              <a:spcBef>
                <a:spcPct val="0"/>
              </a:spcBef>
              <a:buFontTx/>
              <a:buNone/>
            </a:pPr>
            <a:r>
              <a:rPr lang="en-US" altLang="en-US" sz="1600">
                <a:solidFill>
                  <a:srgbClr val="C00000"/>
                </a:solidFill>
                <a:latin typeface="Arial" pitchFamily="34" charset="0"/>
                <a:ea typeface="新細明體" pitchFamily="18" charset="-120"/>
                <a:cs typeface="Arial" pitchFamily="34" charset="0"/>
              </a:rPr>
              <a:t>BTFSS INTCON,TMR0IF	</a:t>
            </a:r>
          </a:p>
          <a:p>
            <a:pPr eaLnBrk="1" hangingPunct="1">
              <a:spcBef>
                <a:spcPct val="0"/>
              </a:spcBef>
              <a:buFontTx/>
              <a:buNone/>
            </a:pPr>
            <a:r>
              <a:rPr lang="en-US" altLang="en-US" sz="1600">
                <a:solidFill>
                  <a:srgbClr val="C00000"/>
                </a:solidFill>
                <a:latin typeface="Arial" pitchFamily="34" charset="0"/>
                <a:ea typeface="新細明體" pitchFamily="18" charset="-120"/>
                <a:cs typeface="Arial" pitchFamily="34" charset="0"/>
              </a:rPr>
              <a:t>RETFIE			</a:t>
            </a:r>
          </a:p>
          <a:p>
            <a:pPr eaLnBrk="1" hangingPunct="1">
              <a:spcBef>
                <a:spcPct val="0"/>
              </a:spcBef>
              <a:buFontTx/>
              <a:buNone/>
            </a:pPr>
            <a:r>
              <a:rPr lang="en-US" altLang="en-US" sz="1600">
                <a:solidFill>
                  <a:srgbClr val="C00000"/>
                </a:solidFill>
                <a:latin typeface="Arial" pitchFamily="34" charset="0"/>
                <a:ea typeface="新細明體" pitchFamily="18" charset="-120"/>
                <a:cs typeface="Arial" pitchFamily="34" charset="0"/>
              </a:rPr>
              <a:t>GOTO  T0_ISR</a:t>
            </a:r>
          </a:p>
        </p:txBody>
      </p:sp>
      <p:sp>
        <p:nvSpPr>
          <p:cNvPr id="8" name="TextBox 7"/>
          <p:cNvSpPr txBox="1"/>
          <p:nvPr/>
        </p:nvSpPr>
        <p:spPr>
          <a:xfrm>
            <a:off x="2590800" y="1295400"/>
            <a:ext cx="3657600" cy="4800600"/>
          </a:xfrm>
          <a:prstGeom prst="rect">
            <a:avLst/>
          </a:prstGeom>
          <a:noFill/>
        </p:spPr>
        <p:txBody>
          <a:bodyPr>
            <a:spAutoFit/>
          </a:bodyPr>
          <a:lstStyle/>
          <a:p>
            <a:pPr>
              <a:defRPr/>
            </a:pPr>
            <a:r>
              <a:rPr lang="en-US" sz="1800" dirty="0">
                <a:solidFill>
                  <a:schemeClr val="accent5">
                    <a:lumMod val="75000"/>
                  </a:schemeClr>
                </a:solidFill>
                <a:latin typeface="Arial" charset="0"/>
              </a:rPr>
              <a:t>ORG	00100H</a:t>
            </a:r>
            <a:r>
              <a:rPr lang="en-US" sz="1800" dirty="0">
                <a:solidFill>
                  <a:schemeClr val="tx2">
                    <a:lumMod val="50000"/>
                  </a:schemeClr>
                </a:solidFill>
                <a:latin typeface="Arial" charset="0"/>
              </a:rPr>
              <a:t>	</a:t>
            </a:r>
          </a:p>
          <a:p>
            <a:pPr>
              <a:defRPr/>
            </a:pPr>
            <a:r>
              <a:rPr lang="en-US" sz="1800" dirty="0">
                <a:solidFill>
                  <a:schemeClr val="tx2">
                    <a:lumMod val="50000"/>
                  </a:schemeClr>
                </a:solidFill>
                <a:latin typeface="Arial" charset="0"/>
              </a:rPr>
              <a:t>MAIN	BCF  TRISB,5	</a:t>
            </a:r>
          </a:p>
          <a:p>
            <a:pPr>
              <a:defRPr/>
            </a:pPr>
            <a:r>
              <a:rPr lang="en-US" sz="1800" dirty="0">
                <a:solidFill>
                  <a:schemeClr val="tx2">
                    <a:lumMod val="50000"/>
                  </a:schemeClr>
                </a:solidFill>
                <a:latin typeface="Arial" charset="0"/>
              </a:rPr>
              <a:t>	CLRF TRISD		SETF TRISC		</a:t>
            </a:r>
            <a:r>
              <a:rPr lang="en-US" sz="1800" dirty="0">
                <a:solidFill>
                  <a:srgbClr val="7030A0"/>
                </a:solidFill>
                <a:latin typeface="Arial" charset="0"/>
              </a:rPr>
              <a:t>MOVLW 0x08		MOVWF T0CON	</a:t>
            </a:r>
          </a:p>
          <a:p>
            <a:pPr>
              <a:defRPr/>
            </a:pPr>
            <a:r>
              <a:rPr lang="en-US" sz="1800" dirty="0">
                <a:solidFill>
                  <a:srgbClr val="7030A0"/>
                </a:solidFill>
                <a:latin typeface="Arial" charset="0"/>
              </a:rPr>
              <a:t>	MOVLW	 0xFF		MOVWF	 TMR0H	</a:t>
            </a:r>
          </a:p>
          <a:p>
            <a:pPr>
              <a:defRPr/>
            </a:pPr>
            <a:r>
              <a:rPr lang="en-US" sz="1800" dirty="0">
                <a:solidFill>
                  <a:srgbClr val="7030A0"/>
                </a:solidFill>
                <a:latin typeface="Arial" charset="0"/>
              </a:rPr>
              <a:t>	MOVLW	 0xF2		MOVWF TMR0L</a:t>
            </a:r>
            <a:r>
              <a:rPr lang="en-US" sz="1800" dirty="0">
                <a:solidFill>
                  <a:schemeClr val="tx2">
                    <a:lumMod val="50000"/>
                  </a:schemeClr>
                </a:solidFill>
                <a:latin typeface="Arial" charset="0"/>
              </a:rPr>
              <a:t>	</a:t>
            </a:r>
          </a:p>
          <a:p>
            <a:pPr>
              <a:defRPr/>
            </a:pPr>
            <a:r>
              <a:rPr lang="en-US" sz="1800" dirty="0">
                <a:solidFill>
                  <a:schemeClr val="tx2">
                    <a:lumMod val="50000"/>
                  </a:schemeClr>
                </a:solidFill>
                <a:latin typeface="Arial" charset="0"/>
              </a:rPr>
              <a:t>	</a:t>
            </a:r>
            <a:r>
              <a:rPr lang="en-US" sz="1800" dirty="0">
                <a:solidFill>
                  <a:srgbClr val="FF0000"/>
                </a:solidFill>
                <a:latin typeface="Arial" charset="0"/>
              </a:rPr>
              <a:t>BCF INTCON,TMR0IF</a:t>
            </a:r>
          </a:p>
          <a:p>
            <a:pPr>
              <a:defRPr/>
            </a:pPr>
            <a:r>
              <a:rPr lang="en-US" sz="1800" dirty="0">
                <a:solidFill>
                  <a:srgbClr val="FF0000"/>
                </a:solidFill>
                <a:latin typeface="Arial" charset="0"/>
              </a:rPr>
              <a:t>	BSF T0CON,TMR0ON	BSF INTCON,TMR0IE	BSF INTCON,GIE</a:t>
            </a:r>
            <a:r>
              <a:rPr lang="en-US" sz="1800" dirty="0">
                <a:solidFill>
                  <a:schemeClr val="tx2">
                    <a:lumMod val="50000"/>
                  </a:schemeClr>
                </a:solidFill>
                <a:latin typeface="Arial" charset="0"/>
              </a:rPr>
              <a:t>	</a:t>
            </a:r>
          </a:p>
          <a:p>
            <a:pPr>
              <a:defRPr/>
            </a:pPr>
            <a:r>
              <a:rPr lang="en-US" sz="1800" dirty="0">
                <a:solidFill>
                  <a:schemeClr val="tx2">
                    <a:lumMod val="50000"/>
                  </a:schemeClr>
                </a:solidFill>
                <a:latin typeface="Arial" charset="0"/>
              </a:rPr>
              <a:t>OVER	MOVFF PORTC,PORTD </a:t>
            </a:r>
          </a:p>
          <a:p>
            <a:pPr>
              <a:defRPr/>
            </a:pPr>
            <a:r>
              <a:rPr lang="en-US" sz="1800" dirty="0">
                <a:solidFill>
                  <a:schemeClr val="tx2">
                    <a:lumMod val="50000"/>
                  </a:schemeClr>
                </a:solidFill>
                <a:latin typeface="Arial" charset="0"/>
              </a:rPr>
              <a:t>	BRA OVER</a:t>
            </a:r>
          </a:p>
        </p:txBody>
      </p:sp>
      <p:sp>
        <p:nvSpPr>
          <p:cNvPr id="9" name="TextBox 8"/>
          <p:cNvSpPr txBox="1"/>
          <p:nvPr/>
        </p:nvSpPr>
        <p:spPr>
          <a:xfrm>
            <a:off x="5867400" y="1325563"/>
            <a:ext cx="3200400" cy="2246312"/>
          </a:xfrm>
          <a:prstGeom prst="rect">
            <a:avLst/>
          </a:prstGeom>
          <a:noFill/>
        </p:spPr>
        <p:txBody>
          <a:bodyPr>
            <a:spAutoFit/>
          </a:bodyPr>
          <a:lstStyle/>
          <a:p>
            <a:pPr>
              <a:defRPr/>
            </a:pPr>
            <a:r>
              <a:rPr lang="en-US" sz="1400" dirty="0">
                <a:solidFill>
                  <a:srgbClr val="FF0000"/>
                </a:solidFill>
                <a:latin typeface="Arial" charset="0"/>
              </a:rPr>
              <a:t>T0_ISR</a:t>
            </a:r>
          </a:p>
          <a:p>
            <a:pPr>
              <a:defRPr/>
            </a:pPr>
            <a:r>
              <a:rPr lang="en-US" sz="1400" dirty="0">
                <a:solidFill>
                  <a:srgbClr val="FF0000"/>
                </a:solidFill>
                <a:latin typeface="Arial" charset="0"/>
              </a:rPr>
              <a:t>	</a:t>
            </a:r>
            <a:r>
              <a:rPr lang="en-US" sz="1400" dirty="0">
                <a:solidFill>
                  <a:schemeClr val="accent5">
                    <a:lumMod val="75000"/>
                  </a:schemeClr>
                </a:solidFill>
                <a:latin typeface="Arial" charset="0"/>
              </a:rPr>
              <a:t>ORG 200H</a:t>
            </a:r>
          </a:p>
          <a:p>
            <a:pPr>
              <a:defRPr/>
            </a:pPr>
            <a:r>
              <a:rPr lang="en-US" sz="1400" dirty="0">
                <a:solidFill>
                  <a:srgbClr val="FF0000"/>
                </a:solidFill>
                <a:latin typeface="Arial" charset="0"/>
              </a:rPr>
              <a:t>	MOVLW	 0xFF	MOVWF	 TMR0H	MOVLW	 0xF2	MOVWF TMR0L	BTG	PORTB,5	BCF INTCON,TMR0IF </a:t>
            </a:r>
          </a:p>
          <a:p>
            <a:pPr>
              <a:defRPr/>
            </a:pPr>
            <a:r>
              <a:rPr lang="en-US" sz="1400" dirty="0">
                <a:solidFill>
                  <a:srgbClr val="FF0000"/>
                </a:solidFill>
                <a:latin typeface="Arial" charset="0"/>
              </a:rPr>
              <a:t>	RETFIE </a:t>
            </a:r>
          </a:p>
          <a:p>
            <a:pPr>
              <a:defRPr/>
            </a:pPr>
            <a:r>
              <a:rPr lang="en-US" sz="1400" dirty="0">
                <a:solidFill>
                  <a:srgbClr val="FF0000"/>
                </a:solidFill>
                <a:latin typeface="Arial" charset="0"/>
              </a:rPr>
              <a:t>	END</a:t>
            </a:r>
          </a:p>
        </p:txBody>
      </p:sp>
      <p:cxnSp>
        <p:nvCxnSpPr>
          <p:cNvPr id="11" name="Straight Arrow Connector 10"/>
          <p:cNvCxnSpPr/>
          <p:nvPr/>
        </p:nvCxnSpPr>
        <p:spPr>
          <a:xfrm>
            <a:off x="1828800" y="1709738"/>
            <a:ext cx="76200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1562100" y="2927350"/>
            <a:ext cx="990600" cy="152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533400" y="3498850"/>
            <a:ext cx="194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600" b="1">
                <a:latin typeface="Comic Sans MS" pitchFamily="66" charset="0"/>
                <a:ea typeface="新細明體" pitchFamily="18" charset="-120"/>
                <a:cs typeface="Arial" pitchFamily="34" charset="0"/>
              </a:rPr>
              <a:t>Timer0 Interrupt</a:t>
            </a:r>
          </a:p>
        </p:txBody>
      </p:sp>
      <p:cxnSp>
        <p:nvCxnSpPr>
          <p:cNvPr id="18" name="Straight Arrow Connector 17"/>
          <p:cNvCxnSpPr/>
          <p:nvPr/>
        </p:nvCxnSpPr>
        <p:spPr>
          <a:xfrm flipV="1">
            <a:off x="1981200" y="1517650"/>
            <a:ext cx="3886200" cy="14478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Bottom)">
                                      <p:cBhvr>
                                        <p:cTn id="15" dur="5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685800" y="142875"/>
            <a:ext cx="7772400" cy="622300"/>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eaLnBrk="1" hangingPunct="1">
              <a:lnSpc>
                <a:spcPts val="2200"/>
              </a:lnSpc>
              <a:buFontTx/>
              <a:buNone/>
            </a:pPr>
            <a:r>
              <a:rPr lang="en-US" altLang="zh-TW" sz="2000"/>
              <a:t>Use Timer0 and Timer1 interrupts to generate square waves on pins RB1 and RB7 respectively, while data is being transferred from PORTC to PORTD.</a:t>
            </a:r>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endParaRPr lang="en-US" altLang="zh-TW" sz="2000"/>
          </a:p>
          <a:p>
            <a:pPr marL="0" indent="0" eaLnBrk="1" hangingPunct="1">
              <a:lnSpc>
                <a:spcPts val="2200"/>
              </a:lnSpc>
              <a:buFontTx/>
              <a:buNone/>
            </a:pPr>
            <a:r>
              <a:rPr lang="en-US" altLang="zh-TW" sz="2000"/>
              <a:t> </a:t>
            </a:r>
          </a:p>
          <a:p>
            <a:pPr marL="0" indent="0">
              <a:buFont typeface="ZapfDingbats"/>
              <a:buNone/>
            </a:pPr>
            <a:endParaRPr lang="de-DE" altLang="en-US" sz="2000" b="1">
              <a:solidFill>
                <a:srgbClr val="00664D"/>
              </a:solidFill>
            </a:endParaRPr>
          </a:p>
          <a:p>
            <a:pPr marL="0" indent="0">
              <a:buFont typeface="ZapfDingbats"/>
              <a:buNone/>
            </a:pPr>
            <a:endParaRPr lang="de-DE" altLang="en-US" sz="2000" b="1">
              <a:solidFill>
                <a:srgbClr val="00664D"/>
              </a:solidFill>
            </a:endParaRPr>
          </a:p>
          <a:p>
            <a:pPr marL="0" indent="0">
              <a:buFont typeface="ZapfDingbats"/>
              <a:buNone/>
            </a:pPr>
            <a:endParaRPr lang="de-DE" altLang="en-US" sz="2000"/>
          </a:p>
        </p:txBody>
      </p:sp>
      <p:sp>
        <p:nvSpPr>
          <p:cNvPr id="4301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8AB75F7-A009-4F5A-B31C-C83093C1AE1D}" type="slidenum">
              <a:rPr kumimoji="0" lang="zh-TW" altLang="en-US" sz="1400">
                <a:ea typeface="新細明體" pitchFamily="18" charset="-120"/>
              </a:rPr>
              <a:pPr eaLnBrk="1" hangingPunct="1">
                <a:spcBef>
                  <a:spcPct val="0"/>
                </a:spcBef>
                <a:buFontTx/>
                <a:buNone/>
              </a:pPr>
              <a:t>41</a:t>
            </a:fld>
            <a:endParaRPr kumimoji="0" lang="en-US" altLang="zh-TW" sz="1400">
              <a:ea typeface="新細明體" pitchFamily="18" charset="-120"/>
            </a:endParaRPr>
          </a:p>
        </p:txBody>
      </p:sp>
      <p:graphicFrame>
        <p:nvGraphicFramePr>
          <p:cNvPr id="4" name="Table 3"/>
          <p:cNvGraphicFramePr>
            <a:graphicFrameLocks noGrp="1"/>
          </p:cNvGraphicFramePr>
          <p:nvPr/>
        </p:nvGraphicFramePr>
        <p:xfrm>
          <a:off x="323850" y="1628775"/>
          <a:ext cx="8351838" cy="5273675"/>
        </p:xfrm>
        <a:graphic>
          <a:graphicData uri="http://schemas.openxmlformats.org/drawingml/2006/table">
            <a:tbl>
              <a:tblPr/>
              <a:tblGrid>
                <a:gridCol w="2784475">
                  <a:extLst>
                    <a:ext uri="{9D8B030D-6E8A-4147-A177-3AD203B41FA5}">
                      <a16:colId xmlns:a16="http://schemas.microsoft.com/office/drawing/2014/main" val="20000"/>
                    </a:ext>
                  </a:extLst>
                </a:gridCol>
                <a:gridCol w="2782888">
                  <a:extLst>
                    <a:ext uri="{9D8B030D-6E8A-4147-A177-3AD203B41FA5}">
                      <a16:colId xmlns:a16="http://schemas.microsoft.com/office/drawing/2014/main" val="20001"/>
                    </a:ext>
                  </a:extLst>
                </a:gridCol>
                <a:gridCol w="2784475">
                  <a:extLst>
                    <a:ext uri="{9D8B030D-6E8A-4147-A177-3AD203B41FA5}">
                      <a16:colId xmlns:a16="http://schemas.microsoft.com/office/drawing/2014/main" val="20002"/>
                    </a:ext>
                  </a:extLst>
                </a:gridCol>
              </a:tblGrid>
              <a:tr h="527367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ORG	0000H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GOTO	MAIN	ORG	0008H	GOTO CHK_INT	ORG	0040H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CHK_INT	BTFSC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INTCON,TMR0IF	CALL	T0_ISR	BTFSC PIR1,TMR1IF	CALL          T1_ISR	RETFIE		ORG	0100H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MAIN	BCF  TRISB,1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BCF  TRISB,7	CLRF TRISD	SETF TRISC	MOVLW 0x08	MOVWF T0CON	MOVLW	 0xFF	MOVWF	 TMR0H	MOVLW	0xF2	MOVWF TMR0L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ea typeface="DFKai-SB" pitchFamily="65" charset="-120"/>
                        </a:rPr>
                        <a:t>             BCF INTCON,TMR0IF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DFKai-SB" pitchFamily="65" charset="-120"/>
                      </a:endParaRPr>
                    </a:p>
                  </a:txBody>
                  <a:tcPr marL="91428" marR="9142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MOVLW 0x0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MOVWF T1CON	MOVLW	 0xFF	MOVWF	 TMR1H	MOVLW	0xF2	MOVWF TMR1L	BCF PIR1,TMR1IF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BSF INTCON,TMR0IE	BSF PIE1,TMR1IE 	BSF INTCON,PEIE	BSF INTCON,GIE	BSF T0CON,TMR0ON	BSF T1CON,TMR1ON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OVER	MOVFF PORTC,PORTD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BRA OVER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DFKai-SB" pitchFamily="65" charset="-120"/>
                      </a:endParaRPr>
                    </a:p>
                  </a:txBody>
                  <a:tcPr marL="91428" marR="9142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T0_ISR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ORG 200H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MOVLW	 0xFF	MOVWF	 TMR0H	MOVLW	0xF2	MOVWF TMR0L	BTG	PORTB,1	BCF INTCON,TMR0IF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RETURN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T1_ISR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ORG 300H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MOVLW	 0xFF	MOVWF	 TMR1H	MOVLW	0xF2	MOVWF TMR1L	BTG PORTB,7</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BCF PIR1,TMR1IF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                        RETURN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ea typeface="DFKai-SB" pitchFamily="65" charset="-120"/>
                        </a:rPr>
                        <a:t>END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DFKai-SB" pitchFamily="65" charset="-120"/>
                      </a:endParaRPr>
                    </a:p>
                  </a:txBody>
                  <a:tcPr marL="91428" marR="9142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13628E64-6921-4579-98A2-0868DA5A15B9}" type="slidenum">
              <a:rPr kumimoji="0" lang="zh-TW" altLang="en-US" sz="1400">
                <a:ea typeface="新細明體" pitchFamily="18" charset="-120"/>
              </a:rPr>
              <a:pPr algn="r" eaLnBrk="1" hangingPunct="1">
                <a:spcBef>
                  <a:spcPct val="0"/>
                </a:spcBef>
                <a:buFontTx/>
                <a:buNone/>
              </a:pPr>
              <a:t>5</a:t>
            </a:fld>
            <a:endParaRPr kumimoji="0" lang="en-US" altLang="zh-TW" sz="1400">
              <a:ea typeface="新細明體" pitchFamily="18" charset="-120"/>
            </a:endParaRPr>
          </a:p>
        </p:txBody>
      </p:sp>
      <p:sp>
        <p:nvSpPr>
          <p:cNvPr id="6147" name="Rectangle 1026"/>
          <p:cNvSpPr>
            <a:spLocks noGrp="1" noChangeArrowheads="1"/>
          </p:cNvSpPr>
          <p:nvPr>
            <p:ph type="title" idx="4294967295"/>
          </p:nvPr>
        </p:nvSpPr>
        <p:spPr>
          <a:xfrm>
            <a:off x="539750" y="0"/>
            <a:ext cx="7772400" cy="658813"/>
          </a:xfrm>
        </p:spPr>
        <p:txBody>
          <a:bodyPr/>
          <a:lstStyle/>
          <a:p>
            <a:pPr algn="l" eaLnBrk="1" hangingPunct="1"/>
            <a:r>
              <a:rPr lang="en-US" altLang="zh-TW"/>
              <a:t>Introduction</a:t>
            </a:r>
          </a:p>
        </p:txBody>
      </p:sp>
      <p:sp>
        <p:nvSpPr>
          <p:cNvPr id="115716" name="Rectangle 1027"/>
          <p:cNvSpPr>
            <a:spLocks noGrp="1" noChangeArrowheads="1"/>
          </p:cNvSpPr>
          <p:nvPr>
            <p:ph type="body" idx="4294967295"/>
          </p:nvPr>
        </p:nvSpPr>
        <p:spPr>
          <a:xfrm>
            <a:off x="539750" y="908050"/>
            <a:ext cx="7772400" cy="5340350"/>
          </a:xfrm>
        </p:spPr>
        <p:txBody>
          <a:bodyPr/>
          <a:lstStyle/>
          <a:p>
            <a:r>
              <a:rPr lang="en-US" altLang="en-US" sz="2200"/>
              <a:t>PIC18 has two to five timers</a:t>
            </a:r>
          </a:p>
          <a:p>
            <a:pPr lvl="1"/>
            <a:r>
              <a:rPr lang="en-US" altLang="en-US" sz="2200"/>
              <a:t>Depending on the family number</a:t>
            </a:r>
          </a:p>
          <a:p>
            <a:r>
              <a:rPr lang="en-US" altLang="en-US" sz="2200"/>
              <a:t>These timers can be used as 	</a:t>
            </a:r>
          </a:p>
          <a:p>
            <a:pPr lvl="1"/>
            <a:r>
              <a:rPr lang="en-US" altLang="en-US" sz="2200"/>
              <a:t>Timers to generate a time delay </a:t>
            </a:r>
          </a:p>
          <a:p>
            <a:pPr lvl="1"/>
            <a:r>
              <a:rPr lang="en-US" altLang="en-US" sz="2200"/>
              <a:t>Counters to count events happening outside the PIC18</a:t>
            </a:r>
          </a:p>
          <a:p>
            <a:r>
              <a:rPr lang="en-US" altLang="en-US" sz="2200"/>
              <a:t>Every timer needs a clock pulse to tick</a:t>
            </a:r>
          </a:p>
          <a:p>
            <a:r>
              <a:rPr lang="en-US" altLang="en-US" sz="2200"/>
              <a:t>Clock source can be </a:t>
            </a:r>
          </a:p>
          <a:p>
            <a:pPr lvl="1"/>
            <a:r>
              <a:rPr lang="en-US" altLang="en-US" sz="2200" b="1" u="sng"/>
              <a:t>Internal</a:t>
            </a:r>
            <a:r>
              <a:rPr lang="en-US" altLang="en-US" sz="2200"/>
              <a:t> </a:t>
            </a:r>
            <a:r>
              <a:rPr lang="en-US" altLang="en-US" sz="2200">
                <a:sym typeface="Wingdings" pitchFamily="2" charset="2"/>
              </a:rPr>
              <a:t> 1/4th of the frequency of the crystal oscillator on OSC1 and OSC2 pins (Fosc/4) is fed into timer</a:t>
            </a:r>
          </a:p>
          <a:p>
            <a:pPr lvl="1"/>
            <a:r>
              <a:rPr lang="en-US" altLang="en-US" sz="2200" b="1" u="sng"/>
              <a:t>External: </a:t>
            </a:r>
            <a:r>
              <a:rPr lang="en-US" altLang="en-US" sz="2200"/>
              <a:t>pulses are fed through one of the PIC18’s pins </a:t>
            </a:r>
            <a:r>
              <a:rPr lang="en-US" altLang="en-US" sz="2200">
                <a:sym typeface="Wingdings" pitchFamily="2" charset="2"/>
              </a:rPr>
              <a:t> Counter</a:t>
            </a:r>
          </a:p>
          <a:p>
            <a:r>
              <a:rPr lang="en-US" altLang="en-US" sz="2200">
                <a:sym typeface="Wingdings" pitchFamily="2" charset="2"/>
              </a:rPr>
              <a:t>Timers are 16-bit wide (TMRxL &amp; TMRxH)</a:t>
            </a:r>
          </a:p>
          <a:p>
            <a:pPr lvl="1"/>
            <a:r>
              <a:rPr lang="en-US" altLang="en-US" sz="2200">
                <a:sym typeface="Wingdings" pitchFamily="2" charset="2"/>
              </a:rPr>
              <a:t>Each timer has TCON (timer Control) reg. </a:t>
            </a:r>
            <a:endParaRPr lang="en-US" altLang="en-US" sz="2200"/>
          </a:p>
          <a:p>
            <a:pPr lvl="1"/>
            <a:endParaRPr lang="en-US" altLang="en-US"/>
          </a:p>
          <a:p>
            <a:pPr eaLnBrk="1" hangingPunct="1">
              <a:buFontTx/>
              <a:buNone/>
            </a:pPr>
            <a:endParaRPr lang="en-US" altLang="zh-TW" sz="2000"/>
          </a:p>
          <a:p>
            <a:pPr eaLnBrk="1" hangingPunct="1">
              <a:buFontTx/>
              <a:buNone/>
            </a:pPr>
            <a:endParaRPr lang="en-US" altLang="zh-TW" sz="2000"/>
          </a:p>
        </p:txBody>
      </p:sp>
      <p:sp>
        <p:nvSpPr>
          <p:cNvPr id="614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61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D9BC5E6-C40D-419A-A4B2-E1D7748674D2}" type="slidenum">
              <a:rPr kumimoji="0" lang="zh-TW" altLang="en-US" sz="1400">
                <a:ea typeface="新細明體" pitchFamily="18" charset="-120"/>
              </a:rPr>
              <a:pPr eaLnBrk="1" hangingPunct="1">
                <a:spcBef>
                  <a:spcPct val="0"/>
                </a:spcBef>
                <a:buFontTx/>
                <a:buNone/>
              </a:pPr>
              <a:t>5</a:t>
            </a:fld>
            <a:endParaRPr kumimoji="0" lang="en-US" altLang="zh-TW" sz="1400">
              <a:ea typeface="新細明體"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D71CAD49-CCF8-4753-9779-93D4F2136AC0}" type="slidenum">
              <a:rPr kumimoji="0" lang="zh-TW" altLang="en-US" sz="1400">
                <a:ea typeface="新細明體" pitchFamily="18" charset="-120"/>
              </a:rPr>
              <a:pPr algn="r" eaLnBrk="1" hangingPunct="1">
                <a:spcBef>
                  <a:spcPct val="0"/>
                </a:spcBef>
                <a:buFontTx/>
                <a:buNone/>
              </a:pPr>
              <a:t>6</a:t>
            </a:fld>
            <a:endParaRPr kumimoji="0" lang="en-US" altLang="zh-TW" sz="1400">
              <a:ea typeface="新細明體" pitchFamily="18" charset="-120"/>
            </a:endParaRPr>
          </a:p>
        </p:txBody>
      </p:sp>
      <p:sp>
        <p:nvSpPr>
          <p:cNvPr id="7171" name="Rectangle 1026"/>
          <p:cNvSpPr>
            <a:spLocks noGrp="1" noChangeArrowheads="1"/>
          </p:cNvSpPr>
          <p:nvPr>
            <p:ph type="title" idx="4294967295"/>
          </p:nvPr>
        </p:nvSpPr>
        <p:spPr>
          <a:xfrm>
            <a:off x="539750" y="0"/>
            <a:ext cx="7772400" cy="658813"/>
          </a:xfrm>
        </p:spPr>
        <p:txBody>
          <a:bodyPr/>
          <a:lstStyle/>
          <a:p>
            <a:pPr algn="l" eaLnBrk="1" hangingPunct="1"/>
            <a:r>
              <a:rPr lang="en-US" altLang="zh-TW"/>
              <a:t>Timer0</a:t>
            </a:r>
          </a:p>
        </p:txBody>
      </p:sp>
      <p:sp>
        <p:nvSpPr>
          <p:cNvPr id="7172" name="Rectangle 1027"/>
          <p:cNvSpPr>
            <a:spLocks noGrp="1" noChangeArrowheads="1"/>
          </p:cNvSpPr>
          <p:nvPr>
            <p:ph type="body" idx="4294967295"/>
          </p:nvPr>
        </p:nvSpPr>
        <p:spPr>
          <a:xfrm>
            <a:off x="539750" y="620713"/>
            <a:ext cx="8280400" cy="5340350"/>
          </a:xfrm>
        </p:spPr>
        <p:txBody>
          <a:bodyPr/>
          <a:lstStyle/>
          <a:p>
            <a:pPr marL="0" indent="0">
              <a:buFontTx/>
              <a:buNone/>
            </a:pPr>
            <a:r>
              <a:rPr lang="en-US" altLang="en-US" sz="2000"/>
              <a:t>- Can be configured as an 8-bit or 16-bit timer or counter.</a:t>
            </a:r>
          </a:p>
          <a:p>
            <a:pPr marL="0" indent="0">
              <a:buFontTx/>
              <a:buNone/>
            </a:pPr>
            <a:r>
              <a:rPr lang="en-US" altLang="en-US" sz="2000"/>
              <a:t>- Can select the internal instruction cycle clock or the T0CKI signal as </a:t>
            </a:r>
          </a:p>
          <a:p>
            <a:pPr marL="0" indent="0">
              <a:buFontTx/>
              <a:buNone/>
            </a:pPr>
            <a:r>
              <a:rPr lang="en-US" altLang="en-US" sz="2000"/>
              <a:t>    the clock signal.</a:t>
            </a:r>
          </a:p>
          <a:p>
            <a:pPr marL="0" indent="0">
              <a:buFontTx/>
              <a:buNone/>
            </a:pPr>
            <a:r>
              <a:rPr lang="en-US" altLang="en-US" sz="2000"/>
              <a:t> - The user can choose to divide the clock signal by a prescaler before</a:t>
            </a:r>
          </a:p>
          <a:p>
            <a:pPr marL="0" indent="0">
              <a:buFontTx/>
              <a:buNone/>
            </a:pPr>
            <a:r>
              <a:rPr lang="en-US" altLang="en-US" sz="2000"/>
              <a:t>        connecting it to the clock input to Timer0.</a:t>
            </a:r>
          </a:p>
          <a:p>
            <a:pPr marL="0" indent="0">
              <a:buFontTx/>
              <a:buNone/>
            </a:pPr>
            <a:r>
              <a:rPr lang="en-US" altLang="en-US" sz="2000"/>
              <a:t>-  The T0CON register controls the operation of Timer0.</a:t>
            </a:r>
          </a:p>
          <a:p>
            <a:pPr marL="0" indent="0" eaLnBrk="1" hangingPunct="1">
              <a:buFontTx/>
              <a:buNone/>
            </a:pPr>
            <a:endParaRPr lang="en-US" altLang="zh-TW" sz="2000"/>
          </a:p>
          <a:p>
            <a:pPr marL="0" indent="0" eaLnBrk="1" hangingPunct="1">
              <a:buFontTx/>
              <a:buNone/>
            </a:pPr>
            <a:endParaRPr lang="en-US" altLang="zh-TW" sz="2000"/>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pic>
        <p:nvPicPr>
          <p:cNvPr id="71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3933825"/>
            <a:ext cx="597217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238500"/>
            <a:ext cx="73247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718175"/>
            <a:ext cx="421163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2C28A99-F38E-472F-8491-FE8D7C8F5D8E}" type="slidenum">
              <a:rPr kumimoji="0" lang="zh-TW" altLang="en-US" sz="1400">
                <a:ea typeface="新細明體" pitchFamily="18" charset="-120"/>
              </a:rPr>
              <a:pPr eaLnBrk="1" hangingPunct="1">
                <a:spcBef>
                  <a:spcPct val="0"/>
                </a:spcBef>
                <a:buFontTx/>
                <a:buNone/>
              </a:pPr>
              <a:t>6</a:t>
            </a:fld>
            <a:endParaRPr kumimoji="0" lang="en-US" altLang="zh-TW" sz="1400">
              <a:ea typeface="新細明體"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1B71E085-6860-44B5-AF7D-31A204B271A0}" type="slidenum">
              <a:rPr kumimoji="0" lang="zh-TW" altLang="en-US" sz="1400">
                <a:ea typeface="新細明體" pitchFamily="18" charset="-120"/>
              </a:rPr>
              <a:pPr algn="r" eaLnBrk="1" hangingPunct="1">
                <a:spcBef>
                  <a:spcPct val="0"/>
                </a:spcBef>
                <a:buFontTx/>
                <a:buNone/>
              </a:pPr>
              <a:t>7</a:t>
            </a:fld>
            <a:endParaRPr kumimoji="0" lang="en-US" altLang="zh-TW" sz="1400">
              <a:ea typeface="新細明體" pitchFamily="18" charset="-120"/>
            </a:endParaRPr>
          </a:p>
        </p:txBody>
      </p:sp>
      <p:sp>
        <p:nvSpPr>
          <p:cNvPr id="8195" name="Rectangle 1026"/>
          <p:cNvSpPr>
            <a:spLocks noGrp="1" noChangeArrowheads="1"/>
          </p:cNvSpPr>
          <p:nvPr>
            <p:ph type="title" idx="4294967295"/>
          </p:nvPr>
        </p:nvSpPr>
        <p:spPr>
          <a:xfrm>
            <a:off x="539750" y="0"/>
            <a:ext cx="7772400" cy="658813"/>
          </a:xfrm>
        </p:spPr>
        <p:txBody>
          <a:bodyPr/>
          <a:lstStyle/>
          <a:p>
            <a:pPr algn="l" eaLnBrk="1" hangingPunct="1"/>
            <a:r>
              <a:rPr lang="en-US" altLang="zh-TW"/>
              <a:t>Timer0</a:t>
            </a:r>
          </a:p>
        </p:txBody>
      </p:sp>
      <p:sp>
        <p:nvSpPr>
          <p:cNvPr id="8196" name="Rectangle 1027"/>
          <p:cNvSpPr>
            <a:spLocks noGrp="1" noChangeArrowheads="1"/>
          </p:cNvSpPr>
          <p:nvPr>
            <p:ph type="body" idx="4294967295"/>
          </p:nvPr>
        </p:nvSpPr>
        <p:spPr>
          <a:xfrm>
            <a:off x="427038" y="720725"/>
            <a:ext cx="7772400" cy="5340350"/>
          </a:xfrm>
        </p:spPr>
        <p:txBody>
          <a:bodyPr/>
          <a:lstStyle/>
          <a:p>
            <a:pPr marL="0" indent="0" eaLnBrk="1" hangingPunct="1">
              <a:buFontTx/>
              <a:buNone/>
            </a:pPr>
            <a:endParaRPr lang="en-US" altLang="zh-TW" sz="2000"/>
          </a:p>
          <a:p>
            <a:pPr marL="0" indent="0" eaLnBrk="1" hangingPunct="1">
              <a:buFontTx/>
              <a:buNone/>
            </a:pPr>
            <a:endParaRPr lang="en-US" altLang="zh-TW" sz="2000"/>
          </a:p>
        </p:txBody>
      </p:sp>
      <p:sp>
        <p:nvSpPr>
          <p:cNvPr id="81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pic>
        <p:nvPicPr>
          <p:cNvPr id="81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25" y="728663"/>
            <a:ext cx="7169150" cy="554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A5C173D-88AF-4329-99F3-08CCF652DA4E}" type="slidenum">
              <a:rPr kumimoji="0" lang="zh-TW" altLang="en-US" sz="1400">
                <a:ea typeface="新細明體" pitchFamily="18" charset="-120"/>
              </a:rPr>
              <a:pPr eaLnBrk="1" hangingPunct="1">
                <a:spcBef>
                  <a:spcPct val="0"/>
                </a:spcBef>
                <a:buFontTx/>
                <a:buNone/>
              </a:pPr>
              <a:t>7</a:t>
            </a:fld>
            <a:endParaRPr kumimoji="0" lang="en-US" altLang="zh-TW" sz="1400">
              <a:ea typeface="新細明體"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7278B392-2BF1-4B92-B249-FBEDDDAA1FD3}" type="slidenum">
              <a:rPr lang="zh-TW" altLang="en-US" sz="1400">
                <a:latin typeface="Arial" pitchFamily="34" charset="0"/>
                <a:ea typeface="新細明體" pitchFamily="18" charset="-120"/>
              </a:rPr>
              <a:pPr algn="r" eaLnBrk="1" hangingPunct="1">
                <a:spcBef>
                  <a:spcPct val="0"/>
                </a:spcBef>
                <a:buFontTx/>
                <a:buNone/>
              </a:pPr>
              <a:t>8</a:t>
            </a:fld>
            <a:endParaRPr lang="en-US" altLang="zh-TW" sz="1400">
              <a:latin typeface="Arial" pitchFamily="34" charset="0"/>
              <a:ea typeface="新細明體" pitchFamily="18" charset="-120"/>
            </a:endParaRPr>
          </a:p>
        </p:txBody>
      </p:sp>
      <p:sp>
        <p:nvSpPr>
          <p:cNvPr id="9219"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922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eaLnBrk="1" hangingPunct="1">
              <a:buFontTx/>
              <a:buNone/>
            </a:pPr>
            <a:r>
              <a:rPr lang="en-US" altLang="zh-TW" sz="2000"/>
              <a:t>Find the value for T0CON if we want to program Timer0 in 16-bit mode, no prescaler. Use PIV18 Fosc/4 crystal oscillator for the clock source, increment on positive-edge.</a:t>
            </a:r>
          </a:p>
          <a:p>
            <a:pPr marL="0" indent="0" eaLnBrk="1" hangingPunct="1">
              <a:buFontTx/>
              <a:buNone/>
            </a:pPr>
            <a:endParaRPr lang="en-US" altLang="zh-TW" sz="2000"/>
          </a:p>
          <a:p>
            <a:pPr marL="0" indent="0" eaLnBrk="1" hangingPunct="1">
              <a:buFontTx/>
              <a:buNone/>
            </a:pPr>
            <a:endParaRPr lang="en-US" altLang="zh-TW" sz="2000"/>
          </a:p>
          <a:p>
            <a:pPr marL="0" indent="0" eaLnBrk="1" hangingPunct="1">
              <a:buFontTx/>
              <a:buNone/>
            </a:pPr>
            <a:endParaRPr lang="en-US" altLang="zh-TW" sz="2000"/>
          </a:p>
          <a:p>
            <a:pPr marL="0" indent="0" eaLnBrk="1" hangingPunct="1">
              <a:buFontTx/>
              <a:buNone/>
            </a:pPr>
            <a:r>
              <a:rPr lang="en-US" altLang="zh-TW" sz="2000"/>
              <a:t>PSA=1,</a:t>
            </a:r>
          </a:p>
          <a:p>
            <a:pPr marL="0" indent="0" eaLnBrk="1" hangingPunct="1">
              <a:buFontTx/>
              <a:buNone/>
            </a:pPr>
            <a:endParaRPr lang="en-US" altLang="zh-TW" sz="2000"/>
          </a:p>
          <a:p>
            <a:pPr marL="0" indent="0" eaLnBrk="1" hangingPunct="1">
              <a:buFontTx/>
              <a:buNone/>
            </a:pPr>
            <a:r>
              <a:rPr lang="en-US" altLang="zh-TW" sz="2000"/>
              <a:t>T0CON=0000 1000</a:t>
            </a:r>
          </a:p>
        </p:txBody>
      </p:sp>
      <p:pic>
        <p:nvPicPr>
          <p:cNvPr id="92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1989138"/>
            <a:ext cx="727710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CC4FB0A-A8AE-4700-9368-DFCD0EED43E9}" type="slidenum">
              <a:rPr kumimoji="0" lang="zh-TW" altLang="en-US" sz="1400">
                <a:ea typeface="新細明體" pitchFamily="18" charset="-120"/>
              </a:rPr>
              <a:pPr eaLnBrk="1" hangingPunct="1">
                <a:spcBef>
                  <a:spcPct val="0"/>
                </a:spcBef>
                <a:buFontTx/>
                <a:buNone/>
              </a:pPr>
              <a:t>8</a:t>
            </a:fld>
            <a:endParaRPr kumimoji="0" lang="en-US" altLang="zh-TW" sz="1400">
              <a:ea typeface="新細明體"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1A826C43-E307-4675-A65A-1BC97462C209}" type="slidenum">
              <a:rPr lang="zh-TW" altLang="en-US" sz="1400">
                <a:latin typeface="Arial" pitchFamily="34" charset="0"/>
                <a:ea typeface="新細明體" pitchFamily="18" charset="-120"/>
              </a:rPr>
              <a:pPr algn="r" eaLnBrk="1" hangingPunct="1">
                <a:spcBef>
                  <a:spcPct val="0"/>
                </a:spcBef>
                <a:buFontTx/>
                <a:buNone/>
              </a:pPr>
              <a:t>9</a:t>
            </a:fld>
            <a:endParaRPr lang="en-US" altLang="zh-TW" sz="1400">
              <a:latin typeface="Arial" pitchFamily="34" charset="0"/>
              <a:ea typeface="新細明體" pitchFamily="18" charset="-120"/>
            </a:endParaRPr>
          </a:p>
        </p:txBody>
      </p:sp>
      <p:sp>
        <p:nvSpPr>
          <p:cNvPr id="10243" name="Rectangle 2"/>
          <p:cNvSpPr>
            <a:spLocks noGrp="1" noChangeArrowheads="1"/>
          </p:cNvSpPr>
          <p:nvPr>
            <p:ph type="title" idx="4294967295"/>
          </p:nvPr>
        </p:nvSpPr>
        <p:spPr>
          <a:xfrm>
            <a:off x="685800" y="142875"/>
            <a:ext cx="7772400" cy="847725"/>
          </a:xfrm>
        </p:spPr>
        <p:txBody>
          <a:bodyPr/>
          <a:lstStyle/>
          <a:p>
            <a:pPr eaLnBrk="1" hangingPunct="1"/>
            <a:r>
              <a:rPr lang="en-US" altLang="zh-TW"/>
              <a:t>Example</a:t>
            </a:r>
          </a:p>
        </p:txBody>
      </p:sp>
      <p:sp>
        <p:nvSpPr>
          <p:cNvPr id="142340" name="Rectangle 3"/>
          <p:cNvSpPr>
            <a:spLocks noGrp="1" noChangeArrowheads="1"/>
          </p:cNvSpPr>
          <p:nvPr>
            <p:ph type="body" idx="4294967295"/>
          </p:nvPr>
        </p:nvSpPr>
        <p:spPr>
          <a:xfrm>
            <a:off x="250825" y="836613"/>
            <a:ext cx="8564563" cy="5832475"/>
          </a:xfrm>
          <a:ln w="28575">
            <a:solidFill>
              <a:schemeClr val="tx1"/>
            </a:solidFill>
            <a:miter lim="800000"/>
            <a:headEnd/>
            <a:tailEnd/>
          </a:ln>
        </p:spPr>
        <p:txBody>
          <a:bodyPr/>
          <a:lstStyle/>
          <a:p>
            <a:pPr marL="0" indent="0" eaLnBrk="1" hangingPunct="1">
              <a:buFontTx/>
              <a:buNone/>
            </a:pPr>
            <a:r>
              <a:rPr lang="en-US" altLang="zh-TW" sz="2000"/>
              <a:t>Find the timer’s clock frequency and its period for various PIC18-based systems, with the following frequencies. Assume that no prescaler is used. </a:t>
            </a:r>
          </a:p>
          <a:p>
            <a:pPr marL="0" indent="0" eaLnBrk="1" hangingPunct="1">
              <a:buFontTx/>
              <a:buAutoNum type="arabicParenBoth"/>
            </a:pPr>
            <a:r>
              <a:rPr lang="en-US" altLang="zh-TW" sz="2000"/>
              <a:t>10 MHz         (2) 16 MHz     (3)   4 MHz</a:t>
            </a:r>
          </a:p>
          <a:p>
            <a:pPr marL="0" indent="0" eaLnBrk="1" hangingPunct="1">
              <a:buFontTx/>
              <a:buNone/>
            </a:pPr>
            <a:endParaRPr lang="en-US" altLang="zh-TW" sz="2000"/>
          </a:p>
          <a:p>
            <a:pPr marL="0" indent="0" eaLnBrk="1" hangingPunct="1">
              <a:buFontTx/>
              <a:buAutoNum type="arabicParenBoth"/>
            </a:pPr>
            <a:r>
              <a:rPr lang="en-US" altLang="zh-TW" sz="2000"/>
              <a:t>¼  x 10 MHz = 2.5 MHz and T = 0.4 </a:t>
            </a:r>
            <a:r>
              <a:rPr lang="en-US" altLang="zh-TW" sz="2000">
                <a:latin typeface="Symbol" pitchFamily="18" charset="2"/>
              </a:rPr>
              <a:t>m</a:t>
            </a:r>
            <a:r>
              <a:rPr lang="en-US" altLang="zh-TW" sz="2000"/>
              <a:t>s </a:t>
            </a:r>
          </a:p>
          <a:p>
            <a:pPr marL="0" indent="0" eaLnBrk="1" hangingPunct="1">
              <a:buFontTx/>
              <a:buAutoNum type="arabicParenBoth" startAt="2"/>
            </a:pPr>
            <a:r>
              <a:rPr lang="en-US" altLang="zh-TW" sz="2000"/>
              <a:t>¼ x 16 MHz = 4 MHz and T = 0.25 </a:t>
            </a:r>
            <a:r>
              <a:rPr lang="en-US" altLang="zh-TW" sz="2000">
                <a:latin typeface="Symbol" pitchFamily="18" charset="2"/>
              </a:rPr>
              <a:t>m</a:t>
            </a:r>
            <a:r>
              <a:rPr lang="en-US" altLang="zh-TW" sz="2000"/>
              <a:t>s</a:t>
            </a:r>
          </a:p>
          <a:p>
            <a:pPr marL="0" indent="0" eaLnBrk="1" hangingPunct="1">
              <a:buFontTx/>
              <a:buAutoNum type="arabicParenBoth" startAt="2"/>
            </a:pPr>
            <a:r>
              <a:rPr lang="en-US" altLang="zh-TW" sz="2000"/>
              <a:t>¼ x 4 MHz and T = 1 </a:t>
            </a:r>
            <a:r>
              <a:rPr lang="en-US" altLang="zh-TW" sz="2000">
                <a:latin typeface="Symbol" pitchFamily="18" charset="2"/>
              </a:rPr>
              <a:t>m</a:t>
            </a:r>
            <a:r>
              <a:rPr lang="en-US" altLang="zh-TW" sz="2000"/>
              <a:t>s</a:t>
            </a:r>
          </a:p>
          <a:p>
            <a:pPr marL="0" indent="0" eaLnBrk="1" hangingPunct="1">
              <a:buFontTx/>
              <a:buAutoNum type="arabicParenBoth" startAt="2"/>
            </a:pPr>
            <a:endParaRPr lang="en-US" altLang="zh-TW" sz="2000"/>
          </a:p>
          <a:p>
            <a:pPr marL="0" indent="0" eaLnBrk="1" hangingPunct="1">
              <a:buFontTx/>
              <a:buAutoNum type="arabicParenBoth"/>
            </a:pPr>
            <a:endParaRPr lang="en-US" altLang="zh-TW" sz="2000"/>
          </a:p>
          <a:p>
            <a:pPr marL="0" indent="0" eaLnBrk="1" hangingPunct="1">
              <a:buFontTx/>
              <a:buAutoNum type="arabicParenBoth"/>
            </a:pPr>
            <a:endParaRPr lang="en-US" altLang="zh-TW" sz="2000"/>
          </a:p>
        </p:txBody>
      </p:sp>
      <p:sp>
        <p:nvSpPr>
          <p:cNvPr id="1024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594F04C-93AB-453B-B603-B3665A260212}" type="slidenum">
              <a:rPr kumimoji="0" lang="zh-TW" altLang="en-US" sz="1400">
                <a:ea typeface="新細明體" pitchFamily="18" charset="-120"/>
              </a:rPr>
              <a:pPr eaLnBrk="1" hangingPunct="1">
                <a:spcBef>
                  <a:spcPct val="0"/>
                </a:spcBef>
                <a:buFontTx/>
                <a:buNone/>
              </a:pPr>
              <a:t>9</a:t>
            </a:fld>
            <a:endParaRPr kumimoji="0" lang="en-US" altLang="zh-TW" sz="1400">
              <a:ea typeface="新細明體" pitchFamily="18" charset="-120"/>
            </a:endParaRPr>
          </a:p>
        </p:txBody>
      </p:sp>
    </p:spTree>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10115</TotalTime>
  <Words>3521</Words>
  <Application>Microsoft Office PowerPoint</Application>
  <PresentationFormat>On-screen Show (4:3)</PresentationFormat>
  <Paragraphs>748</Paragraphs>
  <Slides>41</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Comic Sans MS</vt:lpstr>
      <vt:lpstr>Courier New</vt:lpstr>
      <vt:lpstr>Symbol</vt:lpstr>
      <vt:lpstr>Times New Roman</vt:lpstr>
      <vt:lpstr>ZapfDingbats</vt:lpstr>
      <vt:lpstr>預設簡報設計</vt:lpstr>
      <vt:lpstr>  Timer   </vt:lpstr>
      <vt:lpstr>Basic Timer</vt:lpstr>
      <vt:lpstr>Introduction</vt:lpstr>
      <vt:lpstr>Introduction</vt:lpstr>
      <vt:lpstr>Introduction</vt:lpstr>
      <vt:lpstr>Timer0</vt:lpstr>
      <vt:lpstr>Timer0</vt:lpstr>
      <vt:lpstr>Example</vt:lpstr>
      <vt:lpstr>Example</vt:lpstr>
      <vt:lpstr>Characteristics and operations  of 16-bit mode</vt:lpstr>
      <vt:lpstr>Steps to program Timer0 in 16-bit mode to generate time delay</vt:lpstr>
      <vt:lpstr>Example</vt:lpstr>
      <vt:lpstr>Example</vt:lpstr>
      <vt:lpstr>Example</vt:lpstr>
      <vt:lpstr>Example</vt:lpstr>
      <vt:lpstr>Example</vt:lpstr>
      <vt:lpstr>Example</vt:lpstr>
      <vt:lpstr>Prescaler and generating larger delay</vt:lpstr>
      <vt:lpstr>Example</vt:lpstr>
      <vt:lpstr>Example</vt:lpstr>
      <vt:lpstr>Timer0 8-bit</vt:lpstr>
      <vt:lpstr>Example</vt:lpstr>
      <vt:lpstr>Assembler and negative value</vt:lpstr>
      <vt:lpstr>Timer1</vt:lpstr>
      <vt:lpstr>Timer1 Block Diagram</vt:lpstr>
      <vt:lpstr>T1CON (Timer 1 Control ) Register</vt:lpstr>
      <vt:lpstr>PIR1 (Interrupt Control Register 1) Contains the TMR1IF Flag</vt:lpstr>
      <vt:lpstr>Example</vt:lpstr>
      <vt:lpstr>Counter Programming</vt:lpstr>
      <vt:lpstr>Using external Crystal for Timer clock</vt:lpstr>
      <vt:lpstr>Example</vt:lpstr>
      <vt:lpstr>Timer 1</vt:lpstr>
      <vt:lpstr>Example</vt:lpstr>
      <vt:lpstr>PowerPoint Presentation</vt:lpstr>
      <vt:lpstr>INTCON</vt:lpstr>
      <vt:lpstr>Timer Interrupts</vt:lpstr>
      <vt:lpstr>Timer Interrupts</vt:lpstr>
      <vt:lpstr>Timer Interrupts</vt:lpstr>
      <vt:lpstr>Timer Interrupts</vt:lpstr>
      <vt:lpstr>Program</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Bighead</dc:creator>
  <cp:lastModifiedBy>Andrew LEUNG</cp:lastModifiedBy>
  <cp:revision>172</cp:revision>
  <dcterms:created xsi:type="dcterms:W3CDTF">1601-01-01T00:00:00Z</dcterms:created>
  <dcterms:modified xsi:type="dcterms:W3CDTF">2023-03-22T01:42:58Z</dcterms:modified>
</cp:coreProperties>
</file>