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7" r:id="rId2"/>
    <p:sldId id="427" r:id="rId3"/>
    <p:sldId id="429" r:id="rId4"/>
    <p:sldId id="430" r:id="rId5"/>
    <p:sldId id="431" r:id="rId6"/>
    <p:sldId id="432" r:id="rId7"/>
    <p:sldId id="433" r:id="rId8"/>
    <p:sldId id="462" r:id="rId9"/>
    <p:sldId id="434" r:id="rId10"/>
    <p:sldId id="442" r:id="rId11"/>
    <p:sldId id="443" r:id="rId12"/>
    <p:sldId id="447" r:id="rId13"/>
    <p:sldId id="448" r:id="rId14"/>
    <p:sldId id="449" r:id="rId15"/>
    <p:sldId id="450" r:id="rId16"/>
    <p:sldId id="451" r:id="rId17"/>
    <p:sldId id="463" r:id="rId18"/>
    <p:sldId id="464" r:id="rId19"/>
    <p:sldId id="470" r:id="rId20"/>
    <p:sldId id="465" r:id="rId21"/>
    <p:sldId id="466" r:id="rId22"/>
    <p:sldId id="467" r:id="rId23"/>
    <p:sldId id="471" r:id="rId24"/>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91" autoAdjust="0"/>
    <p:restoredTop sz="98255" autoAdjust="0"/>
  </p:normalViewPr>
  <p:slideViewPr>
    <p:cSldViewPr>
      <p:cViewPr>
        <p:scale>
          <a:sx n="91" d="100"/>
          <a:sy n="91" d="100"/>
        </p:scale>
        <p:origin x="-989" y="-19"/>
      </p:cViewPr>
      <p:guideLst>
        <p:guide orient="horz" pos="1248"/>
        <p:guide pos="43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TW"/>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TW"/>
          </a:p>
        </p:txBody>
      </p:sp>
      <p:sp>
        <p:nvSpPr>
          <p:cNvPr id="2662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TW"/>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B6EC8A2-3D94-43FA-9A2B-C939DCEB22D5}" type="slidenum">
              <a:rPr lang="zh-TW" altLang="en-US"/>
              <a:pPr>
                <a:defRPr/>
              </a:pPr>
              <a:t>‹#›</a:t>
            </a:fld>
            <a:endParaRPr lang="en-US" altLang="zh-TW"/>
          </a:p>
        </p:txBody>
      </p:sp>
    </p:spTree>
    <p:extLst>
      <p:ext uri="{BB962C8B-B14F-4D97-AF65-F5344CB8AC3E}">
        <p14:creationId xmlns:p14="http://schemas.microsoft.com/office/powerpoint/2010/main" val="3630968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DA5EFBFB-FB7C-40F3-981C-B1423DF0C88D}" type="slidenum">
              <a:rPr lang="zh-TW" altLang="en-US"/>
              <a:pPr eaLnBrk="1" hangingPunct="1">
                <a:spcBef>
                  <a:spcPct val="0"/>
                </a:spcBef>
              </a:pPr>
              <a:t>1</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04C060C9-44A1-4D8C-B730-A93FAAB86939}" type="slidenum">
              <a:rPr lang="zh-TW" altLang="en-US"/>
              <a:pPr algn="r" eaLnBrk="1" hangingPunct="1">
                <a:spcBef>
                  <a:spcPct val="0"/>
                </a:spcBef>
              </a:pPr>
              <a:t>8</a:t>
            </a:fld>
            <a:endParaRPr lang="en-US" altLang="zh-TW"/>
          </a:p>
        </p:txBody>
      </p:sp>
      <p:sp>
        <p:nvSpPr>
          <p:cNvPr id="28675" name="Rectangle 2"/>
          <p:cNvSpPr>
            <a:spLocks noChangeArrowheads="1" noTextEdit="1"/>
          </p:cNvSpPr>
          <p:nvPr>
            <p:ph type="sldImg"/>
          </p:nvPr>
        </p:nvSpPr>
        <p:spPr>
          <a:solidFill>
            <a:srgbClr val="FFFFFF"/>
          </a:solidFill>
          <a:ln/>
        </p:spPr>
      </p:sp>
      <p:sp>
        <p:nvSpPr>
          <p:cNvPr id="28676"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2E54815A-98B1-4DB1-BF4D-AEFC4A1848C9}" type="slidenum">
              <a:rPr lang="zh-TW" altLang="en-US"/>
              <a:pPr eaLnBrk="1" hangingPunct="1">
                <a:spcBef>
                  <a:spcPct val="0"/>
                </a:spcBef>
              </a:pPr>
              <a:t>11</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E0862578-B77C-45D1-A640-CA0412BE6B30}" type="slidenum">
              <a:rPr lang="en-CA" altLang="zh-TW"/>
              <a:pPr eaLnBrk="1" hangingPunct="1">
                <a:spcBef>
                  <a:spcPct val="0"/>
                </a:spcBef>
              </a:pPr>
              <a:t>20</a:t>
            </a:fld>
            <a:endParaRPr lang="en-CA"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4BBE94E-6A73-418E-89F0-37BCE40E268B}" type="slidenum">
              <a:rPr lang="zh-TW" altLang="en-US"/>
              <a:pPr>
                <a:defRPr/>
              </a:pPr>
              <a:t>‹#›</a:t>
            </a:fld>
            <a:endParaRPr lang="en-US" altLang="zh-TW"/>
          </a:p>
        </p:txBody>
      </p:sp>
    </p:spTree>
    <p:extLst>
      <p:ext uri="{BB962C8B-B14F-4D97-AF65-F5344CB8AC3E}">
        <p14:creationId xmlns:p14="http://schemas.microsoft.com/office/powerpoint/2010/main" val="3373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B7349B9-AF21-44DD-BF18-4D7CA6DD2A8E}" type="slidenum">
              <a:rPr lang="zh-TW" altLang="en-US"/>
              <a:pPr>
                <a:defRPr/>
              </a:pPr>
              <a:t>‹#›</a:t>
            </a:fld>
            <a:endParaRPr lang="en-US" altLang="zh-TW"/>
          </a:p>
        </p:txBody>
      </p:sp>
    </p:spTree>
    <p:extLst>
      <p:ext uri="{BB962C8B-B14F-4D97-AF65-F5344CB8AC3E}">
        <p14:creationId xmlns:p14="http://schemas.microsoft.com/office/powerpoint/2010/main" val="371581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648FD76-6DA9-4E50-8691-D26537AB762E}" type="slidenum">
              <a:rPr lang="zh-TW" altLang="en-US"/>
              <a:pPr>
                <a:defRPr/>
              </a:pPr>
              <a:t>‹#›</a:t>
            </a:fld>
            <a:endParaRPr lang="en-US" altLang="zh-TW"/>
          </a:p>
        </p:txBody>
      </p:sp>
    </p:spTree>
    <p:extLst>
      <p:ext uri="{BB962C8B-B14F-4D97-AF65-F5344CB8AC3E}">
        <p14:creationId xmlns:p14="http://schemas.microsoft.com/office/powerpoint/2010/main" val="378350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04C0A91-31C1-447D-A203-ADCE540EE116}" type="slidenum">
              <a:rPr lang="zh-TW" altLang="en-US"/>
              <a:pPr>
                <a:defRPr/>
              </a:pPr>
              <a:t>‹#›</a:t>
            </a:fld>
            <a:endParaRPr lang="en-US" altLang="zh-TW"/>
          </a:p>
        </p:txBody>
      </p:sp>
    </p:spTree>
    <p:extLst>
      <p:ext uri="{BB962C8B-B14F-4D97-AF65-F5344CB8AC3E}">
        <p14:creationId xmlns:p14="http://schemas.microsoft.com/office/powerpoint/2010/main" val="2640434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10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8382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4800" y="3924300"/>
            <a:ext cx="8382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smtClean="0"/>
            </a:lvl1pPr>
          </a:lstStyle>
          <a:p>
            <a:pPr>
              <a:defRPr/>
            </a:pPr>
            <a:endParaRPr lang="en-CA" altLang="zh-TW"/>
          </a:p>
        </p:txBody>
      </p:sp>
      <p:sp>
        <p:nvSpPr>
          <p:cNvPr id="6" name="Rectangle 5"/>
          <p:cNvSpPr>
            <a:spLocks noGrp="1" noChangeArrowheads="1"/>
          </p:cNvSpPr>
          <p:nvPr>
            <p:ph type="ftr" sz="quarter" idx="11"/>
          </p:nvPr>
        </p:nvSpPr>
        <p:spPr/>
        <p:txBody>
          <a:bodyPr/>
          <a:lstStyle>
            <a:lvl1pPr>
              <a:defRPr smtClean="0"/>
            </a:lvl1pPr>
          </a:lstStyle>
          <a:p>
            <a:pPr>
              <a:defRPr/>
            </a:pPr>
            <a:endParaRPr lang="en-CA" altLang="zh-TW"/>
          </a:p>
        </p:txBody>
      </p:sp>
      <p:sp>
        <p:nvSpPr>
          <p:cNvPr id="7" name="Rectangle 6"/>
          <p:cNvSpPr>
            <a:spLocks noGrp="1" noChangeArrowheads="1"/>
          </p:cNvSpPr>
          <p:nvPr>
            <p:ph type="sldNum" sz="quarter" idx="12"/>
          </p:nvPr>
        </p:nvSpPr>
        <p:spPr/>
        <p:txBody>
          <a:bodyPr/>
          <a:lstStyle>
            <a:lvl1pPr>
              <a:defRPr smtClean="0"/>
            </a:lvl1pPr>
          </a:lstStyle>
          <a:p>
            <a:pPr>
              <a:defRPr/>
            </a:pPr>
            <a:fld id="{DD465144-72D7-458D-871E-1CABB448D3A6}" type="slidenum">
              <a:rPr lang="en-CA" altLang="zh-TW"/>
              <a:pPr>
                <a:defRPr/>
              </a:pPr>
              <a:t>‹#›</a:t>
            </a:fld>
            <a:endParaRPr lang="en-CA" altLang="zh-TW"/>
          </a:p>
        </p:txBody>
      </p:sp>
    </p:spTree>
    <p:extLst>
      <p:ext uri="{BB962C8B-B14F-4D97-AF65-F5344CB8AC3E}">
        <p14:creationId xmlns:p14="http://schemas.microsoft.com/office/powerpoint/2010/main" val="95840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54044E3-5FC4-4F82-B537-62B698A64867}" type="slidenum">
              <a:rPr lang="zh-TW" altLang="en-US"/>
              <a:pPr>
                <a:defRPr/>
              </a:pPr>
              <a:t>‹#›</a:t>
            </a:fld>
            <a:endParaRPr lang="en-US" altLang="zh-TW"/>
          </a:p>
        </p:txBody>
      </p:sp>
    </p:spTree>
    <p:extLst>
      <p:ext uri="{BB962C8B-B14F-4D97-AF65-F5344CB8AC3E}">
        <p14:creationId xmlns:p14="http://schemas.microsoft.com/office/powerpoint/2010/main" val="160627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DBE6088-28CD-41C5-B646-E156DE8A449B}" type="slidenum">
              <a:rPr lang="zh-TW" altLang="en-US"/>
              <a:pPr>
                <a:defRPr/>
              </a:pPr>
              <a:t>‹#›</a:t>
            </a:fld>
            <a:endParaRPr lang="en-US" altLang="zh-TW"/>
          </a:p>
        </p:txBody>
      </p:sp>
    </p:spTree>
    <p:extLst>
      <p:ext uri="{BB962C8B-B14F-4D97-AF65-F5344CB8AC3E}">
        <p14:creationId xmlns:p14="http://schemas.microsoft.com/office/powerpoint/2010/main" val="170515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C5629DF-2F5F-49DB-A9C3-91C8D8F5968D}" type="slidenum">
              <a:rPr lang="zh-TW" altLang="en-US"/>
              <a:pPr>
                <a:defRPr/>
              </a:pPr>
              <a:t>‹#›</a:t>
            </a:fld>
            <a:endParaRPr lang="en-US" altLang="zh-TW"/>
          </a:p>
        </p:txBody>
      </p:sp>
    </p:spTree>
    <p:extLst>
      <p:ext uri="{BB962C8B-B14F-4D97-AF65-F5344CB8AC3E}">
        <p14:creationId xmlns:p14="http://schemas.microsoft.com/office/powerpoint/2010/main" val="333138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9E3EDD1B-6975-4AFF-BB01-96C4072E5722}" type="slidenum">
              <a:rPr lang="zh-TW" altLang="en-US"/>
              <a:pPr>
                <a:defRPr/>
              </a:pPr>
              <a:t>‹#›</a:t>
            </a:fld>
            <a:endParaRPr lang="en-US" altLang="zh-TW"/>
          </a:p>
        </p:txBody>
      </p:sp>
    </p:spTree>
    <p:extLst>
      <p:ext uri="{BB962C8B-B14F-4D97-AF65-F5344CB8AC3E}">
        <p14:creationId xmlns:p14="http://schemas.microsoft.com/office/powerpoint/2010/main" val="216114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E1DDC0F7-573C-4306-9718-33660A3D3B8C}" type="slidenum">
              <a:rPr lang="zh-TW" altLang="en-US"/>
              <a:pPr>
                <a:defRPr/>
              </a:pPr>
              <a:t>‹#›</a:t>
            </a:fld>
            <a:endParaRPr lang="en-US" altLang="zh-TW"/>
          </a:p>
        </p:txBody>
      </p:sp>
    </p:spTree>
    <p:extLst>
      <p:ext uri="{BB962C8B-B14F-4D97-AF65-F5344CB8AC3E}">
        <p14:creationId xmlns:p14="http://schemas.microsoft.com/office/powerpoint/2010/main" val="288299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50EC7869-D7EE-438E-B31E-39701898A9F5}" type="slidenum">
              <a:rPr lang="zh-TW" altLang="en-US"/>
              <a:pPr>
                <a:defRPr/>
              </a:pPr>
              <a:t>‹#›</a:t>
            </a:fld>
            <a:endParaRPr lang="en-US" altLang="zh-TW"/>
          </a:p>
        </p:txBody>
      </p:sp>
    </p:spTree>
    <p:extLst>
      <p:ext uri="{BB962C8B-B14F-4D97-AF65-F5344CB8AC3E}">
        <p14:creationId xmlns:p14="http://schemas.microsoft.com/office/powerpoint/2010/main" val="134560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5710AD50-8D39-4281-A078-9C3BE9625689}" type="slidenum">
              <a:rPr lang="zh-TW" altLang="en-US"/>
              <a:pPr>
                <a:defRPr/>
              </a:pPr>
              <a:t>‹#›</a:t>
            </a:fld>
            <a:endParaRPr lang="en-US" altLang="zh-TW"/>
          </a:p>
        </p:txBody>
      </p:sp>
    </p:spTree>
    <p:extLst>
      <p:ext uri="{BB962C8B-B14F-4D97-AF65-F5344CB8AC3E}">
        <p14:creationId xmlns:p14="http://schemas.microsoft.com/office/powerpoint/2010/main" val="348499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3E241FE-FEF7-4878-89C9-1BE8E3306235}" type="slidenum">
              <a:rPr lang="zh-TW" altLang="en-US"/>
              <a:pPr>
                <a:defRPr/>
              </a:pPr>
              <a:t>‹#›</a:t>
            </a:fld>
            <a:endParaRPr lang="en-US" altLang="zh-TW"/>
          </a:p>
        </p:txBody>
      </p:sp>
    </p:spTree>
    <p:extLst>
      <p:ext uri="{BB962C8B-B14F-4D97-AF65-F5344CB8AC3E}">
        <p14:creationId xmlns:p14="http://schemas.microsoft.com/office/powerpoint/2010/main" val="152128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smtClean="0"/>
            </a:lvl1pPr>
          </a:lstStyle>
          <a:p>
            <a:pPr>
              <a:defRPr/>
            </a:pPr>
            <a:endParaRPr lang="en-US" altLang="zh-TW"/>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smtClean="0"/>
            </a:lvl1pPr>
          </a:lstStyle>
          <a:p>
            <a:pPr>
              <a:defRPr/>
            </a:pPr>
            <a:endParaRPr lang="en-US" altLang="zh-TW"/>
          </a:p>
        </p:txBody>
      </p:sp>
      <p:sp>
        <p:nvSpPr>
          <p:cNvPr id="1030" name="Rectangle 6"/>
          <p:cNvSpPr>
            <a:spLocks noGrp="1" noChangeArrowheads="1"/>
          </p:cNvSpPr>
          <p:nvPr>
            <p:ph type="sldNum" sz="quarter" idx="4"/>
          </p:nvPr>
        </p:nvSpPr>
        <p:spPr bwMode="auto">
          <a:xfrm>
            <a:off x="72040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smtClean="0"/>
            </a:lvl1pPr>
          </a:lstStyle>
          <a:p>
            <a:pPr>
              <a:defRPr/>
            </a:pPr>
            <a:fld id="{10F57C62-1083-45D0-93FB-CDAD41F09A3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ctr" rtl="0" eaLnBrk="0" fontAlgn="base" hangingPunct="0">
        <a:spcBef>
          <a:spcPct val="0"/>
        </a:spcBef>
        <a:spcAft>
          <a:spcPct val="0"/>
        </a:spcAft>
        <a:defRPr kumimoji="1" sz="3200" b="1">
          <a:solidFill>
            <a:schemeClr val="tx2"/>
          </a:solidFill>
          <a:latin typeface="+mj-lt"/>
          <a:ea typeface="DFKai-SB" pitchFamily="65" charset="-120"/>
          <a:cs typeface="+mj-cs"/>
        </a:defRPr>
      </a:lvl1pPr>
      <a:lvl2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2pPr>
      <a:lvl3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3pPr>
      <a:lvl4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4pPr>
      <a:lvl5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5pPr>
      <a:lvl6pPr marL="457200" algn="ctr" rtl="0" fontAlgn="base">
        <a:spcBef>
          <a:spcPct val="0"/>
        </a:spcBef>
        <a:spcAft>
          <a:spcPct val="0"/>
        </a:spcAft>
        <a:defRPr kumimoji="1" sz="3200" b="1">
          <a:solidFill>
            <a:schemeClr val="tx2"/>
          </a:solidFill>
          <a:latin typeface="Times New Roman" pitchFamily="18" charset="0"/>
          <a:ea typeface="標楷體" pitchFamily="65" charset="-120"/>
        </a:defRPr>
      </a:lvl6pPr>
      <a:lvl7pPr marL="914400" algn="ctr" rtl="0" fontAlgn="base">
        <a:spcBef>
          <a:spcPct val="0"/>
        </a:spcBef>
        <a:spcAft>
          <a:spcPct val="0"/>
        </a:spcAft>
        <a:defRPr kumimoji="1" sz="3200" b="1">
          <a:solidFill>
            <a:schemeClr val="tx2"/>
          </a:solidFill>
          <a:latin typeface="Times New Roman" pitchFamily="18" charset="0"/>
          <a:ea typeface="標楷體" pitchFamily="65" charset="-120"/>
        </a:defRPr>
      </a:lvl7pPr>
      <a:lvl8pPr marL="1371600" algn="ctr" rtl="0" fontAlgn="base">
        <a:spcBef>
          <a:spcPct val="0"/>
        </a:spcBef>
        <a:spcAft>
          <a:spcPct val="0"/>
        </a:spcAft>
        <a:defRPr kumimoji="1" sz="3200" b="1">
          <a:solidFill>
            <a:schemeClr val="tx2"/>
          </a:solidFill>
          <a:latin typeface="Times New Roman" pitchFamily="18" charset="0"/>
          <a:ea typeface="標楷體" pitchFamily="65" charset="-120"/>
        </a:defRPr>
      </a:lvl8pPr>
      <a:lvl9pPr marL="1828800" algn="ctr" rtl="0" fontAlgn="base">
        <a:spcBef>
          <a:spcPct val="0"/>
        </a:spcBef>
        <a:spcAft>
          <a:spcPct val="0"/>
        </a:spcAft>
        <a:defRPr kumimoji="1" sz="32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DFKai-SB" pitchFamily="65" charset="-120"/>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DFKai-SB" pitchFamily="65" charset="-120"/>
        </a:defRPr>
      </a:lvl2pPr>
      <a:lvl3pPr marL="1143000" indent="-228600" algn="l" rtl="0" eaLnBrk="0" fontAlgn="base" hangingPunct="0">
        <a:spcBef>
          <a:spcPct val="20000"/>
        </a:spcBef>
        <a:spcAft>
          <a:spcPct val="0"/>
        </a:spcAft>
        <a:buChar char="•"/>
        <a:defRPr kumimoji="1" sz="2000">
          <a:solidFill>
            <a:schemeClr val="tx1"/>
          </a:solidFill>
          <a:latin typeface="+mn-lt"/>
          <a:ea typeface="DFKai-SB" pitchFamily="65" charset="-120"/>
        </a:defRPr>
      </a:lvl3pPr>
      <a:lvl4pPr marL="1600200" indent="-228600" algn="l" rtl="0" eaLnBrk="0" fontAlgn="base" hangingPunct="0">
        <a:spcBef>
          <a:spcPct val="20000"/>
        </a:spcBef>
        <a:spcAft>
          <a:spcPct val="0"/>
        </a:spcAft>
        <a:buChar char="–"/>
        <a:defRPr kumimoji="1">
          <a:solidFill>
            <a:schemeClr val="tx1"/>
          </a:solidFill>
          <a:latin typeface="+mn-lt"/>
          <a:ea typeface="DFKai-SB" pitchFamily="65" charset="-120"/>
        </a:defRPr>
      </a:lvl4pPr>
      <a:lvl5pPr marL="2057400" indent="-228600" algn="l" rtl="0" eaLnBrk="0" fontAlgn="base" hangingPunct="0">
        <a:spcBef>
          <a:spcPct val="20000"/>
        </a:spcBef>
        <a:spcAft>
          <a:spcPct val="0"/>
        </a:spcAft>
        <a:buChar char="»"/>
        <a:defRPr kumimoji="1">
          <a:solidFill>
            <a:schemeClr val="tx1"/>
          </a:solidFill>
          <a:latin typeface="+mn-lt"/>
          <a:ea typeface="DFKai-SB" pitchFamily="65" charset="-120"/>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B3B58DF-AB2C-47F4-999E-75B3E4C8F86B}" type="slidenum">
              <a:rPr kumimoji="0" lang="zh-TW" altLang="en-US" sz="1400">
                <a:ea typeface="新細明體" pitchFamily="18" charset="-120"/>
              </a:rPr>
              <a:pPr eaLnBrk="1" hangingPunct="1">
                <a:spcBef>
                  <a:spcPct val="0"/>
                </a:spcBef>
                <a:buFontTx/>
                <a:buNone/>
              </a:pPr>
              <a:t>1</a:t>
            </a:fld>
            <a:endParaRPr kumimoji="0" lang="en-US" altLang="zh-TW" sz="1400">
              <a:ea typeface="新細明體" pitchFamily="18" charset="-120"/>
            </a:endParaRPr>
          </a:p>
        </p:txBody>
      </p:sp>
      <p:sp>
        <p:nvSpPr>
          <p:cNvPr id="3075" name="Rectangle 2"/>
          <p:cNvSpPr>
            <a:spLocks noGrp="1" noChangeArrowheads="1"/>
          </p:cNvSpPr>
          <p:nvPr>
            <p:ph type="ctrTitle"/>
          </p:nvPr>
        </p:nvSpPr>
        <p:spPr>
          <a:xfrm>
            <a:off x="611188" y="692150"/>
            <a:ext cx="7772400" cy="1143000"/>
          </a:xfrm>
        </p:spPr>
        <p:txBody>
          <a:bodyPr/>
          <a:lstStyle/>
          <a:p>
            <a:pPr eaLnBrk="1" hangingPunct="1"/>
            <a:r>
              <a:rPr lang="en-US" altLang="zh-TW" sz="3600" smtClean="0"/>
              <a:t>Chapter 9</a:t>
            </a:r>
            <a:br>
              <a:rPr lang="en-US" altLang="zh-TW" sz="3600" smtClean="0"/>
            </a:br>
            <a:r>
              <a:rPr lang="en-US" altLang="zh-TW" sz="3600" smtClean="0"/>
              <a:t>PIC USART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en-US" altLang="en-US" smtClean="0"/>
              <a:t>SPIC18 Serial Port Programming in Assembly</a:t>
            </a:r>
          </a:p>
        </p:txBody>
      </p:sp>
      <p:sp>
        <p:nvSpPr>
          <p:cNvPr id="12291" name="Content Placeholder 4"/>
          <p:cNvSpPr>
            <a:spLocks noGrp="1"/>
          </p:cNvSpPr>
          <p:nvPr>
            <p:ph sz="half" idx="1"/>
          </p:nvPr>
        </p:nvSpPr>
        <p:spPr>
          <a:xfrm>
            <a:off x="4660900" y="1651000"/>
            <a:ext cx="3810000" cy="4648200"/>
          </a:xfrm>
        </p:spPr>
        <p:txBody>
          <a:bodyPr/>
          <a:lstStyle/>
          <a:p>
            <a:r>
              <a:rPr lang="en-US" altLang="en-US" smtClean="0"/>
              <a:t>USART has both</a:t>
            </a:r>
          </a:p>
          <a:p>
            <a:pPr lvl="1"/>
            <a:r>
              <a:rPr lang="en-US" altLang="en-US" smtClean="0"/>
              <a:t>Synchronous </a:t>
            </a:r>
          </a:p>
          <a:p>
            <a:pPr lvl="1"/>
            <a:r>
              <a:rPr lang="en-US" altLang="en-US" smtClean="0"/>
              <a:t>Asynchronous</a:t>
            </a:r>
          </a:p>
          <a:p>
            <a:r>
              <a:rPr lang="en-US" altLang="en-US" smtClean="0"/>
              <a:t>6 registers</a:t>
            </a:r>
          </a:p>
          <a:p>
            <a:pPr lvl="1"/>
            <a:r>
              <a:rPr lang="en-US" altLang="en-US" smtClean="0"/>
              <a:t>SPBRG</a:t>
            </a:r>
          </a:p>
          <a:p>
            <a:pPr lvl="1"/>
            <a:r>
              <a:rPr lang="en-US" altLang="en-US" smtClean="0"/>
              <a:t>TXREG</a:t>
            </a:r>
          </a:p>
          <a:p>
            <a:pPr lvl="1"/>
            <a:r>
              <a:rPr lang="en-US" altLang="en-US" smtClean="0"/>
              <a:t>RCREG</a:t>
            </a:r>
          </a:p>
          <a:p>
            <a:pPr lvl="1"/>
            <a:r>
              <a:rPr lang="en-US" altLang="en-US" smtClean="0"/>
              <a:t>TXSTA</a:t>
            </a:r>
          </a:p>
          <a:p>
            <a:pPr lvl="1"/>
            <a:r>
              <a:rPr lang="en-US" altLang="en-US" smtClean="0"/>
              <a:t>RCSTA</a:t>
            </a:r>
          </a:p>
          <a:p>
            <a:pPr lvl="1"/>
            <a:r>
              <a:rPr lang="en-US" altLang="en-US" smtClean="0"/>
              <a:t>PIR1</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13" y="1830388"/>
            <a:ext cx="5954713" cy="564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879600" y="5740400"/>
            <a:ext cx="1181100" cy="266700"/>
          </a:xfrm>
          <a:prstGeom prst="rect">
            <a:avLst/>
          </a:prstGeom>
          <a:noFill/>
          <a:ln w="50800" cmpd="sng">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defRPr/>
            </a:pPr>
            <a:endParaRPr lang="en-US" altLang="en-US" sz="2400" smtClean="0">
              <a:solidFill>
                <a:srgbClr val="FFFFFF"/>
              </a:solidFill>
              <a:cs typeface="Arial" charset="0"/>
            </a:endParaRPr>
          </a:p>
        </p:txBody>
      </p:sp>
      <p:cxnSp>
        <p:nvCxnSpPr>
          <p:cNvPr id="11" name="Straight Arrow Connector 10"/>
          <p:cNvCxnSpPr>
            <a:stCxn id="12295" idx="2"/>
          </p:cNvCxnSpPr>
          <p:nvPr/>
        </p:nvCxnSpPr>
        <p:spPr>
          <a:xfrm rot="5400000">
            <a:off x="2647157" y="5017293"/>
            <a:ext cx="1047750" cy="322263"/>
          </a:xfrm>
          <a:prstGeom prst="straightConnector1">
            <a:avLst/>
          </a:prstGeom>
          <a:ln w="38100" cmpd="sng">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295" name="TextBox 14"/>
          <p:cNvSpPr txBox="1">
            <a:spLocks noChangeArrowheads="1"/>
          </p:cNvSpPr>
          <p:nvPr/>
        </p:nvSpPr>
        <p:spPr bwMode="auto">
          <a:xfrm>
            <a:off x="2770188" y="4254500"/>
            <a:ext cx="1123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000" b="1">
                <a:latin typeface="Comic Sans MS" pitchFamily="66" charset="0"/>
                <a:ea typeface="新細明體" pitchFamily="18" charset="-120"/>
                <a:cs typeface="Arial" charset="0"/>
              </a:rPr>
              <a:t>Rx Port</a:t>
            </a:r>
          </a:p>
        </p:txBody>
      </p:sp>
      <p:cxnSp>
        <p:nvCxnSpPr>
          <p:cNvPr id="13" name="Straight Arrow Connector 12"/>
          <p:cNvCxnSpPr/>
          <p:nvPr/>
        </p:nvCxnSpPr>
        <p:spPr>
          <a:xfrm rot="10800000">
            <a:off x="3022600" y="6324600"/>
            <a:ext cx="1003300" cy="101600"/>
          </a:xfrm>
          <a:prstGeom prst="straightConnector1">
            <a:avLst/>
          </a:prstGeom>
          <a:ln w="38100" cmpd="sng">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79600" y="6019800"/>
            <a:ext cx="1181100" cy="266700"/>
          </a:xfrm>
          <a:prstGeom prst="rect">
            <a:avLst/>
          </a:prstGeom>
          <a:noFill/>
          <a:ln w="50800" cmpd="sng">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defRPr/>
            </a:pPr>
            <a:endParaRPr lang="en-US" altLang="en-US" sz="2400" smtClean="0">
              <a:solidFill>
                <a:srgbClr val="FFFFFF"/>
              </a:solidFill>
              <a:cs typeface="Arial" charset="0"/>
            </a:endParaRPr>
          </a:p>
        </p:txBody>
      </p:sp>
      <p:sp>
        <p:nvSpPr>
          <p:cNvPr id="12298" name="TextBox 14"/>
          <p:cNvSpPr txBox="1">
            <a:spLocks noChangeArrowheads="1"/>
          </p:cNvSpPr>
          <p:nvPr/>
        </p:nvSpPr>
        <p:spPr bwMode="auto">
          <a:xfrm>
            <a:off x="3989388" y="6286500"/>
            <a:ext cx="1522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000" b="1">
                <a:latin typeface="Comic Sans MS" pitchFamily="66" charset="0"/>
                <a:ea typeface="新細明體" pitchFamily="18" charset="-120"/>
                <a:cs typeface="Arial" charset="0"/>
              </a:rPr>
              <a:t>Tx Port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SPBRG Register and Baud Rate in the PIC18</a:t>
            </a:r>
          </a:p>
        </p:txBody>
      </p:sp>
      <p:sp>
        <p:nvSpPr>
          <p:cNvPr id="13315" name="Text Placeholder 4"/>
          <p:cNvSpPr txBox="1">
            <a:spLocks/>
          </p:cNvSpPr>
          <p:nvPr/>
        </p:nvSpPr>
        <p:spPr bwMode="auto">
          <a:xfrm>
            <a:off x="304800" y="1773238"/>
            <a:ext cx="83820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r>
              <a:rPr lang="en-CA" altLang="en-US"/>
              <a:t>The baud rate can be calculated using the following equations:</a:t>
            </a:r>
            <a:endParaRPr lang="en-US" altLang="en-US"/>
          </a:p>
          <a:p>
            <a:pPr eaLnBrk="1" hangingPunct="1"/>
            <a:endParaRPr lang="en-US" altLang="en-US"/>
          </a:p>
        </p:txBody>
      </p:sp>
      <p:graphicFrame>
        <p:nvGraphicFramePr>
          <p:cNvPr id="9" name="Content Placeholder 5"/>
          <p:cNvGraphicFramePr>
            <a:graphicFrameLocks noGrp="1"/>
          </p:cNvGraphicFramePr>
          <p:nvPr>
            <p:ph sz="half" idx="4294967295"/>
          </p:nvPr>
        </p:nvGraphicFramePr>
        <p:xfrm>
          <a:off x="617538" y="3644900"/>
          <a:ext cx="5380037" cy="1308232"/>
        </p:xfrm>
        <a:graphic>
          <a:graphicData uri="http://schemas.openxmlformats.org/drawingml/2006/table">
            <a:tbl>
              <a:tblPr/>
              <a:tblGrid>
                <a:gridCol w="2689225"/>
                <a:gridCol w="2690812"/>
              </a:tblGrid>
              <a:tr h="365578">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altLang="en-US" sz="1800" b="0" i="0" u="none" strike="noStrike" cap="none" normalizeH="0" baseline="0" smtClean="0">
                          <a:ln>
                            <a:noFill/>
                          </a:ln>
                          <a:solidFill>
                            <a:schemeClr val="tx1"/>
                          </a:solidFill>
                          <a:effectLst/>
                          <a:latin typeface="Times New Roman" pitchFamily="18" charset="0"/>
                          <a:ea typeface="DFKai-SB" pitchFamily="65" charset="-120"/>
                        </a:rPr>
                        <a:t>BRGH</a:t>
                      </a:r>
                      <a:endParaRPr kumimoji="0" lang="en-US" altLang="en-US" sz="1800" b="0" i="0" u="none" strike="noStrike" cap="none" normalizeH="0" baseline="0" smtClean="0">
                        <a:ln>
                          <a:noFill/>
                        </a:ln>
                        <a:solidFill>
                          <a:schemeClr val="tx1"/>
                        </a:solidFill>
                        <a:effectLst/>
                        <a:latin typeface="Times New Roman" pitchFamily="18" charset="0"/>
                        <a:ea typeface="DFKai-SB" pitchFamily="65" charset="-120"/>
                      </a:endParaRPr>
                    </a:p>
                  </a:txBody>
                  <a:tcPr marL="91443" marR="91443"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altLang="en-US" sz="1800" b="0" i="0" u="none" strike="noStrike" cap="none" normalizeH="0" baseline="0" smtClean="0">
                          <a:ln>
                            <a:noFill/>
                          </a:ln>
                          <a:solidFill>
                            <a:schemeClr val="tx1"/>
                          </a:solidFill>
                          <a:effectLst/>
                          <a:latin typeface="Times New Roman" pitchFamily="18" charset="0"/>
                          <a:ea typeface="DFKai-SB" pitchFamily="65" charset="-120"/>
                        </a:rPr>
                        <a:t>Baud Rate</a:t>
                      </a:r>
                      <a:endParaRPr kumimoji="0" lang="en-US" altLang="en-US" sz="1800" b="0" i="0" u="none" strike="noStrike" cap="none" normalizeH="0" baseline="0" smtClean="0">
                        <a:ln>
                          <a:noFill/>
                        </a:ln>
                        <a:solidFill>
                          <a:schemeClr val="tx1"/>
                        </a:solidFill>
                        <a:effectLst/>
                        <a:latin typeface="Times New Roman" pitchFamily="18" charset="0"/>
                        <a:ea typeface="DFKai-SB" pitchFamily="65" charset="-120"/>
                      </a:endParaRPr>
                    </a:p>
                  </a:txBody>
                  <a:tcPr marL="91443" marR="91443"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261">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altLang="en-US" sz="1800" b="0" i="0" u="none" strike="noStrike" cap="none" normalizeH="0" baseline="0" smtClean="0">
                          <a:ln>
                            <a:noFill/>
                          </a:ln>
                          <a:solidFill>
                            <a:schemeClr val="tx1"/>
                          </a:solidFill>
                          <a:effectLst/>
                          <a:latin typeface="Times New Roman" pitchFamily="18" charset="0"/>
                          <a:ea typeface="DFKai-SB" pitchFamily="65" charset="-120"/>
                        </a:rPr>
                        <a:t>0</a:t>
                      </a:r>
                      <a:endParaRPr kumimoji="0" lang="en-US" altLang="en-US" sz="1800" b="0" i="0" u="none" strike="noStrike" cap="none" normalizeH="0" baseline="0" smtClean="0">
                        <a:ln>
                          <a:noFill/>
                        </a:ln>
                        <a:solidFill>
                          <a:schemeClr val="tx1"/>
                        </a:solidFill>
                        <a:effectLst/>
                        <a:latin typeface="Times New Roman" pitchFamily="18" charset="0"/>
                        <a:ea typeface="DFKai-SB" pitchFamily="65" charset="-120"/>
                      </a:endParaRPr>
                    </a:p>
                  </a:txBody>
                  <a:tcPr marL="91443" marR="91443"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itchFamily="18" charset="0"/>
                        <a:ea typeface="DFKai-SB" pitchFamily="65" charset="-120"/>
                      </a:endParaRPr>
                    </a:p>
                  </a:txBody>
                  <a:tcPr marL="91443" marR="91443"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261">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altLang="en-US" sz="1800" b="0" i="0" u="none" strike="noStrike" cap="none" normalizeH="0" baseline="0" smtClean="0">
                          <a:ln>
                            <a:noFill/>
                          </a:ln>
                          <a:solidFill>
                            <a:schemeClr val="tx1"/>
                          </a:solidFill>
                          <a:effectLst/>
                          <a:latin typeface="Times New Roman" pitchFamily="18" charset="0"/>
                          <a:ea typeface="DFKai-SB" pitchFamily="65" charset="-120"/>
                        </a:rPr>
                        <a:t>1</a:t>
                      </a:r>
                      <a:endParaRPr kumimoji="0" lang="en-US" altLang="en-US" sz="1800" b="0" i="0" u="none" strike="noStrike" cap="none" normalizeH="0" baseline="0" smtClean="0">
                        <a:ln>
                          <a:noFill/>
                        </a:ln>
                        <a:solidFill>
                          <a:schemeClr val="tx1"/>
                        </a:solidFill>
                        <a:effectLst/>
                        <a:latin typeface="Times New Roman" pitchFamily="18" charset="0"/>
                        <a:ea typeface="DFKai-SB" pitchFamily="65" charset="-120"/>
                      </a:endParaRPr>
                    </a:p>
                  </a:txBody>
                  <a:tcPr marL="91443" marR="91443"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itchFamily="18" charset="0"/>
                        <a:ea typeface="DFKai-SB" pitchFamily="65" charset="-120"/>
                      </a:endParaRPr>
                    </a:p>
                  </a:txBody>
                  <a:tcPr marL="91443" marR="91443"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330" name="Object 4"/>
          <p:cNvGraphicFramePr>
            <a:graphicFrameLocks noChangeAspect="1"/>
          </p:cNvGraphicFramePr>
          <p:nvPr/>
        </p:nvGraphicFramePr>
        <p:xfrm>
          <a:off x="3541713" y="4076700"/>
          <a:ext cx="2041525" cy="352425"/>
        </p:xfrm>
        <a:graphic>
          <a:graphicData uri="http://schemas.openxmlformats.org/presentationml/2006/ole">
            <mc:AlternateContent xmlns:mc="http://schemas.openxmlformats.org/markup-compatibility/2006">
              <mc:Choice xmlns:v="urn:schemas-microsoft-com:vml" Requires="v">
                <p:oleObj spid="_x0000_s13333" name="Formula" r:id="rId4" imgW="1029310" imgH="177394" progId="Equation.Ribbit">
                  <p:embed/>
                </p:oleObj>
              </mc:Choice>
              <mc:Fallback>
                <p:oleObj name="Formula" r:id="rId4" imgW="1029310" imgH="177394" progId="Equation.Ribbit">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1713" y="4076700"/>
                        <a:ext cx="20415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1" name="Object 6"/>
          <p:cNvGraphicFramePr>
            <a:graphicFrameLocks noChangeAspect="1"/>
          </p:cNvGraphicFramePr>
          <p:nvPr/>
        </p:nvGraphicFramePr>
        <p:xfrm>
          <a:off x="3541713" y="4581525"/>
          <a:ext cx="2039937" cy="352425"/>
        </p:xfrm>
        <a:graphic>
          <a:graphicData uri="http://schemas.openxmlformats.org/presentationml/2006/ole">
            <mc:AlternateContent xmlns:mc="http://schemas.openxmlformats.org/markup-compatibility/2006">
              <mc:Choice xmlns:v="urn:schemas-microsoft-com:vml" Requires="v">
                <p:oleObj spid="_x0000_s13334" name="Formula" r:id="rId6" imgW="1029310" imgH="177394" progId="Equation.Ribbit">
                  <p:embed/>
                </p:oleObj>
              </mc:Choice>
              <mc:Fallback>
                <p:oleObj name="Formula" r:id="rId6" imgW="1029310" imgH="177394" progId="Equation.Ribbit">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1713" y="4581525"/>
                        <a:ext cx="20399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2" name="Text Placeholder 4"/>
          <p:cNvSpPr txBox="1">
            <a:spLocks/>
          </p:cNvSpPr>
          <p:nvPr/>
        </p:nvSpPr>
        <p:spPr bwMode="auto">
          <a:xfrm>
            <a:off x="371475" y="5821363"/>
            <a:ext cx="8382000"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r>
              <a:rPr lang="en-CA" altLang="en-US" sz="2000" b="1"/>
              <a:t>X = in 8 bit mode (default)</a:t>
            </a:r>
            <a:endParaRPr lang="en-US" altLang="en-US" sz="20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457200" y="274638"/>
            <a:ext cx="7470775" cy="1143000"/>
          </a:xfrm>
        </p:spPr>
        <p:txBody>
          <a:bodyPr/>
          <a:lstStyle/>
          <a:p>
            <a:r>
              <a:rPr lang="en-US" altLang="en-US" smtClean="0"/>
              <a:t>TXSTA (Transmit Status and Control Register)</a:t>
            </a:r>
          </a:p>
        </p:txBody>
      </p:sp>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536700"/>
            <a:ext cx="8637588"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a:spcBef>
                <a:spcPct val="0"/>
              </a:spcBef>
              <a:buFontTx/>
              <a:buNone/>
            </a:pPr>
            <a:r>
              <a:rPr kumimoji="0" lang="en-US" altLang="en-US" sz="1600">
                <a:solidFill>
                  <a:schemeClr val="accent2"/>
                </a:solidFill>
                <a:latin typeface="Arial" charset="0"/>
                <a:ea typeface="新細明體" pitchFamily="18" charset="-120"/>
                <a:cs typeface="Arial" charset="0"/>
              </a:rPr>
              <a:t>10-</a:t>
            </a:r>
            <a:fld id="{236B5DD9-9E33-4C95-B7BE-9CBBA800CBAA}" type="slidenum">
              <a:rPr kumimoji="0" lang="en-US" altLang="en-US" sz="1600">
                <a:solidFill>
                  <a:schemeClr val="accent2"/>
                </a:solidFill>
                <a:latin typeface="Arial" charset="0"/>
                <a:ea typeface="新細明體" pitchFamily="18" charset="-120"/>
                <a:cs typeface="Arial" charset="0"/>
              </a:rPr>
              <a:pPr algn="ctr">
                <a:spcBef>
                  <a:spcPct val="0"/>
                </a:spcBef>
                <a:buFontTx/>
                <a:buNone/>
              </a:pPr>
              <a:t>12</a:t>
            </a:fld>
            <a:endParaRPr kumimoji="0" lang="en-US" altLang="en-US" sz="1600">
              <a:solidFill>
                <a:schemeClr val="accent2"/>
              </a:solidFill>
              <a:latin typeface="Arial" charset="0"/>
              <a:ea typeface="新細明體" pitchFamily="18" charset="-12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7470775" cy="1143000"/>
          </a:xfrm>
        </p:spPr>
        <p:txBody>
          <a:bodyPr/>
          <a:lstStyle/>
          <a:p>
            <a:r>
              <a:rPr lang="en-US" altLang="en-US" smtClean="0"/>
              <a:t>TXSTA (Transmit Status and Control Register) (Cont’d)</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a:spcBef>
                <a:spcPct val="0"/>
              </a:spcBef>
              <a:buFontTx/>
              <a:buNone/>
            </a:pPr>
            <a:r>
              <a:rPr kumimoji="0" lang="en-US" altLang="en-US" sz="1600">
                <a:solidFill>
                  <a:schemeClr val="accent2"/>
                </a:solidFill>
                <a:latin typeface="Arial" charset="0"/>
                <a:ea typeface="新細明體" pitchFamily="18" charset="-120"/>
                <a:cs typeface="Arial" charset="0"/>
              </a:rPr>
              <a:t>10-</a:t>
            </a:r>
            <a:fld id="{051B234F-7AB7-482B-A807-760F38C0ACA3}" type="slidenum">
              <a:rPr kumimoji="0" lang="en-US" altLang="en-US" sz="1600">
                <a:solidFill>
                  <a:schemeClr val="accent2"/>
                </a:solidFill>
                <a:latin typeface="Arial" charset="0"/>
                <a:ea typeface="新細明體" pitchFamily="18" charset="-120"/>
                <a:cs typeface="Arial" charset="0"/>
              </a:rPr>
              <a:pPr algn="ctr">
                <a:spcBef>
                  <a:spcPct val="0"/>
                </a:spcBef>
                <a:buFontTx/>
                <a:buNone/>
              </a:pPr>
              <a:t>13</a:t>
            </a:fld>
            <a:endParaRPr kumimoji="0" lang="en-US" altLang="en-US" sz="1600">
              <a:solidFill>
                <a:schemeClr val="accent2"/>
              </a:solidFill>
              <a:latin typeface="Arial" charset="0"/>
              <a:ea typeface="新細明體" pitchFamily="18" charset="-120"/>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7470775" cy="1143000"/>
          </a:xfrm>
        </p:spPr>
        <p:txBody>
          <a:bodyPr/>
          <a:lstStyle/>
          <a:p>
            <a:r>
              <a:rPr lang="en-US" altLang="en-US" smtClean="0"/>
              <a:t>RCSTA (Receive Status and Control Register)</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643063"/>
            <a:ext cx="8205787"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a:spcBef>
                <a:spcPct val="0"/>
              </a:spcBef>
              <a:buFontTx/>
              <a:buNone/>
            </a:pPr>
            <a:r>
              <a:rPr kumimoji="0" lang="en-US" altLang="en-US" sz="1600">
                <a:solidFill>
                  <a:schemeClr val="accent2"/>
                </a:solidFill>
                <a:latin typeface="Arial" charset="0"/>
                <a:ea typeface="新細明體" pitchFamily="18" charset="-120"/>
                <a:cs typeface="Arial" charset="0"/>
              </a:rPr>
              <a:t>10-</a:t>
            </a:r>
            <a:fld id="{0BFD80BA-18BE-4205-8F96-5E44CC1FC5CE}" type="slidenum">
              <a:rPr kumimoji="0" lang="en-US" altLang="en-US" sz="1600">
                <a:solidFill>
                  <a:schemeClr val="accent2"/>
                </a:solidFill>
                <a:latin typeface="Arial" charset="0"/>
                <a:ea typeface="新細明體" pitchFamily="18" charset="-120"/>
                <a:cs typeface="Arial" charset="0"/>
              </a:rPr>
              <a:pPr algn="ctr">
                <a:spcBef>
                  <a:spcPct val="0"/>
                </a:spcBef>
                <a:buFontTx/>
                <a:buNone/>
              </a:pPr>
              <a:t>14</a:t>
            </a:fld>
            <a:endParaRPr kumimoji="0" lang="en-US" altLang="en-US" sz="1600">
              <a:solidFill>
                <a:schemeClr val="accent2"/>
              </a:solidFill>
              <a:latin typeface="Arial" charset="0"/>
              <a:ea typeface="新細明體" pitchFamily="18" charset="-12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7470775" cy="1143000"/>
          </a:xfrm>
        </p:spPr>
        <p:txBody>
          <a:bodyPr/>
          <a:lstStyle/>
          <a:p>
            <a:r>
              <a:rPr lang="en-US" altLang="en-US" smtClean="0"/>
              <a:t>RCSTA (Receive Status and Control Register) (Cont’d)</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855788"/>
            <a:ext cx="7975600"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a:spcBef>
                <a:spcPct val="0"/>
              </a:spcBef>
              <a:buFontTx/>
              <a:buNone/>
            </a:pPr>
            <a:r>
              <a:rPr kumimoji="0" lang="en-US" altLang="en-US" sz="1600">
                <a:solidFill>
                  <a:schemeClr val="accent2"/>
                </a:solidFill>
                <a:latin typeface="Arial" charset="0"/>
                <a:ea typeface="新細明體" pitchFamily="18" charset="-120"/>
                <a:cs typeface="Arial" charset="0"/>
              </a:rPr>
              <a:t>10-</a:t>
            </a:r>
            <a:fld id="{172F3970-890A-4567-85D4-545E7D9F40EE}" type="slidenum">
              <a:rPr kumimoji="0" lang="en-US" altLang="en-US" sz="1600">
                <a:solidFill>
                  <a:schemeClr val="accent2"/>
                </a:solidFill>
                <a:latin typeface="Arial" charset="0"/>
                <a:ea typeface="新細明體" pitchFamily="18" charset="-120"/>
                <a:cs typeface="Arial" charset="0"/>
              </a:rPr>
              <a:pPr algn="ctr">
                <a:spcBef>
                  <a:spcPct val="0"/>
                </a:spcBef>
                <a:buFontTx/>
                <a:buNone/>
              </a:pPr>
              <a:t>15</a:t>
            </a:fld>
            <a:endParaRPr kumimoji="0" lang="en-US" altLang="en-US" sz="1600">
              <a:solidFill>
                <a:schemeClr val="accent2"/>
              </a:solidFill>
              <a:latin typeface="Arial" charset="0"/>
              <a:ea typeface="新細明體" pitchFamily="18" charset="-12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7470775" cy="1143000"/>
          </a:xfrm>
        </p:spPr>
        <p:txBody>
          <a:bodyPr/>
          <a:lstStyle/>
          <a:p>
            <a:r>
              <a:rPr lang="en-US" altLang="en-US" smtClean="0"/>
              <a:t>PIR1 (Peripheral Interrupt Request Register 1)</a:t>
            </a: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34300"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Slide Number Placeholder 3"/>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a:spcBef>
                <a:spcPct val="0"/>
              </a:spcBef>
              <a:buFontTx/>
              <a:buNone/>
            </a:pPr>
            <a:r>
              <a:rPr kumimoji="0" lang="en-US" altLang="en-US" sz="1600">
                <a:solidFill>
                  <a:schemeClr val="accent2"/>
                </a:solidFill>
                <a:latin typeface="Arial" charset="0"/>
                <a:ea typeface="新細明體" pitchFamily="18" charset="-120"/>
                <a:cs typeface="Arial" charset="0"/>
              </a:rPr>
              <a:t>10-</a:t>
            </a:r>
            <a:fld id="{64CDA7E4-D487-401F-9538-D3203E365F4F}" type="slidenum">
              <a:rPr kumimoji="0" lang="en-US" altLang="en-US" sz="1600">
                <a:solidFill>
                  <a:schemeClr val="accent2"/>
                </a:solidFill>
                <a:latin typeface="Arial" charset="0"/>
                <a:ea typeface="新細明體" pitchFamily="18" charset="-120"/>
                <a:cs typeface="Arial" charset="0"/>
              </a:rPr>
              <a:pPr algn="ctr">
                <a:spcBef>
                  <a:spcPct val="0"/>
                </a:spcBef>
                <a:buFontTx/>
                <a:buNone/>
              </a:pPr>
              <a:t>16</a:t>
            </a:fld>
            <a:endParaRPr kumimoji="0" lang="en-US" altLang="en-US" sz="1600">
              <a:solidFill>
                <a:schemeClr val="accent2"/>
              </a:solidFill>
              <a:latin typeface="Arial" charset="0"/>
              <a:ea typeface="新細明體" pitchFamily="18" charset="-12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CA" altLang="en-US" smtClean="0"/>
              <a:t>UART TX in more detail</a:t>
            </a:r>
            <a:endParaRPr lang="en-US" altLang="en-US" smtClean="0"/>
          </a:p>
        </p:txBody>
      </p:sp>
      <p:sp>
        <p:nvSpPr>
          <p:cNvPr id="19459" name="Content Placeholder 2"/>
          <p:cNvSpPr>
            <a:spLocks noGrp="1"/>
          </p:cNvSpPr>
          <p:nvPr>
            <p:ph idx="1"/>
          </p:nvPr>
        </p:nvSpPr>
        <p:spPr>
          <a:xfrm>
            <a:off x="304800" y="1447800"/>
            <a:ext cx="8382000" cy="5175250"/>
          </a:xfrm>
        </p:spPr>
        <p:txBody>
          <a:bodyPr/>
          <a:lstStyle/>
          <a:p>
            <a:pPr marL="514350" indent="-514350" eaLnBrk="1" hangingPunct="1">
              <a:lnSpc>
                <a:spcPct val="80000"/>
              </a:lnSpc>
              <a:buFontTx/>
              <a:buAutoNum type="arabicPeriod"/>
            </a:pPr>
            <a:r>
              <a:rPr lang="en-CA" altLang="en-US" sz="2500" smtClean="0"/>
              <a:t>Before transmission, three bits must be specified:</a:t>
            </a:r>
          </a:p>
          <a:p>
            <a:pPr marL="914400" lvl="1" indent="-514350" eaLnBrk="1" hangingPunct="1">
              <a:lnSpc>
                <a:spcPct val="80000"/>
              </a:lnSpc>
            </a:pPr>
            <a:r>
              <a:rPr lang="en-CA" altLang="en-US" sz="2200" smtClean="0"/>
              <a:t>SPEN = 1 – to enable the UART module</a:t>
            </a:r>
          </a:p>
          <a:p>
            <a:pPr marL="914400" lvl="1" indent="-514350" eaLnBrk="1" hangingPunct="1">
              <a:lnSpc>
                <a:spcPct val="80000"/>
              </a:lnSpc>
            </a:pPr>
            <a:r>
              <a:rPr lang="en-CA" altLang="en-US" sz="2200" smtClean="0"/>
              <a:t>TXEN = 1 – to enable the TX module</a:t>
            </a:r>
          </a:p>
          <a:p>
            <a:pPr marL="914400" lvl="1" indent="-514350" eaLnBrk="1" hangingPunct="1">
              <a:lnSpc>
                <a:spcPct val="80000"/>
              </a:lnSpc>
            </a:pPr>
            <a:r>
              <a:rPr lang="en-CA" altLang="en-US" sz="2200" smtClean="0"/>
              <a:t>SYNC = 0 – asynchronous TX</a:t>
            </a:r>
          </a:p>
          <a:p>
            <a:pPr marL="514350" indent="-514350" eaLnBrk="1" hangingPunct="1">
              <a:lnSpc>
                <a:spcPct val="80000"/>
              </a:lnSpc>
              <a:buFontTx/>
              <a:buAutoNum type="arabicPeriod"/>
            </a:pPr>
            <a:r>
              <a:rPr lang="en-CA" altLang="en-US" sz="2500" smtClean="0"/>
              <a:t>TXIF (TXREG empty) flag is set when TXEN is set</a:t>
            </a:r>
          </a:p>
          <a:p>
            <a:pPr marL="514350" indent="-514350" eaLnBrk="1" hangingPunct="1">
              <a:lnSpc>
                <a:spcPct val="80000"/>
              </a:lnSpc>
              <a:buFontTx/>
              <a:buAutoNum type="arabicPeriod"/>
            </a:pPr>
            <a:r>
              <a:rPr lang="en-CA" altLang="en-US" sz="2500" smtClean="0"/>
              <a:t>Write to TXREG.</a:t>
            </a:r>
          </a:p>
          <a:p>
            <a:pPr marL="514350" indent="-514350" eaLnBrk="1" hangingPunct="1">
              <a:lnSpc>
                <a:spcPct val="80000"/>
              </a:lnSpc>
              <a:buFontTx/>
              <a:buAutoNum type="arabicPeriod"/>
            </a:pPr>
            <a:r>
              <a:rPr lang="en-CA" altLang="en-US" sz="2500" smtClean="0"/>
              <a:t>Two Events: </a:t>
            </a:r>
          </a:p>
          <a:p>
            <a:pPr marL="914400" lvl="1" indent="-514350" eaLnBrk="1" hangingPunct="1">
              <a:lnSpc>
                <a:spcPct val="80000"/>
              </a:lnSpc>
            </a:pPr>
            <a:r>
              <a:rPr lang="en-CA" altLang="en-US" sz="2200" smtClean="0"/>
              <a:t>Content of TXREG is transferred to TSR. TXIF is set again.</a:t>
            </a:r>
          </a:p>
          <a:p>
            <a:pPr marL="914400" lvl="1" indent="-514350" eaLnBrk="1" hangingPunct="1">
              <a:lnSpc>
                <a:spcPct val="80000"/>
              </a:lnSpc>
            </a:pPr>
            <a:r>
              <a:rPr lang="en-CA" altLang="en-US" sz="2200" smtClean="0"/>
              <a:t>TSR is filled. TRMT (TSR empty) flag becomes 0.</a:t>
            </a:r>
          </a:p>
          <a:p>
            <a:pPr marL="514350" indent="-514350" eaLnBrk="1" hangingPunct="1">
              <a:lnSpc>
                <a:spcPct val="80000"/>
              </a:lnSpc>
              <a:buFontTx/>
              <a:buAutoNum type="arabicPeriod"/>
            </a:pPr>
            <a:r>
              <a:rPr lang="en-CA" altLang="en-US" sz="2500" smtClean="0"/>
              <a:t>A byte, framed between the start and stop bit, is transmitted out.</a:t>
            </a:r>
          </a:p>
          <a:p>
            <a:pPr marL="514350" indent="-514350" eaLnBrk="1" hangingPunct="1">
              <a:lnSpc>
                <a:spcPct val="80000"/>
              </a:lnSpc>
              <a:buFontTx/>
              <a:buAutoNum type="arabicPeriod"/>
            </a:pPr>
            <a:r>
              <a:rPr lang="en-CA" altLang="en-US" sz="2500" smtClean="0"/>
              <a:t>Once the stop bit has been sent out, TRMT becomes 1.</a:t>
            </a:r>
          </a:p>
          <a:p>
            <a:pPr marL="514350" indent="-514350" eaLnBrk="1" hangingPunct="1">
              <a:lnSpc>
                <a:spcPct val="80000"/>
              </a:lnSpc>
              <a:buFontTx/>
              <a:buAutoNum type="arabicPeriod"/>
            </a:pPr>
            <a:endParaRPr lang="en-CA" altLang="en-US" sz="2500" smtClean="0"/>
          </a:p>
          <a:p>
            <a:pPr marL="514350" indent="-514350" eaLnBrk="1" hangingPunct="1">
              <a:lnSpc>
                <a:spcPct val="80000"/>
              </a:lnSpc>
            </a:pPr>
            <a:endParaRPr lang="en-US" altLang="en-US" sz="2500" smtClean="0"/>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6A11201-4DE6-4CB5-B424-576F812348BB}" type="slidenum">
              <a:rPr kumimoji="0" lang="en-CA" altLang="zh-TW" sz="1400">
                <a:ea typeface="新細明體" pitchFamily="18" charset="-120"/>
              </a:rPr>
              <a:pPr eaLnBrk="1" hangingPunct="1">
                <a:spcBef>
                  <a:spcPct val="0"/>
                </a:spcBef>
                <a:buFontTx/>
                <a:buNone/>
              </a:pPr>
              <a:t>17</a:t>
            </a:fld>
            <a:endParaRPr kumimoji="0" lang="en-CA" altLang="zh-TW" sz="1400">
              <a:ea typeface="新細明體" pitchFamily="18" charset="-12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CA" altLang="en-US" smtClean="0"/>
              <a:t>Setting up Asynchronous TX (4 Mhz)</a:t>
            </a:r>
            <a:endParaRPr lang="en-US" altLang="en-US" smtClean="0"/>
          </a:p>
        </p:txBody>
      </p:sp>
      <p:graphicFrame>
        <p:nvGraphicFramePr>
          <p:cNvPr id="5" name="Content Placeholder 4"/>
          <p:cNvGraphicFramePr>
            <a:graphicFrameLocks noGrp="1"/>
          </p:cNvGraphicFramePr>
          <p:nvPr>
            <p:ph idx="1"/>
          </p:nvPr>
        </p:nvGraphicFramePr>
        <p:xfrm>
          <a:off x="304800" y="1447800"/>
          <a:ext cx="8382000" cy="4754563"/>
        </p:xfrm>
        <a:graphic>
          <a:graphicData uri="http://schemas.openxmlformats.org/drawingml/2006/table">
            <a:tbl>
              <a:tblPr/>
              <a:tblGrid>
                <a:gridCol w="3857625"/>
                <a:gridCol w="4524375"/>
              </a:tblGrid>
              <a:tr h="4754563">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Main:	movlw	b'00100100'		movwf	TXSTA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movlw	b'10010000'		movwf	RCSTA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movlw	D’25’</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movwf	SPBRG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movlw	‘A’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call	putChar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bra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putChar: btfss	TXSTA, TRMT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bra	putChar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movwf	TXREG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return</a:t>
                      </a:r>
                    </a:p>
                  </a:txBody>
                  <a:tcPr marT="45705" marB="45705"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TXEN = 1, SYNC = 0, BRGH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SPEN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Set Baud rate for 9600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800" b="1" i="0" u="none" strike="noStrike" cap="none" normalizeH="0" baseline="0" smtClean="0">
                          <a:ln>
                            <a:noFill/>
                          </a:ln>
                          <a:solidFill>
                            <a:schemeClr val="tx1"/>
                          </a:solidFill>
                          <a:effectLst/>
                          <a:latin typeface="Times New Roman" pitchFamily="18" charset="0"/>
                          <a:ea typeface="DFKai-SB" pitchFamily="65" charset="-120"/>
                        </a:rPr>
                        <a:t>; wait until the last TX finishes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800" b="1" i="0" u="none" strike="noStrike" cap="none" normalizeH="0" baseline="0" smtClean="0">
                          <a:ln>
                            <a:noFill/>
                          </a:ln>
                          <a:solidFill>
                            <a:schemeClr val="tx1"/>
                          </a:solidFill>
                          <a:effectLst/>
                          <a:latin typeface="Times New Roman" pitchFamily="18" charset="0"/>
                          <a:ea typeface="DFKai-SB" pitchFamily="65" charset="-120"/>
                        </a:rPr>
                        <a:t>; TRMT = 1 if TX finishes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800" b="1" i="0" u="none" strike="noStrike" cap="none" normalizeH="0" baseline="0" smtClean="0">
                          <a:ln>
                            <a:noFill/>
                          </a:ln>
                          <a:solidFill>
                            <a:schemeClr val="tx1"/>
                          </a:solidFill>
                          <a:effectLst/>
                          <a:latin typeface="Times New Roman" pitchFamily="18" charset="0"/>
                          <a:ea typeface="DFKai-SB" pitchFamily="65" charset="-120"/>
                        </a:rPr>
                        <a:t>; Put ‘A’ into TXREG</a:t>
                      </a: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txBody>
                  <a:tcPr marT="45705" marB="45705" horzOverflow="overflow">
                    <a:lnL>
                      <a:noFill/>
                    </a:lnL>
                    <a:lnR>
                      <a:noFill/>
                    </a:lnR>
                    <a:lnT>
                      <a:noFill/>
                    </a:lnT>
                    <a:lnB>
                      <a:noFill/>
                    </a:lnB>
                    <a:lnTlToBr>
                      <a:noFill/>
                    </a:lnTlToBr>
                    <a:lnBlToTr>
                      <a:noFill/>
                    </a:lnBlToTr>
                    <a:noFill/>
                  </a:tcPr>
                </a:tc>
              </a:tr>
            </a:tbl>
          </a:graphicData>
        </a:graphic>
      </p:graphicFrame>
      <p:sp>
        <p:nvSpPr>
          <p:cNvPr id="204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B55CEC9-40DE-4159-B244-3EBBA93772DD}" type="slidenum">
              <a:rPr kumimoji="0" lang="en-CA" altLang="zh-TW" sz="1400">
                <a:ea typeface="新細明體" pitchFamily="18" charset="-120"/>
                <a:cs typeface="Arial" charset="0"/>
              </a:rPr>
              <a:pPr eaLnBrk="1" hangingPunct="1">
                <a:spcBef>
                  <a:spcPct val="0"/>
                </a:spcBef>
                <a:buFontTx/>
                <a:buNone/>
              </a:pPr>
              <a:t>18</a:t>
            </a:fld>
            <a:endParaRPr kumimoji="0" lang="en-CA" altLang="zh-TW" sz="1400">
              <a:ea typeface="新細明體" pitchFamily="18" charset="-12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CA" altLang="en-US" smtClean="0"/>
              <a:t>Setting up Asynchronous TX (</a:t>
            </a:r>
            <a:r>
              <a:rPr lang="en-CA" altLang="en-US" smtClean="0">
                <a:solidFill>
                  <a:srgbClr val="FF0000"/>
                </a:solidFill>
              </a:rPr>
              <a:t>10 Mhz</a:t>
            </a:r>
            <a:r>
              <a:rPr lang="en-CA" altLang="en-US" smtClean="0"/>
              <a:t>)</a:t>
            </a:r>
            <a:endParaRPr lang="en-US" altLang="en-US" smtClean="0"/>
          </a:p>
        </p:txBody>
      </p:sp>
      <p:graphicFrame>
        <p:nvGraphicFramePr>
          <p:cNvPr id="5" name="Content Placeholder 4"/>
          <p:cNvGraphicFramePr>
            <a:graphicFrameLocks noGrp="1"/>
          </p:cNvGraphicFramePr>
          <p:nvPr>
            <p:ph idx="1"/>
          </p:nvPr>
        </p:nvGraphicFramePr>
        <p:xfrm>
          <a:off x="304800" y="1447800"/>
          <a:ext cx="8382000" cy="4754563"/>
        </p:xfrm>
        <a:graphic>
          <a:graphicData uri="http://schemas.openxmlformats.org/drawingml/2006/table">
            <a:tbl>
              <a:tblPr/>
              <a:tblGrid>
                <a:gridCol w="3857625"/>
                <a:gridCol w="4524375"/>
              </a:tblGrid>
              <a:tr h="4754563">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Main:	movlw	b'00100100'		movwf	TXSTA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movlw	b'10010000'		movwf	RCSTA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a:t>
                      </a:r>
                      <a:r>
                        <a:rPr kumimoji="0" lang="en-US" altLang="en-US" sz="1800" b="1" i="0" u="none" strike="noStrike" cap="none" normalizeH="0" baseline="0" smtClean="0">
                          <a:ln>
                            <a:noFill/>
                          </a:ln>
                          <a:solidFill>
                            <a:srgbClr val="FF0000"/>
                          </a:solidFill>
                          <a:effectLst/>
                          <a:latin typeface="Times New Roman" pitchFamily="18" charset="0"/>
                          <a:ea typeface="DFKai-SB" pitchFamily="65" charset="-120"/>
                        </a:rPr>
                        <a:t>movlw	D’64’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movwf	SPBRG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movlw	‘A’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call	putChar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bra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putChar: btfss	TXSTA, TRMT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bra	putChar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movwf	TXREG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return</a:t>
                      </a:r>
                    </a:p>
                  </a:txBody>
                  <a:tcPr marT="45705" marB="45705"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TXEN = 1, SYNC = 0, BRGH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SPEN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Set Baud rate for 9600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800" b="1" i="0" u="none" strike="noStrike" cap="none" normalizeH="0" baseline="0" smtClean="0">
                          <a:ln>
                            <a:noFill/>
                          </a:ln>
                          <a:solidFill>
                            <a:schemeClr val="tx1"/>
                          </a:solidFill>
                          <a:effectLst/>
                          <a:latin typeface="Times New Roman" pitchFamily="18" charset="0"/>
                          <a:ea typeface="DFKai-SB" pitchFamily="65" charset="-120"/>
                        </a:rPr>
                        <a:t>; wait until the last TX finishes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800" b="1" i="0" u="none" strike="noStrike" cap="none" normalizeH="0" baseline="0" smtClean="0">
                          <a:ln>
                            <a:noFill/>
                          </a:ln>
                          <a:solidFill>
                            <a:schemeClr val="tx1"/>
                          </a:solidFill>
                          <a:effectLst/>
                          <a:latin typeface="Times New Roman" pitchFamily="18" charset="0"/>
                          <a:ea typeface="DFKai-SB" pitchFamily="65" charset="-120"/>
                        </a:rPr>
                        <a:t>; TRMT = 1 if TX finishes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800" b="1" i="0" u="none" strike="noStrike" cap="none" normalizeH="0" baseline="0" smtClean="0">
                          <a:ln>
                            <a:noFill/>
                          </a:ln>
                          <a:solidFill>
                            <a:schemeClr val="tx1"/>
                          </a:solidFill>
                          <a:effectLst/>
                          <a:latin typeface="Times New Roman" pitchFamily="18" charset="0"/>
                          <a:ea typeface="DFKai-SB" pitchFamily="65" charset="-120"/>
                        </a:rPr>
                        <a:t>; Put ‘A’ into TXREG</a:t>
                      </a: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txBody>
                  <a:tcPr marT="45705" marB="45705" horzOverflow="overflow">
                    <a:lnL>
                      <a:noFill/>
                    </a:lnL>
                    <a:lnR>
                      <a:noFill/>
                    </a:lnR>
                    <a:lnT>
                      <a:noFill/>
                    </a:lnT>
                    <a:lnB>
                      <a:noFill/>
                    </a:lnB>
                    <a:lnTlToBr>
                      <a:noFill/>
                    </a:lnTlToBr>
                    <a:lnBlToTr>
                      <a:noFill/>
                    </a:lnBlToTr>
                    <a:noFill/>
                  </a:tcPr>
                </a:tc>
              </a:tr>
            </a:tbl>
          </a:graphicData>
        </a:graphic>
      </p:graphicFrame>
      <p:sp>
        <p:nvSpPr>
          <p:cNvPr id="215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54F23DE-F167-4F04-B258-BFA3AB80C867}" type="slidenum">
              <a:rPr kumimoji="0" lang="en-CA" altLang="zh-TW" sz="1400">
                <a:ea typeface="新細明體" pitchFamily="18" charset="-120"/>
                <a:cs typeface="Arial" charset="0"/>
              </a:rPr>
              <a:pPr eaLnBrk="1" hangingPunct="1">
                <a:spcBef>
                  <a:spcPct val="0"/>
                </a:spcBef>
                <a:buFontTx/>
                <a:buNone/>
              </a:pPr>
              <a:t>19</a:t>
            </a:fld>
            <a:endParaRPr kumimoji="0" lang="en-CA" altLang="zh-TW" sz="1400">
              <a:ea typeface="新細明體" pitchFamily="18" charset="-12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p:txBody>
          <a:bodyPr/>
          <a:lstStyle/>
          <a:p>
            <a:r>
              <a:rPr lang="en-US" altLang="en-US" smtClean="0"/>
              <a:t>Objective</a:t>
            </a:r>
          </a:p>
        </p:txBody>
      </p:sp>
      <p:sp>
        <p:nvSpPr>
          <p:cNvPr id="4099" name="Content Placeholder 4"/>
          <p:cNvSpPr>
            <a:spLocks noGrp="1"/>
          </p:cNvSpPr>
          <p:nvPr>
            <p:ph idx="1"/>
          </p:nvPr>
        </p:nvSpPr>
        <p:spPr>
          <a:xfrm>
            <a:off x="533400" y="1257300"/>
            <a:ext cx="8191500" cy="4991100"/>
          </a:xfrm>
        </p:spPr>
        <p:txBody>
          <a:bodyPr/>
          <a:lstStyle/>
          <a:p>
            <a:pPr eaLnBrk="1" hangingPunct="1"/>
            <a:r>
              <a:rPr lang="en-US" altLang="en-US" smtClean="0"/>
              <a:t>Explain serial communication protocol</a:t>
            </a:r>
          </a:p>
          <a:p>
            <a:pPr eaLnBrk="1" hangingPunct="1"/>
            <a:r>
              <a:rPr lang="en-US" altLang="en-US" smtClean="0"/>
              <a:t>Describe data transfer rate and bps rate</a:t>
            </a:r>
          </a:p>
          <a:p>
            <a:pPr eaLnBrk="1" hangingPunct="1"/>
            <a:r>
              <a:rPr lang="en-US" altLang="en-US" smtClean="0"/>
              <a:t>Interface the PIC18 with an RS232 connector</a:t>
            </a:r>
          </a:p>
          <a:p>
            <a:pPr eaLnBrk="1" hangingPunct="1"/>
            <a:r>
              <a:rPr lang="en-US" altLang="en-US" smtClean="0"/>
              <a:t>Describe the main registers used by serial communication of the PIC18</a:t>
            </a:r>
          </a:p>
          <a:p>
            <a:pPr eaLnBrk="1" hangingPunct="1"/>
            <a:r>
              <a:rPr lang="en-US" altLang="en-US" smtClean="0"/>
              <a:t>Program the PIC18 serial port in Assembly</a:t>
            </a:r>
          </a:p>
        </p:txBody>
      </p:sp>
      <p:sp>
        <p:nvSpPr>
          <p:cNvPr id="410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025E64F-3551-4813-8014-B02EA2CD8BED}" type="slidenum">
              <a:rPr kumimoji="0" lang="zh-TW" altLang="en-US" sz="1400">
                <a:ea typeface="新細明體" pitchFamily="18" charset="-120"/>
              </a:rPr>
              <a:pPr eaLnBrk="1" hangingPunct="1">
                <a:spcBef>
                  <a:spcPct val="0"/>
                </a:spcBef>
                <a:buFontTx/>
                <a:buNone/>
              </a:pPr>
              <a:t>2</a:t>
            </a:fld>
            <a:endParaRPr kumimoji="0" lang="en-US" altLang="zh-TW" sz="1400">
              <a:ea typeface="新細明體" pitchFamily="18"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smtClean="0"/>
              <a:t>PIC18 UART Reception</a:t>
            </a:r>
            <a:endParaRPr lang="en-US" altLang="en-US" smtClean="0"/>
          </a:p>
        </p:txBody>
      </p:sp>
      <p:sp>
        <p:nvSpPr>
          <p:cNvPr id="22531" name="Text Placeholder 2"/>
          <p:cNvSpPr>
            <a:spLocks noGrp="1"/>
          </p:cNvSpPr>
          <p:nvPr>
            <p:ph type="body" sz="half" idx="1"/>
          </p:nvPr>
        </p:nvSpPr>
        <p:spPr>
          <a:xfrm>
            <a:off x="431800" y="4381500"/>
            <a:ext cx="8140700" cy="2070100"/>
          </a:xfrm>
        </p:spPr>
        <p:txBody>
          <a:bodyPr/>
          <a:lstStyle/>
          <a:p>
            <a:r>
              <a:rPr lang="en-US" altLang="en-US" smtClean="0"/>
              <a:t>Receiver must know the transmission baud rate in order to sample correctly. </a:t>
            </a:r>
          </a:p>
          <a:p>
            <a:r>
              <a:rPr lang="en-US" altLang="en-US" smtClean="0"/>
              <a:t>If the stop bit of 1 is not detected, </a:t>
            </a:r>
            <a:r>
              <a:rPr lang="en-US" altLang="en-US" i="1" u="sng" smtClean="0"/>
              <a:t>framing error</a:t>
            </a:r>
            <a:r>
              <a:rPr lang="en-US" altLang="en-US" smtClean="0"/>
              <a:t> occurs. </a:t>
            </a:r>
          </a:p>
        </p:txBody>
      </p:sp>
      <p:pic>
        <p:nvPicPr>
          <p:cNvPr id="22532"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524000" y="1384300"/>
            <a:ext cx="6113463" cy="2882900"/>
          </a:xfrm>
        </p:spPr>
      </p:pic>
      <p:sp>
        <p:nvSpPr>
          <p:cNvPr id="225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C5199A4-5C46-45B3-AAE1-9B6A53C0AE67}" type="slidenum">
              <a:rPr kumimoji="0" lang="en-CA" altLang="zh-TW" sz="1400">
                <a:ea typeface="新細明體" pitchFamily="18" charset="-120"/>
              </a:rPr>
              <a:pPr eaLnBrk="1" hangingPunct="1">
                <a:spcBef>
                  <a:spcPct val="0"/>
                </a:spcBef>
                <a:buFontTx/>
                <a:buNone/>
              </a:pPr>
              <a:t>20</a:t>
            </a:fld>
            <a:endParaRPr kumimoji="0" lang="en-CA" altLang="zh-TW" sz="1400">
              <a:ea typeface="新細明體" pitchFamily="18" charset="-12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CA" altLang="en-US" smtClean="0"/>
              <a:t>PIC18 UART Reception</a:t>
            </a:r>
            <a:endParaRPr lang="en-US" altLang="en-US" smtClean="0"/>
          </a:p>
        </p:txBody>
      </p:sp>
      <p:sp>
        <p:nvSpPr>
          <p:cNvPr id="23555" name="Content Placeholder 2"/>
          <p:cNvSpPr>
            <a:spLocks noGrp="1"/>
          </p:cNvSpPr>
          <p:nvPr>
            <p:ph idx="1"/>
          </p:nvPr>
        </p:nvSpPr>
        <p:spPr>
          <a:xfrm>
            <a:off x="304800" y="1322388"/>
            <a:ext cx="8382000" cy="2298700"/>
          </a:xfrm>
        </p:spPr>
        <p:txBody>
          <a:bodyPr/>
          <a:lstStyle/>
          <a:p>
            <a:pPr eaLnBrk="1" hangingPunct="1">
              <a:lnSpc>
                <a:spcPct val="80000"/>
              </a:lnSpc>
            </a:pPr>
            <a:r>
              <a:rPr lang="en-CA" altLang="en-US" sz="2600" smtClean="0"/>
              <a:t>USART peripheral needs to be enabled (RCSTA.SPEN)</a:t>
            </a:r>
          </a:p>
          <a:p>
            <a:pPr eaLnBrk="1" hangingPunct="1">
              <a:lnSpc>
                <a:spcPct val="80000"/>
              </a:lnSpc>
            </a:pPr>
            <a:r>
              <a:rPr lang="en-CA" altLang="en-US" sz="2600" smtClean="0"/>
              <a:t>Receiving on UART needs to be enabled (RCSTA.CREN)</a:t>
            </a:r>
          </a:p>
          <a:p>
            <a:pPr eaLnBrk="1" hangingPunct="1">
              <a:lnSpc>
                <a:spcPct val="80000"/>
              </a:lnSpc>
            </a:pPr>
            <a:r>
              <a:rPr lang="en-CA" altLang="en-US" sz="2600" smtClean="0"/>
              <a:t>The PIR1.RCIF flag will be raised by the microcontroller after it received a valid byte.</a:t>
            </a:r>
          </a:p>
          <a:p>
            <a:pPr eaLnBrk="1" hangingPunct="1">
              <a:lnSpc>
                <a:spcPct val="80000"/>
              </a:lnSpc>
            </a:pPr>
            <a:r>
              <a:rPr lang="en-CA" altLang="en-US" sz="2600" smtClean="0"/>
              <a:t>The user needs to copy the received byte out of RCREG. This will automatically reset RCIF.</a:t>
            </a:r>
          </a:p>
          <a:p>
            <a:pPr eaLnBrk="1" hangingPunct="1">
              <a:lnSpc>
                <a:spcPct val="80000"/>
              </a:lnSpc>
            </a:pPr>
            <a:endParaRPr lang="en-US" altLang="en-US" sz="2600" smtClean="0"/>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69B9000-D4A7-4D42-893C-194D3FCFFC1B}" type="slidenum">
              <a:rPr kumimoji="0" lang="en-CA" altLang="zh-TW" sz="1400">
                <a:ea typeface="新細明體" pitchFamily="18" charset="-120"/>
              </a:rPr>
              <a:pPr eaLnBrk="1" hangingPunct="1">
                <a:spcBef>
                  <a:spcPct val="0"/>
                </a:spcBef>
                <a:buFontTx/>
                <a:buNone/>
              </a:pPr>
              <a:t>21</a:t>
            </a:fld>
            <a:endParaRPr kumimoji="0" lang="en-CA" altLang="zh-TW" sz="1400">
              <a:ea typeface="新細明體" pitchFamily="18" charset="-120"/>
            </a:endParaRPr>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400" y="3444875"/>
            <a:ext cx="58245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1188" y="496888"/>
            <a:ext cx="7772400" cy="1143000"/>
          </a:xfrm>
        </p:spPr>
        <p:txBody>
          <a:bodyPr/>
          <a:lstStyle/>
          <a:p>
            <a:pPr eaLnBrk="1" hangingPunct="1"/>
            <a:r>
              <a:rPr lang="en-US" altLang="en-US" smtClean="0"/>
              <a:t>PIC18 UART Reception</a:t>
            </a:r>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5FE6CD7-5A38-4810-BE3D-B0B1FD3E9691}" type="slidenum">
              <a:rPr kumimoji="0" lang="en-CA" altLang="zh-TW" sz="1400">
                <a:ea typeface="新細明體" pitchFamily="18" charset="-120"/>
              </a:rPr>
              <a:pPr eaLnBrk="1" hangingPunct="1">
                <a:spcBef>
                  <a:spcPct val="0"/>
                </a:spcBef>
                <a:buFontTx/>
                <a:buNone/>
              </a:pPr>
              <a:t>22</a:t>
            </a:fld>
            <a:endParaRPr kumimoji="0" lang="en-CA" altLang="zh-TW" sz="1400">
              <a:ea typeface="新細明體" pitchFamily="18" charset="-120"/>
            </a:endParaRPr>
          </a:p>
        </p:txBody>
      </p:sp>
      <p:graphicFrame>
        <p:nvGraphicFramePr>
          <p:cNvPr id="5" name="Content Placeholder 4"/>
          <p:cNvGraphicFramePr>
            <a:graphicFrameLocks noGrp="1"/>
          </p:cNvGraphicFramePr>
          <p:nvPr>
            <p:ph idx="1"/>
          </p:nvPr>
        </p:nvGraphicFramePr>
        <p:xfrm>
          <a:off x="292100" y="1793875"/>
          <a:ext cx="8382000" cy="4479925"/>
        </p:xfrm>
        <a:graphic>
          <a:graphicData uri="http://schemas.openxmlformats.org/drawingml/2006/table">
            <a:tbl>
              <a:tblPr/>
              <a:tblGrid>
                <a:gridCol w="3857625"/>
                <a:gridCol w="4524375"/>
              </a:tblGrid>
              <a:tr h="447992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Main:	clrf	TRISD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movlw	b'00100100'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movwf	TXSTA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movlw	b'10010000'		movwf	RCSTA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movlw	25</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movwf	SPBRG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MainLoop: btfss	PIR1, RCIF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bra	MainLoop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movff	RCREG, PORTD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bra	MainLoop</a:t>
                      </a:r>
                    </a:p>
                  </a:txBody>
                  <a:tcPr marT="45714" marB="45714"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set PORTD as output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SPEN = 1, SYNC = 0, BRGH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800" b="1" i="0" u="none" strike="noStrike" cap="none" normalizeH="0" baseline="0" smtClean="0">
                          <a:ln>
                            <a:noFill/>
                          </a:ln>
                          <a:solidFill>
                            <a:schemeClr val="tx1"/>
                          </a:solidFill>
                          <a:effectLst/>
                          <a:latin typeface="Times New Roman" pitchFamily="18" charset="0"/>
                          <a:ea typeface="DFKai-SB" pitchFamily="65" charset="-120"/>
                        </a:rPr>
                        <a:t>; </a:t>
                      </a: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SPEN = 1, CREN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ea typeface="DFKai-SB" pitchFamily="65" charset="-120"/>
                        </a:rPr>
                        <a:t>; Set Baud rate for 9600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800" b="1" i="0" u="none" strike="noStrike" cap="none" normalizeH="0" baseline="0" smtClean="0">
                          <a:ln>
                            <a:noFill/>
                          </a:ln>
                          <a:solidFill>
                            <a:schemeClr val="tx1"/>
                          </a:solidFill>
                          <a:effectLst/>
                          <a:latin typeface="Times New Roman" pitchFamily="18" charset="0"/>
                          <a:ea typeface="DFKai-SB" pitchFamily="65" charset="-120"/>
                        </a:rPr>
                        <a:t>; wait until receiving a complete byte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en-US" sz="1800" b="1" i="0" u="none" strike="noStrike" cap="none" normalizeH="0" baseline="0" smtClean="0">
                        <a:ln>
                          <a:noFill/>
                        </a:ln>
                        <a:solidFill>
                          <a:schemeClr val="tx1"/>
                        </a:solidFill>
                        <a:effectLst/>
                        <a:latin typeface="Times New Roman" pitchFamily="18" charset="0"/>
                        <a:ea typeface="DFKai-SB"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1800" b="1" i="0" u="none" strike="noStrike" cap="none" normalizeH="0" baseline="0" smtClean="0">
                          <a:ln>
                            <a:noFill/>
                          </a:ln>
                          <a:solidFill>
                            <a:schemeClr val="tx1"/>
                          </a:solidFill>
                          <a:effectLst/>
                          <a:latin typeface="Times New Roman" pitchFamily="18" charset="0"/>
                          <a:ea typeface="DFKai-SB" pitchFamily="65" charset="-120"/>
                        </a:rPr>
                        <a:t>; move the received byte to PORTD</a:t>
                      </a:r>
                    </a:p>
                  </a:txBody>
                  <a:tcPr marT="45714" marB="45714" horzOverflow="overflow">
                    <a:lnL>
                      <a:noFill/>
                    </a:lnL>
                    <a:lnR>
                      <a:noFill/>
                    </a:lnR>
                    <a:lnT>
                      <a:noFill/>
                    </a:lnT>
                    <a:lnB>
                      <a:noFill/>
                    </a:lnB>
                    <a:lnTlToBr>
                      <a:noFill/>
                    </a:lnTlToBr>
                    <a:lnBlToTr>
                      <a:noFill/>
                    </a:lnBlToTr>
                    <a:noFill/>
                  </a:tcPr>
                </a:tc>
              </a:tr>
            </a:tbl>
          </a:graphicData>
        </a:graphic>
      </p:graphicFrame>
      <p:sp>
        <p:nvSpPr>
          <p:cNvPr id="24583" name="TextBox 5"/>
          <p:cNvSpPr txBox="1">
            <a:spLocks noChangeArrowheads="1"/>
          </p:cNvSpPr>
          <p:nvPr/>
        </p:nvSpPr>
        <p:spPr bwMode="auto">
          <a:xfrm>
            <a:off x="444500" y="1177925"/>
            <a:ext cx="750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CA" altLang="en-US" sz="2400" u="sng">
                <a:ea typeface="新細明體" pitchFamily="18" charset="-120"/>
                <a:cs typeface="Arial" charset="0"/>
              </a:rPr>
              <a:t>This example receives bytes and output to PORTD (4 Mhz)</a:t>
            </a:r>
            <a:endParaRPr lang="en-US" altLang="en-US" sz="2400" u="sng">
              <a:ea typeface="新細明體" pitchFamily="18" charset="-12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11188" y="496888"/>
            <a:ext cx="7772400" cy="1143000"/>
          </a:xfrm>
        </p:spPr>
        <p:txBody>
          <a:bodyPr/>
          <a:lstStyle/>
          <a:p>
            <a:pPr eaLnBrk="1" hangingPunct="1"/>
            <a:r>
              <a:rPr lang="en-US" altLang="en-US" smtClean="0"/>
              <a:t>PIC18 UART Reception</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760F24A6-B87D-46B5-A033-DF4BA2081C90}" type="slidenum">
              <a:rPr kumimoji="0" lang="en-CA" altLang="zh-TW" sz="1400">
                <a:ea typeface="新細明體" pitchFamily="18" charset="-120"/>
              </a:rPr>
              <a:pPr eaLnBrk="1" hangingPunct="1">
                <a:spcBef>
                  <a:spcPct val="0"/>
                </a:spcBef>
                <a:buFontTx/>
                <a:buNone/>
              </a:pPr>
              <a:t>23</a:t>
            </a:fld>
            <a:endParaRPr kumimoji="0" lang="en-CA" altLang="zh-TW" sz="1400">
              <a:ea typeface="新細明體" pitchFamily="18" charset="-120"/>
            </a:endParaRPr>
          </a:p>
        </p:txBody>
      </p:sp>
      <p:sp>
        <p:nvSpPr>
          <p:cNvPr id="7" name="Text Placeholder 2"/>
          <p:cNvSpPr txBox="1">
            <a:spLocks/>
          </p:cNvSpPr>
          <p:nvPr/>
        </p:nvSpPr>
        <p:spPr bwMode="auto">
          <a:xfrm>
            <a:off x="431800" y="1557338"/>
            <a:ext cx="81407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342900" indent="-342900" algn="l" rtl="0" eaLnBrk="0" fontAlgn="base" hangingPunct="0">
              <a:spcBef>
                <a:spcPct val="20000"/>
              </a:spcBef>
              <a:spcAft>
                <a:spcPct val="0"/>
              </a:spcAft>
              <a:buChar char="•"/>
              <a:defRPr kumimoji="1" sz="2800">
                <a:solidFill>
                  <a:schemeClr val="tx1"/>
                </a:solidFill>
                <a:latin typeface="+mn-lt"/>
                <a:ea typeface="DFKai-SB" pitchFamily="65" charset="-120"/>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DFKai-SB" pitchFamily="65" charset="-120"/>
              </a:defRPr>
            </a:lvl2pPr>
            <a:lvl3pPr marL="1143000" indent="-228600" algn="l" rtl="0" eaLnBrk="0" fontAlgn="base" hangingPunct="0">
              <a:spcBef>
                <a:spcPct val="20000"/>
              </a:spcBef>
              <a:spcAft>
                <a:spcPct val="0"/>
              </a:spcAft>
              <a:buChar char="•"/>
              <a:defRPr kumimoji="1" sz="2000">
                <a:solidFill>
                  <a:schemeClr val="tx1"/>
                </a:solidFill>
                <a:latin typeface="+mn-lt"/>
                <a:ea typeface="DFKai-SB" pitchFamily="65" charset="-120"/>
              </a:defRPr>
            </a:lvl3pPr>
            <a:lvl4pPr marL="1600200" indent="-228600" algn="l" rtl="0" eaLnBrk="0" fontAlgn="base" hangingPunct="0">
              <a:spcBef>
                <a:spcPct val="20000"/>
              </a:spcBef>
              <a:spcAft>
                <a:spcPct val="0"/>
              </a:spcAft>
              <a:buChar char="–"/>
              <a:defRPr kumimoji="1">
                <a:solidFill>
                  <a:schemeClr val="tx1"/>
                </a:solidFill>
                <a:latin typeface="+mn-lt"/>
                <a:ea typeface="DFKai-SB" pitchFamily="65" charset="-120"/>
              </a:defRPr>
            </a:lvl4pPr>
            <a:lvl5pPr marL="2057400" indent="-228600" algn="l" rtl="0" eaLnBrk="0" fontAlgn="base" hangingPunct="0">
              <a:spcBef>
                <a:spcPct val="20000"/>
              </a:spcBef>
              <a:spcAft>
                <a:spcPct val="0"/>
              </a:spcAft>
              <a:buChar char="»"/>
              <a:defRPr kumimoji="1">
                <a:solidFill>
                  <a:schemeClr val="tx1"/>
                </a:solidFill>
                <a:latin typeface="+mn-lt"/>
                <a:ea typeface="DFKai-SB" pitchFamily="65" charset="-120"/>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marL="0" indent="0">
              <a:buFontTx/>
              <a:buNone/>
              <a:defRPr/>
            </a:pPr>
            <a:r>
              <a:rPr lang="en-US" kern="0" dirty="0" smtClean="0"/>
              <a:t>In practice, we will not use polling to wait an input. We use the interrupt concept. </a:t>
            </a:r>
          </a:p>
          <a:p>
            <a:pPr marL="0" indent="0">
              <a:buFontTx/>
              <a:buNone/>
              <a:defRPr/>
            </a:pPr>
            <a:r>
              <a:rPr lang="en-US" kern="0" dirty="0" smtClean="0"/>
              <a:t>In software,</a:t>
            </a:r>
          </a:p>
          <a:p>
            <a:pPr>
              <a:defRPr/>
            </a:pPr>
            <a:r>
              <a:rPr lang="en-US" kern="0" dirty="0" smtClean="0"/>
              <a:t>Configure some registers to enable the UART RX interrupt in the beginning part of the program. </a:t>
            </a:r>
          </a:p>
          <a:p>
            <a:pPr>
              <a:defRPr/>
            </a:pPr>
            <a:r>
              <a:rPr lang="en-US" kern="0" dirty="0" smtClean="0"/>
              <a:t>Write an interrupt service routine to process  the input byte.</a:t>
            </a:r>
          </a:p>
          <a:p>
            <a:pPr marL="0" indent="0">
              <a:buFontTx/>
              <a:buNone/>
              <a:defRPr/>
            </a:pPr>
            <a:r>
              <a:rPr lang="en-US" kern="0" dirty="0" smtClean="0"/>
              <a:t>So, in the normal condition, the system serves some other tasks. When an input byte is arrived, the hardware will generate an interrupt (for UART RX). The CPU will finish the current instruction. After identify the source of interrupts (using polling to identify, check  IF bits of each possible source), the CPU can jump the UART RX service routine.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Introduction </a:t>
            </a:r>
          </a:p>
        </p:txBody>
      </p:sp>
      <p:sp>
        <p:nvSpPr>
          <p:cNvPr id="5123" name="Content Placeholder 2"/>
          <p:cNvSpPr>
            <a:spLocks noGrp="1"/>
          </p:cNvSpPr>
          <p:nvPr>
            <p:ph idx="1"/>
          </p:nvPr>
        </p:nvSpPr>
        <p:spPr/>
        <p:txBody>
          <a:bodyPr/>
          <a:lstStyle/>
          <a:p>
            <a:pPr eaLnBrk="1" hangingPunct="1"/>
            <a:r>
              <a:rPr lang="en-US" altLang="en-US" smtClean="0"/>
              <a:t>Computers transfer data in two ways: Parallel and Serial.</a:t>
            </a:r>
          </a:p>
          <a:p>
            <a:pPr eaLnBrk="1" hangingPunct="1"/>
            <a:r>
              <a:rPr lang="en-US" altLang="en-US" smtClean="0"/>
              <a:t>Parallel: Eight or more data lines, few feet only, short time</a:t>
            </a:r>
          </a:p>
          <a:p>
            <a:pPr eaLnBrk="1" hangingPunct="1"/>
            <a:r>
              <a:rPr lang="en-US" altLang="en-US" smtClean="0"/>
              <a:t>Serial: Single data line, long distance</a:t>
            </a:r>
          </a:p>
          <a:p>
            <a:pPr eaLnBrk="1" hangingPunct="1"/>
            <a:r>
              <a:rPr lang="en-US" altLang="en-US" smtClean="0"/>
              <a:t>The PIC18 has serial communication capability built into it.</a:t>
            </a:r>
          </a:p>
          <a:p>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mtClean="0"/>
              <a:t>Basics of Serial Communication</a:t>
            </a:r>
          </a:p>
        </p:txBody>
      </p:sp>
      <p:sp>
        <p:nvSpPr>
          <p:cNvPr id="6147" name="Content Placeholder 2"/>
          <p:cNvSpPr>
            <a:spLocks noGrp="1"/>
          </p:cNvSpPr>
          <p:nvPr>
            <p:ph idx="1"/>
          </p:nvPr>
        </p:nvSpPr>
        <p:spPr/>
        <p:txBody>
          <a:bodyPr/>
          <a:lstStyle/>
          <a:p>
            <a:pPr eaLnBrk="1" hangingPunct="1"/>
            <a:r>
              <a:rPr lang="en-US" altLang="en-US" smtClean="0"/>
              <a:t>The byte of data must be converted to serial bits using a parallel-in-serial-out shift register</a:t>
            </a:r>
          </a:p>
        </p:txBody>
      </p:sp>
      <p:grpSp>
        <p:nvGrpSpPr>
          <p:cNvPr id="6148" name="Group 7"/>
          <p:cNvGrpSpPr>
            <a:grpSpLocks/>
          </p:cNvGrpSpPr>
          <p:nvPr/>
        </p:nvGrpSpPr>
        <p:grpSpPr bwMode="auto">
          <a:xfrm>
            <a:off x="304800" y="3352800"/>
            <a:ext cx="8305800" cy="3505200"/>
            <a:chOff x="304800" y="1676400"/>
            <a:chExt cx="8305800" cy="3505201"/>
          </a:xfrm>
        </p:grpSpPr>
        <p:pic>
          <p:nvPicPr>
            <p:cNvPr id="614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3058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11"/>
            <p:cNvSpPr txBox="1">
              <a:spLocks noChangeArrowheads="1"/>
            </p:cNvSpPr>
            <p:nvPr/>
          </p:nvSpPr>
          <p:spPr bwMode="auto">
            <a:xfrm>
              <a:off x="2457450" y="4814888"/>
              <a:ext cx="401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600" b="1">
                  <a:latin typeface="Comic Sans MS" pitchFamily="66" charset="0"/>
                  <a:ea typeface="新細明體" pitchFamily="18" charset="-120"/>
                  <a:cs typeface="Arial" charset="0"/>
                </a:rPr>
                <a:t>Serial versus Parallel Data Transfer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mtClean="0"/>
              <a:t>Basics of Serial Communication (cont’d)</a:t>
            </a:r>
          </a:p>
        </p:txBody>
      </p:sp>
      <p:sp>
        <p:nvSpPr>
          <p:cNvPr id="7171" name="Content Placeholder 2"/>
          <p:cNvSpPr>
            <a:spLocks noGrp="1"/>
          </p:cNvSpPr>
          <p:nvPr>
            <p:ph idx="1"/>
          </p:nvPr>
        </p:nvSpPr>
        <p:spPr/>
        <p:txBody>
          <a:bodyPr/>
          <a:lstStyle/>
          <a:p>
            <a:pPr eaLnBrk="1" hangingPunct="1"/>
            <a:r>
              <a:rPr lang="en-US" altLang="en-US" smtClean="0"/>
              <a:t>The receiving end must be a serial-in-parallel-out shift register and pack them into a byte.</a:t>
            </a:r>
          </a:p>
          <a:p>
            <a:pPr eaLnBrk="1" hangingPunct="1"/>
            <a:r>
              <a:rPr lang="en-US" altLang="en-US" smtClean="0"/>
              <a:t>Two methods of serial data communication: </a:t>
            </a:r>
            <a:r>
              <a:rPr lang="en-US" altLang="en-US" smtClean="0">
                <a:solidFill>
                  <a:srgbClr val="92D050"/>
                </a:solidFill>
              </a:rPr>
              <a:t>Asynchronous</a:t>
            </a:r>
            <a:r>
              <a:rPr lang="en-US" altLang="en-US" smtClean="0"/>
              <a:t> and </a:t>
            </a:r>
            <a:r>
              <a:rPr lang="en-US" altLang="en-US" smtClean="0">
                <a:solidFill>
                  <a:srgbClr val="92D050"/>
                </a:solidFill>
              </a:rPr>
              <a:t>Synchronous</a:t>
            </a:r>
          </a:p>
        </p:txBody>
      </p:sp>
      <p:cxnSp>
        <p:nvCxnSpPr>
          <p:cNvPr id="5" name="Straight Arrow Connector 4"/>
          <p:cNvCxnSpPr/>
          <p:nvPr/>
        </p:nvCxnSpPr>
        <p:spPr>
          <a:xfrm rot="16200000" flipH="1">
            <a:off x="5461000" y="3911600"/>
            <a:ext cx="1282700" cy="1181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19800" y="5105400"/>
            <a:ext cx="2819400" cy="1200150"/>
          </a:xfrm>
          <a:prstGeom prst="rect">
            <a:avLst/>
          </a:prstGeom>
          <a:noFill/>
        </p:spPr>
        <p:txBody>
          <a:bodyPr>
            <a:spAutoFit/>
          </a:bodyPr>
          <a:lstStyle/>
          <a:p>
            <a:pPr fontAlgn="auto">
              <a:spcBef>
                <a:spcPts val="0"/>
              </a:spcBef>
              <a:spcAft>
                <a:spcPts val="0"/>
              </a:spcAft>
              <a:defRPr/>
            </a:pPr>
            <a:r>
              <a:rPr lang="en-US" b="1" dirty="0">
                <a:solidFill>
                  <a:schemeClr val="accent6">
                    <a:lumMod val="75000"/>
                  </a:schemeClr>
                </a:solidFill>
                <a:latin typeface="+mn-lt"/>
              </a:rPr>
              <a:t>Transfers a block of data at a time </a:t>
            </a:r>
          </a:p>
        </p:txBody>
      </p:sp>
      <p:cxnSp>
        <p:nvCxnSpPr>
          <p:cNvPr id="7" name="Straight Arrow Connector 6"/>
          <p:cNvCxnSpPr>
            <a:endCxn id="9" idx="0"/>
          </p:cNvCxnSpPr>
          <p:nvPr/>
        </p:nvCxnSpPr>
        <p:spPr>
          <a:xfrm rot="16200000" flipH="1">
            <a:off x="1933575" y="4645025"/>
            <a:ext cx="1524000" cy="3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7600" y="5422900"/>
            <a:ext cx="3187700" cy="830263"/>
          </a:xfrm>
          <a:prstGeom prst="rect">
            <a:avLst/>
          </a:prstGeom>
          <a:noFill/>
        </p:spPr>
        <p:txBody>
          <a:bodyPr>
            <a:spAutoFit/>
          </a:bodyPr>
          <a:lstStyle/>
          <a:p>
            <a:pPr fontAlgn="auto">
              <a:spcBef>
                <a:spcPts val="0"/>
              </a:spcBef>
              <a:spcAft>
                <a:spcPts val="0"/>
              </a:spcAft>
              <a:defRPr/>
            </a:pPr>
            <a:r>
              <a:rPr lang="en-US" b="1" dirty="0">
                <a:solidFill>
                  <a:schemeClr val="accent6">
                    <a:lumMod val="75000"/>
                  </a:schemeClr>
                </a:solidFill>
                <a:latin typeface="+mn-lt"/>
              </a:rPr>
              <a:t>Transfers a single byte at a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7470775" cy="1143000"/>
          </a:xfrm>
        </p:spPr>
        <p:txBody>
          <a:bodyPr/>
          <a:lstStyle/>
          <a:p>
            <a:pPr eaLnBrk="1" hangingPunct="1"/>
            <a:r>
              <a:rPr lang="en-US" altLang="en-US" smtClean="0"/>
              <a:t>Half-and Full-Duplex Transmission</a:t>
            </a:r>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599488"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pPr eaLnBrk="1" hangingPunct="1"/>
            <a:r>
              <a:rPr lang="en-US" altLang="en-US" smtClean="0"/>
              <a:t>Start and Stop Bits</a:t>
            </a:r>
          </a:p>
        </p:txBody>
      </p:sp>
      <p:sp>
        <p:nvSpPr>
          <p:cNvPr id="9219" name="Content Placeholder 3"/>
          <p:cNvSpPr>
            <a:spLocks noGrp="1"/>
          </p:cNvSpPr>
          <p:nvPr>
            <p:ph idx="1"/>
          </p:nvPr>
        </p:nvSpPr>
        <p:spPr/>
        <p:txBody>
          <a:bodyPr/>
          <a:lstStyle/>
          <a:p>
            <a:pPr eaLnBrk="1" hangingPunct="1"/>
            <a:r>
              <a:rPr lang="en-US" altLang="en-US" smtClean="0"/>
              <a:t>In the asynchronous method, each character is placed between start and stop bits (</a:t>
            </a:r>
            <a:r>
              <a:rPr lang="en-US" altLang="en-US" smtClean="0">
                <a:solidFill>
                  <a:srgbClr val="92D050"/>
                </a:solidFill>
              </a:rPr>
              <a:t>framing</a:t>
            </a:r>
            <a:r>
              <a:rPr lang="en-US" altLang="en-US" smtClean="0"/>
              <a:t>) </a:t>
            </a:r>
          </a:p>
        </p:txBody>
      </p:sp>
      <p:grpSp>
        <p:nvGrpSpPr>
          <p:cNvPr id="9220" name="Group 8"/>
          <p:cNvGrpSpPr>
            <a:grpSpLocks/>
          </p:cNvGrpSpPr>
          <p:nvPr/>
        </p:nvGrpSpPr>
        <p:grpSpPr bwMode="auto">
          <a:xfrm>
            <a:off x="533400" y="3581400"/>
            <a:ext cx="7696200" cy="2371725"/>
            <a:chOff x="533400" y="4486275"/>
            <a:chExt cx="7696200" cy="2371725"/>
          </a:xfrm>
        </p:grpSpPr>
        <p:grpSp>
          <p:nvGrpSpPr>
            <p:cNvPr id="9221" name="Group 6"/>
            <p:cNvGrpSpPr>
              <a:grpSpLocks/>
            </p:cNvGrpSpPr>
            <p:nvPr/>
          </p:nvGrpSpPr>
          <p:grpSpPr bwMode="auto">
            <a:xfrm>
              <a:off x="533400" y="4486275"/>
              <a:ext cx="7696200" cy="2371725"/>
              <a:chOff x="736600" y="4486275"/>
              <a:chExt cx="7696200" cy="2371725"/>
            </a:xfrm>
          </p:grpSpPr>
          <p:pic>
            <p:nvPicPr>
              <p:cNvPr id="92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4486275"/>
                <a:ext cx="76962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5"/>
              <p:cNvSpPr txBox="1">
                <a:spLocks noChangeArrowheads="1"/>
              </p:cNvSpPr>
              <p:nvPr/>
            </p:nvSpPr>
            <p:spPr bwMode="auto">
              <a:xfrm>
                <a:off x="1752600" y="6491287"/>
                <a:ext cx="571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50000"/>
                  </a:spcBef>
                  <a:buFontTx/>
                  <a:buNone/>
                </a:pPr>
                <a:r>
                  <a:rPr lang="pt-BR" altLang="en-US" sz="1600" b="1">
                    <a:latin typeface="Comic Sans MS" pitchFamily="66" charset="0"/>
                    <a:ea typeface="新細明體" pitchFamily="18" charset="-120"/>
                    <a:cs typeface="Arial" charset="0"/>
                  </a:rPr>
                  <a:t>Framing ASCII ‘A’ (41H)</a:t>
                </a:r>
                <a:endParaRPr lang="en-US" altLang="en-US" sz="1600" b="1">
                  <a:latin typeface="Comic Sans MS" pitchFamily="66" charset="0"/>
                  <a:ea typeface="新細明體" pitchFamily="18" charset="-120"/>
                  <a:cs typeface="Arial" charset="0"/>
                </a:endParaRPr>
              </a:p>
            </p:txBody>
          </p:sp>
        </p:grpSp>
        <p:sp>
          <p:nvSpPr>
            <p:cNvPr id="9222" name="TextBox 6"/>
            <p:cNvSpPr txBox="1">
              <a:spLocks noChangeArrowheads="1"/>
            </p:cNvSpPr>
            <p:nvPr/>
          </p:nvSpPr>
          <p:spPr bwMode="auto">
            <a:xfrm>
              <a:off x="6770717" y="4572000"/>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600">
                  <a:solidFill>
                    <a:srgbClr val="FF0000"/>
                  </a:solidFill>
                  <a:latin typeface="Comic Sans MS" pitchFamily="66" charset="0"/>
                  <a:ea typeface="新細明體" pitchFamily="18" charset="-120"/>
                  <a:cs typeface="Arial" charset="0"/>
                </a:rPr>
                <a:t>LSB</a:t>
              </a:r>
            </a:p>
          </p:txBody>
        </p:sp>
        <p:sp>
          <p:nvSpPr>
            <p:cNvPr id="9223" name="TextBox 7"/>
            <p:cNvSpPr txBox="1">
              <a:spLocks noChangeArrowheads="1"/>
            </p:cNvSpPr>
            <p:nvPr/>
          </p:nvSpPr>
          <p:spPr bwMode="auto">
            <a:xfrm>
              <a:off x="990600" y="4572000"/>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600">
                  <a:solidFill>
                    <a:srgbClr val="FF0000"/>
                  </a:solidFill>
                  <a:latin typeface="Comic Sans MS" pitchFamily="66" charset="0"/>
                  <a:ea typeface="新細明體" pitchFamily="18" charset="-120"/>
                  <a:cs typeface="Arial" charset="0"/>
                </a:rPr>
                <a:t>MSB</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8A357923-8AD3-4AF1-B338-9E1EDECAD96A}" type="slidenum">
              <a:rPr kumimoji="0" lang="zh-TW" altLang="en-US" sz="1400">
                <a:ea typeface="新細明體" pitchFamily="18" charset="-120"/>
              </a:rPr>
              <a:pPr algn="r" eaLnBrk="1" hangingPunct="1">
                <a:spcBef>
                  <a:spcPct val="0"/>
                </a:spcBef>
                <a:buFontTx/>
                <a:buNone/>
              </a:pPr>
              <a:t>8</a:t>
            </a:fld>
            <a:endParaRPr kumimoji="0" lang="en-US" altLang="zh-TW" sz="1400">
              <a:ea typeface="新細明體" pitchFamily="18" charset="-120"/>
            </a:endParaRPr>
          </a:p>
        </p:txBody>
      </p:sp>
      <p:sp>
        <p:nvSpPr>
          <p:cNvPr id="10243" name="Rectangle 1026"/>
          <p:cNvSpPr>
            <a:spLocks noGrp="1" noChangeArrowheads="1"/>
          </p:cNvSpPr>
          <p:nvPr>
            <p:ph type="title" idx="4294967295"/>
          </p:nvPr>
        </p:nvSpPr>
        <p:spPr>
          <a:xfrm>
            <a:off x="395288" y="404813"/>
            <a:ext cx="8424862" cy="371475"/>
          </a:xfrm>
        </p:spPr>
        <p:txBody>
          <a:bodyPr/>
          <a:lstStyle/>
          <a:p>
            <a:pPr algn="l" eaLnBrk="1" hangingPunct="1"/>
            <a:r>
              <a:rPr lang="en-US" altLang="en-US" b="0" smtClean="0">
                <a:solidFill>
                  <a:schemeClr val="tx1"/>
                </a:solidFill>
              </a:rPr>
              <a:t>Asynchronous serial data transmission</a:t>
            </a:r>
            <a:endParaRPr lang="en-US" altLang="zh-TW" b="0" smtClean="0">
              <a:solidFill>
                <a:schemeClr val="tx1"/>
              </a:solidFill>
            </a:endParaRPr>
          </a:p>
        </p:txBody>
      </p:sp>
      <p:sp>
        <p:nvSpPr>
          <p:cNvPr id="1024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0245" name="Text Box 5"/>
          <p:cNvSpPr txBox="1">
            <a:spLocks noChangeArrowheads="1"/>
          </p:cNvSpPr>
          <p:nvPr/>
        </p:nvSpPr>
        <p:spPr bwMode="auto">
          <a:xfrm>
            <a:off x="468313" y="987425"/>
            <a:ext cx="78486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000">
                <a:ea typeface="新細明體" pitchFamily="18" charset="-120"/>
              </a:rPr>
              <a:t>An asynchronous serial data link is said to be character oriented (7 or 8 information bits and plus several control bits).  When no information is being transmitted, the line is in an idle state. Traditionally, idle state is referred to as the mark level - a logical 1 level. </a:t>
            </a:r>
          </a:p>
          <a:p>
            <a:pPr eaLnBrk="1" hangingPunct="1">
              <a:spcBef>
                <a:spcPct val="0"/>
              </a:spcBef>
              <a:buFontTx/>
              <a:buNone/>
            </a:pPr>
            <a:endParaRPr lang="en-US" altLang="en-US" sz="2000">
              <a:ea typeface="新細明體" pitchFamily="18" charset="-120"/>
            </a:endParaRPr>
          </a:p>
          <a:p>
            <a:pPr eaLnBrk="1" hangingPunct="1">
              <a:spcBef>
                <a:spcPct val="0"/>
              </a:spcBef>
              <a:buFontTx/>
              <a:buNone/>
            </a:pPr>
            <a:r>
              <a:rPr lang="en-US" altLang="en-US" sz="2000" b="1">
                <a:ea typeface="新細明體" pitchFamily="18" charset="-120"/>
              </a:rPr>
              <a:t>A start bit</a:t>
            </a:r>
            <a:r>
              <a:rPr lang="en-US" altLang="en-US" sz="2000">
                <a:ea typeface="新細明體" pitchFamily="18" charset="-120"/>
              </a:rPr>
              <a:t>: This bit precedes the first data bit indicating the beginning of a character. The start bit is a logical zero, commonly referred to as a space.</a:t>
            </a:r>
          </a:p>
          <a:p>
            <a:pPr eaLnBrk="1" hangingPunct="1">
              <a:spcBef>
                <a:spcPct val="0"/>
              </a:spcBef>
              <a:buFontTx/>
              <a:buNone/>
            </a:pPr>
            <a:r>
              <a:rPr lang="en-US" altLang="en-US" sz="2000" b="1">
                <a:ea typeface="新細明體" pitchFamily="18" charset="-120"/>
              </a:rPr>
              <a:t>Seven to eight data bits</a:t>
            </a:r>
            <a:r>
              <a:rPr lang="en-US" altLang="en-US" sz="2000">
                <a:ea typeface="新細明體" pitchFamily="18" charset="-120"/>
              </a:rPr>
              <a:t>: The number of data bits may be either seven or eight (software set by the user). The LSB bit is transmitted first and the MSB, last.</a:t>
            </a:r>
          </a:p>
          <a:p>
            <a:pPr eaLnBrk="1" hangingPunct="1">
              <a:spcBef>
                <a:spcPct val="0"/>
              </a:spcBef>
              <a:buFontTx/>
              <a:buNone/>
            </a:pPr>
            <a:r>
              <a:rPr lang="en-US" altLang="en-US" sz="2000" b="1">
                <a:ea typeface="新細明體" pitchFamily="18" charset="-120"/>
              </a:rPr>
              <a:t>An optional even or odd parity bit</a:t>
            </a:r>
            <a:r>
              <a:rPr lang="en-US" altLang="en-US" sz="2000">
                <a:ea typeface="新細明體" pitchFamily="18" charset="-120"/>
              </a:rPr>
              <a:t>: If used, a parity bit is added after the last (MSB) data bit.  For even parity, the parity bit is set such that the total number of 1s, including itself, is even.  For odd parity, the total number of 1s in data and parity bits is odd.</a:t>
            </a:r>
          </a:p>
          <a:p>
            <a:pPr eaLnBrk="1" hangingPunct="1">
              <a:spcBef>
                <a:spcPct val="0"/>
              </a:spcBef>
              <a:buFontTx/>
              <a:buNone/>
            </a:pPr>
            <a:r>
              <a:rPr lang="en-US" altLang="en-US" sz="2000" b="1">
                <a:ea typeface="新細明體" pitchFamily="18" charset="-120"/>
              </a:rPr>
              <a:t>One or more stop bits</a:t>
            </a:r>
            <a:r>
              <a:rPr lang="en-US" altLang="en-US" sz="2000">
                <a:ea typeface="新細明體" pitchFamily="18" charset="-120"/>
              </a:rPr>
              <a:t>: Each character is terminated with one or more stop bits. A stop bit is a logical 1, commonly referred to as a mark.</a:t>
            </a:r>
          </a:p>
          <a:p>
            <a:pPr eaLnBrk="1" hangingPunct="1">
              <a:spcBef>
                <a:spcPct val="0"/>
              </a:spcBef>
              <a:buFontTx/>
              <a:buNone/>
            </a:pPr>
            <a:endParaRPr lang="en-US" altLang="en-US" sz="2000">
              <a:ea typeface="新細明體" pitchFamily="18" charset="-120"/>
            </a:endParaRPr>
          </a:p>
        </p:txBody>
      </p:sp>
      <p:sp>
        <p:nvSpPr>
          <p:cNvPr id="1024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5195D44-8B72-4A4E-BAF5-92F6954337D0}" type="slidenum">
              <a:rPr kumimoji="0" lang="zh-TW" altLang="en-US" sz="1400">
                <a:ea typeface="新細明體" pitchFamily="18" charset="-120"/>
              </a:rPr>
              <a:pPr eaLnBrk="1" hangingPunct="1">
                <a:spcBef>
                  <a:spcPct val="0"/>
                </a:spcBef>
                <a:buFontTx/>
                <a:buNone/>
              </a:pPr>
              <a:t>8</a:t>
            </a:fld>
            <a:endParaRPr kumimoji="0" lang="en-US" altLang="zh-TW" sz="1400">
              <a:ea typeface="新細明體" pitchFamily="18"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Data Transfer Rate</a:t>
            </a:r>
          </a:p>
        </p:txBody>
      </p:sp>
      <p:sp>
        <p:nvSpPr>
          <p:cNvPr id="3" name="Content Placeholder 2"/>
          <p:cNvSpPr>
            <a:spLocks noGrp="1"/>
          </p:cNvSpPr>
          <p:nvPr>
            <p:ph idx="1"/>
          </p:nvPr>
        </p:nvSpPr>
        <p:spPr/>
        <p:txBody>
          <a:bodyPr/>
          <a:lstStyle/>
          <a:p>
            <a:pPr eaLnBrk="1" hangingPunct="1">
              <a:defRPr/>
            </a:pPr>
            <a:r>
              <a:rPr lang="en-US" dirty="0" smtClean="0"/>
              <a:t>Rate of data transfer: </a:t>
            </a:r>
            <a:r>
              <a:rPr lang="en-US" i="1" dirty="0" smtClean="0">
                <a:solidFill>
                  <a:schemeClr val="accent2">
                    <a:lumMod val="60000"/>
                    <a:lumOff val="40000"/>
                  </a:schemeClr>
                </a:solidFill>
              </a:rPr>
              <a:t>bps</a:t>
            </a:r>
            <a:r>
              <a:rPr lang="en-US" i="1" dirty="0" smtClean="0"/>
              <a:t> </a:t>
            </a:r>
            <a:r>
              <a:rPr lang="en-US" dirty="0" smtClean="0"/>
              <a:t>(bits per second)</a:t>
            </a:r>
          </a:p>
          <a:p>
            <a:pPr eaLnBrk="1" hangingPunct="1">
              <a:defRPr/>
            </a:pPr>
            <a:r>
              <a:rPr lang="en-US" dirty="0" smtClean="0"/>
              <a:t>Another widely used terminology for bps is </a:t>
            </a:r>
            <a:r>
              <a:rPr lang="en-US" dirty="0" smtClean="0">
                <a:solidFill>
                  <a:schemeClr val="accent2">
                    <a:lumMod val="60000"/>
                    <a:lumOff val="40000"/>
                  </a:schemeClr>
                </a:solidFill>
              </a:rPr>
              <a:t>baud rate</a:t>
            </a:r>
          </a:p>
          <a:p>
            <a:pPr eaLnBrk="1" hangingPunct="1">
              <a:defRPr/>
            </a:pPr>
            <a:r>
              <a:rPr lang="en-US" dirty="0" smtClean="0"/>
              <a:t>For Asynchronous serial data communication, the baud rate is generally limited to 100,000bps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5384</TotalTime>
  <Words>1061</Words>
  <Application>Microsoft Office PowerPoint</Application>
  <PresentationFormat>On-screen Show (4:3)</PresentationFormat>
  <Paragraphs>187</Paragraphs>
  <Slides>23</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Times New Roman</vt:lpstr>
      <vt:lpstr>新細明體</vt:lpstr>
      <vt:lpstr>Arial</vt:lpstr>
      <vt:lpstr>DFKai-SB</vt:lpstr>
      <vt:lpstr>Comic Sans MS</vt:lpstr>
      <vt:lpstr>預設簡報設計</vt:lpstr>
      <vt:lpstr>Aurora Equation</vt:lpstr>
      <vt:lpstr>Chapter 9 PIC USART</vt:lpstr>
      <vt:lpstr>Objective</vt:lpstr>
      <vt:lpstr>Introduction </vt:lpstr>
      <vt:lpstr>Basics of Serial Communication</vt:lpstr>
      <vt:lpstr>Basics of Serial Communication (cont’d)</vt:lpstr>
      <vt:lpstr>Half-and Full-Duplex Transmission</vt:lpstr>
      <vt:lpstr>Start and Stop Bits</vt:lpstr>
      <vt:lpstr>Asynchronous serial data transmission</vt:lpstr>
      <vt:lpstr>Data Transfer Rate</vt:lpstr>
      <vt:lpstr>SPIC18 Serial Port Programming in Assembly</vt:lpstr>
      <vt:lpstr>SPBRG Register and Baud Rate in the PIC18</vt:lpstr>
      <vt:lpstr>TXSTA (Transmit Status and Control Register)</vt:lpstr>
      <vt:lpstr>TXSTA (Transmit Status and Control Register) (Cont’d)</vt:lpstr>
      <vt:lpstr>RCSTA (Receive Status and Control Register)</vt:lpstr>
      <vt:lpstr>RCSTA (Receive Status and Control Register) (Cont’d)</vt:lpstr>
      <vt:lpstr>PIR1 (Peripheral Interrupt Request Register 1)</vt:lpstr>
      <vt:lpstr>UART TX in more detail</vt:lpstr>
      <vt:lpstr>Setting up Asynchronous TX (4 Mhz)</vt:lpstr>
      <vt:lpstr>Setting up Asynchronous TX (10 Mhz)</vt:lpstr>
      <vt:lpstr>PIC18 UART Reception</vt:lpstr>
      <vt:lpstr>PIC18 UART Reception</vt:lpstr>
      <vt:lpstr>PIC18 UART Reception</vt:lpstr>
      <vt:lpstr>PIC18 UART Reception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Bighead</dc:creator>
  <cp:lastModifiedBy>CSLeung</cp:lastModifiedBy>
  <cp:revision>91</cp:revision>
  <dcterms:created xsi:type="dcterms:W3CDTF">1601-01-01T00:00:00Z</dcterms:created>
  <dcterms:modified xsi:type="dcterms:W3CDTF">2017-10-30T07:29:21Z</dcterms:modified>
</cp:coreProperties>
</file>