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2"/>
    <p:sldId id="303" r:id="rId3"/>
    <p:sldId id="269" r:id="rId4"/>
    <p:sldId id="28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2" r:id="rId15"/>
    <p:sldId id="331" r:id="rId16"/>
    <p:sldId id="279" r:id="rId17"/>
    <p:sldId id="283" r:id="rId18"/>
    <p:sldId id="28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BE0E3"/>
    <a:srgbClr val="CC9900"/>
    <a:srgbClr val="FF0000"/>
    <a:srgbClr val="996633"/>
    <a:srgbClr val="669900"/>
    <a:srgbClr val="33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206" autoAdjust="0"/>
  </p:normalViewPr>
  <p:slideViewPr>
    <p:cSldViewPr>
      <p:cViewPr varScale="1">
        <p:scale>
          <a:sx n="157" d="100"/>
          <a:sy n="157" d="100"/>
        </p:scale>
        <p:origin x="-22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C9A244-1BE5-4CEF-9A9C-65E9841992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560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C9A114-2046-442F-AB6B-CB8D14682B2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432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BDAF-9C77-415C-953F-3D2950E399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74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5DC48-4816-444D-840F-9AF26C4868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05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AC07A-59F4-4CE7-B0AD-F63F824551D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56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5729A5-1E13-4B7B-B7F0-370404FD8A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804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127F90-5D0F-41FD-8052-827888EC74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15CF0-C7AC-4105-8355-4105BB35BB9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4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E2F32-B480-49B2-9482-240E3337344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2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61A05-FAB6-4703-8455-A76442B5BE5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195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A29C-2BE0-4FB8-8162-25F68F5F9C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01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2FA9D-0CA2-40CD-A935-05B5AA9F12C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2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43344-164B-44E6-B6A6-4411D5493B0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5AA1-322D-422E-B2FA-05C36EF4925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8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49E4D-000F-43DC-A111-51257883BB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7773794E-E5CF-4FC3-A360-F6CE6E961A7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F16-3357-4761-B549-8B2294B1724B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</a:t>
            </a:r>
          </a:p>
        </p:txBody>
      </p:sp>
      <p:sp>
        <p:nvSpPr>
          <p:cNvPr id="3174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Time Complexity: O(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 baseline="30000">
                <a:ea typeface="新細明體" charset="-120"/>
              </a:rPr>
              <a:t>2</a:t>
            </a:r>
            <a:r>
              <a:rPr lang="en-US" altLang="zh-TW">
                <a:ea typeface="新細明體" charset="-120"/>
              </a:rPr>
              <a:t>)</a:t>
            </a:r>
          </a:p>
          <a:p>
            <a:r>
              <a:rPr lang="en-US" altLang="zh-TW">
                <a:ea typeface="新細明體" charset="-120"/>
              </a:rPr>
              <a:t>Space Complexity: 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D5DF-EC3B-4C11-B8F5-297CF8E12CC5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53340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9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Sort: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Start from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pass, no need to consider the largest element (the last element)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2004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37338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42672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48006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2438400" y="2711450"/>
            <a:ext cx="358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Only require to compare the rest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- 1 elements in 2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nd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pass</a:t>
            </a:r>
          </a:p>
        </p:txBody>
      </p:sp>
      <p:sp>
        <p:nvSpPr>
          <p:cNvPr id="293899" name="AutoShape 11"/>
          <p:cNvSpPr>
            <a:spLocks/>
          </p:cNvSpPr>
          <p:nvPr/>
        </p:nvSpPr>
        <p:spPr bwMode="auto">
          <a:xfrm rot="-5400000">
            <a:off x="4152900" y="24003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3900" name="AutoShape 12"/>
          <p:cNvSpPr>
            <a:spLocks/>
          </p:cNvSpPr>
          <p:nvPr/>
        </p:nvSpPr>
        <p:spPr bwMode="auto">
          <a:xfrm rot="5400000" flipV="1">
            <a:off x="4152900" y="33909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3901" name="AutoShape 13"/>
          <p:cNvSpPr>
            <a:spLocks/>
          </p:cNvSpPr>
          <p:nvPr/>
        </p:nvSpPr>
        <p:spPr bwMode="auto">
          <a:xfrm rot="5400000" flipV="1">
            <a:off x="5562600" y="41910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3200400" y="4648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4648200" y="46482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partially</a:t>
            </a:r>
            <a:br>
              <a:rPr lang="en-US" altLang="zh-TW">
                <a:solidFill>
                  <a:srgbClr val="669900"/>
                </a:solidFill>
                <a:ea typeface="新細明體" charset="-120"/>
              </a:rPr>
            </a:b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4501-0693-488E-8D00-7A770401C6E2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53340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9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Sort: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2004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37338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42672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48006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4923" name="Arc 11"/>
          <p:cNvSpPr>
            <a:spLocks/>
          </p:cNvSpPr>
          <p:nvPr/>
        </p:nvSpPr>
        <p:spPr bwMode="auto">
          <a:xfrm rot="10774548" flipH="1">
            <a:off x="3427413" y="2286000"/>
            <a:ext cx="609600" cy="155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304800" y="16906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pass,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comparision</a:t>
            </a: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53340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9</a:t>
            </a:r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32004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4927" name="Rectangle 15"/>
          <p:cNvSpPr>
            <a:spLocks noChangeArrowheads="1"/>
          </p:cNvSpPr>
          <p:nvPr/>
        </p:nvSpPr>
        <p:spPr bwMode="auto">
          <a:xfrm>
            <a:off x="37338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294928" name="Rectangle 16"/>
          <p:cNvSpPr>
            <a:spLocks noChangeArrowheads="1"/>
          </p:cNvSpPr>
          <p:nvPr/>
        </p:nvSpPr>
        <p:spPr bwMode="auto">
          <a:xfrm>
            <a:off x="42672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4929" name="Rectangle 17"/>
          <p:cNvSpPr>
            <a:spLocks noChangeArrowheads="1"/>
          </p:cNvSpPr>
          <p:nvPr/>
        </p:nvSpPr>
        <p:spPr bwMode="auto">
          <a:xfrm>
            <a:off x="48006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4930" name="Arc 18"/>
          <p:cNvSpPr>
            <a:spLocks/>
          </p:cNvSpPr>
          <p:nvPr/>
        </p:nvSpPr>
        <p:spPr bwMode="auto">
          <a:xfrm rot="10774548" flipH="1">
            <a:off x="3962400" y="3581400"/>
            <a:ext cx="609600" cy="155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4931" name="Text Box 19"/>
          <p:cNvSpPr txBox="1">
            <a:spLocks noChangeArrowheads="1"/>
          </p:cNvSpPr>
          <p:nvPr/>
        </p:nvSpPr>
        <p:spPr bwMode="auto">
          <a:xfrm>
            <a:off x="304800" y="29860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pass,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comparision</a:t>
            </a:r>
          </a:p>
        </p:txBody>
      </p:sp>
      <p:sp>
        <p:nvSpPr>
          <p:cNvPr id="294932" name="Rectangle 20"/>
          <p:cNvSpPr>
            <a:spLocks noChangeArrowheads="1"/>
          </p:cNvSpPr>
          <p:nvPr/>
        </p:nvSpPr>
        <p:spPr bwMode="auto">
          <a:xfrm>
            <a:off x="53340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9</a:t>
            </a:r>
          </a:p>
        </p:txBody>
      </p:sp>
      <p:sp>
        <p:nvSpPr>
          <p:cNvPr id="294933" name="Rectangle 21"/>
          <p:cNvSpPr>
            <a:spLocks noChangeArrowheads="1"/>
          </p:cNvSpPr>
          <p:nvPr/>
        </p:nvSpPr>
        <p:spPr bwMode="auto">
          <a:xfrm>
            <a:off x="32004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4934" name="Rectangle 22"/>
          <p:cNvSpPr>
            <a:spLocks noChangeArrowheads="1"/>
          </p:cNvSpPr>
          <p:nvPr/>
        </p:nvSpPr>
        <p:spPr bwMode="auto">
          <a:xfrm>
            <a:off x="37338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4935" name="Rectangle 23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294936" name="Rectangle 24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4937" name="Arc 25"/>
          <p:cNvSpPr>
            <a:spLocks/>
          </p:cNvSpPr>
          <p:nvPr/>
        </p:nvSpPr>
        <p:spPr bwMode="auto">
          <a:xfrm rot="10774548" flipH="1">
            <a:off x="4495800" y="4800600"/>
            <a:ext cx="609600" cy="155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4938" name="Text Box 26"/>
          <p:cNvSpPr txBox="1">
            <a:spLocks noChangeArrowheads="1"/>
          </p:cNvSpPr>
          <p:nvPr/>
        </p:nvSpPr>
        <p:spPr bwMode="auto">
          <a:xfrm>
            <a:off x="304800" y="42052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pass,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comparision</a:t>
            </a:r>
          </a:p>
        </p:txBody>
      </p:sp>
      <p:sp>
        <p:nvSpPr>
          <p:cNvPr id="294939" name="Rectangle 27"/>
          <p:cNvSpPr>
            <a:spLocks noChangeArrowheads="1"/>
          </p:cNvSpPr>
          <p:nvPr/>
        </p:nvSpPr>
        <p:spPr bwMode="auto">
          <a:xfrm>
            <a:off x="5334000" y="5562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9</a:t>
            </a:r>
          </a:p>
        </p:txBody>
      </p:sp>
      <p:sp>
        <p:nvSpPr>
          <p:cNvPr id="294940" name="Rectangle 28"/>
          <p:cNvSpPr>
            <a:spLocks noChangeArrowheads="1"/>
          </p:cNvSpPr>
          <p:nvPr/>
        </p:nvSpPr>
        <p:spPr bwMode="auto">
          <a:xfrm>
            <a:off x="3200400" y="5562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4941" name="Rectangle 29"/>
          <p:cNvSpPr>
            <a:spLocks noChangeArrowheads="1"/>
          </p:cNvSpPr>
          <p:nvPr/>
        </p:nvSpPr>
        <p:spPr bwMode="auto">
          <a:xfrm>
            <a:off x="3733800" y="5562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4942" name="Rectangle 30"/>
          <p:cNvSpPr>
            <a:spLocks noChangeArrowheads="1"/>
          </p:cNvSpPr>
          <p:nvPr/>
        </p:nvSpPr>
        <p:spPr bwMode="auto">
          <a:xfrm>
            <a:off x="4267200" y="5562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4943" name="Rectangle 31"/>
          <p:cNvSpPr>
            <a:spLocks noChangeArrowheads="1"/>
          </p:cNvSpPr>
          <p:nvPr/>
        </p:nvSpPr>
        <p:spPr bwMode="auto">
          <a:xfrm>
            <a:off x="4800600" y="5562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294945" name="Text Box 33"/>
          <p:cNvSpPr txBox="1">
            <a:spLocks noChangeArrowheads="1"/>
          </p:cNvSpPr>
          <p:nvPr/>
        </p:nvSpPr>
        <p:spPr bwMode="auto">
          <a:xfrm>
            <a:off x="304800" y="55768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94946" name="Line 34"/>
          <p:cNvSpPr>
            <a:spLocks noChangeShapeType="1"/>
          </p:cNvSpPr>
          <p:nvPr/>
        </p:nvSpPr>
        <p:spPr bwMode="auto">
          <a:xfrm flipH="1">
            <a:off x="5181600" y="4953000"/>
            <a:ext cx="914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4947" name="Text Box 35"/>
          <p:cNvSpPr txBox="1">
            <a:spLocks noChangeArrowheads="1"/>
          </p:cNvSpPr>
          <p:nvPr/>
        </p:nvSpPr>
        <p:spPr bwMode="auto">
          <a:xfrm>
            <a:off x="6019800" y="4800600"/>
            <a:ext cx="2590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2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nd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largest element fall to 2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nd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bottom after running the 2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nd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pass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4948" name="AutoShape 36"/>
          <p:cNvSpPr>
            <a:spLocks/>
          </p:cNvSpPr>
          <p:nvPr/>
        </p:nvSpPr>
        <p:spPr bwMode="auto">
          <a:xfrm rot="5400000" flipV="1">
            <a:off x="3931444" y="5455444"/>
            <a:ext cx="138112" cy="1600200"/>
          </a:xfrm>
          <a:prstGeom prst="rightBrace">
            <a:avLst>
              <a:gd name="adj1" fmla="val 96552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4949" name="AutoShape 37"/>
          <p:cNvSpPr>
            <a:spLocks/>
          </p:cNvSpPr>
          <p:nvPr/>
        </p:nvSpPr>
        <p:spPr bwMode="auto">
          <a:xfrm rot="5400000" flipV="1">
            <a:off x="5303044" y="5760244"/>
            <a:ext cx="138112" cy="990600"/>
          </a:xfrm>
          <a:prstGeom prst="rightBrace">
            <a:avLst>
              <a:gd name="adj1" fmla="val 5977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4950" name="Text Box 38"/>
          <p:cNvSpPr txBox="1">
            <a:spLocks noChangeArrowheads="1"/>
          </p:cNvSpPr>
          <p:nvPr/>
        </p:nvSpPr>
        <p:spPr bwMode="auto">
          <a:xfrm>
            <a:off x="2971800" y="64008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294951" name="Text Box 39"/>
          <p:cNvSpPr txBox="1">
            <a:spLocks noChangeArrowheads="1"/>
          </p:cNvSpPr>
          <p:nvPr/>
        </p:nvSpPr>
        <p:spPr bwMode="auto">
          <a:xfrm>
            <a:off x="4343400" y="6248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partially</a:t>
            </a:r>
            <a:br>
              <a:rPr lang="en-US" altLang="zh-TW">
                <a:solidFill>
                  <a:srgbClr val="669900"/>
                </a:solidFill>
                <a:ea typeface="新細明體" charset="-120"/>
              </a:rPr>
            </a:b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294953" name="AutoShape 41"/>
          <p:cNvSpPr>
            <a:spLocks/>
          </p:cNvSpPr>
          <p:nvPr/>
        </p:nvSpPr>
        <p:spPr bwMode="auto">
          <a:xfrm rot="5400000" flipV="1">
            <a:off x="5562600" y="21336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4955" name="Text Box 43"/>
          <p:cNvSpPr txBox="1">
            <a:spLocks noChangeArrowheads="1"/>
          </p:cNvSpPr>
          <p:nvPr/>
        </p:nvSpPr>
        <p:spPr bwMode="auto">
          <a:xfrm>
            <a:off x="4648200" y="24384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partially sorted list</a:t>
            </a:r>
          </a:p>
        </p:txBody>
      </p:sp>
      <p:sp>
        <p:nvSpPr>
          <p:cNvPr id="294956" name="Arc 44"/>
          <p:cNvSpPr>
            <a:spLocks/>
          </p:cNvSpPr>
          <p:nvPr/>
        </p:nvSpPr>
        <p:spPr bwMode="auto">
          <a:xfrm rot="21549100" flipH="1">
            <a:off x="3962400" y="4111625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66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4957" name="Arc 45"/>
          <p:cNvSpPr>
            <a:spLocks/>
          </p:cNvSpPr>
          <p:nvPr/>
        </p:nvSpPr>
        <p:spPr bwMode="auto">
          <a:xfrm rot="21549100" flipH="1">
            <a:off x="4495800" y="5483225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66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90F-3789-4602-AB94-56F3826A4CA6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53340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9</a:t>
            </a: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53340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9</a:t>
            </a:r>
          </a:p>
        </p:txBody>
      </p:sp>
      <p:sp>
        <p:nvSpPr>
          <p:cNvPr id="298001" name="Rectangle 17"/>
          <p:cNvSpPr>
            <a:spLocks noChangeArrowheads="1"/>
          </p:cNvSpPr>
          <p:nvPr/>
        </p:nvSpPr>
        <p:spPr bwMode="auto">
          <a:xfrm>
            <a:off x="53340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9</a:t>
            </a: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48006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8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48006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8</a:t>
            </a:r>
          </a:p>
        </p:txBody>
      </p:sp>
      <p:sp>
        <p:nvSpPr>
          <p:cNvPr id="298005" name="Rectangle 21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8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Sort: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2004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7338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42672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7992" name="Arc 8"/>
          <p:cNvSpPr>
            <a:spLocks/>
          </p:cNvSpPr>
          <p:nvPr/>
        </p:nvSpPr>
        <p:spPr bwMode="auto">
          <a:xfrm rot="10774548" flipH="1">
            <a:off x="3427413" y="2286000"/>
            <a:ext cx="609600" cy="155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304800" y="16906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pass,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comparision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2004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37338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7997" name="Rectangle 13"/>
          <p:cNvSpPr>
            <a:spLocks noChangeArrowheads="1"/>
          </p:cNvSpPr>
          <p:nvPr/>
        </p:nvSpPr>
        <p:spPr bwMode="auto">
          <a:xfrm>
            <a:off x="42672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7999" name="Arc 15"/>
          <p:cNvSpPr>
            <a:spLocks/>
          </p:cNvSpPr>
          <p:nvPr/>
        </p:nvSpPr>
        <p:spPr bwMode="auto">
          <a:xfrm rot="10774548" flipH="1">
            <a:off x="3962400" y="3581400"/>
            <a:ext cx="609600" cy="155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304800" y="29860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pass,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comparision</a:t>
            </a:r>
          </a:p>
        </p:txBody>
      </p:sp>
      <p:sp>
        <p:nvSpPr>
          <p:cNvPr id="298002" name="Rectangle 18"/>
          <p:cNvSpPr>
            <a:spLocks noChangeArrowheads="1"/>
          </p:cNvSpPr>
          <p:nvPr/>
        </p:nvSpPr>
        <p:spPr bwMode="auto">
          <a:xfrm>
            <a:off x="32004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8003" name="Rectangle 19"/>
          <p:cNvSpPr>
            <a:spLocks noChangeArrowheads="1"/>
          </p:cNvSpPr>
          <p:nvPr/>
        </p:nvSpPr>
        <p:spPr bwMode="auto">
          <a:xfrm>
            <a:off x="37338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8004" name="Rectangle 20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8007" name="Text Box 23"/>
          <p:cNvSpPr txBox="1">
            <a:spLocks noChangeArrowheads="1"/>
          </p:cNvSpPr>
          <p:nvPr/>
        </p:nvSpPr>
        <p:spPr bwMode="auto">
          <a:xfrm>
            <a:off x="304800" y="42052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98014" name="Line 30"/>
          <p:cNvSpPr>
            <a:spLocks noChangeShapeType="1"/>
          </p:cNvSpPr>
          <p:nvPr/>
        </p:nvSpPr>
        <p:spPr bwMode="auto">
          <a:xfrm flipH="1">
            <a:off x="4648200" y="3581400"/>
            <a:ext cx="14478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8015" name="Text Box 31"/>
          <p:cNvSpPr txBox="1">
            <a:spLocks noChangeArrowheads="1"/>
          </p:cNvSpPr>
          <p:nvPr/>
        </p:nvSpPr>
        <p:spPr bwMode="auto">
          <a:xfrm>
            <a:off x="6019800" y="3429000"/>
            <a:ext cx="2590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3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rd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largest element fall to 3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rd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bottom after running the 3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rd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pass</a:t>
            </a:r>
          </a:p>
        </p:txBody>
      </p:sp>
      <p:sp>
        <p:nvSpPr>
          <p:cNvPr id="298016" name="AutoShape 32"/>
          <p:cNvSpPr>
            <a:spLocks/>
          </p:cNvSpPr>
          <p:nvPr/>
        </p:nvSpPr>
        <p:spPr bwMode="auto">
          <a:xfrm rot="5400000" flipV="1">
            <a:off x="3650456" y="4350544"/>
            <a:ext cx="166688" cy="1066800"/>
          </a:xfrm>
          <a:prstGeom prst="rightBrace">
            <a:avLst>
              <a:gd name="adj1" fmla="val 53333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8017" name="AutoShape 33"/>
          <p:cNvSpPr>
            <a:spLocks/>
          </p:cNvSpPr>
          <p:nvPr/>
        </p:nvSpPr>
        <p:spPr bwMode="auto">
          <a:xfrm rot="5400000" flipV="1">
            <a:off x="5022056" y="4121944"/>
            <a:ext cx="166688" cy="1524000"/>
          </a:xfrm>
          <a:prstGeom prst="rightBrace">
            <a:avLst>
              <a:gd name="adj1" fmla="val 7619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8018" name="Text Box 34"/>
          <p:cNvSpPr txBox="1">
            <a:spLocks noChangeArrowheads="1"/>
          </p:cNvSpPr>
          <p:nvPr/>
        </p:nvSpPr>
        <p:spPr bwMode="auto">
          <a:xfrm>
            <a:off x="2743200" y="5043488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298019" name="Text Box 35"/>
          <p:cNvSpPr txBox="1">
            <a:spLocks noChangeArrowheads="1"/>
          </p:cNvSpPr>
          <p:nvPr/>
        </p:nvSpPr>
        <p:spPr bwMode="auto">
          <a:xfrm>
            <a:off x="4114800" y="5043488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partially</a:t>
            </a:r>
            <a:br>
              <a:rPr lang="en-US" altLang="zh-TW">
                <a:solidFill>
                  <a:srgbClr val="669900"/>
                </a:solidFill>
                <a:ea typeface="新細明體" charset="-120"/>
              </a:rPr>
            </a:b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298020" name="AutoShape 36"/>
          <p:cNvSpPr>
            <a:spLocks/>
          </p:cNvSpPr>
          <p:nvPr/>
        </p:nvSpPr>
        <p:spPr bwMode="auto">
          <a:xfrm rot="5400000" flipV="1">
            <a:off x="5303044" y="1874044"/>
            <a:ext cx="138112" cy="990600"/>
          </a:xfrm>
          <a:prstGeom prst="rightBrace">
            <a:avLst>
              <a:gd name="adj1" fmla="val 5977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8021" name="Text Box 37"/>
          <p:cNvSpPr txBox="1">
            <a:spLocks noChangeArrowheads="1"/>
          </p:cNvSpPr>
          <p:nvPr/>
        </p:nvSpPr>
        <p:spPr bwMode="auto">
          <a:xfrm>
            <a:off x="4343400" y="25146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partially sorted list</a:t>
            </a:r>
          </a:p>
        </p:txBody>
      </p:sp>
      <p:sp>
        <p:nvSpPr>
          <p:cNvPr id="298022" name="Arc 38"/>
          <p:cNvSpPr>
            <a:spLocks/>
          </p:cNvSpPr>
          <p:nvPr/>
        </p:nvSpPr>
        <p:spPr bwMode="auto">
          <a:xfrm rot="21549100" flipH="1">
            <a:off x="3962400" y="4111625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66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5F-7292-4024-8972-DBA2C49C3685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53340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9</a:t>
            </a:r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48006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8</a:t>
            </a:r>
          </a:p>
        </p:txBody>
      </p:sp>
      <p:sp>
        <p:nvSpPr>
          <p:cNvPr id="299024" name="Rectangle 16"/>
          <p:cNvSpPr>
            <a:spLocks noChangeArrowheads="1"/>
          </p:cNvSpPr>
          <p:nvPr/>
        </p:nvSpPr>
        <p:spPr bwMode="auto">
          <a:xfrm>
            <a:off x="42672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6</a:t>
            </a:r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53340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9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48006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8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42672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DDDDDD"/>
                </a:solidFill>
                <a:ea typeface="新細明體" charset="-120"/>
              </a:rPr>
              <a:t>6</a:t>
            </a:r>
          </a:p>
        </p:txBody>
      </p:sp>
      <p:sp>
        <p:nvSpPr>
          <p:cNvPr id="2990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Sort: 4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99017" name="Rectangle 9"/>
          <p:cNvSpPr>
            <a:spLocks noChangeArrowheads="1"/>
          </p:cNvSpPr>
          <p:nvPr/>
        </p:nvSpPr>
        <p:spPr bwMode="auto">
          <a:xfrm>
            <a:off x="32004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9020" name="Arc 12"/>
          <p:cNvSpPr>
            <a:spLocks/>
          </p:cNvSpPr>
          <p:nvPr/>
        </p:nvSpPr>
        <p:spPr bwMode="auto">
          <a:xfrm rot="10774548" flipH="1">
            <a:off x="3427413" y="2286000"/>
            <a:ext cx="609600" cy="155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9021" name="Text Box 13"/>
          <p:cNvSpPr txBox="1">
            <a:spLocks noChangeArrowheads="1"/>
          </p:cNvSpPr>
          <p:nvPr/>
        </p:nvSpPr>
        <p:spPr bwMode="auto">
          <a:xfrm>
            <a:off x="304800" y="16906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4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pass,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comparision</a:t>
            </a:r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32004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9023" name="Rectangle 15"/>
          <p:cNvSpPr>
            <a:spLocks noChangeArrowheads="1"/>
          </p:cNvSpPr>
          <p:nvPr/>
        </p:nvSpPr>
        <p:spPr bwMode="auto">
          <a:xfrm>
            <a:off x="3733800" y="2971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304800" y="29860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4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99032" name="Text Box 24"/>
          <p:cNvSpPr txBox="1">
            <a:spLocks noChangeArrowheads="1"/>
          </p:cNvSpPr>
          <p:nvPr/>
        </p:nvSpPr>
        <p:spPr bwMode="auto">
          <a:xfrm>
            <a:off x="6096000" y="2133600"/>
            <a:ext cx="2590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4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th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largest element fall to 4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th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bottom after running the 4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th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pass</a:t>
            </a:r>
          </a:p>
        </p:txBody>
      </p:sp>
      <p:sp>
        <p:nvSpPr>
          <p:cNvPr id="299033" name="Rectangle 25"/>
          <p:cNvSpPr>
            <a:spLocks noChangeArrowheads="1"/>
          </p:cNvSpPr>
          <p:nvPr/>
        </p:nvSpPr>
        <p:spPr bwMode="auto">
          <a:xfrm>
            <a:off x="3200400" y="4800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9034" name="Rectangle 26"/>
          <p:cNvSpPr>
            <a:spLocks noChangeArrowheads="1"/>
          </p:cNvSpPr>
          <p:nvPr/>
        </p:nvSpPr>
        <p:spPr bwMode="auto">
          <a:xfrm>
            <a:off x="3733800" y="4800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9035" name="Rectangle 27"/>
          <p:cNvSpPr>
            <a:spLocks noChangeArrowheads="1"/>
          </p:cNvSpPr>
          <p:nvPr/>
        </p:nvSpPr>
        <p:spPr bwMode="auto">
          <a:xfrm>
            <a:off x="4267200" y="4800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9036" name="Rectangle 28"/>
          <p:cNvSpPr>
            <a:spLocks noChangeArrowheads="1"/>
          </p:cNvSpPr>
          <p:nvPr/>
        </p:nvSpPr>
        <p:spPr bwMode="auto">
          <a:xfrm>
            <a:off x="4800600" y="4800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299037" name="Rectangle 29"/>
          <p:cNvSpPr>
            <a:spLocks noChangeArrowheads="1"/>
          </p:cNvSpPr>
          <p:nvPr/>
        </p:nvSpPr>
        <p:spPr bwMode="auto">
          <a:xfrm>
            <a:off x="5334000" y="4800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299039" name="Text Box 31"/>
          <p:cNvSpPr txBox="1">
            <a:spLocks noChangeArrowheads="1"/>
          </p:cNvSpPr>
          <p:nvPr/>
        </p:nvSpPr>
        <p:spPr bwMode="auto">
          <a:xfrm>
            <a:off x="304800" y="48768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final sequence</a:t>
            </a:r>
          </a:p>
        </p:txBody>
      </p:sp>
      <p:sp>
        <p:nvSpPr>
          <p:cNvPr id="299041" name="AutoShape 33"/>
          <p:cNvSpPr>
            <a:spLocks/>
          </p:cNvSpPr>
          <p:nvPr/>
        </p:nvSpPr>
        <p:spPr bwMode="auto">
          <a:xfrm rot="5400000" flipV="1">
            <a:off x="4762500" y="26289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9043" name="Text Box 35"/>
          <p:cNvSpPr txBox="1">
            <a:spLocks noChangeArrowheads="1"/>
          </p:cNvSpPr>
          <p:nvPr/>
        </p:nvSpPr>
        <p:spPr bwMode="auto">
          <a:xfrm>
            <a:off x="3810000" y="3824288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partially sorted list</a:t>
            </a:r>
          </a:p>
        </p:txBody>
      </p:sp>
      <p:sp>
        <p:nvSpPr>
          <p:cNvPr id="299044" name="AutoShape 36"/>
          <p:cNvSpPr>
            <a:spLocks/>
          </p:cNvSpPr>
          <p:nvPr/>
        </p:nvSpPr>
        <p:spPr bwMode="auto">
          <a:xfrm rot="5400000" flipV="1">
            <a:off x="5022056" y="1607344"/>
            <a:ext cx="166688" cy="1524000"/>
          </a:xfrm>
          <a:prstGeom prst="rightBrace">
            <a:avLst>
              <a:gd name="adj1" fmla="val 7619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299045" name="Text Box 37"/>
          <p:cNvSpPr txBox="1">
            <a:spLocks noChangeArrowheads="1"/>
          </p:cNvSpPr>
          <p:nvPr/>
        </p:nvSpPr>
        <p:spPr bwMode="auto">
          <a:xfrm>
            <a:off x="4114800" y="2362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partially sorted list</a:t>
            </a:r>
          </a:p>
        </p:txBody>
      </p:sp>
      <p:sp>
        <p:nvSpPr>
          <p:cNvPr id="299031" name="Line 23"/>
          <p:cNvSpPr>
            <a:spLocks noChangeShapeType="1"/>
          </p:cNvSpPr>
          <p:nvPr/>
        </p:nvSpPr>
        <p:spPr bwMode="auto">
          <a:xfrm flipH="1">
            <a:off x="4114800" y="2362200"/>
            <a:ext cx="19812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9046" name="AutoShape 38"/>
          <p:cNvSpPr>
            <a:spLocks/>
          </p:cNvSpPr>
          <p:nvPr/>
        </p:nvSpPr>
        <p:spPr bwMode="auto">
          <a:xfrm rot="5400000" flipV="1">
            <a:off x="4488656" y="4183857"/>
            <a:ext cx="90487" cy="2667000"/>
          </a:xfrm>
          <a:prstGeom prst="rightBrace">
            <a:avLst>
              <a:gd name="adj1" fmla="val 245615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9047" name="Text Box 39"/>
          <p:cNvSpPr txBox="1">
            <a:spLocks noChangeArrowheads="1"/>
          </p:cNvSpPr>
          <p:nvPr/>
        </p:nvSpPr>
        <p:spPr bwMode="auto">
          <a:xfrm>
            <a:off x="3505200" y="57150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299048" name="Arc 40"/>
          <p:cNvSpPr>
            <a:spLocks/>
          </p:cNvSpPr>
          <p:nvPr/>
        </p:nvSpPr>
        <p:spPr bwMode="auto">
          <a:xfrm rot="21549100" flipH="1">
            <a:off x="3429000" y="2892425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66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9049" name="Text Box 41"/>
          <p:cNvSpPr txBox="1">
            <a:spLocks noChangeArrowheads="1"/>
          </p:cNvSpPr>
          <p:nvPr/>
        </p:nvSpPr>
        <p:spPr bwMode="auto">
          <a:xfrm>
            <a:off x="6096000" y="4724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Not necessary to run the 5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th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pass (why?)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D465-F149-4222-8FC0-520C74AAC26C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Swap Two Variables?</a:t>
            </a: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586740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void swap(int *a, int *b) {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int temp;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temp = *a;</a:t>
            </a:r>
            <a:endParaRPr lang="en-US" altLang="zh-TW">
              <a:solidFill>
                <a:srgbClr val="669900"/>
              </a:solidFill>
              <a:latin typeface="Verdana" pitchFamily="34" charset="0"/>
              <a:ea typeface="新細明體" charset="-120"/>
            </a:endParaRP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*a = *b;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*b = temp;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//Time complexity O(1)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//Space complexity 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2F-1E81-42B9-B40C-BF96E43D125E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Time Complexity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The amount of time to compare two numbers is constant O(1)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if (a[i] &lt; a[j]) …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The amount of time to swap two numbers is also constant O(1)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swap(&amp;a[i], &amp;a[j]);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The amount of time require to sort the sequence is proportional to the </a:t>
            </a:r>
            <a:r>
              <a:rPr lang="en-US" altLang="zh-TW" b="1">
                <a:ea typeface="新細明體" charset="-120"/>
              </a:rPr>
              <a:t>number of comparisons </a:t>
            </a:r>
            <a:r>
              <a:rPr lang="en-US" altLang="zh-TW">
                <a:ea typeface="新細明體" charset="-120"/>
              </a:rPr>
              <a:t>(or</a:t>
            </a:r>
            <a:r>
              <a:rPr lang="en-US" altLang="zh-TW" b="1">
                <a:ea typeface="新細明體" charset="-120"/>
              </a:rPr>
              <a:t> swaps</a:t>
            </a:r>
            <a:r>
              <a:rPr lang="en-US" altLang="zh-TW">
                <a:ea typeface="新細明體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88A6-3E14-4582-A715-6779852E6C65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Many Comparisons?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If there are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elements in total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No. of passes?</a:t>
            </a:r>
          </a:p>
          <a:p>
            <a:pPr lvl="2">
              <a:lnSpc>
                <a:spcPct val="90000"/>
              </a:lnSpc>
            </a:pP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– 1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How many comparisons in each pass?</a:t>
            </a:r>
          </a:p>
          <a:p>
            <a:pPr lvl="2">
              <a:lnSpc>
                <a:spcPct val="90000"/>
              </a:lnSpc>
            </a:pPr>
            <a:r>
              <a:rPr lang="en-US" altLang="zh-TW" i="1">
                <a:ea typeface="新細明體" charset="-120"/>
              </a:rPr>
              <a:t>i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pass: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– </a:t>
            </a: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>
                <a:ea typeface="新細明體" charset="-120"/>
              </a:rPr>
              <a:t> comparisons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How many comparisons in total?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新細明體" charset="-120"/>
                <a:cs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altLang="zh-TW">
              <a:ea typeface="新細明體" charset="-12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  <a:cs typeface="Arial" charset="0"/>
              </a:rPr>
              <a:t>Therefore, the time complexity is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新細明體" charset="-120"/>
                <a:cs typeface="Arial" charset="0"/>
              </a:rPr>
              <a:t>O(</a:t>
            </a:r>
            <a:r>
              <a:rPr lang="en-US" altLang="zh-TW" i="1">
                <a:ea typeface="新細明體" charset="-120"/>
                <a:cs typeface="Arial" charset="0"/>
              </a:rPr>
              <a:t>n</a:t>
            </a:r>
            <a:r>
              <a:rPr lang="en-US" altLang="zh-TW" baseline="30000">
                <a:ea typeface="新細明體" charset="-120"/>
                <a:cs typeface="Arial" charset="0"/>
              </a:rPr>
              <a:t>2</a:t>
            </a:r>
            <a:r>
              <a:rPr lang="en-US" altLang="zh-TW">
                <a:ea typeface="新細明體" charset="-120"/>
                <a:cs typeface="Arial" charset="0"/>
              </a:rPr>
              <a:t>)</a:t>
            </a:r>
            <a:endParaRPr lang="el-GR" altLang="zh-HK">
              <a:cs typeface="Arial" charset="0"/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graphicFrame>
        <p:nvGraphicFramePr>
          <p:cNvPr id="300038" name="Object 6"/>
          <p:cNvGraphicFramePr>
            <a:graphicFrameLocks noChangeAspect="1"/>
          </p:cNvGraphicFramePr>
          <p:nvPr/>
        </p:nvGraphicFramePr>
        <p:xfrm>
          <a:off x="1819275" y="4343400"/>
          <a:ext cx="21510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3" name="Equation" r:id="rId3" imgW="1206360" imgH="431640" progId="Equation.3">
                  <p:embed/>
                </p:oleObj>
              </mc:Choice>
              <mc:Fallback>
                <p:oleObj name="Equation" r:id="rId3" imgW="12063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4343400"/>
                        <a:ext cx="21510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CFBC-AFB0-40EE-B788-E648C443ADBD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Procedure: 2 For-Loops</a:t>
            </a: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92480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void bubble(int data[], int n) {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int i, j;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</a:t>
            </a:r>
            <a:r>
              <a:rPr lang="en-US" altLang="zh-TW">
                <a:solidFill>
                  <a:srgbClr val="669900"/>
                </a:solidFill>
                <a:latin typeface="Verdana" pitchFamily="34" charset="0"/>
                <a:ea typeface="新細明體" charset="-120"/>
              </a:rPr>
              <a:t>//sort in ascending order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for (i = 0; i &lt; n - 1; i++)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for (j = 0; j &lt; n - 1 - i; j++)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    if (data[j] &gt; data[j+1]) swap(&amp;data[j], &amp;data[j+1]);</a:t>
            </a:r>
          </a:p>
          <a:p>
            <a:pPr>
              <a:spcBef>
                <a:spcPct val="50000"/>
              </a:spcBef>
            </a:pPr>
            <a:endParaRPr lang="en-US" altLang="zh-TW">
              <a:latin typeface="Verdana" pitchFamily="34" charset="0"/>
              <a:ea typeface="新細明體" charset="-120"/>
            </a:endParaRP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}</a:t>
            </a:r>
          </a:p>
        </p:txBody>
      </p:sp>
      <p:sp>
        <p:nvSpPr>
          <p:cNvPr id="305156" name="Line 4"/>
          <p:cNvSpPr>
            <a:spLocks noChangeShapeType="1"/>
          </p:cNvSpPr>
          <p:nvPr/>
        </p:nvSpPr>
        <p:spPr bwMode="auto">
          <a:xfrm flipH="1">
            <a:off x="3200400" y="1600200"/>
            <a:ext cx="213360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5334000" y="1371600"/>
            <a:ext cx="3657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Mind the for-loop indexes here</a:t>
            </a:r>
          </a:p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control the no. of passes</a:t>
            </a:r>
          </a:p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charset="-120"/>
              </a:rPr>
              <a:t>j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control the no. of comparisons in each pass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838200" y="2895600"/>
            <a:ext cx="7924800" cy="1371600"/>
          </a:xfrm>
          <a:prstGeom prst="rect">
            <a:avLst/>
          </a:prstGeom>
          <a:noFill/>
          <a:ln w="38100">
            <a:solidFill>
              <a:srgbClr val="3399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05159" name="Text Box 7"/>
          <p:cNvSpPr txBox="1">
            <a:spLocks noChangeArrowheads="1"/>
          </p:cNvSpPr>
          <p:nvPr/>
        </p:nvSpPr>
        <p:spPr bwMode="auto">
          <a:xfrm>
            <a:off x="1676400" y="4495800"/>
            <a:ext cx="2743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Each pass consists of comparing each element with its successor</a:t>
            </a:r>
          </a:p>
        </p:txBody>
      </p:sp>
      <p:sp>
        <p:nvSpPr>
          <p:cNvPr id="305160" name="Text Box 8"/>
          <p:cNvSpPr txBox="1">
            <a:spLocks noChangeArrowheads="1"/>
          </p:cNvSpPr>
          <p:nvPr/>
        </p:nvSpPr>
        <p:spPr bwMode="auto">
          <a:xfrm>
            <a:off x="4800600" y="4495800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Swap these two elements if they are not in proper order</a:t>
            </a:r>
          </a:p>
        </p:txBody>
      </p:sp>
      <p:sp>
        <p:nvSpPr>
          <p:cNvPr id="305161" name="Line 9"/>
          <p:cNvSpPr>
            <a:spLocks noChangeShapeType="1"/>
          </p:cNvSpPr>
          <p:nvPr/>
        </p:nvSpPr>
        <p:spPr bwMode="auto">
          <a:xfrm flipV="1">
            <a:off x="2667000" y="4038600"/>
            <a:ext cx="2286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5162" name="Line 10"/>
          <p:cNvSpPr>
            <a:spLocks noChangeShapeType="1"/>
          </p:cNvSpPr>
          <p:nvPr/>
        </p:nvSpPr>
        <p:spPr bwMode="auto">
          <a:xfrm flipH="1" flipV="1">
            <a:off x="4800600" y="4114800"/>
            <a:ext cx="152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5163" name="Text Box 11"/>
          <p:cNvSpPr txBox="1">
            <a:spLocks noChangeArrowheads="1"/>
          </p:cNvSpPr>
          <p:nvPr/>
        </p:nvSpPr>
        <p:spPr bwMode="auto">
          <a:xfrm>
            <a:off x="1676400" y="5943600"/>
            <a:ext cx="67056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ea typeface="新細明體" charset="-120"/>
              </a:rPr>
              <a:t>After each pass </a:t>
            </a:r>
            <a:r>
              <a:rPr lang="en-US" altLang="zh-TW" i="1">
                <a:ea typeface="新細明體" charset="-120"/>
              </a:rPr>
              <a:t>i</a:t>
            </a:r>
            <a:r>
              <a:rPr lang="en-US" altLang="zh-TW">
                <a:ea typeface="新細明體" charset="-120"/>
              </a:rPr>
              <a:t>, the largest element </a:t>
            </a:r>
            <a:r>
              <a:rPr lang="en-US" altLang="zh-TW" i="1">
                <a:ea typeface="新細明體" charset="-120"/>
              </a:rPr>
              <a:t>data</a:t>
            </a:r>
            <a:r>
              <a:rPr lang="en-US" altLang="zh-TW">
                <a:ea typeface="新細明體" charset="-120"/>
              </a:rPr>
              <a:t>[ SIZE - (</a:t>
            </a:r>
            <a:r>
              <a:rPr lang="en-US" altLang="zh-TW" i="1">
                <a:ea typeface="新細明體" charset="-120"/>
              </a:rPr>
              <a:t>i </a:t>
            </a:r>
            <a:r>
              <a:rPr lang="en-US" altLang="zh-TW">
                <a:ea typeface="新細明體" charset="-120"/>
              </a:rPr>
              <a:t>- 1) ] is in its proper position within the partially sorted array</a:t>
            </a:r>
          </a:p>
        </p:txBody>
      </p:sp>
      <p:sp>
        <p:nvSpPr>
          <p:cNvPr id="305165" name="AutoShape 13"/>
          <p:cNvSpPr>
            <a:spLocks/>
          </p:cNvSpPr>
          <p:nvPr/>
        </p:nvSpPr>
        <p:spPr bwMode="auto">
          <a:xfrm flipV="1">
            <a:off x="7772400" y="34290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05166" name="Text Box 14"/>
          <p:cNvSpPr txBox="1">
            <a:spLocks noChangeArrowheads="1"/>
          </p:cNvSpPr>
          <p:nvPr/>
        </p:nvSpPr>
        <p:spPr bwMode="auto">
          <a:xfrm>
            <a:off x="7848600" y="3581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1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 animBg="1"/>
      <p:bldP spid="305157" grpId="0"/>
      <p:bldP spid="305158" grpId="0" animBg="1"/>
      <p:bldP spid="305159" grpId="0"/>
      <p:bldP spid="305160" grpId="0"/>
      <p:bldP spid="305161" grpId="0" animBg="1"/>
      <p:bldP spid="305162" grpId="0" animBg="1"/>
      <p:bldP spid="305163" grpId="0" animBg="1"/>
      <p:bldP spid="305165" grpId="0" animBg="1"/>
      <p:bldP spid="3051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AEF2-E7B9-428E-917F-AB9BB7B723F8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Speed Up Version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7924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void bubble(int data[], int n) {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int i, j, </a:t>
            </a:r>
            <a:r>
              <a:rPr lang="en-US" altLang="zh-TW">
                <a:solidFill>
                  <a:srgbClr val="FF9900"/>
                </a:solidFill>
                <a:latin typeface="Verdana" pitchFamily="34" charset="0"/>
                <a:ea typeface="新細明體" charset="-120"/>
              </a:rPr>
              <a:t>no_swap</a:t>
            </a:r>
            <a:r>
              <a:rPr lang="en-US" altLang="zh-TW">
                <a:latin typeface="Verdana" pitchFamily="34" charset="0"/>
                <a:ea typeface="新細明體" charset="-12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</a:t>
            </a:r>
            <a:r>
              <a:rPr lang="en-US" altLang="zh-TW">
                <a:solidFill>
                  <a:srgbClr val="669900"/>
                </a:solidFill>
                <a:latin typeface="Verdana" pitchFamily="34" charset="0"/>
                <a:ea typeface="新細明體" charset="-120"/>
              </a:rPr>
              <a:t>//sort in ascending order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for (i = 0; i &lt; n - 1; i++) {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</a:t>
            </a:r>
            <a:r>
              <a:rPr lang="en-US" altLang="zh-TW">
                <a:solidFill>
                  <a:srgbClr val="FF9900"/>
                </a:solidFill>
                <a:latin typeface="Verdana" pitchFamily="34" charset="0"/>
                <a:ea typeface="新細明體" charset="-120"/>
              </a:rPr>
              <a:t>no_swap = 1;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for (j = 0; j &lt; n – 1 - i; j++)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    if (data[j] &gt; data[j+1]) {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        swap(&amp;data[j], &amp;data[j+1]);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        </a:t>
            </a:r>
            <a:r>
              <a:rPr lang="en-US" altLang="zh-TW">
                <a:solidFill>
                  <a:srgbClr val="FF9900"/>
                </a:solidFill>
                <a:latin typeface="Verdana" pitchFamily="34" charset="0"/>
                <a:ea typeface="新細明體" charset="-120"/>
              </a:rPr>
              <a:t>no_swap = 0;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    }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        </a:t>
            </a:r>
            <a:r>
              <a:rPr lang="en-US" altLang="zh-TW">
                <a:solidFill>
                  <a:srgbClr val="FF9900"/>
                </a:solidFill>
                <a:latin typeface="Verdana" pitchFamily="34" charset="0"/>
                <a:ea typeface="新細明體" charset="-120"/>
              </a:rPr>
              <a:t>if (no_swap) break;</a:t>
            </a:r>
            <a:br>
              <a:rPr lang="en-US" altLang="zh-TW">
                <a:solidFill>
                  <a:srgbClr val="FF9900"/>
                </a:solidFill>
                <a:latin typeface="Verdana" pitchFamily="34" charset="0"/>
                <a:ea typeface="新細明體" charset="-120"/>
              </a:rPr>
            </a:br>
            <a:r>
              <a:rPr lang="en-US" altLang="zh-TW">
                <a:latin typeface="Verdana" pitchFamily="34" charset="0"/>
                <a:ea typeface="新細明體" charset="-12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  <a:ea typeface="新細明體" charset="-120"/>
              </a:rPr>
              <a:t>}</a:t>
            </a: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838200" y="2590800"/>
            <a:ext cx="7162800" cy="3581400"/>
          </a:xfrm>
          <a:prstGeom prst="rect">
            <a:avLst/>
          </a:prstGeom>
          <a:noFill/>
          <a:ln w="38100">
            <a:solidFill>
              <a:srgbClr val="3399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3581400" y="6216650"/>
            <a:ext cx="472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algorithm breaks the for-loop and stops at once if there is no swap in one of the pass</a:t>
            </a:r>
          </a:p>
        </p:txBody>
      </p:sp>
      <p:sp>
        <p:nvSpPr>
          <p:cNvPr id="311308" name="Line 12"/>
          <p:cNvSpPr>
            <a:spLocks noChangeShapeType="1"/>
          </p:cNvSpPr>
          <p:nvPr/>
        </p:nvSpPr>
        <p:spPr bwMode="auto">
          <a:xfrm flipH="1" flipV="1">
            <a:off x="3200400" y="5867400"/>
            <a:ext cx="3810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1309" name="AutoShape 13"/>
          <p:cNvSpPr>
            <a:spLocks/>
          </p:cNvSpPr>
          <p:nvPr/>
        </p:nvSpPr>
        <p:spPr bwMode="auto">
          <a:xfrm flipV="1">
            <a:off x="5410200" y="3581400"/>
            <a:ext cx="152400" cy="18288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55626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1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 animBg="1"/>
      <p:bldP spid="311307" grpId="0"/>
      <p:bldP spid="311308" grpId="0" animBg="1"/>
      <p:bldP spid="311309" grpId="0" animBg="1"/>
      <p:bldP spid="3113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9C94-CDC9-4C9B-AAC4-5D6490B663D0}" type="slidenum">
              <a:rPr lang="zh-TW" altLang="en-US"/>
              <a:pPr/>
              <a:t>2</a:t>
            </a:fld>
            <a:endParaRPr lang="en-US" altLang="zh-TW"/>
          </a:p>
        </p:txBody>
      </p:sp>
      <p:grpSp>
        <p:nvGrpSpPr>
          <p:cNvPr id="329823" name="Group 95"/>
          <p:cNvGrpSpPr>
            <a:grpSpLocks/>
          </p:cNvGrpSpPr>
          <p:nvPr/>
        </p:nvGrpSpPr>
        <p:grpSpPr bwMode="auto">
          <a:xfrm>
            <a:off x="304800" y="2209800"/>
            <a:ext cx="8382000" cy="4038600"/>
            <a:chOff x="192" y="1392"/>
            <a:chExt cx="5280" cy="2544"/>
          </a:xfrm>
        </p:grpSpPr>
        <p:sp>
          <p:nvSpPr>
            <p:cNvPr id="329810" name="AutoShape 82"/>
            <p:cNvSpPr>
              <a:spLocks noChangeArrowheads="1"/>
            </p:cNvSpPr>
            <p:nvPr/>
          </p:nvSpPr>
          <p:spPr bwMode="auto">
            <a:xfrm rot="16200000" flipH="1">
              <a:off x="-552" y="2136"/>
              <a:ext cx="2544" cy="1056"/>
            </a:xfrm>
            <a:prstGeom prst="parallelogram">
              <a:avLst>
                <a:gd name="adj" fmla="val 26478"/>
              </a:avLst>
            </a:prstGeom>
            <a:solidFill>
              <a:srgbClr val="33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811" name="AutoShape 83"/>
            <p:cNvSpPr>
              <a:spLocks noChangeArrowheads="1"/>
            </p:cNvSpPr>
            <p:nvPr/>
          </p:nvSpPr>
          <p:spPr bwMode="auto">
            <a:xfrm>
              <a:off x="192" y="3648"/>
              <a:ext cx="5280" cy="288"/>
            </a:xfrm>
            <a:prstGeom prst="flowChartInputOutpu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812" name="Rectangle 84"/>
            <p:cNvSpPr>
              <a:spLocks noChangeArrowheads="1"/>
            </p:cNvSpPr>
            <p:nvPr/>
          </p:nvSpPr>
          <p:spPr bwMode="auto">
            <a:xfrm>
              <a:off x="1248" y="1392"/>
              <a:ext cx="4224" cy="2256"/>
            </a:xfrm>
            <a:prstGeom prst="rect">
              <a:avLst/>
            </a:prstGeom>
            <a:solidFill>
              <a:srgbClr val="33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3297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Daily Life Example</a:t>
            </a:r>
          </a:p>
        </p:txBody>
      </p:sp>
      <p:sp>
        <p:nvSpPr>
          <p:cNvPr id="32973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Consider the goldfish bowl</a:t>
            </a:r>
          </a:p>
        </p:txBody>
      </p:sp>
      <p:grpSp>
        <p:nvGrpSpPr>
          <p:cNvPr id="329776" name="Group 48"/>
          <p:cNvGrpSpPr>
            <a:grpSpLocks/>
          </p:cNvGrpSpPr>
          <p:nvPr/>
        </p:nvGrpSpPr>
        <p:grpSpPr bwMode="auto">
          <a:xfrm>
            <a:off x="3200400" y="3352800"/>
            <a:ext cx="685800" cy="685800"/>
            <a:chOff x="1392" y="3312"/>
            <a:chExt cx="480" cy="480"/>
          </a:xfrm>
        </p:grpSpPr>
        <p:sp>
          <p:nvSpPr>
            <p:cNvPr id="329770" name="Oval 42"/>
            <p:cNvSpPr>
              <a:spLocks noChangeArrowheads="1"/>
            </p:cNvSpPr>
            <p:nvPr/>
          </p:nvSpPr>
          <p:spPr bwMode="auto">
            <a:xfrm>
              <a:off x="1392" y="3312"/>
              <a:ext cx="480" cy="480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73000"/>
                  </a:srgbClr>
                </a:gs>
                <a:gs pos="50000">
                  <a:srgbClr val="66CCFF">
                    <a:alpha val="67000"/>
                  </a:srgbClr>
                </a:gs>
                <a:gs pos="100000">
                  <a:srgbClr val="3399FF">
                    <a:alpha val="73000"/>
                  </a:srgbClr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329771" name="Oval 43"/>
            <p:cNvSpPr>
              <a:spLocks noChangeArrowheads="1"/>
            </p:cNvSpPr>
            <p:nvPr/>
          </p:nvSpPr>
          <p:spPr bwMode="auto">
            <a:xfrm>
              <a:off x="1440" y="3408"/>
              <a:ext cx="96" cy="9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772" name="Oval 44"/>
            <p:cNvSpPr>
              <a:spLocks noChangeArrowheads="1"/>
            </p:cNvSpPr>
            <p:nvPr/>
          </p:nvSpPr>
          <p:spPr bwMode="auto">
            <a:xfrm>
              <a:off x="1536" y="3360"/>
              <a:ext cx="48" cy="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329777" name="Group 49"/>
          <p:cNvGrpSpPr>
            <a:grpSpLocks/>
          </p:cNvGrpSpPr>
          <p:nvPr/>
        </p:nvGrpSpPr>
        <p:grpSpPr bwMode="auto">
          <a:xfrm>
            <a:off x="2743200" y="4038600"/>
            <a:ext cx="533400" cy="533400"/>
            <a:chOff x="816" y="3312"/>
            <a:chExt cx="480" cy="480"/>
          </a:xfrm>
        </p:grpSpPr>
        <p:sp>
          <p:nvSpPr>
            <p:cNvPr id="329773" name="Oval 45"/>
            <p:cNvSpPr>
              <a:spLocks noChangeArrowheads="1"/>
            </p:cNvSpPr>
            <p:nvPr/>
          </p:nvSpPr>
          <p:spPr bwMode="auto">
            <a:xfrm>
              <a:off x="816" y="3312"/>
              <a:ext cx="480" cy="480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73000"/>
                  </a:srgbClr>
                </a:gs>
                <a:gs pos="50000">
                  <a:srgbClr val="66CCFF">
                    <a:alpha val="67000"/>
                  </a:srgbClr>
                </a:gs>
                <a:gs pos="100000">
                  <a:srgbClr val="3399FF">
                    <a:alpha val="73000"/>
                  </a:srgbClr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329774" name="Oval 46"/>
            <p:cNvSpPr>
              <a:spLocks noChangeArrowheads="1"/>
            </p:cNvSpPr>
            <p:nvPr/>
          </p:nvSpPr>
          <p:spPr bwMode="auto">
            <a:xfrm>
              <a:off x="864" y="3408"/>
              <a:ext cx="96" cy="9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775" name="Oval 47"/>
            <p:cNvSpPr>
              <a:spLocks noChangeArrowheads="1"/>
            </p:cNvSpPr>
            <p:nvPr/>
          </p:nvSpPr>
          <p:spPr bwMode="auto">
            <a:xfrm>
              <a:off x="960" y="3360"/>
              <a:ext cx="48" cy="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329778" name="Group 50"/>
          <p:cNvGrpSpPr>
            <a:grpSpLocks/>
          </p:cNvGrpSpPr>
          <p:nvPr/>
        </p:nvGrpSpPr>
        <p:grpSpPr bwMode="auto">
          <a:xfrm>
            <a:off x="2438400" y="4724400"/>
            <a:ext cx="457200" cy="457200"/>
            <a:chOff x="816" y="3312"/>
            <a:chExt cx="480" cy="480"/>
          </a:xfrm>
        </p:grpSpPr>
        <p:sp>
          <p:nvSpPr>
            <p:cNvPr id="329779" name="Oval 51"/>
            <p:cNvSpPr>
              <a:spLocks noChangeArrowheads="1"/>
            </p:cNvSpPr>
            <p:nvPr/>
          </p:nvSpPr>
          <p:spPr bwMode="auto">
            <a:xfrm>
              <a:off x="816" y="3312"/>
              <a:ext cx="480" cy="480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73000"/>
                  </a:srgbClr>
                </a:gs>
                <a:gs pos="50000">
                  <a:srgbClr val="66CCFF">
                    <a:alpha val="67000"/>
                  </a:srgbClr>
                </a:gs>
                <a:gs pos="100000">
                  <a:srgbClr val="3399FF">
                    <a:alpha val="73000"/>
                  </a:srgbClr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29780" name="Oval 52"/>
            <p:cNvSpPr>
              <a:spLocks noChangeArrowheads="1"/>
            </p:cNvSpPr>
            <p:nvPr/>
          </p:nvSpPr>
          <p:spPr bwMode="auto">
            <a:xfrm>
              <a:off x="864" y="3408"/>
              <a:ext cx="96" cy="9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781" name="Oval 53"/>
            <p:cNvSpPr>
              <a:spLocks noChangeArrowheads="1"/>
            </p:cNvSpPr>
            <p:nvPr/>
          </p:nvSpPr>
          <p:spPr bwMode="auto">
            <a:xfrm>
              <a:off x="960" y="3360"/>
              <a:ext cx="48" cy="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329782" name="Group 54"/>
          <p:cNvGrpSpPr>
            <a:grpSpLocks/>
          </p:cNvGrpSpPr>
          <p:nvPr/>
        </p:nvGrpSpPr>
        <p:grpSpPr bwMode="auto">
          <a:xfrm>
            <a:off x="3810000" y="4038600"/>
            <a:ext cx="762000" cy="762000"/>
            <a:chOff x="1392" y="3312"/>
            <a:chExt cx="480" cy="480"/>
          </a:xfrm>
        </p:grpSpPr>
        <p:sp>
          <p:nvSpPr>
            <p:cNvPr id="329783" name="Oval 55"/>
            <p:cNvSpPr>
              <a:spLocks noChangeArrowheads="1"/>
            </p:cNvSpPr>
            <p:nvPr/>
          </p:nvSpPr>
          <p:spPr bwMode="auto">
            <a:xfrm>
              <a:off x="1392" y="3312"/>
              <a:ext cx="480" cy="480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73000"/>
                  </a:srgbClr>
                </a:gs>
                <a:gs pos="50000">
                  <a:srgbClr val="66CCFF">
                    <a:alpha val="67000"/>
                  </a:srgbClr>
                </a:gs>
                <a:gs pos="100000">
                  <a:srgbClr val="3399FF">
                    <a:alpha val="73000"/>
                  </a:srgbClr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329784" name="Oval 56"/>
            <p:cNvSpPr>
              <a:spLocks noChangeArrowheads="1"/>
            </p:cNvSpPr>
            <p:nvPr/>
          </p:nvSpPr>
          <p:spPr bwMode="auto">
            <a:xfrm>
              <a:off x="1440" y="3408"/>
              <a:ext cx="96" cy="9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785" name="Oval 57"/>
            <p:cNvSpPr>
              <a:spLocks noChangeArrowheads="1"/>
            </p:cNvSpPr>
            <p:nvPr/>
          </p:nvSpPr>
          <p:spPr bwMode="auto">
            <a:xfrm>
              <a:off x="1536" y="3360"/>
              <a:ext cx="48" cy="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329786" name="Freeform 58"/>
          <p:cNvSpPr>
            <a:spLocks/>
          </p:cNvSpPr>
          <p:nvPr/>
        </p:nvSpPr>
        <p:spPr bwMode="auto">
          <a:xfrm>
            <a:off x="1600200" y="3135313"/>
            <a:ext cx="369888" cy="2960687"/>
          </a:xfrm>
          <a:custGeom>
            <a:avLst/>
            <a:gdLst>
              <a:gd name="T0" fmla="*/ 41 w 282"/>
              <a:gd name="T1" fmla="*/ 1865 h 1865"/>
              <a:gd name="T2" fmla="*/ 68 w 282"/>
              <a:gd name="T3" fmla="*/ 1789 h 1865"/>
              <a:gd name="T4" fmla="*/ 34 w 282"/>
              <a:gd name="T5" fmla="*/ 1645 h 1865"/>
              <a:gd name="T6" fmla="*/ 14 w 282"/>
              <a:gd name="T7" fmla="*/ 1604 h 1865"/>
              <a:gd name="T8" fmla="*/ 0 w 282"/>
              <a:gd name="T9" fmla="*/ 1563 h 1865"/>
              <a:gd name="T10" fmla="*/ 34 w 282"/>
              <a:gd name="T11" fmla="*/ 1433 h 1865"/>
              <a:gd name="T12" fmla="*/ 68 w 282"/>
              <a:gd name="T13" fmla="*/ 1344 h 1865"/>
              <a:gd name="T14" fmla="*/ 103 w 282"/>
              <a:gd name="T15" fmla="*/ 1241 h 1865"/>
              <a:gd name="T16" fmla="*/ 89 w 282"/>
              <a:gd name="T17" fmla="*/ 644 h 1865"/>
              <a:gd name="T18" fmla="*/ 96 w 282"/>
              <a:gd name="T19" fmla="*/ 185 h 1865"/>
              <a:gd name="T20" fmla="*/ 103 w 282"/>
              <a:gd name="T21" fmla="*/ 109 h 1865"/>
              <a:gd name="T22" fmla="*/ 185 w 282"/>
              <a:gd name="T23" fmla="*/ 0 h 1865"/>
              <a:gd name="T24" fmla="*/ 240 w 282"/>
              <a:gd name="T25" fmla="*/ 144 h 1865"/>
              <a:gd name="T26" fmla="*/ 226 w 282"/>
              <a:gd name="T27" fmla="*/ 500 h 1865"/>
              <a:gd name="T28" fmla="*/ 192 w 282"/>
              <a:gd name="T29" fmla="*/ 1179 h 1865"/>
              <a:gd name="T30" fmla="*/ 185 w 282"/>
              <a:gd name="T31" fmla="*/ 1357 h 1865"/>
              <a:gd name="T32" fmla="*/ 96 w 282"/>
              <a:gd name="T33" fmla="*/ 1488 h 1865"/>
              <a:gd name="T34" fmla="*/ 116 w 282"/>
              <a:gd name="T35" fmla="*/ 1618 h 1865"/>
              <a:gd name="T36" fmla="*/ 110 w 282"/>
              <a:gd name="T37" fmla="*/ 1686 h 1865"/>
              <a:gd name="T38" fmla="*/ 68 w 282"/>
              <a:gd name="T39" fmla="*/ 1748 h 1865"/>
              <a:gd name="T40" fmla="*/ 68 w 282"/>
              <a:gd name="T41" fmla="*/ 1824 h 1865"/>
              <a:gd name="T42" fmla="*/ 20 w 282"/>
              <a:gd name="T43" fmla="*/ 1844 h 1865"/>
              <a:gd name="T44" fmla="*/ 41 w 282"/>
              <a:gd name="T45" fmla="*/ 1865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2" h="1865">
                <a:moveTo>
                  <a:pt x="41" y="1865"/>
                </a:moveTo>
                <a:cubicBezTo>
                  <a:pt x="48" y="1836"/>
                  <a:pt x="62" y="1818"/>
                  <a:pt x="68" y="1789"/>
                </a:cubicBezTo>
                <a:cubicBezTo>
                  <a:pt x="62" y="1692"/>
                  <a:pt x="66" y="1708"/>
                  <a:pt x="34" y="1645"/>
                </a:cubicBezTo>
                <a:cubicBezTo>
                  <a:pt x="27" y="1631"/>
                  <a:pt x="20" y="1618"/>
                  <a:pt x="14" y="1604"/>
                </a:cubicBezTo>
                <a:cubicBezTo>
                  <a:pt x="8" y="1591"/>
                  <a:pt x="0" y="1563"/>
                  <a:pt x="0" y="1563"/>
                </a:cubicBezTo>
                <a:cubicBezTo>
                  <a:pt x="5" y="1499"/>
                  <a:pt x="1" y="1479"/>
                  <a:pt x="34" y="1433"/>
                </a:cubicBezTo>
                <a:cubicBezTo>
                  <a:pt x="42" y="1401"/>
                  <a:pt x="58" y="1375"/>
                  <a:pt x="68" y="1344"/>
                </a:cubicBezTo>
                <a:cubicBezTo>
                  <a:pt x="82" y="1303"/>
                  <a:pt x="84" y="1278"/>
                  <a:pt x="103" y="1241"/>
                </a:cubicBezTo>
                <a:cubicBezTo>
                  <a:pt x="139" y="1061"/>
                  <a:pt x="121" y="833"/>
                  <a:pt x="89" y="644"/>
                </a:cubicBezTo>
                <a:cubicBezTo>
                  <a:pt x="91" y="491"/>
                  <a:pt x="92" y="338"/>
                  <a:pt x="96" y="185"/>
                </a:cubicBezTo>
                <a:cubicBezTo>
                  <a:pt x="97" y="160"/>
                  <a:pt x="96" y="133"/>
                  <a:pt x="103" y="109"/>
                </a:cubicBezTo>
                <a:cubicBezTo>
                  <a:pt x="116" y="66"/>
                  <a:pt x="161" y="34"/>
                  <a:pt x="185" y="0"/>
                </a:cubicBezTo>
                <a:cubicBezTo>
                  <a:pt x="282" y="11"/>
                  <a:pt x="247" y="26"/>
                  <a:pt x="240" y="144"/>
                </a:cubicBezTo>
                <a:cubicBezTo>
                  <a:pt x="237" y="263"/>
                  <a:pt x="229" y="381"/>
                  <a:pt x="226" y="500"/>
                </a:cubicBezTo>
                <a:cubicBezTo>
                  <a:pt x="216" y="989"/>
                  <a:pt x="274" y="933"/>
                  <a:pt x="192" y="1179"/>
                </a:cubicBezTo>
                <a:cubicBezTo>
                  <a:pt x="190" y="1238"/>
                  <a:pt x="189" y="1298"/>
                  <a:pt x="185" y="1357"/>
                </a:cubicBezTo>
                <a:cubicBezTo>
                  <a:pt x="183" y="1387"/>
                  <a:pt x="111" y="1444"/>
                  <a:pt x="96" y="1488"/>
                </a:cubicBezTo>
                <a:cubicBezTo>
                  <a:pt x="101" y="1538"/>
                  <a:pt x="108" y="1571"/>
                  <a:pt x="116" y="1618"/>
                </a:cubicBezTo>
                <a:cubicBezTo>
                  <a:pt x="114" y="1641"/>
                  <a:pt x="117" y="1664"/>
                  <a:pt x="110" y="1686"/>
                </a:cubicBezTo>
                <a:cubicBezTo>
                  <a:pt x="108" y="1693"/>
                  <a:pt x="76" y="1726"/>
                  <a:pt x="68" y="1748"/>
                </a:cubicBezTo>
                <a:cubicBezTo>
                  <a:pt x="72" y="1773"/>
                  <a:pt x="82" y="1799"/>
                  <a:pt x="68" y="1824"/>
                </a:cubicBezTo>
                <a:cubicBezTo>
                  <a:pt x="60" y="1839"/>
                  <a:pt x="24" y="1827"/>
                  <a:pt x="20" y="1844"/>
                </a:cubicBezTo>
                <a:cubicBezTo>
                  <a:pt x="18" y="1854"/>
                  <a:pt x="34" y="1858"/>
                  <a:pt x="41" y="1865"/>
                </a:cubicBez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50000">
                <a:schemeClr val="folHlink">
                  <a:alpha val="71001"/>
                </a:schemeClr>
              </a:gs>
              <a:gs pos="100000">
                <a:srgbClr val="669900"/>
              </a:gs>
            </a:gsLst>
            <a:lin ang="2700000" scaled="1"/>
          </a:gradFill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9787" name="Freeform 59"/>
          <p:cNvSpPr>
            <a:spLocks/>
          </p:cNvSpPr>
          <p:nvPr/>
        </p:nvSpPr>
        <p:spPr bwMode="auto">
          <a:xfrm rot="-532230">
            <a:off x="1489075" y="4056063"/>
            <a:ext cx="228600" cy="1893887"/>
          </a:xfrm>
          <a:custGeom>
            <a:avLst/>
            <a:gdLst>
              <a:gd name="T0" fmla="*/ 41 w 282"/>
              <a:gd name="T1" fmla="*/ 1865 h 1865"/>
              <a:gd name="T2" fmla="*/ 68 w 282"/>
              <a:gd name="T3" fmla="*/ 1789 h 1865"/>
              <a:gd name="T4" fmla="*/ 34 w 282"/>
              <a:gd name="T5" fmla="*/ 1645 h 1865"/>
              <a:gd name="T6" fmla="*/ 14 w 282"/>
              <a:gd name="T7" fmla="*/ 1604 h 1865"/>
              <a:gd name="T8" fmla="*/ 0 w 282"/>
              <a:gd name="T9" fmla="*/ 1563 h 1865"/>
              <a:gd name="T10" fmla="*/ 34 w 282"/>
              <a:gd name="T11" fmla="*/ 1433 h 1865"/>
              <a:gd name="T12" fmla="*/ 68 w 282"/>
              <a:gd name="T13" fmla="*/ 1344 h 1865"/>
              <a:gd name="T14" fmla="*/ 103 w 282"/>
              <a:gd name="T15" fmla="*/ 1241 h 1865"/>
              <a:gd name="T16" fmla="*/ 89 w 282"/>
              <a:gd name="T17" fmla="*/ 644 h 1865"/>
              <a:gd name="T18" fmla="*/ 96 w 282"/>
              <a:gd name="T19" fmla="*/ 185 h 1865"/>
              <a:gd name="T20" fmla="*/ 103 w 282"/>
              <a:gd name="T21" fmla="*/ 109 h 1865"/>
              <a:gd name="T22" fmla="*/ 185 w 282"/>
              <a:gd name="T23" fmla="*/ 0 h 1865"/>
              <a:gd name="T24" fmla="*/ 240 w 282"/>
              <a:gd name="T25" fmla="*/ 144 h 1865"/>
              <a:gd name="T26" fmla="*/ 226 w 282"/>
              <a:gd name="T27" fmla="*/ 500 h 1865"/>
              <a:gd name="T28" fmla="*/ 192 w 282"/>
              <a:gd name="T29" fmla="*/ 1179 h 1865"/>
              <a:gd name="T30" fmla="*/ 185 w 282"/>
              <a:gd name="T31" fmla="*/ 1357 h 1865"/>
              <a:gd name="T32" fmla="*/ 96 w 282"/>
              <a:gd name="T33" fmla="*/ 1488 h 1865"/>
              <a:gd name="T34" fmla="*/ 116 w 282"/>
              <a:gd name="T35" fmla="*/ 1618 h 1865"/>
              <a:gd name="T36" fmla="*/ 110 w 282"/>
              <a:gd name="T37" fmla="*/ 1686 h 1865"/>
              <a:gd name="T38" fmla="*/ 68 w 282"/>
              <a:gd name="T39" fmla="*/ 1748 h 1865"/>
              <a:gd name="T40" fmla="*/ 68 w 282"/>
              <a:gd name="T41" fmla="*/ 1824 h 1865"/>
              <a:gd name="T42" fmla="*/ 20 w 282"/>
              <a:gd name="T43" fmla="*/ 1844 h 1865"/>
              <a:gd name="T44" fmla="*/ 41 w 282"/>
              <a:gd name="T45" fmla="*/ 1865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2" h="1865">
                <a:moveTo>
                  <a:pt x="41" y="1865"/>
                </a:moveTo>
                <a:cubicBezTo>
                  <a:pt x="48" y="1836"/>
                  <a:pt x="62" y="1818"/>
                  <a:pt x="68" y="1789"/>
                </a:cubicBezTo>
                <a:cubicBezTo>
                  <a:pt x="62" y="1692"/>
                  <a:pt x="66" y="1708"/>
                  <a:pt x="34" y="1645"/>
                </a:cubicBezTo>
                <a:cubicBezTo>
                  <a:pt x="27" y="1631"/>
                  <a:pt x="20" y="1618"/>
                  <a:pt x="14" y="1604"/>
                </a:cubicBezTo>
                <a:cubicBezTo>
                  <a:pt x="8" y="1591"/>
                  <a:pt x="0" y="1563"/>
                  <a:pt x="0" y="1563"/>
                </a:cubicBezTo>
                <a:cubicBezTo>
                  <a:pt x="5" y="1499"/>
                  <a:pt x="1" y="1479"/>
                  <a:pt x="34" y="1433"/>
                </a:cubicBezTo>
                <a:cubicBezTo>
                  <a:pt x="42" y="1401"/>
                  <a:pt x="58" y="1375"/>
                  <a:pt x="68" y="1344"/>
                </a:cubicBezTo>
                <a:cubicBezTo>
                  <a:pt x="82" y="1303"/>
                  <a:pt x="84" y="1278"/>
                  <a:pt x="103" y="1241"/>
                </a:cubicBezTo>
                <a:cubicBezTo>
                  <a:pt x="139" y="1061"/>
                  <a:pt x="121" y="833"/>
                  <a:pt x="89" y="644"/>
                </a:cubicBezTo>
                <a:cubicBezTo>
                  <a:pt x="91" y="491"/>
                  <a:pt x="92" y="338"/>
                  <a:pt x="96" y="185"/>
                </a:cubicBezTo>
                <a:cubicBezTo>
                  <a:pt x="97" y="160"/>
                  <a:pt x="96" y="133"/>
                  <a:pt x="103" y="109"/>
                </a:cubicBezTo>
                <a:cubicBezTo>
                  <a:pt x="116" y="66"/>
                  <a:pt x="161" y="34"/>
                  <a:pt x="185" y="0"/>
                </a:cubicBezTo>
                <a:cubicBezTo>
                  <a:pt x="282" y="11"/>
                  <a:pt x="247" y="26"/>
                  <a:pt x="240" y="144"/>
                </a:cubicBezTo>
                <a:cubicBezTo>
                  <a:pt x="237" y="263"/>
                  <a:pt x="229" y="381"/>
                  <a:pt x="226" y="500"/>
                </a:cubicBezTo>
                <a:cubicBezTo>
                  <a:pt x="216" y="989"/>
                  <a:pt x="274" y="933"/>
                  <a:pt x="192" y="1179"/>
                </a:cubicBezTo>
                <a:cubicBezTo>
                  <a:pt x="190" y="1238"/>
                  <a:pt x="189" y="1298"/>
                  <a:pt x="185" y="1357"/>
                </a:cubicBezTo>
                <a:cubicBezTo>
                  <a:pt x="183" y="1387"/>
                  <a:pt x="111" y="1444"/>
                  <a:pt x="96" y="1488"/>
                </a:cubicBezTo>
                <a:cubicBezTo>
                  <a:pt x="101" y="1538"/>
                  <a:pt x="108" y="1571"/>
                  <a:pt x="116" y="1618"/>
                </a:cubicBezTo>
                <a:cubicBezTo>
                  <a:pt x="114" y="1641"/>
                  <a:pt x="117" y="1664"/>
                  <a:pt x="110" y="1686"/>
                </a:cubicBezTo>
                <a:cubicBezTo>
                  <a:pt x="108" y="1693"/>
                  <a:pt x="76" y="1726"/>
                  <a:pt x="68" y="1748"/>
                </a:cubicBezTo>
                <a:cubicBezTo>
                  <a:pt x="72" y="1773"/>
                  <a:pt x="82" y="1799"/>
                  <a:pt x="68" y="1824"/>
                </a:cubicBezTo>
                <a:cubicBezTo>
                  <a:pt x="60" y="1839"/>
                  <a:pt x="24" y="1827"/>
                  <a:pt x="20" y="1844"/>
                </a:cubicBezTo>
                <a:cubicBezTo>
                  <a:pt x="18" y="1854"/>
                  <a:pt x="34" y="1858"/>
                  <a:pt x="41" y="1865"/>
                </a:cubicBez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50000">
                <a:schemeClr val="folHlink">
                  <a:alpha val="71001"/>
                </a:schemeClr>
              </a:gs>
              <a:gs pos="100000">
                <a:srgbClr val="669900"/>
              </a:gs>
            </a:gsLst>
            <a:lin ang="2700000" scaled="1"/>
          </a:gradFill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9788" name="Freeform 60"/>
          <p:cNvSpPr>
            <a:spLocks/>
          </p:cNvSpPr>
          <p:nvPr/>
        </p:nvSpPr>
        <p:spPr bwMode="auto">
          <a:xfrm>
            <a:off x="1828800" y="4887913"/>
            <a:ext cx="381000" cy="1131887"/>
          </a:xfrm>
          <a:custGeom>
            <a:avLst/>
            <a:gdLst>
              <a:gd name="T0" fmla="*/ 41 w 282"/>
              <a:gd name="T1" fmla="*/ 1865 h 1865"/>
              <a:gd name="T2" fmla="*/ 68 w 282"/>
              <a:gd name="T3" fmla="*/ 1789 h 1865"/>
              <a:gd name="T4" fmla="*/ 34 w 282"/>
              <a:gd name="T5" fmla="*/ 1645 h 1865"/>
              <a:gd name="T6" fmla="*/ 14 w 282"/>
              <a:gd name="T7" fmla="*/ 1604 h 1865"/>
              <a:gd name="T8" fmla="*/ 0 w 282"/>
              <a:gd name="T9" fmla="*/ 1563 h 1865"/>
              <a:gd name="T10" fmla="*/ 34 w 282"/>
              <a:gd name="T11" fmla="*/ 1433 h 1865"/>
              <a:gd name="T12" fmla="*/ 68 w 282"/>
              <a:gd name="T13" fmla="*/ 1344 h 1865"/>
              <a:gd name="T14" fmla="*/ 103 w 282"/>
              <a:gd name="T15" fmla="*/ 1241 h 1865"/>
              <a:gd name="T16" fmla="*/ 89 w 282"/>
              <a:gd name="T17" fmla="*/ 644 h 1865"/>
              <a:gd name="T18" fmla="*/ 96 w 282"/>
              <a:gd name="T19" fmla="*/ 185 h 1865"/>
              <a:gd name="T20" fmla="*/ 103 w 282"/>
              <a:gd name="T21" fmla="*/ 109 h 1865"/>
              <a:gd name="T22" fmla="*/ 185 w 282"/>
              <a:gd name="T23" fmla="*/ 0 h 1865"/>
              <a:gd name="T24" fmla="*/ 240 w 282"/>
              <a:gd name="T25" fmla="*/ 144 h 1865"/>
              <a:gd name="T26" fmla="*/ 226 w 282"/>
              <a:gd name="T27" fmla="*/ 500 h 1865"/>
              <a:gd name="T28" fmla="*/ 192 w 282"/>
              <a:gd name="T29" fmla="*/ 1179 h 1865"/>
              <a:gd name="T30" fmla="*/ 185 w 282"/>
              <a:gd name="T31" fmla="*/ 1357 h 1865"/>
              <a:gd name="T32" fmla="*/ 96 w 282"/>
              <a:gd name="T33" fmla="*/ 1488 h 1865"/>
              <a:gd name="T34" fmla="*/ 116 w 282"/>
              <a:gd name="T35" fmla="*/ 1618 h 1865"/>
              <a:gd name="T36" fmla="*/ 110 w 282"/>
              <a:gd name="T37" fmla="*/ 1686 h 1865"/>
              <a:gd name="T38" fmla="*/ 68 w 282"/>
              <a:gd name="T39" fmla="*/ 1748 h 1865"/>
              <a:gd name="T40" fmla="*/ 68 w 282"/>
              <a:gd name="T41" fmla="*/ 1824 h 1865"/>
              <a:gd name="T42" fmla="*/ 20 w 282"/>
              <a:gd name="T43" fmla="*/ 1844 h 1865"/>
              <a:gd name="T44" fmla="*/ 41 w 282"/>
              <a:gd name="T45" fmla="*/ 1865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2" h="1865">
                <a:moveTo>
                  <a:pt x="41" y="1865"/>
                </a:moveTo>
                <a:cubicBezTo>
                  <a:pt x="48" y="1836"/>
                  <a:pt x="62" y="1818"/>
                  <a:pt x="68" y="1789"/>
                </a:cubicBezTo>
                <a:cubicBezTo>
                  <a:pt x="62" y="1692"/>
                  <a:pt x="66" y="1708"/>
                  <a:pt x="34" y="1645"/>
                </a:cubicBezTo>
                <a:cubicBezTo>
                  <a:pt x="27" y="1631"/>
                  <a:pt x="20" y="1618"/>
                  <a:pt x="14" y="1604"/>
                </a:cubicBezTo>
                <a:cubicBezTo>
                  <a:pt x="8" y="1591"/>
                  <a:pt x="0" y="1563"/>
                  <a:pt x="0" y="1563"/>
                </a:cubicBezTo>
                <a:cubicBezTo>
                  <a:pt x="5" y="1499"/>
                  <a:pt x="1" y="1479"/>
                  <a:pt x="34" y="1433"/>
                </a:cubicBezTo>
                <a:cubicBezTo>
                  <a:pt x="42" y="1401"/>
                  <a:pt x="58" y="1375"/>
                  <a:pt x="68" y="1344"/>
                </a:cubicBezTo>
                <a:cubicBezTo>
                  <a:pt x="82" y="1303"/>
                  <a:pt x="84" y="1278"/>
                  <a:pt x="103" y="1241"/>
                </a:cubicBezTo>
                <a:cubicBezTo>
                  <a:pt x="139" y="1061"/>
                  <a:pt x="121" y="833"/>
                  <a:pt x="89" y="644"/>
                </a:cubicBezTo>
                <a:cubicBezTo>
                  <a:pt x="91" y="491"/>
                  <a:pt x="92" y="338"/>
                  <a:pt x="96" y="185"/>
                </a:cubicBezTo>
                <a:cubicBezTo>
                  <a:pt x="97" y="160"/>
                  <a:pt x="96" y="133"/>
                  <a:pt x="103" y="109"/>
                </a:cubicBezTo>
                <a:cubicBezTo>
                  <a:pt x="116" y="66"/>
                  <a:pt x="161" y="34"/>
                  <a:pt x="185" y="0"/>
                </a:cubicBezTo>
                <a:cubicBezTo>
                  <a:pt x="282" y="11"/>
                  <a:pt x="247" y="26"/>
                  <a:pt x="240" y="144"/>
                </a:cubicBezTo>
                <a:cubicBezTo>
                  <a:pt x="237" y="263"/>
                  <a:pt x="229" y="381"/>
                  <a:pt x="226" y="500"/>
                </a:cubicBezTo>
                <a:cubicBezTo>
                  <a:pt x="216" y="989"/>
                  <a:pt x="274" y="933"/>
                  <a:pt x="192" y="1179"/>
                </a:cubicBezTo>
                <a:cubicBezTo>
                  <a:pt x="190" y="1238"/>
                  <a:pt x="189" y="1298"/>
                  <a:pt x="185" y="1357"/>
                </a:cubicBezTo>
                <a:cubicBezTo>
                  <a:pt x="183" y="1387"/>
                  <a:pt x="111" y="1444"/>
                  <a:pt x="96" y="1488"/>
                </a:cubicBezTo>
                <a:cubicBezTo>
                  <a:pt x="101" y="1538"/>
                  <a:pt x="108" y="1571"/>
                  <a:pt x="116" y="1618"/>
                </a:cubicBezTo>
                <a:cubicBezTo>
                  <a:pt x="114" y="1641"/>
                  <a:pt x="117" y="1664"/>
                  <a:pt x="110" y="1686"/>
                </a:cubicBezTo>
                <a:cubicBezTo>
                  <a:pt x="108" y="1693"/>
                  <a:pt x="76" y="1726"/>
                  <a:pt x="68" y="1748"/>
                </a:cubicBezTo>
                <a:cubicBezTo>
                  <a:pt x="72" y="1773"/>
                  <a:pt x="82" y="1799"/>
                  <a:pt x="68" y="1824"/>
                </a:cubicBezTo>
                <a:cubicBezTo>
                  <a:pt x="60" y="1839"/>
                  <a:pt x="24" y="1827"/>
                  <a:pt x="20" y="1844"/>
                </a:cubicBezTo>
                <a:cubicBezTo>
                  <a:pt x="18" y="1854"/>
                  <a:pt x="34" y="1858"/>
                  <a:pt x="41" y="1865"/>
                </a:cubicBez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50000">
                <a:schemeClr val="folHlink">
                  <a:alpha val="71001"/>
                </a:schemeClr>
              </a:gs>
              <a:gs pos="100000">
                <a:srgbClr val="669900"/>
              </a:gs>
            </a:gsLst>
            <a:lin ang="2700000" scaled="1"/>
          </a:gradFill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9789" name="Freeform 61"/>
          <p:cNvSpPr>
            <a:spLocks/>
          </p:cNvSpPr>
          <p:nvPr/>
        </p:nvSpPr>
        <p:spPr bwMode="auto">
          <a:xfrm>
            <a:off x="4876800" y="4419600"/>
            <a:ext cx="228600" cy="1665288"/>
          </a:xfrm>
          <a:custGeom>
            <a:avLst/>
            <a:gdLst>
              <a:gd name="T0" fmla="*/ 41 w 282"/>
              <a:gd name="T1" fmla="*/ 1865 h 1865"/>
              <a:gd name="T2" fmla="*/ 68 w 282"/>
              <a:gd name="T3" fmla="*/ 1789 h 1865"/>
              <a:gd name="T4" fmla="*/ 34 w 282"/>
              <a:gd name="T5" fmla="*/ 1645 h 1865"/>
              <a:gd name="T6" fmla="*/ 14 w 282"/>
              <a:gd name="T7" fmla="*/ 1604 h 1865"/>
              <a:gd name="T8" fmla="*/ 0 w 282"/>
              <a:gd name="T9" fmla="*/ 1563 h 1865"/>
              <a:gd name="T10" fmla="*/ 34 w 282"/>
              <a:gd name="T11" fmla="*/ 1433 h 1865"/>
              <a:gd name="T12" fmla="*/ 68 w 282"/>
              <a:gd name="T13" fmla="*/ 1344 h 1865"/>
              <a:gd name="T14" fmla="*/ 103 w 282"/>
              <a:gd name="T15" fmla="*/ 1241 h 1865"/>
              <a:gd name="T16" fmla="*/ 89 w 282"/>
              <a:gd name="T17" fmla="*/ 644 h 1865"/>
              <a:gd name="T18" fmla="*/ 96 w 282"/>
              <a:gd name="T19" fmla="*/ 185 h 1865"/>
              <a:gd name="T20" fmla="*/ 103 w 282"/>
              <a:gd name="T21" fmla="*/ 109 h 1865"/>
              <a:gd name="T22" fmla="*/ 185 w 282"/>
              <a:gd name="T23" fmla="*/ 0 h 1865"/>
              <a:gd name="T24" fmla="*/ 240 w 282"/>
              <a:gd name="T25" fmla="*/ 144 h 1865"/>
              <a:gd name="T26" fmla="*/ 226 w 282"/>
              <a:gd name="T27" fmla="*/ 500 h 1865"/>
              <a:gd name="T28" fmla="*/ 192 w 282"/>
              <a:gd name="T29" fmla="*/ 1179 h 1865"/>
              <a:gd name="T30" fmla="*/ 185 w 282"/>
              <a:gd name="T31" fmla="*/ 1357 h 1865"/>
              <a:gd name="T32" fmla="*/ 96 w 282"/>
              <a:gd name="T33" fmla="*/ 1488 h 1865"/>
              <a:gd name="T34" fmla="*/ 116 w 282"/>
              <a:gd name="T35" fmla="*/ 1618 h 1865"/>
              <a:gd name="T36" fmla="*/ 110 w 282"/>
              <a:gd name="T37" fmla="*/ 1686 h 1865"/>
              <a:gd name="T38" fmla="*/ 68 w 282"/>
              <a:gd name="T39" fmla="*/ 1748 h 1865"/>
              <a:gd name="T40" fmla="*/ 68 w 282"/>
              <a:gd name="T41" fmla="*/ 1824 h 1865"/>
              <a:gd name="T42" fmla="*/ 20 w 282"/>
              <a:gd name="T43" fmla="*/ 1844 h 1865"/>
              <a:gd name="T44" fmla="*/ 41 w 282"/>
              <a:gd name="T45" fmla="*/ 1865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2" h="1865">
                <a:moveTo>
                  <a:pt x="41" y="1865"/>
                </a:moveTo>
                <a:cubicBezTo>
                  <a:pt x="48" y="1836"/>
                  <a:pt x="62" y="1818"/>
                  <a:pt x="68" y="1789"/>
                </a:cubicBezTo>
                <a:cubicBezTo>
                  <a:pt x="62" y="1692"/>
                  <a:pt x="66" y="1708"/>
                  <a:pt x="34" y="1645"/>
                </a:cubicBezTo>
                <a:cubicBezTo>
                  <a:pt x="27" y="1631"/>
                  <a:pt x="20" y="1618"/>
                  <a:pt x="14" y="1604"/>
                </a:cubicBezTo>
                <a:cubicBezTo>
                  <a:pt x="8" y="1591"/>
                  <a:pt x="0" y="1563"/>
                  <a:pt x="0" y="1563"/>
                </a:cubicBezTo>
                <a:cubicBezTo>
                  <a:pt x="5" y="1499"/>
                  <a:pt x="1" y="1479"/>
                  <a:pt x="34" y="1433"/>
                </a:cubicBezTo>
                <a:cubicBezTo>
                  <a:pt x="42" y="1401"/>
                  <a:pt x="58" y="1375"/>
                  <a:pt x="68" y="1344"/>
                </a:cubicBezTo>
                <a:cubicBezTo>
                  <a:pt x="82" y="1303"/>
                  <a:pt x="84" y="1278"/>
                  <a:pt x="103" y="1241"/>
                </a:cubicBezTo>
                <a:cubicBezTo>
                  <a:pt x="139" y="1061"/>
                  <a:pt x="121" y="833"/>
                  <a:pt x="89" y="644"/>
                </a:cubicBezTo>
                <a:cubicBezTo>
                  <a:pt x="91" y="491"/>
                  <a:pt x="92" y="338"/>
                  <a:pt x="96" y="185"/>
                </a:cubicBezTo>
                <a:cubicBezTo>
                  <a:pt x="97" y="160"/>
                  <a:pt x="96" y="133"/>
                  <a:pt x="103" y="109"/>
                </a:cubicBezTo>
                <a:cubicBezTo>
                  <a:pt x="116" y="66"/>
                  <a:pt x="161" y="34"/>
                  <a:pt x="185" y="0"/>
                </a:cubicBezTo>
                <a:cubicBezTo>
                  <a:pt x="282" y="11"/>
                  <a:pt x="247" y="26"/>
                  <a:pt x="240" y="144"/>
                </a:cubicBezTo>
                <a:cubicBezTo>
                  <a:pt x="237" y="263"/>
                  <a:pt x="229" y="381"/>
                  <a:pt x="226" y="500"/>
                </a:cubicBezTo>
                <a:cubicBezTo>
                  <a:pt x="216" y="989"/>
                  <a:pt x="274" y="933"/>
                  <a:pt x="192" y="1179"/>
                </a:cubicBezTo>
                <a:cubicBezTo>
                  <a:pt x="190" y="1238"/>
                  <a:pt x="189" y="1298"/>
                  <a:pt x="185" y="1357"/>
                </a:cubicBezTo>
                <a:cubicBezTo>
                  <a:pt x="183" y="1387"/>
                  <a:pt x="111" y="1444"/>
                  <a:pt x="96" y="1488"/>
                </a:cubicBezTo>
                <a:cubicBezTo>
                  <a:pt x="101" y="1538"/>
                  <a:pt x="108" y="1571"/>
                  <a:pt x="116" y="1618"/>
                </a:cubicBezTo>
                <a:cubicBezTo>
                  <a:pt x="114" y="1641"/>
                  <a:pt x="117" y="1664"/>
                  <a:pt x="110" y="1686"/>
                </a:cubicBezTo>
                <a:cubicBezTo>
                  <a:pt x="108" y="1693"/>
                  <a:pt x="76" y="1726"/>
                  <a:pt x="68" y="1748"/>
                </a:cubicBezTo>
                <a:cubicBezTo>
                  <a:pt x="72" y="1773"/>
                  <a:pt x="82" y="1799"/>
                  <a:pt x="68" y="1824"/>
                </a:cubicBezTo>
                <a:cubicBezTo>
                  <a:pt x="60" y="1839"/>
                  <a:pt x="24" y="1827"/>
                  <a:pt x="20" y="1844"/>
                </a:cubicBezTo>
                <a:cubicBezTo>
                  <a:pt x="18" y="1854"/>
                  <a:pt x="34" y="1858"/>
                  <a:pt x="41" y="1865"/>
                </a:cubicBez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50000">
                <a:schemeClr val="folHlink">
                  <a:alpha val="71001"/>
                </a:schemeClr>
              </a:gs>
              <a:gs pos="100000">
                <a:srgbClr val="669900"/>
              </a:gs>
            </a:gsLst>
            <a:lin ang="2700000" scaled="1"/>
          </a:gradFill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9790" name="Freeform 62"/>
          <p:cNvSpPr>
            <a:spLocks/>
          </p:cNvSpPr>
          <p:nvPr/>
        </p:nvSpPr>
        <p:spPr bwMode="auto">
          <a:xfrm rot="1874353">
            <a:off x="5105400" y="5257800"/>
            <a:ext cx="304800" cy="903288"/>
          </a:xfrm>
          <a:custGeom>
            <a:avLst/>
            <a:gdLst>
              <a:gd name="T0" fmla="*/ 41 w 282"/>
              <a:gd name="T1" fmla="*/ 1865 h 1865"/>
              <a:gd name="T2" fmla="*/ 68 w 282"/>
              <a:gd name="T3" fmla="*/ 1789 h 1865"/>
              <a:gd name="T4" fmla="*/ 34 w 282"/>
              <a:gd name="T5" fmla="*/ 1645 h 1865"/>
              <a:gd name="T6" fmla="*/ 14 w 282"/>
              <a:gd name="T7" fmla="*/ 1604 h 1865"/>
              <a:gd name="T8" fmla="*/ 0 w 282"/>
              <a:gd name="T9" fmla="*/ 1563 h 1865"/>
              <a:gd name="T10" fmla="*/ 34 w 282"/>
              <a:gd name="T11" fmla="*/ 1433 h 1865"/>
              <a:gd name="T12" fmla="*/ 68 w 282"/>
              <a:gd name="T13" fmla="*/ 1344 h 1865"/>
              <a:gd name="T14" fmla="*/ 103 w 282"/>
              <a:gd name="T15" fmla="*/ 1241 h 1865"/>
              <a:gd name="T16" fmla="*/ 89 w 282"/>
              <a:gd name="T17" fmla="*/ 644 h 1865"/>
              <a:gd name="T18" fmla="*/ 96 w 282"/>
              <a:gd name="T19" fmla="*/ 185 h 1865"/>
              <a:gd name="T20" fmla="*/ 103 w 282"/>
              <a:gd name="T21" fmla="*/ 109 h 1865"/>
              <a:gd name="T22" fmla="*/ 185 w 282"/>
              <a:gd name="T23" fmla="*/ 0 h 1865"/>
              <a:gd name="T24" fmla="*/ 240 w 282"/>
              <a:gd name="T25" fmla="*/ 144 h 1865"/>
              <a:gd name="T26" fmla="*/ 226 w 282"/>
              <a:gd name="T27" fmla="*/ 500 h 1865"/>
              <a:gd name="T28" fmla="*/ 192 w 282"/>
              <a:gd name="T29" fmla="*/ 1179 h 1865"/>
              <a:gd name="T30" fmla="*/ 185 w 282"/>
              <a:gd name="T31" fmla="*/ 1357 h 1865"/>
              <a:gd name="T32" fmla="*/ 96 w 282"/>
              <a:gd name="T33" fmla="*/ 1488 h 1865"/>
              <a:gd name="T34" fmla="*/ 116 w 282"/>
              <a:gd name="T35" fmla="*/ 1618 h 1865"/>
              <a:gd name="T36" fmla="*/ 110 w 282"/>
              <a:gd name="T37" fmla="*/ 1686 h 1865"/>
              <a:gd name="T38" fmla="*/ 68 w 282"/>
              <a:gd name="T39" fmla="*/ 1748 h 1865"/>
              <a:gd name="T40" fmla="*/ 68 w 282"/>
              <a:gd name="T41" fmla="*/ 1824 h 1865"/>
              <a:gd name="T42" fmla="*/ 20 w 282"/>
              <a:gd name="T43" fmla="*/ 1844 h 1865"/>
              <a:gd name="T44" fmla="*/ 41 w 282"/>
              <a:gd name="T45" fmla="*/ 1865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2" h="1865">
                <a:moveTo>
                  <a:pt x="41" y="1865"/>
                </a:moveTo>
                <a:cubicBezTo>
                  <a:pt x="48" y="1836"/>
                  <a:pt x="62" y="1818"/>
                  <a:pt x="68" y="1789"/>
                </a:cubicBezTo>
                <a:cubicBezTo>
                  <a:pt x="62" y="1692"/>
                  <a:pt x="66" y="1708"/>
                  <a:pt x="34" y="1645"/>
                </a:cubicBezTo>
                <a:cubicBezTo>
                  <a:pt x="27" y="1631"/>
                  <a:pt x="20" y="1618"/>
                  <a:pt x="14" y="1604"/>
                </a:cubicBezTo>
                <a:cubicBezTo>
                  <a:pt x="8" y="1591"/>
                  <a:pt x="0" y="1563"/>
                  <a:pt x="0" y="1563"/>
                </a:cubicBezTo>
                <a:cubicBezTo>
                  <a:pt x="5" y="1499"/>
                  <a:pt x="1" y="1479"/>
                  <a:pt x="34" y="1433"/>
                </a:cubicBezTo>
                <a:cubicBezTo>
                  <a:pt x="42" y="1401"/>
                  <a:pt x="58" y="1375"/>
                  <a:pt x="68" y="1344"/>
                </a:cubicBezTo>
                <a:cubicBezTo>
                  <a:pt x="82" y="1303"/>
                  <a:pt x="84" y="1278"/>
                  <a:pt x="103" y="1241"/>
                </a:cubicBezTo>
                <a:cubicBezTo>
                  <a:pt x="139" y="1061"/>
                  <a:pt x="121" y="833"/>
                  <a:pt x="89" y="644"/>
                </a:cubicBezTo>
                <a:cubicBezTo>
                  <a:pt x="91" y="491"/>
                  <a:pt x="92" y="338"/>
                  <a:pt x="96" y="185"/>
                </a:cubicBezTo>
                <a:cubicBezTo>
                  <a:pt x="97" y="160"/>
                  <a:pt x="96" y="133"/>
                  <a:pt x="103" y="109"/>
                </a:cubicBezTo>
                <a:cubicBezTo>
                  <a:pt x="116" y="66"/>
                  <a:pt x="161" y="34"/>
                  <a:pt x="185" y="0"/>
                </a:cubicBezTo>
                <a:cubicBezTo>
                  <a:pt x="282" y="11"/>
                  <a:pt x="247" y="26"/>
                  <a:pt x="240" y="144"/>
                </a:cubicBezTo>
                <a:cubicBezTo>
                  <a:pt x="237" y="263"/>
                  <a:pt x="229" y="381"/>
                  <a:pt x="226" y="500"/>
                </a:cubicBezTo>
                <a:cubicBezTo>
                  <a:pt x="216" y="989"/>
                  <a:pt x="274" y="933"/>
                  <a:pt x="192" y="1179"/>
                </a:cubicBezTo>
                <a:cubicBezTo>
                  <a:pt x="190" y="1238"/>
                  <a:pt x="189" y="1298"/>
                  <a:pt x="185" y="1357"/>
                </a:cubicBezTo>
                <a:cubicBezTo>
                  <a:pt x="183" y="1387"/>
                  <a:pt x="111" y="1444"/>
                  <a:pt x="96" y="1488"/>
                </a:cubicBezTo>
                <a:cubicBezTo>
                  <a:pt x="101" y="1538"/>
                  <a:pt x="108" y="1571"/>
                  <a:pt x="116" y="1618"/>
                </a:cubicBezTo>
                <a:cubicBezTo>
                  <a:pt x="114" y="1641"/>
                  <a:pt x="117" y="1664"/>
                  <a:pt x="110" y="1686"/>
                </a:cubicBezTo>
                <a:cubicBezTo>
                  <a:pt x="108" y="1693"/>
                  <a:pt x="76" y="1726"/>
                  <a:pt x="68" y="1748"/>
                </a:cubicBezTo>
                <a:cubicBezTo>
                  <a:pt x="72" y="1773"/>
                  <a:pt x="82" y="1799"/>
                  <a:pt x="68" y="1824"/>
                </a:cubicBezTo>
                <a:cubicBezTo>
                  <a:pt x="60" y="1839"/>
                  <a:pt x="24" y="1827"/>
                  <a:pt x="20" y="1844"/>
                </a:cubicBezTo>
                <a:cubicBezTo>
                  <a:pt x="18" y="1854"/>
                  <a:pt x="34" y="1858"/>
                  <a:pt x="41" y="1865"/>
                </a:cubicBez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50000">
                <a:schemeClr val="folHlink">
                  <a:alpha val="71001"/>
                </a:schemeClr>
              </a:gs>
              <a:gs pos="100000">
                <a:srgbClr val="669900"/>
              </a:gs>
            </a:gsLst>
            <a:lin ang="2700000" scaled="1"/>
          </a:gradFill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9791" name="Freeform 63"/>
          <p:cNvSpPr>
            <a:spLocks/>
          </p:cNvSpPr>
          <p:nvPr/>
        </p:nvSpPr>
        <p:spPr bwMode="auto">
          <a:xfrm rot="-2098912">
            <a:off x="4648200" y="5202238"/>
            <a:ext cx="228600" cy="903287"/>
          </a:xfrm>
          <a:custGeom>
            <a:avLst/>
            <a:gdLst>
              <a:gd name="T0" fmla="*/ 41 w 282"/>
              <a:gd name="T1" fmla="*/ 1865 h 1865"/>
              <a:gd name="T2" fmla="*/ 68 w 282"/>
              <a:gd name="T3" fmla="*/ 1789 h 1865"/>
              <a:gd name="T4" fmla="*/ 34 w 282"/>
              <a:gd name="T5" fmla="*/ 1645 h 1865"/>
              <a:gd name="T6" fmla="*/ 14 w 282"/>
              <a:gd name="T7" fmla="*/ 1604 h 1865"/>
              <a:gd name="T8" fmla="*/ 0 w 282"/>
              <a:gd name="T9" fmla="*/ 1563 h 1865"/>
              <a:gd name="T10" fmla="*/ 34 w 282"/>
              <a:gd name="T11" fmla="*/ 1433 h 1865"/>
              <a:gd name="T12" fmla="*/ 68 w 282"/>
              <a:gd name="T13" fmla="*/ 1344 h 1865"/>
              <a:gd name="T14" fmla="*/ 103 w 282"/>
              <a:gd name="T15" fmla="*/ 1241 h 1865"/>
              <a:gd name="T16" fmla="*/ 89 w 282"/>
              <a:gd name="T17" fmla="*/ 644 h 1865"/>
              <a:gd name="T18" fmla="*/ 96 w 282"/>
              <a:gd name="T19" fmla="*/ 185 h 1865"/>
              <a:gd name="T20" fmla="*/ 103 w 282"/>
              <a:gd name="T21" fmla="*/ 109 h 1865"/>
              <a:gd name="T22" fmla="*/ 185 w 282"/>
              <a:gd name="T23" fmla="*/ 0 h 1865"/>
              <a:gd name="T24" fmla="*/ 240 w 282"/>
              <a:gd name="T25" fmla="*/ 144 h 1865"/>
              <a:gd name="T26" fmla="*/ 226 w 282"/>
              <a:gd name="T27" fmla="*/ 500 h 1865"/>
              <a:gd name="T28" fmla="*/ 192 w 282"/>
              <a:gd name="T29" fmla="*/ 1179 h 1865"/>
              <a:gd name="T30" fmla="*/ 185 w 282"/>
              <a:gd name="T31" fmla="*/ 1357 h 1865"/>
              <a:gd name="T32" fmla="*/ 96 w 282"/>
              <a:gd name="T33" fmla="*/ 1488 h 1865"/>
              <a:gd name="T34" fmla="*/ 116 w 282"/>
              <a:gd name="T35" fmla="*/ 1618 h 1865"/>
              <a:gd name="T36" fmla="*/ 110 w 282"/>
              <a:gd name="T37" fmla="*/ 1686 h 1865"/>
              <a:gd name="T38" fmla="*/ 68 w 282"/>
              <a:gd name="T39" fmla="*/ 1748 h 1865"/>
              <a:gd name="T40" fmla="*/ 68 w 282"/>
              <a:gd name="T41" fmla="*/ 1824 h 1865"/>
              <a:gd name="T42" fmla="*/ 20 w 282"/>
              <a:gd name="T43" fmla="*/ 1844 h 1865"/>
              <a:gd name="T44" fmla="*/ 41 w 282"/>
              <a:gd name="T45" fmla="*/ 1865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2" h="1865">
                <a:moveTo>
                  <a:pt x="41" y="1865"/>
                </a:moveTo>
                <a:cubicBezTo>
                  <a:pt x="48" y="1836"/>
                  <a:pt x="62" y="1818"/>
                  <a:pt x="68" y="1789"/>
                </a:cubicBezTo>
                <a:cubicBezTo>
                  <a:pt x="62" y="1692"/>
                  <a:pt x="66" y="1708"/>
                  <a:pt x="34" y="1645"/>
                </a:cubicBezTo>
                <a:cubicBezTo>
                  <a:pt x="27" y="1631"/>
                  <a:pt x="20" y="1618"/>
                  <a:pt x="14" y="1604"/>
                </a:cubicBezTo>
                <a:cubicBezTo>
                  <a:pt x="8" y="1591"/>
                  <a:pt x="0" y="1563"/>
                  <a:pt x="0" y="1563"/>
                </a:cubicBezTo>
                <a:cubicBezTo>
                  <a:pt x="5" y="1499"/>
                  <a:pt x="1" y="1479"/>
                  <a:pt x="34" y="1433"/>
                </a:cubicBezTo>
                <a:cubicBezTo>
                  <a:pt x="42" y="1401"/>
                  <a:pt x="58" y="1375"/>
                  <a:pt x="68" y="1344"/>
                </a:cubicBezTo>
                <a:cubicBezTo>
                  <a:pt x="82" y="1303"/>
                  <a:pt x="84" y="1278"/>
                  <a:pt x="103" y="1241"/>
                </a:cubicBezTo>
                <a:cubicBezTo>
                  <a:pt x="139" y="1061"/>
                  <a:pt x="121" y="833"/>
                  <a:pt x="89" y="644"/>
                </a:cubicBezTo>
                <a:cubicBezTo>
                  <a:pt x="91" y="491"/>
                  <a:pt x="92" y="338"/>
                  <a:pt x="96" y="185"/>
                </a:cubicBezTo>
                <a:cubicBezTo>
                  <a:pt x="97" y="160"/>
                  <a:pt x="96" y="133"/>
                  <a:pt x="103" y="109"/>
                </a:cubicBezTo>
                <a:cubicBezTo>
                  <a:pt x="116" y="66"/>
                  <a:pt x="161" y="34"/>
                  <a:pt x="185" y="0"/>
                </a:cubicBezTo>
                <a:cubicBezTo>
                  <a:pt x="282" y="11"/>
                  <a:pt x="247" y="26"/>
                  <a:pt x="240" y="144"/>
                </a:cubicBezTo>
                <a:cubicBezTo>
                  <a:pt x="237" y="263"/>
                  <a:pt x="229" y="381"/>
                  <a:pt x="226" y="500"/>
                </a:cubicBezTo>
                <a:cubicBezTo>
                  <a:pt x="216" y="989"/>
                  <a:pt x="274" y="933"/>
                  <a:pt x="192" y="1179"/>
                </a:cubicBezTo>
                <a:cubicBezTo>
                  <a:pt x="190" y="1238"/>
                  <a:pt x="189" y="1298"/>
                  <a:pt x="185" y="1357"/>
                </a:cubicBezTo>
                <a:cubicBezTo>
                  <a:pt x="183" y="1387"/>
                  <a:pt x="111" y="1444"/>
                  <a:pt x="96" y="1488"/>
                </a:cubicBezTo>
                <a:cubicBezTo>
                  <a:pt x="101" y="1538"/>
                  <a:pt x="108" y="1571"/>
                  <a:pt x="116" y="1618"/>
                </a:cubicBezTo>
                <a:cubicBezTo>
                  <a:pt x="114" y="1641"/>
                  <a:pt x="117" y="1664"/>
                  <a:pt x="110" y="1686"/>
                </a:cubicBezTo>
                <a:cubicBezTo>
                  <a:pt x="108" y="1693"/>
                  <a:pt x="76" y="1726"/>
                  <a:pt x="68" y="1748"/>
                </a:cubicBezTo>
                <a:cubicBezTo>
                  <a:pt x="72" y="1773"/>
                  <a:pt x="82" y="1799"/>
                  <a:pt x="68" y="1824"/>
                </a:cubicBezTo>
                <a:cubicBezTo>
                  <a:pt x="60" y="1839"/>
                  <a:pt x="24" y="1827"/>
                  <a:pt x="20" y="1844"/>
                </a:cubicBezTo>
                <a:cubicBezTo>
                  <a:pt x="18" y="1854"/>
                  <a:pt x="34" y="1858"/>
                  <a:pt x="41" y="1865"/>
                </a:cubicBez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50000">
                <a:schemeClr val="folHlink">
                  <a:alpha val="71001"/>
                </a:schemeClr>
              </a:gs>
              <a:gs pos="100000">
                <a:srgbClr val="669900"/>
              </a:gs>
            </a:gsLst>
            <a:lin ang="2700000" scaled="1"/>
          </a:gradFill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329794" name="Group 66"/>
          <p:cNvGrpSpPr>
            <a:grpSpLocks/>
          </p:cNvGrpSpPr>
          <p:nvPr/>
        </p:nvGrpSpPr>
        <p:grpSpPr bwMode="auto">
          <a:xfrm>
            <a:off x="5867400" y="4267200"/>
            <a:ext cx="685800" cy="685800"/>
            <a:chOff x="1392" y="3312"/>
            <a:chExt cx="480" cy="480"/>
          </a:xfrm>
        </p:grpSpPr>
        <p:sp>
          <p:nvSpPr>
            <p:cNvPr id="329795" name="Oval 67"/>
            <p:cNvSpPr>
              <a:spLocks noChangeArrowheads="1"/>
            </p:cNvSpPr>
            <p:nvPr/>
          </p:nvSpPr>
          <p:spPr bwMode="auto">
            <a:xfrm>
              <a:off x="1392" y="3312"/>
              <a:ext cx="480" cy="480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73000"/>
                  </a:srgbClr>
                </a:gs>
                <a:gs pos="50000">
                  <a:srgbClr val="66CCFF">
                    <a:alpha val="67000"/>
                  </a:srgbClr>
                </a:gs>
                <a:gs pos="100000">
                  <a:srgbClr val="3399FF">
                    <a:alpha val="73000"/>
                  </a:srgbClr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329796" name="Oval 68"/>
            <p:cNvSpPr>
              <a:spLocks noChangeArrowheads="1"/>
            </p:cNvSpPr>
            <p:nvPr/>
          </p:nvSpPr>
          <p:spPr bwMode="auto">
            <a:xfrm>
              <a:off x="1440" y="3408"/>
              <a:ext cx="96" cy="9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797" name="Oval 69"/>
            <p:cNvSpPr>
              <a:spLocks noChangeArrowheads="1"/>
            </p:cNvSpPr>
            <p:nvPr/>
          </p:nvSpPr>
          <p:spPr bwMode="auto">
            <a:xfrm>
              <a:off x="1536" y="3360"/>
              <a:ext cx="48" cy="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329798" name="Group 70"/>
          <p:cNvGrpSpPr>
            <a:grpSpLocks/>
          </p:cNvGrpSpPr>
          <p:nvPr/>
        </p:nvGrpSpPr>
        <p:grpSpPr bwMode="auto">
          <a:xfrm>
            <a:off x="5715000" y="3429000"/>
            <a:ext cx="533400" cy="533400"/>
            <a:chOff x="816" y="3312"/>
            <a:chExt cx="480" cy="480"/>
          </a:xfrm>
        </p:grpSpPr>
        <p:sp>
          <p:nvSpPr>
            <p:cNvPr id="329799" name="Oval 71"/>
            <p:cNvSpPr>
              <a:spLocks noChangeArrowheads="1"/>
            </p:cNvSpPr>
            <p:nvPr/>
          </p:nvSpPr>
          <p:spPr bwMode="auto">
            <a:xfrm>
              <a:off x="816" y="3312"/>
              <a:ext cx="480" cy="480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73000"/>
                  </a:srgbClr>
                </a:gs>
                <a:gs pos="50000">
                  <a:srgbClr val="66CCFF">
                    <a:alpha val="67000"/>
                  </a:srgbClr>
                </a:gs>
                <a:gs pos="100000">
                  <a:srgbClr val="3399FF">
                    <a:alpha val="73000"/>
                  </a:srgbClr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329800" name="Oval 72"/>
            <p:cNvSpPr>
              <a:spLocks noChangeArrowheads="1"/>
            </p:cNvSpPr>
            <p:nvPr/>
          </p:nvSpPr>
          <p:spPr bwMode="auto">
            <a:xfrm>
              <a:off x="864" y="3408"/>
              <a:ext cx="96" cy="9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801" name="Oval 73"/>
            <p:cNvSpPr>
              <a:spLocks noChangeArrowheads="1"/>
            </p:cNvSpPr>
            <p:nvPr/>
          </p:nvSpPr>
          <p:spPr bwMode="auto">
            <a:xfrm>
              <a:off x="960" y="3360"/>
              <a:ext cx="48" cy="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329802" name="Group 74"/>
          <p:cNvGrpSpPr>
            <a:grpSpLocks/>
          </p:cNvGrpSpPr>
          <p:nvPr/>
        </p:nvGrpSpPr>
        <p:grpSpPr bwMode="auto">
          <a:xfrm>
            <a:off x="5562600" y="2743200"/>
            <a:ext cx="457200" cy="457200"/>
            <a:chOff x="816" y="3312"/>
            <a:chExt cx="480" cy="480"/>
          </a:xfrm>
        </p:grpSpPr>
        <p:sp>
          <p:nvSpPr>
            <p:cNvPr id="329803" name="Oval 75"/>
            <p:cNvSpPr>
              <a:spLocks noChangeArrowheads="1"/>
            </p:cNvSpPr>
            <p:nvPr/>
          </p:nvSpPr>
          <p:spPr bwMode="auto">
            <a:xfrm>
              <a:off x="816" y="3312"/>
              <a:ext cx="480" cy="480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73000"/>
                  </a:srgbClr>
                </a:gs>
                <a:gs pos="50000">
                  <a:srgbClr val="66CCFF">
                    <a:alpha val="67000"/>
                  </a:srgbClr>
                </a:gs>
                <a:gs pos="100000">
                  <a:srgbClr val="3399FF">
                    <a:alpha val="73000"/>
                  </a:srgbClr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29804" name="Oval 76"/>
            <p:cNvSpPr>
              <a:spLocks noChangeArrowheads="1"/>
            </p:cNvSpPr>
            <p:nvPr/>
          </p:nvSpPr>
          <p:spPr bwMode="auto">
            <a:xfrm>
              <a:off x="864" y="3408"/>
              <a:ext cx="96" cy="9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805" name="Oval 77"/>
            <p:cNvSpPr>
              <a:spLocks noChangeArrowheads="1"/>
            </p:cNvSpPr>
            <p:nvPr/>
          </p:nvSpPr>
          <p:spPr bwMode="auto">
            <a:xfrm>
              <a:off x="960" y="3360"/>
              <a:ext cx="48" cy="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329806" name="Group 78"/>
          <p:cNvGrpSpPr>
            <a:grpSpLocks/>
          </p:cNvGrpSpPr>
          <p:nvPr/>
        </p:nvGrpSpPr>
        <p:grpSpPr bwMode="auto">
          <a:xfrm>
            <a:off x="6096000" y="5257800"/>
            <a:ext cx="762000" cy="762000"/>
            <a:chOff x="1392" y="3312"/>
            <a:chExt cx="480" cy="480"/>
          </a:xfrm>
        </p:grpSpPr>
        <p:sp>
          <p:nvSpPr>
            <p:cNvPr id="329807" name="Oval 79"/>
            <p:cNvSpPr>
              <a:spLocks noChangeArrowheads="1"/>
            </p:cNvSpPr>
            <p:nvPr/>
          </p:nvSpPr>
          <p:spPr bwMode="auto">
            <a:xfrm>
              <a:off x="1392" y="3312"/>
              <a:ext cx="480" cy="480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73000"/>
                  </a:srgbClr>
                </a:gs>
                <a:gs pos="50000">
                  <a:srgbClr val="66CCFF">
                    <a:alpha val="67000"/>
                  </a:srgbClr>
                </a:gs>
                <a:gs pos="100000">
                  <a:srgbClr val="3399FF">
                    <a:alpha val="73000"/>
                  </a:srgbClr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329808" name="Oval 80"/>
            <p:cNvSpPr>
              <a:spLocks noChangeArrowheads="1"/>
            </p:cNvSpPr>
            <p:nvPr/>
          </p:nvSpPr>
          <p:spPr bwMode="auto">
            <a:xfrm>
              <a:off x="1440" y="3408"/>
              <a:ext cx="96" cy="9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809" name="Oval 81"/>
            <p:cNvSpPr>
              <a:spLocks noChangeArrowheads="1"/>
            </p:cNvSpPr>
            <p:nvPr/>
          </p:nvSpPr>
          <p:spPr bwMode="auto">
            <a:xfrm>
              <a:off x="1536" y="3360"/>
              <a:ext cx="48" cy="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329836" name="Group 108"/>
          <p:cNvGrpSpPr>
            <a:grpSpLocks/>
          </p:cNvGrpSpPr>
          <p:nvPr/>
        </p:nvGrpSpPr>
        <p:grpSpPr bwMode="auto">
          <a:xfrm>
            <a:off x="304800" y="2209800"/>
            <a:ext cx="8382000" cy="4038600"/>
            <a:chOff x="192" y="1392"/>
            <a:chExt cx="5280" cy="2544"/>
          </a:xfrm>
        </p:grpSpPr>
        <p:sp>
          <p:nvSpPr>
            <p:cNvPr id="329837" name="Rectangle 109"/>
            <p:cNvSpPr>
              <a:spLocks noChangeArrowheads="1"/>
            </p:cNvSpPr>
            <p:nvPr/>
          </p:nvSpPr>
          <p:spPr bwMode="auto">
            <a:xfrm>
              <a:off x="192" y="1680"/>
              <a:ext cx="4224" cy="2256"/>
            </a:xfrm>
            <a:prstGeom prst="rect">
              <a:avLst/>
            </a:prstGeom>
            <a:solidFill>
              <a:srgbClr val="3399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838" name="AutoShape 110"/>
            <p:cNvSpPr>
              <a:spLocks noChangeArrowheads="1"/>
            </p:cNvSpPr>
            <p:nvPr/>
          </p:nvSpPr>
          <p:spPr bwMode="auto">
            <a:xfrm rot="16200000" flipH="1">
              <a:off x="3672" y="2136"/>
              <a:ext cx="2544" cy="1056"/>
            </a:xfrm>
            <a:prstGeom prst="parallelogram">
              <a:avLst>
                <a:gd name="adj" fmla="val 26478"/>
              </a:avLst>
            </a:prstGeom>
            <a:solidFill>
              <a:srgbClr val="3399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9839" name="Line 111"/>
            <p:cNvSpPr>
              <a:spLocks noChangeShapeType="1"/>
            </p:cNvSpPr>
            <p:nvPr/>
          </p:nvSpPr>
          <p:spPr bwMode="auto">
            <a:xfrm flipH="1">
              <a:off x="3360" y="1968"/>
              <a:ext cx="576" cy="33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9840" name="Line 112"/>
            <p:cNvSpPr>
              <a:spLocks noChangeShapeType="1"/>
            </p:cNvSpPr>
            <p:nvPr/>
          </p:nvSpPr>
          <p:spPr bwMode="auto">
            <a:xfrm flipH="1">
              <a:off x="3312" y="2112"/>
              <a:ext cx="576" cy="33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9841" name="Line 113"/>
            <p:cNvSpPr>
              <a:spLocks noChangeShapeType="1"/>
            </p:cNvSpPr>
            <p:nvPr/>
          </p:nvSpPr>
          <p:spPr bwMode="auto">
            <a:xfrm flipH="1">
              <a:off x="3120" y="3216"/>
              <a:ext cx="576" cy="33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9842" name="Line 114"/>
            <p:cNvSpPr>
              <a:spLocks noChangeShapeType="1"/>
            </p:cNvSpPr>
            <p:nvPr/>
          </p:nvSpPr>
          <p:spPr bwMode="auto">
            <a:xfrm flipH="1">
              <a:off x="3072" y="3360"/>
              <a:ext cx="576" cy="33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9843" name="Line 115"/>
            <p:cNvSpPr>
              <a:spLocks noChangeShapeType="1"/>
            </p:cNvSpPr>
            <p:nvPr/>
          </p:nvSpPr>
          <p:spPr bwMode="auto">
            <a:xfrm flipH="1">
              <a:off x="1008" y="2832"/>
              <a:ext cx="576" cy="33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9844" name="Line 116"/>
            <p:cNvSpPr>
              <a:spLocks noChangeShapeType="1"/>
            </p:cNvSpPr>
            <p:nvPr/>
          </p:nvSpPr>
          <p:spPr bwMode="auto">
            <a:xfrm flipH="1">
              <a:off x="960" y="2976"/>
              <a:ext cx="576" cy="33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29845" name="Text Box 117"/>
          <p:cNvSpPr txBox="1">
            <a:spLocks noChangeArrowheads="1"/>
          </p:cNvSpPr>
          <p:nvPr/>
        </p:nvSpPr>
        <p:spPr bwMode="auto">
          <a:xfrm>
            <a:off x="7010400" y="2743200"/>
            <a:ext cx="1676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Lighter elements float to top (bubble up)</a:t>
            </a:r>
          </a:p>
        </p:txBody>
      </p:sp>
      <p:sp>
        <p:nvSpPr>
          <p:cNvPr id="329846" name="Text Box 118"/>
          <p:cNvSpPr txBox="1">
            <a:spLocks noChangeArrowheads="1"/>
          </p:cNvSpPr>
          <p:nvPr/>
        </p:nvSpPr>
        <p:spPr bwMode="auto">
          <a:xfrm>
            <a:off x="7010400" y="4295775"/>
            <a:ext cx="1752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Heavier elements sink to bottom (bubble down)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97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97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297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297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97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97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297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297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177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9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5.55112E-17 0.1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29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0.277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9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45" grpId="0"/>
      <p:bldP spid="3298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0767-E883-4D79-9BD3-687751F6CBBB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The easiest sorting algorithm</a:t>
            </a:r>
          </a:p>
          <a:p>
            <a:r>
              <a:rPr lang="en-US" altLang="zh-TW" sz="2800">
                <a:ea typeface="新細明體" charset="-120"/>
              </a:rPr>
              <a:t>The most time consuming algorithms</a:t>
            </a:r>
          </a:p>
          <a:p>
            <a:r>
              <a:rPr lang="en-US" altLang="zh-TW" sz="2800">
                <a:ea typeface="新細明體" charset="-120"/>
              </a:rPr>
              <a:t>Another name: </a:t>
            </a:r>
            <a:r>
              <a:rPr lang="en-US" altLang="zh-TW" sz="2800" b="1">
                <a:ea typeface="新細明體" charset="-120"/>
              </a:rPr>
              <a:t>interchange sort</a:t>
            </a:r>
          </a:p>
          <a:p>
            <a:r>
              <a:rPr lang="en-US" altLang="zh-TW" sz="2800">
                <a:ea typeface="新細明體" charset="-120"/>
              </a:rPr>
              <a:t>The idea:</a:t>
            </a:r>
          </a:p>
          <a:p>
            <a:pPr lvl="1"/>
            <a:r>
              <a:rPr lang="en-US" altLang="zh-TW" sz="2400">
                <a:ea typeface="新細明體" charset="-120"/>
              </a:rPr>
              <a:t>Scanning the list from one end to the other</a:t>
            </a:r>
          </a:p>
          <a:p>
            <a:pPr lvl="1"/>
            <a:r>
              <a:rPr lang="en-US" altLang="zh-TW" sz="2400">
                <a:ea typeface="新細明體" charset="-120"/>
              </a:rPr>
              <a:t>When a pair of adjacent keys is found to be out of order, swap those entries</a:t>
            </a:r>
          </a:p>
          <a:p>
            <a:pPr lvl="1"/>
            <a:r>
              <a:rPr lang="en-US" altLang="zh-TW" sz="2400">
                <a:ea typeface="新細明體" charset="-120"/>
              </a:rPr>
              <a:t>In each pass, the largest key in the list will be bubbled to the end, but  the earlier keys may still be out of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80F-D361-422A-8261-B1062F94936B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 Example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 the sequence {8, 5, 9, 6, 3} in ascending order</a:t>
            </a:r>
          </a:p>
          <a:p>
            <a:r>
              <a:rPr lang="en-US" altLang="zh-TW">
                <a:ea typeface="新細明體" charset="-120"/>
              </a:rPr>
              <a:t>The final result should be </a:t>
            </a: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{3, 5, 6, 8, 9}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32004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37338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42672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48006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53340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09259" name="AutoShape 11"/>
          <p:cNvSpPr>
            <a:spLocks/>
          </p:cNvSpPr>
          <p:nvPr/>
        </p:nvSpPr>
        <p:spPr bwMode="auto">
          <a:xfrm rot="5400000" flipV="1">
            <a:off x="4457700" y="3086100"/>
            <a:ext cx="152400" cy="2667000"/>
          </a:xfrm>
          <a:prstGeom prst="rightBrace">
            <a:avLst>
              <a:gd name="adj1" fmla="val 145833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3505200" y="4648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E3F-D656-4E46-A9FC-C1B390A73251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Sort: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8673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pass,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comparison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32004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37338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42672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286728" name="Rectangle 8"/>
          <p:cNvSpPr>
            <a:spLocks noChangeArrowheads="1"/>
          </p:cNvSpPr>
          <p:nvPr/>
        </p:nvSpPr>
        <p:spPr bwMode="auto">
          <a:xfrm>
            <a:off x="48006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53340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86730" name="Arc 10"/>
          <p:cNvSpPr>
            <a:spLocks/>
          </p:cNvSpPr>
          <p:nvPr/>
        </p:nvSpPr>
        <p:spPr bwMode="auto">
          <a:xfrm rot="10774548" flipH="1">
            <a:off x="3427413" y="4186238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86733" name="Text Box 13"/>
          <p:cNvSpPr txBox="1">
            <a:spLocks noChangeArrowheads="1"/>
          </p:cNvSpPr>
          <p:nvPr/>
        </p:nvSpPr>
        <p:spPr bwMode="auto">
          <a:xfrm>
            <a:off x="2895600" y="4648200"/>
            <a:ext cx="4876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Compare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element with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element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i.e. 8 vs. 5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if left hand side &gt; right hand side, swap them!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0" grpId="0" animBg="1"/>
      <p:bldP spid="2867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8F4-45F8-4E8F-8925-E9FCFA3DA35B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Sort: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pass,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comparison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2004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37338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42672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48006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53340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89801" name="Arc 9"/>
          <p:cNvSpPr>
            <a:spLocks/>
          </p:cNvSpPr>
          <p:nvPr/>
        </p:nvSpPr>
        <p:spPr bwMode="auto">
          <a:xfrm rot="10774548" flipH="1">
            <a:off x="3962400" y="4186238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2895600" y="4648200"/>
            <a:ext cx="5562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Compare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with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element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i.e. 8 vs. 9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Since left hand side &lt; right hand side, do nothing!</a:t>
            </a:r>
          </a:p>
        </p:txBody>
      </p:sp>
      <p:sp>
        <p:nvSpPr>
          <p:cNvPr id="289803" name="Arc 11"/>
          <p:cNvSpPr>
            <a:spLocks/>
          </p:cNvSpPr>
          <p:nvPr/>
        </p:nvSpPr>
        <p:spPr bwMode="auto">
          <a:xfrm rot="21549100" flipH="1">
            <a:off x="3427413" y="3276600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66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3124200" y="28336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swapped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1" grpId="0" animBg="1"/>
      <p:bldP spid="289802" grpId="0"/>
      <p:bldP spid="289803" grpId="0" animBg="1"/>
      <p:bldP spid="2898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6669-4A0A-48EE-B534-019A948D50D9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Sort: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pass,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comparison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2004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37338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42672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48006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0824" name="Rectangle 8"/>
          <p:cNvSpPr>
            <a:spLocks noChangeArrowheads="1"/>
          </p:cNvSpPr>
          <p:nvPr/>
        </p:nvSpPr>
        <p:spPr bwMode="auto">
          <a:xfrm>
            <a:off x="53340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0825" name="Arc 9"/>
          <p:cNvSpPr>
            <a:spLocks/>
          </p:cNvSpPr>
          <p:nvPr/>
        </p:nvSpPr>
        <p:spPr bwMode="auto">
          <a:xfrm rot="10774548" flipH="1">
            <a:off x="4495800" y="4186238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2895600" y="4648200"/>
            <a:ext cx="5562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Compare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with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element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i.e. 9 vs. 6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Since left hand side &lt; right hand side, swap them!</a:t>
            </a:r>
          </a:p>
        </p:txBody>
      </p:sp>
      <p:sp>
        <p:nvSpPr>
          <p:cNvPr id="290827" name="Arc 11"/>
          <p:cNvSpPr>
            <a:spLocks/>
          </p:cNvSpPr>
          <p:nvPr/>
        </p:nvSpPr>
        <p:spPr bwMode="auto">
          <a:xfrm rot="21549100" flipH="1">
            <a:off x="3960813" y="3276600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66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3657600" y="28336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5" grpId="0" animBg="1"/>
      <p:bldP spid="290826" grpId="0"/>
      <p:bldP spid="290827" grpId="0" animBg="1"/>
      <p:bldP spid="2908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4D4-FACA-4837-964D-7D7756EE743A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Sort: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pass, 4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comparison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2004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37338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42672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48006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53340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1849" name="Arc 9"/>
          <p:cNvSpPr>
            <a:spLocks/>
          </p:cNvSpPr>
          <p:nvPr/>
        </p:nvSpPr>
        <p:spPr bwMode="auto">
          <a:xfrm rot="10774548" flipH="1">
            <a:off x="5029200" y="4186238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2895600" y="4648200"/>
            <a:ext cx="5562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Compare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with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element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i.e. 9 vs. 3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Since left hand side &lt; right hand side, swap them!</a:t>
            </a:r>
          </a:p>
        </p:txBody>
      </p:sp>
      <p:sp>
        <p:nvSpPr>
          <p:cNvPr id="291851" name="Arc 11"/>
          <p:cNvSpPr>
            <a:spLocks/>
          </p:cNvSpPr>
          <p:nvPr/>
        </p:nvSpPr>
        <p:spPr bwMode="auto">
          <a:xfrm rot="21549100" flipH="1">
            <a:off x="4494213" y="3276600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66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4191000" y="28336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swapped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9" grpId="0" animBg="1"/>
      <p:bldP spid="291850" grpId="0"/>
      <p:bldP spid="291851" grpId="0" animBg="1"/>
      <p:bldP spid="2918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EBC3-7B54-41B9-A72C-A4FAE3DAB49C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Bubble Sort: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After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2004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37338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42672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48006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53340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 flipH="1">
            <a:off x="5715000" y="3048000"/>
            <a:ext cx="5334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2876" name="Text Box 12"/>
          <p:cNvSpPr txBox="1">
            <a:spLocks noChangeArrowheads="1"/>
          </p:cNvSpPr>
          <p:nvPr/>
        </p:nvSpPr>
        <p:spPr bwMode="auto">
          <a:xfrm>
            <a:off x="6248400" y="2743200"/>
            <a:ext cx="2590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largest element bubbled to bottom after running the 1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st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pass</a:t>
            </a:r>
          </a:p>
        </p:txBody>
      </p:sp>
      <p:sp>
        <p:nvSpPr>
          <p:cNvPr id="292877" name="Arc 13"/>
          <p:cNvSpPr>
            <a:spLocks/>
          </p:cNvSpPr>
          <p:nvPr/>
        </p:nvSpPr>
        <p:spPr bwMode="auto">
          <a:xfrm rot="21549100" flipH="1">
            <a:off x="5027613" y="3276600"/>
            <a:ext cx="6096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66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4724400" y="28336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swapped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2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5" grpId="0" animBg="1"/>
      <p:bldP spid="292876" grpId="0"/>
      <p:bldP spid="292877" grpId="0" animBg="1"/>
      <p:bldP spid="29287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6782</TotalTime>
  <Words>1000</Words>
  <Application>Microsoft Office PowerPoint</Application>
  <PresentationFormat>On-screen Show (4:3)</PresentationFormat>
  <Paragraphs>245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Equation</vt:lpstr>
      <vt:lpstr>Bubble Sort</vt:lpstr>
      <vt:lpstr>Daily Life Example</vt:lpstr>
      <vt:lpstr>Bubble Sort</vt:lpstr>
      <vt:lpstr>Bubble Sort Example</vt:lpstr>
      <vt:lpstr>Bubble Sort: 1st Pass</vt:lpstr>
      <vt:lpstr>Bubble Sort: 1st Pass</vt:lpstr>
      <vt:lpstr>Bubble Sort: 1st Pass</vt:lpstr>
      <vt:lpstr>Bubble Sort: 1st Pass</vt:lpstr>
      <vt:lpstr>Bubble Sort: 1st Pass</vt:lpstr>
      <vt:lpstr>Bubble Sort: 2nd Pass</vt:lpstr>
      <vt:lpstr>Bubble Sort: 2nd Pass</vt:lpstr>
      <vt:lpstr>Bubble Sort: 3rd Pass</vt:lpstr>
      <vt:lpstr>Bubble Sort: 4th Pass</vt:lpstr>
      <vt:lpstr>How to Swap Two Variables?</vt:lpstr>
      <vt:lpstr>Time Complexity</vt:lpstr>
      <vt:lpstr>How Many Comparisons?</vt:lpstr>
      <vt:lpstr>The Procedure: 2 For-Loops</vt:lpstr>
      <vt:lpstr>Speed Up Version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EE2331 Data Structures And Algorithms</dc:title>
  <dc:creator>EE_users</dc:creator>
  <cp:lastModifiedBy>vanting</cp:lastModifiedBy>
  <cp:revision>154</cp:revision>
  <dcterms:created xsi:type="dcterms:W3CDTF">2006-12-13T09:30:47Z</dcterms:created>
  <dcterms:modified xsi:type="dcterms:W3CDTF">2014-11-17T17:39:56Z</dcterms:modified>
</cp:coreProperties>
</file>