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44" r:id="rId2"/>
    <p:sldId id="445" r:id="rId3"/>
    <p:sldId id="446" r:id="rId4"/>
    <p:sldId id="447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000"/>
    <a:srgbClr val="DDDDDD"/>
    <a:srgbClr val="66CCFF"/>
    <a:srgbClr val="FFFFFF"/>
    <a:srgbClr val="CC9900"/>
    <a:srgbClr val="99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5" autoAdjust="0"/>
    <p:restoredTop sz="84672" autoAdjust="0"/>
  </p:normalViewPr>
  <p:slideViewPr>
    <p:cSldViewPr>
      <p:cViewPr varScale="1">
        <p:scale>
          <a:sx n="113" d="100"/>
          <a:sy n="113" d="100"/>
        </p:scale>
        <p:origin x="-15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495FC07-AD80-4023-B81D-30A5BA3951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405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8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D2F9F30-00A9-445D-A08D-E6803C336A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DD13-BB62-4D4B-B11D-12B8FA1AA1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970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C39D8-A255-4047-8870-4B4307728D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46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EF873-4AC8-47A4-9269-4DF0A3F293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935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4B397-9710-43F3-8563-5619B3E81D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969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3798D-A2DF-4551-B40E-B4F6BFF3E5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83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A2DC-B724-4716-A704-AA4891D7D4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27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D986B-7B9F-4F72-AA3E-CD263EA8FC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209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3FB26-D0E1-4417-BDAB-F918F71971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0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C78C5-1D69-4B44-84A2-FB58012C4C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14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425D0-421E-4228-A215-45825F7855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326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6A6BD-1675-47ED-92B3-22930648C1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7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18109-3ECF-4457-AE8F-937AD73726E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17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76A8B548-2FA7-4588-B3C0-B9A924961C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BFD5658-825A-46F0-A3C2-1D70AA21DE0A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Heap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568AA41-B821-4186-9338-72D93A67CDF7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33506" name="Freeform 2"/>
          <p:cNvSpPr>
            <a:spLocks/>
          </p:cNvSpPr>
          <p:nvPr/>
        </p:nvSpPr>
        <p:spPr bwMode="auto">
          <a:xfrm>
            <a:off x="1676400" y="2668588"/>
            <a:ext cx="3048000" cy="2894012"/>
          </a:xfrm>
          <a:custGeom>
            <a:avLst/>
            <a:gdLst>
              <a:gd name="T0" fmla="*/ 1804261099 w 1889"/>
              <a:gd name="T1" fmla="*/ 60130969 h 1903"/>
              <a:gd name="T2" fmla="*/ 1679289872 w 1889"/>
              <a:gd name="T3" fmla="*/ 92509534 h 1903"/>
              <a:gd name="T4" fmla="*/ 1569941057 w 1889"/>
              <a:gd name="T5" fmla="*/ 157265144 h 1903"/>
              <a:gd name="T6" fmla="*/ 1481419972 w 1889"/>
              <a:gd name="T7" fmla="*/ 219707673 h 1903"/>
              <a:gd name="T8" fmla="*/ 1338225287 w 1889"/>
              <a:gd name="T9" fmla="*/ 314530288 h 1903"/>
              <a:gd name="T10" fmla="*/ 1088284447 w 1889"/>
              <a:gd name="T11" fmla="*/ 663750701 h 1903"/>
              <a:gd name="T12" fmla="*/ 1036213506 w 1889"/>
              <a:gd name="T13" fmla="*/ 774761838 h 1903"/>
              <a:gd name="T14" fmla="*/ 963313220 w 1889"/>
              <a:gd name="T15" fmla="*/ 869582932 h 1903"/>
              <a:gd name="T16" fmla="*/ 588402765 w 1889"/>
              <a:gd name="T17" fmla="*/ 1440824098 h 1903"/>
              <a:gd name="T18" fmla="*/ 481656610 w 1889"/>
              <a:gd name="T19" fmla="*/ 1646656330 h 1903"/>
              <a:gd name="T20" fmla="*/ 463431538 w 1889"/>
              <a:gd name="T21" fmla="*/ 1695223417 h 1903"/>
              <a:gd name="T22" fmla="*/ 429585669 w 1889"/>
              <a:gd name="T23" fmla="*/ 1741478945 h 1903"/>
              <a:gd name="T24" fmla="*/ 338461925 w 1889"/>
              <a:gd name="T25" fmla="*/ 1947309655 h 1903"/>
              <a:gd name="T26" fmla="*/ 124971227 w 1889"/>
              <a:gd name="T27" fmla="*/ 2147483647 h 1903"/>
              <a:gd name="T28" fmla="*/ 213490698 w 1889"/>
              <a:gd name="T29" fmla="*/ 2147483647 h 1903"/>
              <a:gd name="T30" fmla="*/ 374912068 w 1889"/>
              <a:gd name="T31" fmla="*/ 2147483647 h 1903"/>
              <a:gd name="T32" fmla="*/ 536331824 w 1889"/>
              <a:gd name="T33" fmla="*/ 2147483647 h 1903"/>
              <a:gd name="T34" fmla="*/ 999763363 w 1889"/>
              <a:gd name="T35" fmla="*/ 2147483647 h 1903"/>
              <a:gd name="T36" fmla="*/ 1804261099 w 1889"/>
              <a:gd name="T37" fmla="*/ 2147483647 h 1903"/>
              <a:gd name="T38" fmla="*/ 2147483647 w 1889"/>
              <a:gd name="T39" fmla="*/ 2147483647 h 1903"/>
              <a:gd name="T40" fmla="*/ 2147483647 w 1889"/>
              <a:gd name="T41" fmla="*/ 2147483647 h 1903"/>
              <a:gd name="T42" fmla="*/ 2147483647 w 1889"/>
              <a:gd name="T43" fmla="*/ 2147483647 h 1903"/>
              <a:gd name="T44" fmla="*/ 2147483647 w 1889"/>
              <a:gd name="T45" fmla="*/ 2147483647 h 1903"/>
              <a:gd name="T46" fmla="*/ 2147483647 w 1889"/>
              <a:gd name="T47" fmla="*/ 2147483647 h 1903"/>
              <a:gd name="T48" fmla="*/ 2147483647 w 1889"/>
              <a:gd name="T49" fmla="*/ 2147483647 h 1903"/>
              <a:gd name="T50" fmla="*/ 2147483647 w 1889"/>
              <a:gd name="T51" fmla="*/ 2147483647 h 1903"/>
              <a:gd name="T52" fmla="*/ 2147483647 w 1889"/>
              <a:gd name="T53" fmla="*/ 2147483647 h 1903"/>
              <a:gd name="T54" fmla="*/ 2147483647 w 1889"/>
              <a:gd name="T55" fmla="*/ 2147483647 h 1903"/>
              <a:gd name="T56" fmla="*/ 2147483647 w 1889"/>
              <a:gd name="T57" fmla="*/ 2147483647 h 1903"/>
              <a:gd name="T58" fmla="*/ 2147483647 w 1889"/>
              <a:gd name="T59" fmla="*/ 2147483647 h 1903"/>
              <a:gd name="T60" fmla="*/ 2147483647 w 1889"/>
              <a:gd name="T61" fmla="*/ 2106887880 h 1903"/>
              <a:gd name="T62" fmla="*/ 2147483647 w 1889"/>
              <a:gd name="T63" fmla="*/ 1852488561 h 1903"/>
              <a:gd name="T64" fmla="*/ 2147483647 w 1889"/>
              <a:gd name="T65" fmla="*/ 1725288902 h 1903"/>
              <a:gd name="T66" fmla="*/ 2147483647 w 1889"/>
              <a:gd name="T67" fmla="*/ 1568023758 h 1903"/>
              <a:gd name="T68" fmla="*/ 2147483647 w 1889"/>
              <a:gd name="T69" fmla="*/ 1362193047 h 1903"/>
              <a:gd name="T70" fmla="*/ 2147483647 w 1889"/>
              <a:gd name="T71" fmla="*/ 1170236258 h 1903"/>
              <a:gd name="T72" fmla="*/ 2147483647 w 1889"/>
              <a:gd name="T73" fmla="*/ 853394410 h 1903"/>
              <a:gd name="T74" fmla="*/ 2147483647 w 1889"/>
              <a:gd name="T75" fmla="*/ 615183613 h 1903"/>
              <a:gd name="T76" fmla="*/ 2147483647 w 1889"/>
              <a:gd name="T77" fmla="*/ 363097375 h 1903"/>
              <a:gd name="T78" fmla="*/ 2147483647 w 1889"/>
              <a:gd name="T79" fmla="*/ 157265144 h 1903"/>
              <a:gd name="T80" fmla="*/ 1804261099 w 1889"/>
              <a:gd name="T81" fmla="*/ 60130969 h 190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89"/>
              <a:gd name="T124" fmla="*/ 0 h 1903"/>
              <a:gd name="T125" fmla="*/ 1889 w 1889"/>
              <a:gd name="T126" fmla="*/ 1903 h 190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89" h="1903">
                <a:moveTo>
                  <a:pt x="693" y="26"/>
                </a:moveTo>
                <a:cubicBezTo>
                  <a:pt x="685" y="28"/>
                  <a:pt x="654" y="35"/>
                  <a:pt x="645" y="40"/>
                </a:cubicBezTo>
                <a:cubicBezTo>
                  <a:pt x="630" y="48"/>
                  <a:pt x="603" y="68"/>
                  <a:pt x="603" y="68"/>
                </a:cubicBezTo>
                <a:cubicBezTo>
                  <a:pt x="576" y="110"/>
                  <a:pt x="607" y="71"/>
                  <a:pt x="569" y="95"/>
                </a:cubicBezTo>
                <a:cubicBezTo>
                  <a:pt x="550" y="107"/>
                  <a:pt x="514" y="136"/>
                  <a:pt x="514" y="136"/>
                </a:cubicBezTo>
                <a:cubicBezTo>
                  <a:pt x="495" y="192"/>
                  <a:pt x="444" y="234"/>
                  <a:pt x="418" y="287"/>
                </a:cubicBezTo>
                <a:cubicBezTo>
                  <a:pt x="410" y="303"/>
                  <a:pt x="407" y="320"/>
                  <a:pt x="398" y="335"/>
                </a:cubicBezTo>
                <a:cubicBezTo>
                  <a:pt x="390" y="349"/>
                  <a:pt x="370" y="376"/>
                  <a:pt x="370" y="376"/>
                </a:cubicBezTo>
                <a:cubicBezTo>
                  <a:pt x="340" y="466"/>
                  <a:pt x="280" y="546"/>
                  <a:pt x="226" y="623"/>
                </a:cubicBezTo>
                <a:cubicBezTo>
                  <a:pt x="206" y="651"/>
                  <a:pt x="205" y="684"/>
                  <a:pt x="185" y="712"/>
                </a:cubicBezTo>
                <a:cubicBezTo>
                  <a:pt x="183" y="719"/>
                  <a:pt x="181" y="726"/>
                  <a:pt x="178" y="733"/>
                </a:cubicBezTo>
                <a:cubicBezTo>
                  <a:pt x="175" y="740"/>
                  <a:pt x="168" y="746"/>
                  <a:pt x="165" y="753"/>
                </a:cubicBezTo>
                <a:cubicBezTo>
                  <a:pt x="152" y="784"/>
                  <a:pt x="150" y="814"/>
                  <a:pt x="130" y="842"/>
                </a:cubicBezTo>
                <a:cubicBezTo>
                  <a:pt x="102" y="925"/>
                  <a:pt x="77" y="1007"/>
                  <a:pt x="48" y="1089"/>
                </a:cubicBezTo>
                <a:cubicBezTo>
                  <a:pt x="49" y="1151"/>
                  <a:pt x="0" y="1451"/>
                  <a:pt x="82" y="1583"/>
                </a:cubicBezTo>
                <a:cubicBezTo>
                  <a:pt x="92" y="1622"/>
                  <a:pt x="110" y="1644"/>
                  <a:pt x="144" y="1665"/>
                </a:cubicBezTo>
                <a:cubicBezTo>
                  <a:pt x="169" y="1702"/>
                  <a:pt x="151" y="1681"/>
                  <a:pt x="206" y="1720"/>
                </a:cubicBezTo>
                <a:cubicBezTo>
                  <a:pt x="261" y="1759"/>
                  <a:pt x="319" y="1799"/>
                  <a:pt x="384" y="1816"/>
                </a:cubicBezTo>
                <a:cubicBezTo>
                  <a:pt x="470" y="1883"/>
                  <a:pt x="588" y="1887"/>
                  <a:pt x="693" y="1898"/>
                </a:cubicBezTo>
                <a:cubicBezTo>
                  <a:pt x="1049" y="1895"/>
                  <a:pt x="1262" y="1903"/>
                  <a:pt x="1563" y="1864"/>
                </a:cubicBezTo>
                <a:cubicBezTo>
                  <a:pt x="1613" y="1839"/>
                  <a:pt x="1666" y="1808"/>
                  <a:pt x="1721" y="1796"/>
                </a:cubicBezTo>
                <a:cubicBezTo>
                  <a:pt x="1728" y="1791"/>
                  <a:pt x="1736" y="1788"/>
                  <a:pt x="1742" y="1782"/>
                </a:cubicBezTo>
                <a:cubicBezTo>
                  <a:pt x="1748" y="1776"/>
                  <a:pt x="1749" y="1766"/>
                  <a:pt x="1755" y="1761"/>
                </a:cubicBezTo>
                <a:cubicBezTo>
                  <a:pt x="1768" y="1750"/>
                  <a:pt x="1797" y="1734"/>
                  <a:pt x="1797" y="1734"/>
                </a:cubicBezTo>
                <a:cubicBezTo>
                  <a:pt x="1806" y="1720"/>
                  <a:pt x="1817" y="1708"/>
                  <a:pt x="1824" y="1693"/>
                </a:cubicBezTo>
                <a:cubicBezTo>
                  <a:pt x="1838" y="1660"/>
                  <a:pt x="1841" y="1618"/>
                  <a:pt x="1851" y="1583"/>
                </a:cubicBezTo>
                <a:cubicBezTo>
                  <a:pt x="1863" y="1537"/>
                  <a:pt x="1852" y="1572"/>
                  <a:pt x="1872" y="1514"/>
                </a:cubicBezTo>
                <a:cubicBezTo>
                  <a:pt x="1874" y="1507"/>
                  <a:pt x="1879" y="1494"/>
                  <a:pt x="1879" y="1494"/>
                </a:cubicBezTo>
                <a:cubicBezTo>
                  <a:pt x="1877" y="1424"/>
                  <a:pt x="1889" y="1131"/>
                  <a:pt x="1817" y="1028"/>
                </a:cubicBezTo>
                <a:cubicBezTo>
                  <a:pt x="1800" y="978"/>
                  <a:pt x="1815" y="994"/>
                  <a:pt x="1783" y="973"/>
                </a:cubicBezTo>
                <a:cubicBezTo>
                  <a:pt x="1774" y="946"/>
                  <a:pt x="1762" y="932"/>
                  <a:pt x="1742" y="911"/>
                </a:cubicBezTo>
                <a:cubicBezTo>
                  <a:pt x="1730" y="875"/>
                  <a:pt x="1688" y="832"/>
                  <a:pt x="1666" y="801"/>
                </a:cubicBezTo>
                <a:cubicBezTo>
                  <a:pt x="1648" y="777"/>
                  <a:pt x="1651" y="763"/>
                  <a:pt x="1625" y="746"/>
                </a:cubicBezTo>
                <a:cubicBezTo>
                  <a:pt x="1610" y="724"/>
                  <a:pt x="1604" y="700"/>
                  <a:pt x="1591" y="678"/>
                </a:cubicBezTo>
                <a:cubicBezTo>
                  <a:pt x="1574" y="648"/>
                  <a:pt x="1554" y="619"/>
                  <a:pt x="1536" y="589"/>
                </a:cubicBezTo>
                <a:cubicBezTo>
                  <a:pt x="1519" y="560"/>
                  <a:pt x="1515" y="534"/>
                  <a:pt x="1495" y="506"/>
                </a:cubicBezTo>
                <a:cubicBezTo>
                  <a:pt x="1474" y="446"/>
                  <a:pt x="1417" y="416"/>
                  <a:pt x="1378" y="369"/>
                </a:cubicBezTo>
                <a:cubicBezTo>
                  <a:pt x="1350" y="335"/>
                  <a:pt x="1326" y="290"/>
                  <a:pt x="1289" y="266"/>
                </a:cubicBezTo>
                <a:cubicBezTo>
                  <a:pt x="1266" y="222"/>
                  <a:pt x="1227" y="198"/>
                  <a:pt x="1200" y="157"/>
                </a:cubicBezTo>
                <a:cubicBezTo>
                  <a:pt x="1173" y="116"/>
                  <a:pt x="1131" y="82"/>
                  <a:pt x="1083" y="68"/>
                </a:cubicBezTo>
                <a:cubicBezTo>
                  <a:pt x="986" y="0"/>
                  <a:pt x="775" y="28"/>
                  <a:pt x="693" y="26"/>
                </a:cubicBezTo>
                <a:close/>
              </a:path>
            </a:pathLst>
          </a:custGeom>
          <a:noFill/>
          <a:ln w="12700" cap="flat" cmpd="sng">
            <a:solidFill>
              <a:srgbClr val="33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Example: Remove the Largest Element From Heap</a:t>
            </a:r>
          </a:p>
        </p:txBody>
      </p:sp>
      <p:sp>
        <p:nvSpPr>
          <p:cNvPr id="149509" name="Line 4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10" name="Line 5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11" name="Oval 6"/>
          <p:cNvSpPr>
            <a:spLocks noChangeArrowheads="1"/>
          </p:cNvSpPr>
          <p:nvPr/>
        </p:nvSpPr>
        <p:spPr bwMode="auto">
          <a:xfrm>
            <a:off x="4206875" y="1847850"/>
            <a:ext cx="385763" cy="384175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charset="-120"/>
              </a:rPr>
              <a:t>99</a:t>
            </a:r>
          </a:p>
        </p:txBody>
      </p:sp>
      <p:sp>
        <p:nvSpPr>
          <p:cNvPr id="149512" name="Oval 7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49513" name="Line 8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14" name="Line 9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15" name="Line 10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16" name="Text Box 11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49517" name="Oval 12"/>
          <p:cNvSpPr>
            <a:spLocks noChangeArrowheads="1"/>
          </p:cNvSpPr>
          <p:nvPr/>
        </p:nvSpPr>
        <p:spPr bwMode="auto">
          <a:xfrm>
            <a:off x="3733800" y="37338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49518" name="Oval 13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49519" name="Line 14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20" name="Oval 15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49521" name="Line 16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22" name="Oval 17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49523" name="Line 18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24" name="Oval 19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49525" name="Line 20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26" name="Oval 21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149527" name="Line 22"/>
          <p:cNvSpPr>
            <a:spLocks noChangeShapeType="1"/>
          </p:cNvSpPr>
          <p:nvPr/>
        </p:nvSpPr>
        <p:spPr bwMode="auto">
          <a:xfrm rot="16200000" flipV="1">
            <a:off x="3883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9528" name="Oval 23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149529" name="Oval 24"/>
          <p:cNvSpPr>
            <a:spLocks noChangeArrowheads="1"/>
          </p:cNvSpPr>
          <p:nvPr/>
        </p:nvSpPr>
        <p:spPr bwMode="auto">
          <a:xfrm>
            <a:off x="3048000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92</a:t>
            </a:r>
          </a:p>
        </p:txBody>
      </p:sp>
      <p:sp>
        <p:nvSpPr>
          <p:cNvPr id="149530" name="Oval 25"/>
          <p:cNvSpPr>
            <a:spLocks noChangeArrowheads="1"/>
          </p:cNvSpPr>
          <p:nvPr/>
        </p:nvSpPr>
        <p:spPr bwMode="auto">
          <a:xfrm>
            <a:off x="4191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29</a:t>
            </a:r>
          </a:p>
        </p:txBody>
      </p:sp>
      <p:sp>
        <p:nvSpPr>
          <p:cNvPr id="533530" name="Line 26"/>
          <p:cNvSpPr>
            <a:spLocks noChangeShapeType="1"/>
          </p:cNvSpPr>
          <p:nvPr/>
        </p:nvSpPr>
        <p:spPr bwMode="auto">
          <a:xfrm>
            <a:off x="914400" y="24384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33531" name="Text Box 27"/>
          <p:cNvSpPr txBox="1">
            <a:spLocks noChangeArrowheads="1"/>
          </p:cNvSpPr>
          <p:nvPr/>
        </p:nvSpPr>
        <p:spPr bwMode="auto">
          <a:xfrm>
            <a:off x="2667000" y="5181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Still a heap</a:t>
            </a:r>
          </a:p>
        </p:txBody>
      </p:sp>
      <p:sp>
        <p:nvSpPr>
          <p:cNvPr id="533532" name="Freeform 28"/>
          <p:cNvSpPr>
            <a:spLocks/>
          </p:cNvSpPr>
          <p:nvPr/>
        </p:nvSpPr>
        <p:spPr bwMode="auto">
          <a:xfrm>
            <a:off x="4572000" y="2667000"/>
            <a:ext cx="2286000" cy="1828800"/>
          </a:xfrm>
          <a:custGeom>
            <a:avLst/>
            <a:gdLst>
              <a:gd name="T0" fmla="*/ 1014896868 w 1889"/>
              <a:gd name="T1" fmla="*/ 24011769 h 1903"/>
              <a:gd name="T2" fmla="*/ 944600855 w 1889"/>
              <a:gd name="T3" fmla="*/ 36941183 h 1903"/>
              <a:gd name="T4" fmla="*/ 883091844 w 1889"/>
              <a:gd name="T5" fmla="*/ 62800973 h 1903"/>
              <a:gd name="T6" fmla="*/ 833298432 w 1889"/>
              <a:gd name="T7" fmla="*/ 87736272 h 1903"/>
              <a:gd name="T8" fmla="*/ 752751119 w 1889"/>
              <a:gd name="T9" fmla="*/ 125600985 h 1903"/>
              <a:gd name="T10" fmla="*/ 612160304 w 1889"/>
              <a:gd name="T11" fmla="*/ 265055874 h 1903"/>
              <a:gd name="T12" fmla="*/ 582869492 w 1889"/>
              <a:gd name="T13" fmla="*/ 309385294 h 1903"/>
              <a:gd name="T14" fmla="*/ 541864291 w 1889"/>
              <a:gd name="T15" fmla="*/ 347250007 h 1903"/>
              <a:gd name="T16" fmla="*/ 330976253 w 1889"/>
              <a:gd name="T17" fmla="*/ 575364697 h 1903"/>
              <a:gd name="T18" fmla="*/ 270931540 w 1889"/>
              <a:gd name="T19" fmla="*/ 657558830 h 1903"/>
              <a:gd name="T20" fmla="*/ 260680240 w 1889"/>
              <a:gd name="T21" fmla="*/ 676953913 h 1903"/>
              <a:gd name="T22" fmla="*/ 241641939 w 1889"/>
              <a:gd name="T23" fmla="*/ 695424504 h 1903"/>
              <a:gd name="T24" fmla="*/ 190384228 w 1889"/>
              <a:gd name="T25" fmla="*/ 777619599 h 1903"/>
              <a:gd name="T26" fmla="*/ 70296013 w 1889"/>
              <a:gd name="T27" fmla="*/ 1005733328 h 1903"/>
              <a:gd name="T28" fmla="*/ 120088215 w 1889"/>
              <a:gd name="T29" fmla="*/ 1461960787 h 1903"/>
              <a:gd name="T30" fmla="*/ 210888038 w 1889"/>
              <a:gd name="T31" fmla="*/ 1537691174 h 1903"/>
              <a:gd name="T32" fmla="*/ 301686651 w 1889"/>
              <a:gd name="T33" fmla="*/ 1588485301 h 1903"/>
              <a:gd name="T34" fmla="*/ 562366891 w 1889"/>
              <a:gd name="T35" fmla="*/ 1677145102 h 1903"/>
              <a:gd name="T36" fmla="*/ 1014896868 w 1889"/>
              <a:gd name="T37" fmla="*/ 1752875489 h 1903"/>
              <a:gd name="T38" fmla="*/ 2147483647 w 1889"/>
              <a:gd name="T39" fmla="*/ 1721475483 h 1903"/>
              <a:gd name="T40" fmla="*/ 2147483647 w 1889"/>
              <a:gd name="T41" fmla="*/ 1658674511 h 1903"/>
              <a:gd name="T42" fmla="*/ 2147483647 w 1889"/>
              <a:gd name="T43" fmla="*/ 1645745096 h 1903"/>
              <a:gd name="T44" fmla="*/ 2147483647 w 1889"/>
              <a:gd name="T45" fmla="*/ 1626350975 h 1903"/>
              <a:gd name="T46" fmla="*/ 2147483647 w 1889"/>
              <a:gd name="T47" fmla="*/ 1601415676 h 1903"/>
              <a:gd name="T48" fmla="*/ 2147483647 w 1889"/>
              <a:gd name="T49" fmla="*/ 1563550002 h 1903"/>
              <a:gd name="T50" fmla="*/ 2147483647 w 1889"/>
              <a:gd name="T51" fmla="*/ 1461960787 h 1903"/>
              <a:gd name="T52" fmla="*/ 2147483647 w 1889"/>
              <a:gd name="T53" fmla="*/ 1398237246 h 1903"/>
              <a:gd name="T54" fmla="*/ 2147483647 w 1889"/>
              <a:gd name="T55" fmla="*/ 1379765693 h 1903"/>
              <a:gd name="T56" fmla="*/ 2147483647 w 1889"/>
              <a:gd name="T57" fmla="*/ 949397062 h 1903"/>
              <a:gd name="T58" fmla="*/ 2147483647 w 1889"/>
              <a:gd name="T59" fmla="*/ 898602935 h 1903"/>
              <a:gd name="T60" fmla="*/ 2147483647 w 1889"/>
              <a:gd name="T61" fmla="*/ 841343140 h 1903"/>
              <a:gd name="T62" fmla="*/ 2147483647 w 1889"/>
              <a:gd name="T63" fmla="*/ 739753925 h 1903"/>
              <a:gd name="T64" fmla="*/ 2147483647 w 1889"/>
              <a:gd name="T65" fmla="*/ 688959797 h 1903"/>
              <a:gd name="T66" fmla="*/ 2147483647 w 1889"/>
              <a:gd name="T67" fmla="*/ 626158825 h 1903"/>
              <a:gd name="T68" fmla="*/ 2147483647 w 1889"/>
              <a:gd name="T69" fmla="*/ 543963731 h 1903"/>
              <a:gd name="T70" fmla="*/ 2147483647 w 1889"/>
              <a:gd name="T71" fmla="*/ 467310775 h 1903"/>
              <a:gd name="T72" fmla="*/ 2018076927 w 1889"/>
              <a:gd name="T73" fmla="*/ 340785300 h 1903"/>
              <a:gd name="T74" fmla="*/ 1887737412 w 1889"/>
              <a:gd name="T75" fmla="*/ 245660792 h 1903"/>
              <a:gd name="T76" fmla="*/ 1757396687 w 1889"/>
              <a:gd name="T77" fmla="*/ 144995106 h 1903"/>
              <a:gd name="T78" fmla="*/ 1586050761 w 1889"/>
              <a:gd name="T79" fmla="*/ 62800973 h 1903"/>
              <a:gd name="T80" fmla="*/ 1014896868 w 1889"/>
              <a:gd name="T81" fmla="*/ 24011769 h 190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89"/>
              <a:gd name="T124" fmla="*/ 0 h 1903"/>
              <a:gd name="T125" fmla="*/ 1889 w 1889"/>
              <a:gd name="T126" fmla="*/ 1903 h 190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89" h="1903">
                <a:moveTo>
                  <a:pt x="693" y="26"/>
                </a:moveTo>
                <a:cubicBezTo>
                  <a:pt x="685" y="28"/>
                  <a:pt x="654" y="35"/>
                  <a:pt x="645" y="40"/>
                </a:cubicBezTo>
                <a:cubicBezTo>
                  <a:pt x="630" y="48"/>
                  <a:pt x="603" y="68"/>
                  <a:pt x="603" y="68"/>
                </a:cubicBezTo>
                <a:cubicBezTo>
                  <a:pt x="576" y="110"/>
                  <a:pt x="607" y="71"/>
                  <a:pt x="569" y="95"/>
                </a:cubicBezTo>
                <a:cubicBezTo>
                  <a:pt x="550" y="107"/>
                  <a:pt x="514" y="136"/>
                  <a:pt x="514" y="136"/>
                </a:cubicBezTo>
                <a:cubicBezTo>
                  <a:pt x="495" y="192"/>
                  <a:pt x="444" y="234"/>
                  <a:pt x="418" y="287"/>
                </a:cubicBezTo>
                <a:cubicBezTo>
                  <a:pt x="410" y="303"/>
                  <a:pt x="407" y="320"/>
                  <a:pt x="398" y="335"/>
                </a:cubicBezTo>
                <a:cubicBezTo>
                  <a:pt x="390" y="349"/>
                  <a:pt x="370" y="376"/>
                  <a:pt x="370" y="376"/>
                </a:cubicBezTo>
                <a:cubicBezTo>
                  <a:pt x="340" y="466"/>
                  <a:pt x="280" y="546"/>
                  <a:pt x="226" y="623"/>
                </a:cubicBezTo>
                <a:cubicBezTo>
                  <a:pt x="206" y="651"/>
                  <a:pt x="205" y="684"/>
                  <a:pt x="185" y="712"/>
                </a:cubicBezTo>
                <a:cubicBezTo>
                  <a:pt x="183" y="719"/>
                  <a:pt x="181" y="726"/>
                  <a:pt x="178" y="733"/>
                </a:cubicBezTo>
                <a:cubicBezTo>
                  <a:pt x="175" y="740"/>
                  <a:pt x="168" y="746"/>
                  <a:pt x="165" y="753"/>
                </a:cubicBezTo>
                <a:cubicBezTo>
                  <a:pt x="152" y="784"/>
                  <a:pt x="150" y="814"/>
                  <a:pt x="130" y="842"/>
                </a:cubicBezTo>
                <a:cubicBezTo>
                  <a:pt x="102" y="925"/>
                  <a:pt x="77" y="1007"/>
                  <a:pt x="48" y="1089"/>
                </a:cubicBezTo>
                <a:cubicBezTo>
                  <a:pt x="49" y="1151"/>
                  <a:pt x="0" y="1451"/>
                  <a:pt x="82" y="1583"/>
                </a:cubicBezTo>
                <a:cubicBezTo>
                  <a:pt x="92" y="1622"/>
                  <a:pt x="110" y="1644"/>
                  <a:pt x="144" y="1665"/>
                </a:cubicBezTo>
                <a:cubicBezTo>
                  <a:pt x="169" y="1702"/>
                  <a:pt x="151" y="1681"/>
                  <a:pt x="206" y="1720"/>
                </a:cubicBezTo>
                <a:cubicBezTo>
                  <a:pt x="261" y="1759"/>
                  <a:pt x="319" y="1799"/>
                  <a:pt x="384" y="1816"/>
                </a:cubicBezTo>
                <a:cubicBezTo>
                  <a:pt x="470" y="1883"/>
                  <a:pt x="588" y="1887"/>
                  <a:pt x="693" y="1898"/>
                </a:cubicBezTo>
                <a:cubicBezTo>
                  <a:pt x="1049" y="1895"/>
                  <a:pt x="1262" y="1903"/>
                  <a:pt x="1563" y="1864"/>
                </a:cubicBezTo>
                <a:cubicBezTo>
                  <a:pt x="1613" y="1839"/>
                  <a:pt x="1666" y="1808"/>
                  <a:pt x="1721" y="1796"/>
                </a:cubicBezTo>
                <a:cubicBezTo>
                  <a:pt x="1728" y="1791"/>
                  <a:pt x="1736" y="1788"/>
                  <a:pt x="1742" y="1782"/>
                </a:cubicBezTo>
                <a:cubicBezTo>
                  <a:pt x="1748" y="1776"/>
                  <a:pt x="1749" y="1766"/>
                  <a:pt x="1755" y="1761"/>
                </a:cubicBezTo>
                <a:cubicBezTo>
                  <a:pt x="1768" y="1750"/>
                  <a:pt x="1797" y="1734"/>
                  <a:pt x="1797" y="1734"/>
                </a:cubicBezTo>
                <a:cubicBezTo>
                  <a:pt x="1806" y="1720"/>
                  <a:pt x="1817" y="1708"/>
                  <a:pt x="1824" y="1693"/>
                </a:cubicBezTo>
                <a:cubicBezTo>
                  <a:pt x="1838" y="1660"/>
                  <a:pt x="1841" y="1618"/>
                  <a:pt x="1851" y="1583"/>
                </a:cubicBezTo>
                <a:cubicBezTo>
                  <a:pt x="1863" y="1537"/>
                  <a:pt x="1852" y="1572"/>
                  <a:pt x="1872" y="1514"/>
                </a:cubicBezTo>
                <a:cubicBezTo>
                  <a:pt x="1874" y="1507"/>
                  <a:pt x="1879" y="1494"/>
                  <a:pt x="1879" y="1494"/>
                </a:cubicBezTo>
                <a:cubicBezTo>
                  <a:pt x="1877" y="1424"/>
                  <a:pt x="1889" y="1131"/>
                  <a:pt x="1817" y="1028"/>
                </a:cubicBezTo>
                <a:cubicBezTo>
                  <a:pt x="1800" y="978"/>
                  <a:pt x="1815" y="994"/>
                  <a:pt x="1783" y="973"/>
                </a:cubicBezTo>
                <a:cubicBezTo>
                  <a:pt x="1774" y="946"/>
                  <a:pt x="1762" y="932"/>
                  <a:pt x="1742" y="911"/>
                </a:cubicBezTo>
                <a:cubicBezTo>
                  <a:pt x="1730" y="875"/>
                  <a:pt x="1688" y="832"/>
                  <a:pt x="1666" y="801"/>
                </a:cubicBezTo>
                <a:cubicBezTo>
                  <a:pt x="1648" y="777"/>
                  <a:pt x="1651" y="763"/>
                  <a:pt x="1625" y="746"/>
                </a:cubicBezTo>
                <a:cubicBezTo>
                  <a:pt x="1610" y="724"/>
                  <a:pt x="1604" y="700"/>
                  <a:pt x="1591" y="678"/>
                </a:cubicBezTo>
                <a:cubicBezTo>
                  <a:pt x="1574" y="648"/>
                  <a:pt x="1554" y="619"/>
                  <a:pt x="1536" y="589"/>
                </a:cubicBezTo>
                <a:cubicBezTo>
                  <a:pt x="1519" y="560"/>
                  <a:pt x="1515" y="534"/>
                  <a:pt x="1495" y="506"/>
                </a:cubicBezTo>
                <a:cubicBezTo>
                  <a:pt x="1474" y="446"/>
                  <a:pt x="1417" y="416"/>
                  <a:pt x="1378" y="369"/>
                </a:cubicBezTo>
                <a:cubicBezTo>
                  <a:pt x="1350" y="335"/>
                  <a:pt x="1326" y="290"/>
                  <a:pt x="1289" y="266"/>
                </a:cubicBezTo>
                <a:cubicBezTo>
                  <a:pt x="1266" y="222"/>
                  <a:pt x="1227" y="198"/>
                  <a:pt x="1200" y="157"/>
                </a:cubicBezTo>
                <a:cubicBezTo>
                  <a:pt x="1173" y="116"/>
                  <a:pt x="1131" y="82"/>
                  <a:pt x="1083" y="68"/>
                </a:cubicBezTo>
                <a:cubicBezTo>
                  <a:pt x="986" y="0"/>
                  <a:pt x="775" y="28"/>
                  <a:pt x="693" y="26"/>
                </a:cubicBezTo>
                <a:close/>
              </a:path>
            </a:pathLst>
          </a:custGeom>
          <a:noFill/>
          <a:ln w="12700" cap="flat" cmpd="sng">
            <a:solidFill>
              <a:srgbClr val="33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33533" name="Text Box 29"/>
          <p:cNvSpPr txBox="1">
            <a:spLocks noChangeArrowheads="1"/>
          </p:cNvSpPr>
          <p:nvPr/>
        </p:nvSpPr>
        <p:spPr bwMode="auto">
          <a:xfrm>
            <a:off x="5105400" y="4114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Still a heap</a:t>
            </a:r>
          </a:p>
        </p:txBody>
      </p:sp>
      <p:sp>
        <p:nvSpPr>
          <p:cNvPr id="533534" name="Text Box 30"/>
          <p:cNvSpPr txBox="1">
            <a:spLocks noChangeArrowheads="1"/>
          </p:cNvSpPr>
          <p:nvPr/>
        </p:nvSpPr>
        <p:spPr bwMode="auto">
          <a:xfrm>
            <a:off x="5334000" y="1600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Remove node 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3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30" grpId="0" animBg="1"/>
      <p:bldP spid="533531" grpId="0"/>
      <p:bldP spid="533532" grpId="0" animBg="1"/>
      <p:bldP spid="533533" grpId="0"/>
      <p:bldP spid="5335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A1AE231-8285-41B8-885E-911A200E0DBE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Percolate Down</a:t>
            </a:r>
          </a:p>
        </p:txBody>
      </p:sp>
      <p:sp>
        <p:nvSpPr>
          <p:cNvPr id="150532" name="Line 3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33" name="Line 4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34" name="Oval 5"/>
          <p:cNvSpPr>
            <a:spLocks noChangeArrowheads="1"/>
          </p:cNvSpPr>
          <p:nvPr/>
        </p:nvSpPr>
        <p:spPr bwMode="auto">
          <a:xfrm>
            <a:off x="4206875" y="1847850"/>
            <a:ext cx="385763" cy="384175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charset="-120"/>
              </a:rPr>
              <a:t>99</a:t>
            </a:r>
          </a:p>
        </p:txBody>
      </p:sp>
      <p:sp>
        <p:nvSpPr>
          <p:cNvPr id="150535" name="Oval 6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50536" name="Line 7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37" name="Line 8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38" name="Line 9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39" name="Text Box 10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50540" name="Oval 11"/>
          <p:cNvSpPr>
            <a:spLocks noChangeArrowheads="1"/>
          </p:cNvSpPr>
          <p:nvPr/>
        </p:nvSpPr>
        <p:spPr bwMode="auto">
          <a:xfrm>
            <a:off x="3733800" y="37338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50541" name="Oval 12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50542" name="Line 13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43" name="Oval 14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50544" name="Line 15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45" name="Oval 16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50546" name="Line 17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47" name="Oval 18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50548" name="Line 19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49" name="Oval 20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150550" name="Line 21"/>
          <p:cNvSpPr>
            <a:spLocks noChangeShapeType="1"/>
          </p:cNvSpPr>
          <p:nvPr/>
        </p:nvSpPr>
        <p:spPr bwMode="auto">
          <a:xfrm rot="16200000" flipV="1">
            <a:off x="3883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0551" name="Oval 22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534551" name="Text Box 23"/>
          <p:cNvSpPr txBox="1">
            <a:spLocks noChangeArrowheads="1"/>
          </p:cNvSpPr>
          <p:nvPr/>
        </p:nvSpPr>
        <p:spPr bwMode="auto">
          <a:xfrm>
            <a:off x="228600" y="57912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move node 29 to replace root</a:t>
            </a:r>
          </a:p>
        </p:txBody>
      </p:sp>
      <p:sp>
        <p:nvSpPr>
          <p:cNvPr id="150553" name="Oval 24"/>
          <p:cNvSpPr>
            <a:spLocks noChangeArrowheads="1"/>
          </p:cNvSpPr>
          <p:nvPr/>
        </p:nvSpPr>
        <p:spPr bwMode="auto">
          <a:xfrm>
            <a:off x="3048000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92</a:t>
            </a:r>
          </a:p>
        </p:txBody>
      </p:sp>
      <p:sp>
        <p:nvSpPr>
          <p:cNvPr id="150554" name="Oval 25"/>
          <p:cNvSpPr>
            <a:spLocks noChangeArrowheads="1"/>
          </p:cNvSpPr>
          <p:nvPr/>
        </p:nvSpPr>
        <p:spPr bwMode="auto">
          <a:xfrm>
            <a:off x="4191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29</a:t>
            </a:r>
          </a:p>
        </p:txBody>
      </p:sp>
      <p:sp>
        <p:nvSpPr>
          <p:cNvPr id="534554" name="Arc 26"/>
          <p:cNvSpPr>
            <a:spLocks/>
          </p:cNvSpPr>
          <p:nvPr/>
        </p:nvSpPr>
        <p:spPr bwMode="auto">
          <a:xfrm rot="-10298868">
            <a:off x="1250950" y="1528763"/>
            <a:ext cx="3259138" cy="4191000"/>
          </a:xfrm>
          <a:custGeom>
            <a:avLst/>
            <a:gdLst>
              <a:gd name="T0" fmla="*/ 0 w 39263"/>
              <a:gd name="T1" fmla="*/ 2147483647 h 43200"/>
              <a:gd name="T2" fmla="*/ 2147483647 w 39263"/>
              <a:gd name="T3" fmla="*/ 2147483647 h 43200"/>
              <a:gd name="T4" fmla="*/ 2147483647 w 39263"/>
              <a:gd name="T5" fmla="*/ 2147483647 h 43200"/>
              <a:gd name="T6" fmla="*/ 0 60000 65536"/>
              <a:gd name="T7" fmla="*/ 0 60000 65536"/>
              <a:gd name="T8" fmla="*/ 0 60000 65536"/>
              <a:gd name="T9" fmla="*/ 0 w 39263"/>
              <a:gd name="T10" fmla="*/ 0 h 43200"/>
              <a:gd name="T11" fmla="*/ 39263 w 3926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63" h="43200" fill="none" extrusionOk="0">
                <a:moveTo>
                  <a:pt x="0" y="9167"/>
                </a:moveTo>
                <a:cubicBezTo>
                  <a:pt x="4045" y="3419"/>
                  <a:pt x="10634" y="-1"/>
                  <a:pt x="17663" y="0"/>
                </a:cubicBezTo>
                <a:cubicBezTo>
                  <a:pt x="29592" y="0"/>
                  <a:pt x="39263" y="9670"/>
                  <a:pt x="39263" y="21600"/>
                </a:cubicBezTo>
                <a:cubicBezTo>
                  <a:pt x="39263" y="33529"/>
                  <a:pt x="29592" y="43200"/>
                  <a:pt x="17663" y="43200"/>
                </a:cubicBezTo>
                <a:cubicBezTo>
                  <a:pt x="13979" y="43200"/>
                  <a:pt x="10356" y="42257"/>
                  <a:pt x="7139" y="40462"/>
                </a:cubicBezTo>
              </a:path>
              <a:path w="39263" h="43200" stroke="0" extrusionOk="0">
                <a:moveTo>
                  <a:pt x="0" y="9167"/>
                </a:moveTo>
                <a:cubicBezTo>
                  <a:pt x="4045" y="3419"/>
                  <a:pt x="10634" y="-1"/>
                  <a:pt x="17663" y="0"/>
                </a:cubicBezTo>
                <a:cubicBezTo>
                  <a:pt x="29592" y="0"/>
                  <a:pt x="39263" y="9670"/>
                  <a:pt x="39263" y="21600"/>
                </a:cubicBezTo>
                <a:cubicBezTo>
                  <a:pt x="39263" y="33529"/>
                  <a:pt x="29592" y="43200"/>
                  <a:pt x="17663" y="43200"/>
                </a:cubicBezTo>
                <a:cubicBezTo>
                  <a:pt x="13979" y="43200"/>
                  <a:pt x="10356" y="42257"/>
                  <a:pt x="7139" y="40462"/>
                </a:cubicBezTo>
                <a:lnTo>
                  <a:pt x="17663" y="21600"/>
                </a:lnTo>
                <a:lnTo>
                  <a:pt x="0" y="916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51" grpId="0"/>
      <p:bldP spid="5345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2F034F4-DA48-453C-99AF-396B9E0860BD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Percolate Down</a:t>
            </a:r>
          </a:p>
        </p:txBody>
      </p:sp>
      <p:sp>
        <p:nvSpPr>
          <p:cNvPr id="151556" name="Line 3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57" name="Line 4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58" name="Oval 5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51559" name="Line 6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60" name="Line 7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61" name="Line 8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62" name="Text Box 9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51563" name="Oval 10"/>
          <p:cNvSpPr>
            <a:spLocks noChangeArrowheads="1"/>
          </p:cNvSpPr>
          <p:nvPr/>
        </p:nvSpPr>
        <p:spPr bwMode="auto">
          <a:xfrm>
            <a:off x="3733800" y="37338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51564" name="Oval 11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51565" name="Line 12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66" name="Oval 13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51567" name="Line 14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68" name="Oval 15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51569" name="Line 16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70" name="Oval 17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51571" name="Line 18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1572" name="Oval 19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151573" name="Oval 20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152400" y="152400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Now it violates the heap property, so swap with child node</a:t>
            </a:r>
          </a:p>
        </p:txBody>
      </p:sp>
      <p:sp>
        <p:nvSpPr>
          <p:cNvPr id="151575" name="Oval 22"/>
          <p:cNvSpPr>
            <a:spLocks noChangeArrowheads="1"/>
          </p:cNvSpPr>
          <p:nvPr/>
        </p:nvSpPr>
        <p:spPr bwMode="auto">
          <a:xfrm>
            <a:off x="3048000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92</a:t>
            </a:r>
          </a:p>
        </p:txBody>
      </p:sp>
      <p:sp>
        <p:nvSpPr>
          <p:cNvPr id="151576" name="Oval 23"/>
          <p:cNvSpPr>
            <a:spLocks noChangeArrowheads="1"/>
          </p:cNvSpPr>
          <p:nvPr/>
        </p:nvSpPr>
        <p:spPr bwMode="auto">
          <a:xfrm>
            <a:off x="4191000" y="1828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29</a:t>
            </a:r>
          </a:p>
        </p:txBody>
      </p:sp>
      <p:sp>
        <p:nvSpPr>
          <p:cNvPr id="535576" name="Arc 24"/>
          <p:cNvSpPr>
            <a:spLocks/>
          </p:cNvSpPr>
          <p:nvPr/>
        </p:nvSpPr>
        <p:spPr bwMode="auto">
          <a:xfrm rot="3362765" flipH="1">
            <a:off x="3432175" y="1825625"/>
            <a:ext cx="450850" cy="914400"/>
          </a:xfrm>
          <a:custGeom>
            <a:avLst/>
            <a:gdLst>
              <a:gd name="T0" fmla="*/ 121908462 w 21600"/>
              <a:gd name="T1" fmla="*/ 0 h 36257"/>
              <a:gd name="T2" fmla="*/ 87816918 w 21600"/>
              <a:gd name="T3" fmla="*/ 581600618 h 36257"/>
              <a:gd name="T4" fmla="*/ 0 w 21600"/>
              <a:gd name="T5" fmla="*/ 271671224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lnTo>
                  <a:pt x="13406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535577" name="Line 25"/>
          <p:cNvSpPr>
            <a:spLocks noChangeShapeType="1"/>
          </p:cNvSpPr>
          <p:nvPr/>
        </p:nvSpPr>
        <p:spPr bwMode="auto">
          <a:xfrm>
            <a:off x="3657600" y="2971800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35578" name="Text Box 26"/>
          <p:cNvSpPr txBox="1">
            <a:spLocks noChangeArrowheads="1"/>
          </p:cNvSpPr>
          <p:nvPr/>
        </p:nvSpPr>
        <p:spPr bwMode="auto">
          <a:xfrm>
            <a:off x="3887788" y="2667000"/>
            <a:ext cx="1217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92 &gt; 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3" grpId="0"/>
      <p:bldP spid="535576" grpId="0" animBg="1"/>
      <p:bldP spid="535577" grpId="0" animBg="1"/>
      <p:bldP spid="5355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942FA00-E316-4905-8E05-95D713CD1EBD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Percolate Down</a:t>
            </a:r>
          </a:p>
        </p:txBody>
      </p:sp>
      <p:sp>
        <p:nvSpPr>
          <p:cNvPr id="152580" name="Line 3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81" name="Line 4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82" name="Oval 5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52583" name="Line 6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84" name="Line 7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85" name="Line 8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86" name="Text Box 9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52587" name="Oval 10"/>
          <p:cNvSpPr>
            <a:spLocks noChangeArrowheads="1"/>
          </p:cNvSpPr>
          <p:nvPr/>
        </p:nvSpPr>
        <p:spPr bwMode="auto">
          <a:xfrm>
            <a:off x="3733800" y="37338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52588" name="Oval 11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52589" name="Line 12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90" name="Oval 13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52591" name="Line 14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92" name="Oval 15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52593" name="Line 16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94" name="Oval 17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52595" name="Line 18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2596" name="Oval 19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152597" name="Oval 20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536597" name="Text Box 21"/>
          <p:cNvSpPr txBox="1">
            <a:spLocks noChangeArrowheads="1"/>
          </p:cNvSpPr>
          <p:nvPr/>
        </p:nvSpPr>
        <p:spPr bwMode="auto">
          <a:xfrm>
            <a:off x="304800" y="2362200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Now it still violates the heap property, so swap again</a:t>
            </a:r>
          </a:p>
        </p:txBody>
      </p:sp>
      <p:sp>
        <p:nvSpPr>
          <p:cNvPr id="152599" name="Oval 22"/>
          <p:cNvSpPr>
            <a:spLocks noChangeArrowheads="1"/>
          </p:cNvSpPr>
          <p:nvPr/>
        </p:nvSpPr>
        <p:spPr bwMode="auto">
          <a:xfrm>
            <a:off x="4191000" y="18288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92</a:t>
            </a:r>
          </a:p>
        </p:txBody>
      </p:sp>
      <p:sp>
        <p:nvSpPr>
          <p:cNvPr id="152600" name="Oval 23"/>
          <p:cNvSpPr>
            <a:spLocks noChangeArrowheads="1"/>
          </p:cNvSpPr>
          <p:nvPr/>
        </p:nvSpPr>
        <p:spPr bwMode="auto">
          <a:xfrm>
            <a:off x="3048000" y="28194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29</a:t>
            </a:r>
          </a:p>
        </p:txBody>
      </p:sp>
      <p:sp>
        <p:nvSpPr>
          <p:cNvPr id="536600" name="Arc 24"/>
          <p:cNvSpPr>
            <a:spLocks/>
          </p:cNvSpPr>
          <p:nvPr/>
        </p:nvSpPr>
        <p:spPr bwMode="auto">
          <a:xfrm rot="8002164" flipH="1">
            <a:off x="3622675" y="3089275"/>
            <a:ext cx="374650" cy="609600"/>
          </a:xfrm>
          <a:custGeom>
            <a:avLst/>
            <a:gdLst>
              <a:gd name="T0" fmla="*/ 69954475 w 21600"/>
              <a:gd name="T1" fmla="*/ 0 h 36257"/>
              <a:gd name="T2" fmla="*/ 50391674 w 21600"/>
              <a:gd name="T3" fmla="*/ 172326137 h 36257"/>
              <a:gd name="T4" fmla="*/ 0 w 21600"/>
              <a:gd name="T5" fmla="*/ 80495194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lnTo>
                  <a:pt x="13406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536601" name="Line 25"/>
          <p:cNvSpPr>
            <a:spLocks noChangeShapeType="1"/>
          </p:cNvSpPr>
          <p:nvPr/>
        </p:nvSpPr>
        <p:spPr bwMode="auto">
          <a:xfrm>
            <a:off x="2819400" y="3962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36602" name="Text Box 26"/>
          <p:cNvSpPr txBox="1">
            <a:spLocks noChangeArrowheads="1"/>
          </p:cNvSpPr>
          <p:nvPr/>
        </p:nvSpPr>
        <p:spPr bwMode="auto">
          <a:xfrm>
            <a:off x="2744788" y="3581400"/>
            <a:ext cx="1217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83 &gt; 77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97" grpId="0"/>
      <p:bldP spid="536600" grpId="0" animBg="1"/>
      <p:bldP spid="536601" grpId="0" animBg="1"/>
      <p:bldP spid="5366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97343C-A6BD-4AD3-8CCD-61AA3AA4BF10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Percolate Down</a:t>
            </a:r>
          </a:p>
        </p:txBody>
      </p:sp>
      <p:sp>
        <p:nvSpPr>
          <p:cNvPr id="153604" name="Line 3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05" name="Line 4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06" name="Oval 5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53607" name="Line 6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08" name="Line 7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09" name="Line 8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10" name="Text Box 9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53611" name="Oval 10"/>
          <p:cNvSpPr>
            <a:spLocks noChangeArrowheads="1"/>
          </p:cNvSpPr>
          <p:nvPr/>
        </p:nvSpPr>
        <p:spPr bwMode="auto">
          <a:xfrm>
            <a:off x="3048000" y="28194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53612" name="Oval 11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53613" name="Line 12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14" name="Oval 13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53615" name="Line 14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16" name="Oval 15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53617" name="Line 16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18" name="Oval 17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53619" name="Line 18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20" name="Oval 19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153621" name="Oval 20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304800" y="2362200"/>
            <a:ext cx="274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The new node has been propagated downward!</a:t>
            </a:r>
          </a:p>
        </p:txBody>
      </p:sp>
      <p:sp>
        <p:nvSpPr>
          <p:cNvPr id="153623" name="Oval 22"/>
          <p:cNvSpPr>
            <a:spLocks noChangeArrowheads="1"/>
          </p:cNvSpPr>
          <p:nvPr/>
        </p:nvSpPr>
        <p:spPr bwMode="auto">
          <a:xfrm>
            <a:off x="4191000" y="18288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92</a:t>
            </a:r>
          </a:p>
        </p:txBody>
      </p:sp>
      <p:sp>
        <p:nvSpPr>
          <p:cNvPr id="153624" name="Oval 23"/>
          <p:cNvSpPr>
            <a:spLocks noChangeArrowheads="1"/>
          </p:cNvSpPr>
          <p:nvPr/>
        </p:nvSpPr>
        <p:spPr bwMode="auto">
          <a:xfrm>
            <a:off x="3733800" y="37338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14B690E-439B-4ED0-A770-9BB3D412B730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What is a Heap?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  <a:cs typeface="Times New Roman" pitchFamily="18" charset="0"/>
              </a:rPr>
              <a:t>It is a binary tree</a:t>
            </a:r>
            <a:endParaRPr lang="en-US" altLang="zh-TW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lvl="1" eaLnBrk="1" hangingPunct="1"/>
            <a:r>
              <a:rPr lang="en-US" altLang="zh-TW" b="1" smtClean="0">
                <a:ea typeface="新細明體" charset="-120"/>
                <a:cs typeface="Times New Roman" pitchFamily="18" charset="0"/>
              </a:rPr>
              <a:t>Property 1:</a:t>
            </a:r>
            <a:r>
              <a:rPr lang="en-US" altLang="zh-TW" smtClean="0">
                <a:ea typeface="新細明體" charset="-120"/>
                <a:cs typeface="Times New Roman" pitchFamily="18" charset="0"/>
              </a:rPr>
              <a:t> it is a complete binary tree</a:t>
            </a:r>
            <a:endParaRPr lang="en-US" altLang="zh-TW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lvl="1" eaLnBrk="1" hangingPunct="1"/>
            <a:r>
              <a:rPr lang="en-US" altLang="zh-TW" b="1" smtClean="0">
                <a:ea typeface="新細明體" charset="-120"/>
              </a:rPr>
              <a:t>Property 2:</a:t>
            </a:r>
            <a:r>
              <a:rPr lang="en-US" altLang="zh-TW" smtClean="0">
                <a:ea typeface="新細明體" charset="-120"/>
              </a:rPr>
              <a:t> the value stored at a node is </a:t>
            </a:r>
            <a:r>
              <a:rPr lang="en-US" altLang="zh-TW" b="1" smtClean="0">
                <a:solidFill>
                  <a:srgbClr val="FF0000"/>
                </a:solidFill>
                <a:ea typeface="新細明體" charset="-120"/>
              </a:rPr>
              <a:t>greater or equal to </a:t>
            </a:r>
            <a:r>
              <a:rPr lang="en-US" altLang="zh-TW" smtClean="0">
                <a:ea typeface="新細明體" charset="-120"/>
              </a:rPr>
              <a:t>the values stored at the children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Another name: Max Heap Tree</a:t>
            </a:r>
          </a:p>
        </p:txBody>
      </p:sp>
      <p:sp>
        <p:nvSpPr>
          <p:cNvPr id="141317" name="AutoShape 4"/>
          <p:cNvSpPr>
            <a:spLocks noChangeArrowheads="1"/>
          </p:cNvSpPr>
          <p:nvPr/>
        </p:nvSpPr>
        <p:spPr bwMode="auto">
          <a:xfrm rot="10800000">
            <a:off x="1600200" y="4648200"/>
            <a:ext cx="2819400" cy="1600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76 w 21600"/>
              <a:gd name="T13" fmla="*/ 7176 h 21600"/>
              <a:gd name="T14" fmla="*/ 14424 w 21600"/>
              <a:gd name="T15" fmla="*/ 144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51" y="21600"/>
                </a:lnTo>
                <a:lnTo>
                  <a:pt x="1084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>
              <a:alpha val="50195"/>
            </a:srgbClr>
          </a:solidFill>
          <a:ln w="38100">
            <a:solidFill>
              <a:srgbClr val="33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141318" name="Group 5"/>
          <p:cNvGrpSpPr>
            <a:grpSpLocks/>
          </p:cNvGrpSpPr>
          <p:nvPr/>
        </p:nvGrpSpPr>
        <p:grpSpPr bwMode="auto">
          <a:xfrm>
            <a:off x="5105400" y="4648200"/>
            <a:ext cx="2917825" cy="1774825"/>
            <a:chOff x="2832" y="2928"/>
            <a:chExt cx="1838" cy="1118"/>
          </a:xfrm>
        </p:grpSpPr>
        <p:sp>
          <p:nvSpPr>
            <p:cNvPr id="141321" name="AutoShape 6"/>
            <p:cNvSpPr>
              <a:spLocks noChangeArrowheads="1"/>
            </p:cNvSpPr>
            <p:nvPr/>
          </p:nvSpPr>
          <p:spPr bwMode="auto">
            <a:xfrm rot="10800000">
              <a:off x="2832" y="2928"/>
              <a:ext cx="1776" cy="1008"/>
            </a:xfrm>
            <a:custGeom>
              <a:avLst/>
              <a:gdLst>
                <a:gd name="T0" fmla="*/ 9 w 21600"/>
                <a:gd name="T1" fmla="*/ 1 h 21600"/>
                <a:gd name="T2" fmla="*/ 6 w 21600"/>
                <a:gd name="T3" fmla="*/ 2 h 21600"/>
                <a:gd name="T4" fmla="*/ 3 w 21600"/>
                <a:gd name="T5" fmla="*/ 1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176 w 21600"/>
                <a:gd name="T13" fmla="*/ 7179 h 21600"/>
                <a:gd name="T14" fmla="*/ 14424 w 21600"/>
                <a:gd name="T15" fmla="*/ 144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51" y="21600"/>
                  </a:lnTo>
                  <a:lnTo>
                    <a:pt x="1084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50195"/>
              </a:srgbClr>
            </a:solidFill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41322" name="Rectangle 7"/>
            <p:cNvSpPr>
              <a:spLocks noChangeArrowheads="1"/>
            </p:cNvSpPr>
            <p:nvPr/>
          </p:nvSpPr>
          <p:spPr bwMode="auto">
            <a:xfrm>
              <a:off x="3840" y="3696"/>
              <a:ext cx="57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1323" name="Rectangle 8"/>
            <p:cNvSpPr>
              <a:spLocks noChangeArrowheads="1"/>
            </p:cNvSpPr>
            <p:nvPr/>
          </p:nvSpPr>
          <p:spPr bwMode="auto">
            <a:xfrm>
              <a:off x="3854" y="3710"/>
              <a:ext cx="81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1324" name="Rectangle 9"/>
            <p:cNvSpPr>
              <a:spLocks noChangeArrowheads="1"/>
            </p:cNvSpPr>
            <p:nvPr/>
          </p:nvSpPr>
          <p:spPr bwMode="auto">
            <a:xfrm rot="2912554">
              <a:off x="3994" y="3439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1325" name="Rectangle 10"/>
            <p:cNvSpPr>
              <a:spLocks noChangeArrowheads="1"/>
            </p:cNvSpPr>
            <p:nvPr/>
          </p:nvSpPr>
          <p:spPr bwMode="auto">
            <a:xfrm>
              <a:off x="3456" y="3950"/>
              <a:ext cx="81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</p:grpSp>
      <p:sp>
        <p:nvSpPr>
          <p:cNvPr id="141319" name="Text Box 11"/>
          <p:cNvSpPr txBox="1">
            <a:spLocks noChangeArrowheads="1"/>
          </p:cNvSpPr>
          <p:nvPr/>
        </p:nvSpPr>
        <p:spPr bwMode="auto">
          <a:xfrm>
            <a:off x="2057400" y="6324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Full binary tree</a:t>
            </a:r>
          </a:p>
        </p:txBody>
      </p:sp>
      <p:sp>
        <p:nvSpPr>
          <p:cNvPr id="141320" name="Text Box 12"/>
          <p:cNvSpPr txBox="1">
            <a:spLocks noChangeArrowheads="1"/>
          </p:cNvSpPr>
          <p:nvPr/>
        </p:nvSpPr>
        <p:spPr bwMode="auto">
          <a:xfrm>
            <a:off x="5334000" y="63246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Complete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23C81F6-79FF-48C6-B249-44153B8C6853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Property 1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Complete binary tree means array implementation is also suitable</a:t>
            </a:r>
          </a:p>
        </p:txBody>
      </p:sp>
      <p:grpSp>
        <p:nvGrpSpPr>
          <p:cNvPr id="142341" name="Group 4"/>
          <p:cNvGrpSpPr>
            <a:grpSpLocks/>
          </p:cNvGrpSpPr>
          <p:nvPr/>
        </p:nvGrpSpPr>
        <p:grpSpPr bwMode="auto">
          <a:xfrm>
            <a:off x="3025775" y="3124200"/>
            <a:ext cx="2917825" cy="1774825"/>
            <a:chOff x="2832" y="2928"/>
            <a:chExt cx="1838" cy="1118"/>
          </a:xfrm>
        </p:grpSpPr>
        <p:sp>
          <p:nvSpPr>
            <p:cNvPr id="142356" name="AutoShape 5"/>
            <p:cNvSpPr>
              <a:spLocks noChangeArrowheads="1"/>
            </p:cNvSpPr>
            <p:nvPr/>
          </p:nvSpPr>
          <p:spPr bwMode="auto">
            <a:xfrm rot="10800000">
              <a:off x="2832" y="2928"/>
              <a:ext cx="1776" cy="1008"/>
            </a:xfrm>
            <a:custGeom>
              <a:avLst/>
              <a:gdLst>
                <a:gd name="T0" fmla="*/ 9 w 21600"/>
                <a:gd name="T1" fmla="*/ 1 h 21600"/>
                <a:gd name="T2" fmla="*/ 6 w 21600"/>
                <a:gd name="T3" fmla="*/ 2 h 21600"/>
                <a:gd name="T4" fmla="*/ 3 w 21600"/>
                <a:gd name="T5" fmla="*/ 1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176 w 21600"/>
                <a:gd name="T13" fmla="*/ 7179 h 21600"/>
                <a:gd name="T14" fmla="*/ 14424 w 21600"/>
                <a:gd name="T15" fmla="*/ 144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51" y="21600"/>
                  </a:lnTo>
                  <a:lnTo>
                    <a:pt x="1084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50195"/>
              </a:srgbClr>
            </a:solidFill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42357" name="Rectangle 6"/>
            <p:cNvSpPr>
              <a:spLocks noChangeArrowheads="1"/>
            </p:cNvSpPr>
            <p:nvPr/>
          </p:nvSpPr>
          <p:spPr bwMode="auto">
            <a:xfrm>
              <a:off x="3840" y="3696"/>
              <a:ext cx="57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2358" name="Rectangle 7"/>
            <p:cNvSpPr>
              <a:spLocks noChangeArrowheads="1"/>
            </p:cNvSpPr>
            <p:nvPr/>
          </p:nvSpPr>
          <p:spPr bwMode="auto">
            <a:xfrm>
              <a:off x="3854" y="3710"/>
              <a:ext cx="81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2359" name="Rectangle 8"/>
            <p:cNvSpPr>
              <a:spLocks noChangeArrowheads="1"/>
            </p:cNvSpPr>
            <p:nvPr/>
          </p:nvSpPr>
          <p:spPr bwMode="auto">
            <a:xfrm rot="2912554">
              <a:off x="3994" y="3439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2360" name="Rectangle 9"/>
            <p:cNvSpPr>
              <a:spLocks noChangeArrowheads="1"/>
            </p:cNvSpPr>
            <p:nvPr/>
          </p:nvSpPr>
          <p:spPr bwMode="auto">
            <a:xfrm>
              <a:off x="3456" y="3950"/>
              <a:ext cx="81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</p:grpSp>
      <p:sp>
        <p:nvSpPr>
          <p:cNvPr id="142342" name="Rectangle 10"/>
          <p:cNvSpPr>
            <a:spLocks noChangeArrowheads="1"/>
          </p:cNvSpPr>
          <p:nvPr/>
        </p:nvSpPr>
        <p:spPr bwMode="auto">
          <a:xfrm>
            <a:off x="68580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43" name="Rectangle 11"/>
          <p:cNvSpPr>
            <a:spLocks noChangeArrowheads="1"/>
          </p:cNvSpPr>
          <p:nvPr/>
        </p:nvSpPr>
        <p:spPr bwMode="auto">
          <a:xfrm>
            <a:off x="18288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44" name="Text Box 12"/>
          <p:cNvSpPr txBox="1">
            <a:spLocks noChangeArrowheads="1"/>
          </p:cNvSpPr>
          <p:nvPr/>
        </p:nvSpPr>
        <p:spPr bwMode="auto">
          <a:xfrm>
            <a:off x="9906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array:</a:t>
            </a:r>
          </a:p>
        </p:txBody>
      </p:sp>
      <p:sp>
        <p:nvSpPr>
          <p:cNvPr id="142345" name="Rectangle 13"/>
          <p:cNvSpPr>
            <a:spLocks noChangeArrowheads="1"/>
          </p:cNvSpPr>
          <p:nvPr/>
        </p:nvSpPr>
        <p:spPr bwMode="auto">
          <a:xfrm>
            <a:off x="22860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46" name="Rectangle 14"/>
          <p:cNvSpPr>
            <a:spLocks noChangeArrowheads="1"/>
          </p:cNvSpPr>
          <p:nvPr/>
        </p:nvSpPr>
        <p:spPr bwMode="auto">
          <a:xfrm>
            <a:off x="27432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47" name="Rectangle 15"/>
          <p:cNvSpPr>
            <a:spLocks noChangeArrowheads="1"/>
          </p:cNvSpPr>
          <p:nvPr/>
        </p:nvSpPr>
        <p:spPr bwMode="auto">
          <a:xfrm>
            <a:off x="32004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48" name="Rectangle 16"/>
          <p:cNvSpPr>
            <a:spLocks noChangeArrowheads="1"/>
          </p:cNvSpPr>
          <p:nvPr/>
        </p:nvSpPr>
        <p:spPr bwMode="auto">
          <a:xfrm>
            <a:off x="36576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49" name="Rectangle 17"/>
          <p:cNvSpPr>
            <a:spLocks noChangeArrowheads="1"/>
          </p:cNvSpPr>
          <p:nvPr/>
        </p:nvSpPr>
        <p:spPr bwMode="auto">
          <a:xfrm>
            <a:off x="41148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50" name="Rectangle 18"/>
          <p:cNvSpPr>
            <a:spLocks noChangeArrowheads="1"/>
          </p:cNvSpPr>
          <p:nvPr/>
        </p:nvSpPr>
        <p:spPr bwMode="auto">
          <a:xfrm>
            <a:off x="45720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51" name="Rectangle 19"/>
          <p:cNvSpPr>
            <a:spLocks noChangeArrowheads="1"/>
          </p:cNvSpPr>
          <p:nvPr/>
        </p:nvSpPr>
        <p:spPr bwMode="auto">
          <a:xfrm>
            <a:off x="50292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52" name="Rectangle 20"/>
          <p:cNvSpPr>
            <a:spLocks noChangeArrowheads="1"/>
          </p:cNvSpPr>
          <p:nvPr/>
        </p:nvSpPr>
        <p:spPr bwMode="auto">
          <a:xfrm>
            <a:off x="54864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53" name="Rectangle 21"/>
          <p:cNvSpPr>
            <a:spLocks noChangeArrowheads="1"/>
          </p:cNvSpPr>
          <p:nvPr/>
        </p:nvSpPr>
        <p:spPr bwMode="auto">
          <a:xfrm>
            <a:off x="59436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54" name="Rectangle 22"/>
          <p:cNvSpPr>
            <a:spLocks noChangeArrowheads="1"/>
          </p:cNvSpPr>
          <p:nvPr/>
        </p:nvSpPr>
        <p:spPr bwMode="auto">
          <a:xfrm>
            <a:off x="6400800" y="5257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800">
              <a:ea typeface="新細明體" charset="-120"/>
            </a:endParaRPr>
          </a:p>
        </p:txBody>
      </p:sp>
      <p:sp>
        <p:nvSpPr>
          <p:cNvPr id="142355" name="Text Box 23"/>
          <p:cNvSpPr txBox="1">
            <a:spLocks noChangeArrowheads="1"/>
          </p:cNvSpPr>
          <p:nvPr/>
        </p:nvSpPr>
        <p:spPr bwMode="auto">
          <a:xfrm>
            <a:off x="7315200" y="5272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FFEF33-4FAA-4AB5-AC0F-7DFED8C24B95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Property 2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largest heap element is always root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{</a:t>
            </a:r>
            <a:r>
              <a:rPr lang="en-US" altLang="zh-TW" i="1" smtClean="0">
                <a:ea typeface="新細明體" charset="-120"/>
              </a:rPr>
              <a:t>P</a:t>
            </a:r>
            <a:r>
              <a:rPr lang="en-US" altLang="zh-TW" smtClean="0">
                <a:ea typeface="新細明體" charset="-120"/>
              </a:rPr>
              <a:t>, </a:t>
            </a:r>
            <a:r>
              <a:rPr lang="en-US" altLang="zh-TW" i="1" smtClean="0">
                <a:ea typeface="新細明體" charset="-120"/>
              </a:rPr>
              <a:t>Q</a:t>
            </a:r>
            <a:r>
              <a:rPr lang="en-US" altLang="zh-TW" smtClean="0">
                <a:ea typeface="新細明體" charset="-120"/>
              </a:rPr>
              <a:t>, </a:t>
            </a:r>
            <a:r>
              <a:rPr lang="en-US" altLang="zh-TW" i="1" smtClean="0">
                <a:ea typeface="新細明體" charset="-120"/>
              </a:rPr>
              <a:t>R</a:t>
            </a:r>
            <a:r>
              <a:rPr lang="en-US" altLang="zh-TW" smtClean="0">
                <a:ea typeface="新細明體" charset="-120"/>
              </a:rPr>
              <a:t>} </a:t>
            </a:r>
            <a:r>
              <a:rPr lang="en-US" altLang="zh-TW" smtClean="0">
                <a:ea typeface="新細明體" charset="-120"/>
                <a:cs typeface="Arial" charset="0"/>
              </a:rPr>
              <a:t>≤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i="1" smtClean="0">
                <a:ea typeface="新細明體" charset="-120"/>
              </a:rPr>
              <a:t>A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{</a:t>
            </a:r>
            <a:r>
              <a:rPr lang="en-US" altLang="zh-TW" i="1" smtClean="0">
                <a:ea typeface="新細明體" charset="-120"/>
              </a:rPr>
              <a:t>X</a:t>
            </a:r>
            <a:r>
              <a:rPr lang="en-US" altLang="zh-TW" smtClean="0">
                <a:ea typeface="新細明體" charset="-120"/>
              </a:rPr>
              <a:t>, </a:t>
            </a:r>
            <a:r>
              <a:rPr lang="en-US" altLang="zh-TW" i="1" smtClean="0">
                <a:ea typeface="新細明體" charset="-120"/>
              </a:rPr>
              <a:t>Y</a:t>
            </a:r>
            <a:r>
              <a:rPr lang="en-US" altLang="zh-TW" smtClean="0">
                <a:ea typeface="新細明體" charset="-120"/>
              </a:rPr>
              <a:t>, </a:t>
            </a:r>
            <a:r>
              <a:rPr lang="en-US" altLang="zh-TW" i="1" smtClean="0">
                <a:ea typeface="新細明體" charset="-120"/>
              </a:rPr>
              <a:t>Z</a:t>
            </a:r>
            <a:r>
              <a:rPr lang="en-US" altLang="zh-TW" smtClean="0">
                <a:ea typeface="新細明體" charset="-120"/>
              </a:rPr>
              <a:t>} ≤ </a:t>
            </a:r>
            <a:r>
              <a:rPr lang="en-US" altLang="zh-TW" i="1" smtClean="0">
                <a:ea typeface="新細明體" charset="-120"/>
              </a:rPr>
              <a:t>A</a:t>
            </a:r>
          </a:p>
        </p:txBody>
      </p:sp>
      <p:sp>
        <p:nvSpPr>
          <p:cNvPr id="143365" name="Line 4"/>
          <p:cNvSpPr>
            <a:spLocks noChangeShapeType="1"/>
          </p:cNvSpPr>
          <p:nvPr/>
        </p:nvSpPr>
        <p:spPr bwMode="auto">
          <a:xfrm flipV="1">
            <a:off x="3254375" y="3276600"/>
            <a:ext cx="1524000" cy="1219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366" name="Line 5"/>
          <p:cNvSpPr>
            <a:spLocks noChangeShapeType="1"/>
          </p:cNvSpPr>
          <p:nvPr/>
        </p:nvSpPr>
        <p:spPr bwMode="auto">
          <a:xfrm rot="16200000" flipV="1">
            <a:off x="5311775" y="3048000"/>
            <a:ext cx="1219200" cy="16764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367" name="Oval 6"/>
          <p:cNvSpPr>
            <a:spLocks noChangeArrowheads="1"/>
          </p:cNvSpPr>
          <p:nvPr/>
        </p:nvSpPr>
        <p:spPr bwMode="auto">
          <a:xfrm>
            <a:off x="4702175" y="28956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A</a:t>
            </a:r>
          </a:p>
        </p:txBody>
      </p:sp>
      <p:sp>
        <p:nvSpPr>
          <p:cNvPr id="143368" name="AutoShape 7"/>
          <p:cNvSpPr>
            <a:spLocks noChangeArrowheads="1"/>
          </p:cNvSpPr>
          <p:nvPr/>
        </p:nvSpPr>
        <p:spPr bwMode="auto">
          <a:xfrm rot="10800000">
            <a:off x="1882775" y="4495800"/>
            <a:ext cx="2819400" cy="1600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176 w 21600"/>
              <a:gd name="T13" fmla="*/ 7176 h 21600"/>
              <a:gd name="T14" fmla="*/ 14424 w 21600"/>
              <a:gd name="T15" fmla="*/ 144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751" y="21600"/>
                </a:lnTo>
                <a:lnTo>
                  <a:pt x="1084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>
              <a:alpha val="50195"/>
            </a:srgbClr>
          </a:solidFill>
          <a:ln w="38100">
            <a:solidFill>
              <a:srgbClr val="3399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43369" name="Rectangle 8"/>
          <p:cNvSpPr>
            <a:spLocks noChangeArrowheads="1"/>
          </p:cNvSpPr>
          <p:nvPr/>
        </p:nvSpPr>
        <p:spPr bwMode="auto">
          <a:xfrm>
            <a:off x="6988175" y="571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新細明體" charset="-120"/>
            </a:endParaRPr>
          </a:p>
        </p:txBody>
      </p:sp>
      <p:grpSp>
        <p:nvGrpSpPr>
          <p:cNvPr id="143370" name="Group 9"/>
          <p:cNvGrpSpPr>
            <a:grpSpLocks/>
          </p:cNvGrpSpPr>
          <p:nvPr/>
        </p:nvGrpSpPr>
        <p:grpSpPr bwMode="auto">
          <a:xfrm>
            <a:off x="5387975" y="4495800"/>
            <a:ext cx="2917825" cy="1774825"/>
            <a:chOff x="3394" y="2832"/>
            <a:chExt cx="1838" cy="1118"/>
          </a:xfrm>
        </p:grpSpPr>
        <p:sp>
          <p:nvSpPr>
            <p:cNvPr id="143377" name="AutoShape 10"/>
            <p:cNvSpPr>
              <a:spLocks noChangeArrowheads="1"/>
            </p:cNvSpPr>
            <p:nvPr/>
          </p:nvSpPr>
          <p:spPr bwMode="auto">
            <a:xfrm rot="10800000">
              <a:off x="3394" y="2832"/>
              <a:ext cx="1776" cy="1008"/>
            </a:xfrm>
            <a:custGeom>
              <a:avLst/>
              <a:gdLst>
                <a:gd name="T0" fmla="*/ 9 w 21600"/>
                <a:gd name="T1" fmla="*/ 1 h 21600"/>
                <a:gd name="T2" fmla="*/ 6 w 21600"/>
                <a:gd name="T3" fmla="*/ 2 h 21600"/>
                <a:gd name="T4" fmla="*/ 3 w 21600"/>
                <a:gd name="T5" fmla="*/ 1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176 w 21600"/>
                <a:gd name="T13" fmla="*/ 7179 h 21600"/>
                <a:gd name="T14" fmla="*/ 14424 w 21600"/>
                <a:gd name="T15" fmla="*/ 144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51" y="21600"/>
                  </a:lnTo>
                  <a:lnTo>
                    <a:pt x="1084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50195"/>
              </a:srgbClr>
            </a:solidFill>
            <a:ln w="38100">
              <a:solidFill>
                <a:srgbClr val="3399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43378" name="Rectangle 11"/>
            <p:cNvSpPr>
              <a:spLocks noChangeArrowheads="1"/>
            </p:cNvSpPr>
            <p:nvPr/>
          </p:nvSpPr>
          <p:spPr bwMode="auto">
            <a:xfrm>
              <a:off x="4416" y="3614"/>
              <a:ext cx="81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3379" name="Rectangle 12"/>
            <p:cNvSpPr>
              <a:spLocks noChangeArrowheads="1"/>
            </p:cNvSpPr>
            <p:nvPr/>
          </p:nvSpPr>
          <p:spPr bwMode="auto">
            <a:xfrm rot="2912554">
              <a:off x="4556" y="3343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43380" name="Rectangle 13"/>
            <p:cNvSpPr>
              <a:spLocks noChangeArrowheads="1"/>
            </p:cNvSpPr>
            <p:nvPr/>
          </p:nvSpPr>
          <p:spPr bwMode="auto">
            <a:xfrm>
              <a:off x="4018" y="3854"/>
              <a:ext cx="81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ea typeface="新細明體" charset="-120"/>
              </a:endParaRPr>
            </a:p>
          </p:txBody>
        </p:sp>
      </p:grpSp>
      <p:sp>
        <p:nvSpPr>
          <p:cNvPr id="143371" name="Oval 14"/>
          <p:cNvSpPr>
            <a:spLocks noChangeArrowheads="1"/>
          </p:cNvSpPr>
          <p:nvPr/>
        </p:nvSpPr>
        <p:spPr bwMode="auto">
          <a:xfrm>
            <a:off x="3025775" y="4724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P</a:t>
            </a:r>
          </a:p>
        </p:txBody>
      </p:sp>
      <p:sp>
        <p:nvSpPr>
          <p:cNvPr id="143372" name="Oval 15"/>
          <p:cNvSpPr>
            <a:spLocks noChangeArrowheads="1"/>
          </p:cNvSpPr>
          <p:nvPr/>
        </p:nvSpPr>
        <p:spPr bwMode="auto">
          <a:xfrm>
            <a:off x="2720975" y="5334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Q</a:t>
            </a:r>
          </a:p>
        </p:txBody>
      </p:sp>
      <p:sp>
        <p:nvSpPr>
          <p:cNvPr id="143373" name="Oval 16"/>
          <p:cNvSpPr>
            <a:spLocks noChangeArrowheads="1"/>
          </p:cNvSpPr>
          <p:nvPr/>
        </p:nvSpPr>
        <p:spPr bwMode="auto">
          <a:xfrm>
            <a:off x="3635375" y="55626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R</a:t>
            </a:r>
          </a:p>
        </p:txBody>
      </p:sp>
      <p:sp>
        <p:nvSpPr>
          <p:cNvPr id="143374" name="Oval 17"/>
          <p:cNvSpPr>
            <a:spLocks noChangeArrowheads="1"/>
          </p:cNvSpPr>
          <p:nvPr/>
        </p:nvSpPr>
        <p:spPr bwMode="auto">
          <a:xfrm>
            <a:off x="6454775" y="48768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X</a:t>
            </a:r>
          </a:p>
        </p:txBody>
      </p:sp>
      <p:sp>
        <p:nvSpPr>
          <p:cNvPr id="143375" name="Oval 18"/>
          <p:cNvSpPr>
            <a:spLocks noChangeArrowheads="1"/>
          </p:cNvSpPr>
          <p:nvPr/>
        </p:nvSpPr>
        <p:spPr bwMode="auto">
          <a:xfrm>
            <a:off x="7140575" y="52578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Y</a:t>
            </a:r>
          </a:p>
        </p:txBody>
      </p:sp>
      <p:sp>
        <p:nvSpPr>
          <p:cNvPr id="143376" name="Oval 19"/>
          <p:cNvSpPr>
            <a:spLocks noChangeArrowheads="1"/>
          </p:cNvSpPr>
          <p:nvPr/>
        </p:nvSpPr>
        <p:spPr bwMode="auto">
          <a:xfrm>
            <a:off x="5845175" y="55626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BED46D7-38D9-47B3-8DC6-8B03468B9711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Insert an Element Into a Heap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Step 1) Insert the new element in the next bottom leftmost place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Step 2) Fix the heap property by calling </a:t>
            </a:r>
            <a:r>
              <a:rPr lang="en-US" altLang="zh-TW" b="1" smtClean="0">
                <a:ea typeface="新細明體" charset="-120"/>
              </a:rPr>
              <a:t>percolate up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Swap with its parent node </a:t>
            </a:r>
            <a:r>
              <a:rPr lang="en-US" altLang="zh-TW" u="sng" smtClean="0">
                <a:ea typeface="新細明體" charset="-120"/>
              </a:rPr>
              <a:t>recursively</a:t>
            </a:r>
            <a:r>
              <a:rPr lang="en-US" altLang="zh-TW" smtClean="0">
                <a:ea typeface="新細明體" charset="-120"/>
              </a:rPr>
              <a:t> until it satisfy the 2</a:t>
            </a:r>
            <a:r>
              <a:rPr lang="en-US" altLang="zh-TW" baseline="30000" smtClean="0">
                <a:ea typeface="新細明體" charset="-120"/>
              </a:rPr>
              <a:t>nd</a:t>
            </a:r>
            <a:r>
              <a:rPr lang="en-US" altLang="zh-TW" smtClean="0">
                <a:ea typeface="新細明體" charset="-120"/>
              </a:rPr>
              <a:t> property of heap</a:t>
            </a: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64C964-1E28-4394-9AD2-5A379220C9BE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Percolate Up</a:t>
            </a:r>
          </a:p>
        </p:txBody>
      </p:sp>
      <p:sp>
        <p:nvSpPr>
          <p:cNvPr id="145412" name="Line 3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13" name="Line 4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14" name="Oval 5"/>
          <p:cNvSpPr>
            <a:spLocks noChangeArrowheads="1"/>
          </p:cNvSpPr>
          <p:nvPr/>
        </p:nvSpPr>
        <p:spPr bwMode="auto">
          <a:xfrm>
            <a:off x="4206875" y="18478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99</a:t>
            </a:r>
          </a:p>
        </p:txBody>
      </p:sp>
      <p:sp>
        <p:nvSpPr>
          <p:cNvPr id="145415" name="Oval 6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45416" name="Line 7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17" name="Line 8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18" name="Line 9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19" name="Text Box 10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45420" name="Oval 11"/>
          <p:cNvSpPr>
            <a:spLocks noChangeArrowheads="1"/>
          </p:cNvSpPr>
          <p:nvPr/>
        </p:nvSpPr>
        <p:spPr bwMode="auto">
          <a:xfrm>
            <a:off x="3054350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45421" name="Oval 12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45422" name="Line 13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23" name="Oval 14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45424" name="Line 15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25" name="Oval 16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45426" name="Line 17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27" name="Oval 18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45428" name="Line 19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5429" name="Oval 20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529429" name="Line 21"/>
          <p:cNvSpPr>
            <a:spLocks noChangeShapeType="1"/>
          </p:cNvSpPr>
          <p:nvPr/>
        </p:nvSpPr>
        <p:spPr bwMode="auto">
          <a:xfrm rot="16200000" flipV="1">
            <a:off x="3883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29430" name="Oval 22"/>
          <p:cNvSpPr>
            <a:spLocks noChangeArrowheads="1"/>
          </p:cNvSpPr>
          <p:nvPr/>
        </p:nvSpPr>
        <p:spPr bwMode="auto">
          <a:xfrm>
            <a:off x="4191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92</a:t>
            </a:r>
          </a:p>
        </p:txBody>
      </p:sp>
      <p:sp>
        <p:nvSpPr>
          <p:cNvPr id="145432" name="Oval 23"/>
          <p:cNvSpPr>
            <a:spLocks noChangeArrowheads="1"/>
          </p:cNvSpPr>
          <p:nvPr/>
        </p:nvSpPr>
        <p:spPr bwMode="auto">
          <a:xfrm>
            <a:off x="3759200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29</a:t>
            </a:r>
          </a:p>
        </p:txBody>
      </p:sp>
      <p:sp>
        <p:nvSpPr>
          <p:cNvPr id="145433" name="Oval 24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4876800" y="5334000"/>
            <a:ext cx="342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A new element was added here (and its noted that property 2 has been violated!)</a:t>
            </a:r>
          </a:p>
        </p:txBody>
      </p:sp>
      <p:sp>
        <p:nvSpPr>
          <p:cNvPr id="529434" name="Line 26"/>
          <p:cNvSpPr>
            <a:spLocks noChangeShapeType="1"/>
          </p:cNvSpPr>
          <p:nvPr/>
        </p:nvSpPr>
        <p:spPr bwMode="auto">
          <a:xfrm flipH="1" flipV="1">
            <a:off x="4572000" y="5105400"/>
            <a:ext cx="381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2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29" grpId="0" animBg="1"/>
      <p:bldP spid="529430" grpId="0" animBg="1"/>
      <p:bldP spid="529433" grpId="0"/>
      <p:bldP spid="5294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37FA2F-A936-4FCF-8E73-95F570F03836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Percolate Up</a:t>
            </a:r>
          </a:p>
        </p:txBody>
      </p:sp>
      <p:sp>
        <p:nvSpPr>
          <p:cNvPr id="146436" name="Line 3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37" name="Line 4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38" name="Oval 5"/>
          <p:cNvSpPr>
            <a:spLocks noChangeArrowheads="1"/>
          </p:cNvSpPr>
          <p:nvPr/>
        </p:nvSpPr>
        <p:spPr bwMode="auto">
          <a:xfrm>
            <a:off x="4206875" y="18478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99</a:t>
            </a:r>
          </a:p>
        </p:txBody>
      </p:sp>
      <p:sp>
        <p:nvSpPr>
          <p:cNvPr id="146439" name="Oval 6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46440" name="Line 7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41" name="Line 8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42" name="Line 9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46444" name="Oval 11"/>
          <p:cNvSpPr>
            <a:spLocks noChangeArrowheads="1"/>
          </p:cNvSpPr>
          <p:nvPr/>
        </p:nvSpPr>
        <p:spPr bwMode="auto">
          <a:xfrm>
            <a:off x="3054350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46445" name="Oval 12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47" name="Oval 14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46448" name="Line 15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49" name="Oval 16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46450" name="Line 17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51" name="Oval 18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46452" name="Line 19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53" name="Oval 20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146454" name="Line 21"/>
          <p:cNvSpPr>
            <a:spLocks noChangeShapeType="1"/>
          </p:cNvSpPr>
          <p:nvPr/>
        </p:nvSpPr>
        <p:spPr bwMode="auto">
          <a:xfrm rot="16200000" flipV="1">
            <a:off x="3883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6455" name="Oval 22"/>
          <p:cNvSpPr>
            <a:spLocks noChangeArrowheads="1"/>
          </p:cNvSpPr>
          <p:nvPr/>
        </p:nvSpPr>
        <p:spPr bwMode="auto">
          <a:xfrm>
            <a:off x="3759200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146456" name="Oval 23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530456" name="Text Box 24"/>
          <p:cNvSpPr txBox="1">
            <a:spLocks noChangeArrowheads="1"/>
          </p:cNvSpPr>
          <p:nvPr/>
        </p:nvSpPr>
        <p:spPr bwMode="auto">
          <a:xfrm>
            <a:off x="4800600" y="4495800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Swap with parent node if the new element is greater</a:t>
            </a:r>
          </a:p>
        </p:txBody>
      </p:sp>
      <p:sp>
        <p:nvSpPr>
          <p:cNvPr id="146458" name="Oval 25"/>
          <p:cNvSpPr>
            <a:spLocks noChangeArrowheads="1"/>
          </p:cNvSpPr>
          <p:nvPr/>
        </p:nvSpPr>
        <p:spPr bwMode="auto">
          <a:xfrm>
            <a:off x="4191000" y="47244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29</a:t>
            </a:r>
          </a:p>
        </p:txBody>
      </p:sp>
      <p:sp>
        <p:nvSpPr>
          <p:cNvPr id="530458" name="Arc 26"/>
          <p:cNvSpPr>
            <a:spLocks/>
          </p:cNvSpPr>
          <p:nvPr/>
        </p:nvSpPr>
        <p:spPr bwMode="auto">
          <a:xfrm rot="9696719" flipH="1">
            <a:off x="4144963" y="4125913"/>
            <a:ext cx="330200" cy="533400"/>
          </a:xfrm>
          <a:custGeom>
            <a:avLst/>
            <a:gdLst>
              <a:gd name="T0" fmla="*/ 47892682 w 21600"/>
              <a:gd name="T1" fmla="*/ 0 h 36257"/>
              <a:gd name="T2" fmla="*/ 34499479 w 21600"/>
              <a:gd name="T3" fmla="*/ 115445049 h 36257"/>
              <a:gd name="T4" fmla="*/ 0 w 21600"/>
              <a:gd name="T5" fmla="*/ 53925420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lnTo>
                  <a:pt x="13406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56" grpId="0"/>
      <p:bldP spid="5304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887D81-CE72-4772-BAB4-58A38F1689AF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 Percolate Up</a:t>
            </a:r>
          </a:p>
        </p:txBody>
      </p:sp>
      <p:sp>
        <p:nvSpPr>
          <p:cNvPr id="147460" name="Line 3"/>
          <p:cNvSpPr>
            <a:spLocks noChangeShapeType="1"/>
          </p:cNvSpPr>
          <p:nvPr/>
        </p:nvSpPr>
        <p:spPr bwMode="auto">
          <a:xfrm flipV="1">
            <a:off x="3375025" y="2103438"/>
            <a:ext cx="831850" cy="768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61" name="Line 4"/>
          <p:cNvSpPr>
            <a:spLocks noChangeShapeType="1"/>
          </p:cNvSpPr>
          <p:nvPr/>
        </p:nvSpPr>
        <p:spPr bwMode="auto">
          <a:xfrm rot="16200000" flipV="1">
            <a:off x="4719638" y="1911350"/>
            <a:ext cx="704850" cy="108902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62" name="Oval 5"/>
          <p:cNvSpPr>
            <a:spLocks noChangeArrowheads="1"/>
          </p:cNvSpPr>
          <p:nvPr/>
        </p:nvSpPr>
        <p:spPr bwMode="auto">
          <a:xfrm>
            <a:off x="4206875" y="1847850"/>
            <a:ext cx="385763" cy="384175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99</a:t>
            </a:r>
          </a:p>
        </p:txBody>
      </p:sp>
      <p:sp>
        <p:nvSpPr>
          <p:cNvPr id="147463" name="Oval 6"/>
          <p:cNvSpPr>
            <a:spLocks noChangeArrowheads="1"/>
          </p:cNvSpPr>
          <p:nvPr/>
        </p:nvSpPr>
        <p:spPr bwMode="auto">
          <a:xfrm>
            <a:off x="5487988" y="2808288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45</a:t>
            </a:r>
          </a:p>
        </p:txBody>
      </p:sp>
      <p:sp>
        <p:nvSpPr>
          <p:cNvPr id="147464" name="Line 7"/>
          <p:cNvSpPr>
            <a:spLocks noChangeShapeType="1"/>
          </p:cNvSpPr>
          <p:nvPr/>
        </p:nvSpPr>
        <p:spPr bwMode="auto">
          <a:xfrm flipV="1">
            <a:off x="2541588" y="3128963"/>
            <a:ext cx="577850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65" name="Line 8"/>
          <p:cNvSpPr>
            <a:spLocks noChangeShapeType="1"/>
          </p:cNvSpPr>
          <p:nvPr/>
        </p:nvSpPr>
        <p:spPr bwMode="auto">
          <a:xfrm rot="16200000" flipV="1">
            <a:off x="3311526" y="3128962"/>
            <a:ext cx="639762" cy="639763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66" name="Line 9"/>
          <p:cNvSpPr>
            <a:spLocks noChangeShapeType="1"/>
          </p:cNvSpPr>
          <p:nvPr/>
        </p:nvSpPr>
        <p:spPr bwMode="auto">
          <a:xfrm rot="16200000" flipV="1">
            <a:off x="5809457" y="3128169"/>
            <a:ext cx="639762" cy="64135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67" name="Text Box 10"/>
          <p:cNvSpPr txBox="1">
            <a:spLocks noChangeArrowheads="1"/>
          </p:cNvSpPr>
          <p:nvPr/>
        </p:nvSpPr>
        <p:spPr bwMode="auto">
          <a:xfrm>
            <a:off x="4654550" y="18288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47468" name="Oval 11"/>
          <p:cNvSpPr>
            <a:spLocks noChangeArrowheads="1"/>
          </p:cNvSpPr>
          <p:nvPr/>
        </p:nvSpPr>
        <p:spPr bwMode="auto">
          <a:xfrm>
            <a:off x="3733800" y="37338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83</a:t>
            </a:r>
          </a:p>
        </p:txBody>
      </p:sp>
      <p:sp>
        <p:nvSpPr>
          <p:cNvPr id="147469" name="Oval 12"/>
          <p:cNvSpPr>
            <a:spLocks noChangeArrowheads="1"/>
          </p:cNvSpPr>
          <p:nvPr/>
        </p:nvSpPr>
        <p:spPr bwMode="auto">
          <a:xfrm>
            <a:off x="6321425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44</a:t>
            </a:r>
          </a:p>
        </p:txBody>
      </p:sp>
      <p:sp>
        <p:nvSpPr>
          <p:cNvPr id="147470" name="Line 13"/>
          <p:cNvSpPr>
            <a:spLocks noChangeShapeType="1"/>
          </p:cNvSpPr>
          <p:nvPr/>
        </p:nvSpPr>
        <p:spPr bwMode="auto">
          <a:xfrm flipV="1">
            <a:off x="4976813" y="3128963"/>
            <a:ext cx="576262" cy="703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71" name="Oval 14"/>
          <p:cNvSpPr>
            <a:spLocks noChangeArrowheads="1"/>
          </p:cNvSpPr>
          <p:nvPr/>
        </p:nvSpPr>
        <p:spPr bwMode="auto">
          <a:xfrm>
            <a:off x="4719638" y="3768725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</a:t>
            </a:r>
          </a:p>
        </p:txBody>
      </p:sp>
      <p:sp>
        <p:nvSpPr>
          <p:cNvPr id="147472" name="Line 15"/>
          <p:cNvSpPr>
            <a:spLocks noChangeShapeType="1"/>
          </p:cNvSpPr>
          <p:nvPr/>
        </p:nvSpPr>
        <p:spPr bwMode="auto">
          <a:xfrm flipV="1">
            <a:off x="2133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73" name="Oval 16"/>
          <p:cNvSpPr>
            <a:spLocks noChangeArrowheads="1"/>
          </p:cNvSpPr>
          <p:nvPr/>
        </p:nvSpPr>
        <p:spPr bwMode="auto">
          <a:xfrm>
            <a:off x="1901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61</a:t>
            </a:r>
          </a:p>
        </p:txBody>
      </p:sp>
      <p:sp>
        <p:nvSpPr>
          <p:cNvPr id="147474" name="Line 17"/>
          <p:cNvSpPr>
            <a:spLocks noChangeShapeType="1"/>
          </p:cNvSpPr>
          <p:nvPr/>
        </p:nvSpPr>
        <p:spPr bwMode="auto">
          <a:xfrm rot="16200000" flipV="1">
            <a:off x="2359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75" name="Oval 18"/>
          <p:cNvSpPr>
            <a:spLocks noChangeArrowheads="1"/>
          </p:cNvSpPr>
          <p:nvPr/>
        </p:nvSpPr>
        <p:spPr bwMode="auto">
          <a:xfrm>
            <a:off x="2667000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14</a:t>
            </a:r>
          </a:p>
        </p:txBody>
      </p:sp>
      <p:sp>
        <p:nvSpPr>
          <p:cNvPr id="147476" name="Line 19"/>
          <p:cNvSpPr>
            <a:spLocks noChangeShapeType="1"/>
          </p:cNvSpPr>
          <p:nvPr/>
        </p:nvSpPr>
        <p:spPr bwMode="auto">
          <a:xfrm flipV="1">
            <a:off x="3657600" y="4089400"/>
            <a:ext cx="209550" cy="635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77" name="Oval 20"/>
          <p:cNvSpPr>
            <a:spLocks noChangeArrowheads="1"/>
          </p:cNvSpPr>
          <p:nvPr/>
        </p:nvSpPr>
        <p:spPr bwMode="auto">
          <a:xfrm>
            <a:off x="3425825" y="4729163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12</a:t>
            </a:r>
          </a:p>
        </p:txBody>
      </p:sp>
      <p:sp>
        <p:nvSpPr>
          <p:cNvPr id="147478" name="Line 21"/>
          <p:cNvSpPr>
            <a:spLocks noChangeShapeType="1"/>
          </p:cNvSpPr>
          <p:nvPr/>
        </p:nvSpPr>
        <p:spPr bwMode="auto">
          <a:xfrm rot="16200000" flipV="1">
            <a:off x="3883819" y="4264819"/>
            <a:ext cx="635000" cy="2841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7479" name="Oval 22"/>
          <p:cNvSpPr>
            <a:spLocks noChangeArrowheads="1"/>
          </p:cNvSpPr>
          <p:nvPr/>
        </p:nvSpPr>
        <p:spPr bwMode="auto">
          <a:xfrm>
            <a:off x="3048000" y="2819400"/>
            <a:ext cx="384175" cy="38417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147480" name="Oval 23"/>
          <p:cNvSpPr>
            <a:spLocks noChangeArrowheads="1"/>
          </p:cNvSpPr>
          <p:nvPr/>
        </p:nvSpPr>
        <p:spPr bwMode="auto">
          <a:xfrm>
            <a:off x="2282825" y="3768725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77</a:t>
            </a:r>
          </a:p>
        </p:txBody>
      </p:sp>
      <p:sp>
        <p:nvSpPr>
          <p:cNvPr id="531480" name="Text Box 24"/>
          <p:cNvSpPr txBox="1">
            <a:spLocks noChangeArrowheads="1"/>
          </p:cNvSpPr>
          <p:nvPr/>
        </p:nvSpPr>
        <p:spPr bwMode="auto">
          <a:xfrm>
            <a:off x="4648200" y="4495800"/>
            <a:ext cx="4343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Swap again until property 2 is preserved!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ea typeface="新細明體" charset="-120"/>
              </a:rPr>
              <a:t>The new node was propagated upward!</a:t>
            </a:r>
          </a:p>
        </p:txBody>
      </p:sp>
      <p:sp>
        <p:nvSpPr>
          <p:cNvPr id="147482" name="Oval 25"/>
          <p:cNvSpPr>
            <a:spLocks noChangeArrowheads="1"/>
          </p:cNvSpPr>
          <p:nvPr/>
        </p:nvSpPr>
        <p:spPr bwMode="auto">
          <a:xfrm>
            <a:off x="4191000" y="4724400"/>
            <a:ext cx="384175" cy="38417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charset="-120"/>
              </a:rPr>
              <a:t>29</a:t>
            </a:r>
          </a:p>
        </p:txBody>
      </p:sp>
      <p:sp>
        <p:nvSpPr>
          <p:cNvPr id="531482" name="Arc 26"/>
          <p:cNvSpPr>
            <a:spLocks/>
          </p:cNvSpPr>
          <p:nvPr/>
        </p:nvSpPr>
        <p:spPr bwMode="auto">
          <a:xfrm rot="8350566" flipH="1">
            <a:off x="3556000" y="3124200"/>
            <a:ext cx="330200" cy="533400"/>
          </a:xfrm>
          <a:custGeom>
            <a:avLst/>
            <a:gdLst>
              <a:gd name="T0" fmla="*/ 47892682 w 21600"/>
              <a:gd name="T1" fmla="*/ 0 h 36257"/>
              <a:gd name="T2" fmla="*/ 34499479 w 21600"/>
              <a:gd name="T3" fmla="*/ 115445049 h 36257"/>
              <a:gd name="T4" fmla="*/ 0 w 21600"/>
              <a:gd name="T5" fmla="*/ 53925420 h 36257"/>
              <a:gd name="T6" fmla="*/ 0 60000 65536"/>
              <a:gd name="T7" fmla="*/ 0 60000 65536"/>
              <a:gd name="T8" fmla="*/ 0 60000 65536"/>
              <a:gd name="T9" fmla="*/ 0 w 21600"/>
              <a:gd name="T10" fmla="*/ 0 h 36257"/>
              <a:gd name="T11" fmla="*/ 21600 w 21600"/>
              <a:gd name="T12" fmla="*/ 36257 h 36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57" fill="none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</a:path>
              <a:path w="21600" h="36257" stroke="0" extrusionOk="0">
                <a:moveTo>
                  <a:pt x="13406" y="-1"/>
                </a:moveTo>
                <a:cubicBezTo>
                  <a:pt x="18581" y="4096"/>
                  <a:pt x="21600" y="10335"/>
                  <a:pt x="21600" y="16936"/>
                </a:cubicBezTo>
                <a:cubicBezTo>
                  <a:pt x="21600" y="25118"/>
                  <a:pt x="16976" y="32598"/>
                  <a:pt x="9657" y="36257"/>
                </a:cubicBezTo>
                <a:lnTo>
                  <a:pt x="0" y="16936"/>
                </a:lnTo>
                <a:lnTo>
                  <a:pt x="13406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80" grpId="0"/>
      <p:bldP spid="5314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B9C3B13-161B-4AF1-B686-EE071DD36E26}" type="slidenum">
              <a:rPr lang="zh-TW" altLang="en-US" sz="1400" smtClean="0"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charset="-120"/>
              </a:rPr>
              <a:t>Remove the Largest Element From Heap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Step 1) Copy the bottom rightmost element to the root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Step 2) Delete the bottom rightmost node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Step 3) Fix the heap property by calling </a:t>
            </a:r>
            <a:r>
              <a:rPr lang="en-US" altLang="zh-TW" b="1" smtClean="0">
                <a:ea typeface="新細明體" charset="-120"/>
              </a:rPr>
              <a:t>percolate down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Swap with the its greater child node </a:t>
            </a:r>
            <a:r>
              <a:rPr lang="en-US" altLang="zh-TW" u="sng" smtClean="0">
                <a:ea typeface="新細明體" charset="-120"/>
              </a:rPr>
              <a:t>recursively</a:t>
            </a:r>
            <a:r>
              <a:rPr lang="en-US" altLang="zh-TW" smtClean="0">
                <a:ea typeface="新細明體" charset="-120"/>
              </a:rPr>
              <a:t> until it does not violate the 2</a:t>
            </a:r>
            <a:r>
              <a:rPr lang="en-US" altLang="zh-TW" baseline="30000" smtClean="0">
                <a:ea typeface="新細明體" charset="-120"/>
              </a:rPr>
              <a:t>nd</a:t>
            </a:r>
            <a:r>
              <a:rPr lang="en-US" altLang="zh-TW" smtClean="0">
                <a:ea typeface="新細明體" charset="-120"/>
              </a:rPr>
              <a:t> heap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15985</TotalTime>
  <Words>434</Words>
  <Application>Microsoft Office PowerPoint</Application>
  <PresentationFormat>On-screen Show (4:3)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Wingdings</vt:lpstr>
      <vt:lpstr>新細明體</vt:lpstr>
      <vt:lpstr>Verdana</vt:lpstr>
      <vt:lpstr>Lucida Console</vt:lpstr>
      <vt:lpstr>Times New Roman</vt:lpstr>
      <vt:lpstr>Courier New</vt:lpstr>
      <vt:lpstr>MS PGothic</vt:lpstr>
      <vt:lpstr>Default Design</vt:lpstr>
      <vt:lpstr>Heap</vt:lpstr>
      <vt:lpstr>What is a Heap?</vt:lpstr>
      <vt:lpstr>Property 1</vt:lpstr>
      <vt:lpstr>Property 2</vt:lpstr>
      <vt:lpstr>Insert an Element Into a Heap</vt:lpstr>
      <vt:lpstr>Example: Percolate Up</vt:lpstr>
      <vt:lpstr>Example: Percolate Up</vt:lpstr>
      <vt:lpstr>Example: Percolate Up</vt:lpstr>
      <vt:lpstr>Remove the Largest Element From Heap</vt:lpstr>
      <vt:lpstr>Example: Remove the Largest Element From Heap</vt:lpstr>
      <vt:lpstr>Example: Percolate Down</vt:lpstr>
      <vt:lpstr>Example: Percolate Down</vt:lpstr>
      <vt:lpstr>Example: Percolate Down</vt:lpstr>
      <vt:lpstr>Example: Percolate Down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283</cp:revision>
  <dcterms:created xsi:type="dcterms:W3CDTF">2006-12-13T09:30:47Z</dcterms:created>
  <dcterms:modified xsi:type="dcterms:W3CDTF">2014-11-04T03:54:00Z</dcterms:modified>
</cp:coreProperties>
</file>