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94206" autoAdjust="0"/>
  </p:normalViewPr>
  <p:slideViewPr>
    <p:cSldViewPr>
      <p:cViewPr varScale="1">
        <p:scale>
          <a:sx n="86" d="100"/>
          <a:sy n="86" d="100"/>
        </p:scale>
        <p:origin x="-9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FE0B-FDFE-4ADC-A029-829424E33399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log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Space Complexity: O(1)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11B0-DC4C-43FE-A032-5E2F659921A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9131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32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33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9135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9137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38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9139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9140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9141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42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9144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89145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5791200" y="2743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original root (max node) can now be ignored</a:t>
            </a:r>
          </a:p>
        </p:txBody>
      </p:sp>
      <p:sp>
        <p:nvSpPr>
          <p:cNvPr id="389148" name="AutoShape 28"/>
          <p:cNvSpPr>
            <a:spLocks/>
          </p:cNvSpPr>
          <p:nvPr/>
        </p:nvSpPr>
        <p:spPr bwMode="auto">
          <a:xfrm rot="-5400000" flipH="1" flipV="1">
            <a:off x="4305300" y="4305300"/>
            <a:ext cx="152400" cy="3733800"/>
          </a:xfrm>
          <a:prstGeom prst="rightBrace">
            <a:avLst>
              <a:gd name="adj1" fmla="val 20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9149" name="Text Box 29"/>
          <p:cNvSpPr txBox="1">
            <a:spLocks noChangeArrowheads="1"/>
          </p:cNvSpPr>
          <p:nvPr/>
        </p:nvSpPr>
        <p:spPr bwMode="auto">
          <a:xfrm>
            <a:off x="35814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9150" name="AutoShape 30"/>
          <p:cNvSpPr>
            <a:spLocks/>
          </p:cNvSpPr>
          <p:nvPr/>
        </p:nvSpPr>
        <p:spPr bwMode="auto">
          <a:xfrm rot="-5400000" flipH="1" flipV="1">
            <a:off x="6438900" y="59055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5715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0C7C-245F-45C1-A2E6-B90689CDCF4F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0155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56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58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60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62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0163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0164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66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0167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0168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0169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0171" name="AutoShape 27"/>
          <p:cNvSpPr>
            <a:spLocks/>
          </p:cNvSpPr>
          <p:nvPr/>
        </p:nvSpPr>
        <p:spPr bwMode="auto">
          <a:xfrm rot="-5400000" flipH="1" flipV="1">
            <a:off x="4305300" y="4305300"/>
            <a:ext cx="152400" cy="3733800"/>
          </a:xfrm>
          <a:prstGeom prst="rightBrace">
            <a:avLst>
              <a:gd name="adj1" fmla="val 20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35814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0173" name="AutoShape 29"/>
          <p:cNvSpPr>
            <a:spLocks/>
          </p:cNvSpPr>
          <p:nvPr/>
        </p:nvSpPr>
        <p:spPr bwMode="auto">
          <a:xfrm rot="-5400000" flipH="1" flipV="1">
            <a:off x="6438900" y="59055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715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0175" name="Arc 31"/>
          <p:cNvSpPr>
            <a:spLocks/>
          </p:cNvSpPr>
          <p:nvPr/>
        </p:nvSpPr>
        <p:spPr bwMode="auto">
          <a:xfrm rot="3717979" flipH="1">
            <a:off x="4816475" y="21177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6" name="Arc 32"/>
          <p:cNvSpPr>
            <a:spLocks/>
          </p:cNvSpPr>
          <p:nvPr/>
        </p:nvSpPr>
        <p:spPr bwMode="auto">
          <a:xfrm rot="4010852" flipH="1">
            <a:off x="5349875" y="31845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7" name="Arc 33"/>
          <p:cNvSpPr>
            <a:spLocks/>
          </p:cNvSpPr>
          <p:nvPr/>
        </p:nvSpPr>
        <p:spPr bwMode="auto">
          <a:xfrm rot="21590178" flipH="1">
            <a:off x="2817813" y="5332413"/>
            <a:ext cx="91440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8" name="Arc 34"/>
          <p:cNvSpPr>
            <a:spLocks/>
          </p:cNvSpPr>
          <p:nvPr/>
        </p:nvSpPr>
        <p:spPr bwMode="auto">
          <a:xfrm rot="21590178" flipH="1">
            <a:off x="3886200" y="5332413"/>
            <a:ext cx="1981200" cy="2270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5791200" y="2743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down the new root node if it violates property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86DC-60A0-4DD1-9E25-248AFD17DCB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1178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80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81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1183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84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1185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86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1188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1189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90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1191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1195" name="AutoShape 27"/>
          <p:cNvSpPr>
            <a:spLocks/>
          </p:cNvSpPr>
          <p:nvPr/>
        </p:nvSpPr>
        <p:spPr bwMode="auto">
          <a:xfrm rot="-5400000" flipH="1" flipV="1">
            <a:off x="4305300" y="4305300"/>
            <a:ext cx="152400" cy="3733800"/>
          </a:xfrm>
          <a:prstGeom prst="rightBrace">
            <a:avLst>
              <a:gd name="adj1" fmla="val 20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1196" name="Text Box 28"/>
          <p:cNvSpPr txBox="1">
            <a:spLocks noChangeArrowheads="1"/>
          </p:cNvSpPr>
          <p:nvPr/>
        </p:nvSpPr>
        <p:spPr bwMode="auto">
          <a:xfrm>
            <a:off x="35814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1197" name="AutoShape 29"/>
          <p:cNvSpPr>
            <a:spLocks/>
          </p:cNvSpPr>
          <p:nvPr/>
        </p:nvSpPr>
        <p:spPr bwMode="auto">
          <a:xfrm rot="-5400000" flipH="1" flipV="1">
            <a:off x="6438900" y="59055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5715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1199" name="Arc 31"/>
          <p:cNvSpPr>
            <a:spLocks/>
          </p:cNvSpPr>
          <p:nvPr/>
        </p:nvSpPr>
        <p:spPr bwMode="auto">
          <a:xfrm rot="9648263" flipH="1">
            <a:off x="5153025" y="1527175"/>
            <a:ext cx="1114425" cy="2286000"/>
          </a:xfrm>
          <a:custGeom>
            <a:avLst/>
            <a:gdLst>
              <a:gd name="G0" fmla="+- 1900 0 0"/>
              <a:gd name="G1" fmla="+- 21069 0 0"/>
              <a:gd name="G2" fmla="+- 21600 0 0"/>
              <a:gd name="T0" fmla="*/ 6658 w 23500"/>
              <a:gd name="T1" fmla="*/ 0 h 42669"/>
              <a:gd name="T2" fmla="*/ 0 w 23500"/>
              <a:gd name="T3" fmla="*/ 42585 h 42669"/>
              <a:gd name="T4" fmla="*/ 1900 w 23500"/>
              <a:gd name="T5" fmla="*/ 21069 h 4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00" h="42669" fill="none" extrusionOk="0">
                <a:moveTo>
                  <a:pt x="6658" y="-1"/>
                </a:moveTo>
                <a:cubicBezTo>
                  <a:pt x="16506" y="2223"/>
                  <a:pt x="23500" y="10972"/>
                  <a:pt x="23500" y="21069"/>
                </a:cubicBezTo>
                <a:cubicBezTo>
                  <a:pt x="23500" y="32998"/>
                  <a:pt x="13829" y="42669"/>
                  <a:pt x="1900" y="42669"/>
                </a:cubicBezTo>
                <a:cubicBezTo>
                  <a:pt x="1265" y="42669"/>
                  <a:pt x="631" y="42641"/>
                  <a:pt x="-1" y="42585"/>
                </a:cubicBezTo>
              </a:path>
              <a:path w="23500" h="42669" stroke="0" extrusionOk="0">
                <a:moveTo>
                  <a:pt x="6658" y="-1"/>
                </a:moveTo>
                <a:cubicBezTo>
                  <a:pt x="16506" y="2223"/>
                  <a:pt x="23500" y="10972"/>
                  <a:pt x="23500" y="21069"/>
                </a:cubicBezTo>
                <a:cubicBezTo>
                  <a:pt x="23500" y="32998"/>
                  <a:pt x="13829" y="42669"/>
                  <a:pt x="1900" y="42669"/>
                </a:cubicBezTo>
                <a:cubicBezTo>
                  <a:pt x="1265" y="42669"/>
                  <a:pt x="631" y="42641"/>
                  <a:pt x="-1" y="42585"/>
                </a:cubicBezTo>
                <a:lnTo>
                  <a:pt x="1900" y="2106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1200" name="Text Box 32"/>
          <p:cNvSpPr txBox="1">
            <a:spLocks noChangeArrowheads="1"/>
          </p:cNvSpPr>
          <p:nvPr/>
        </p:nvSpPr>
        <p:spPr bwMode="auto">
          <a:xfrm>
            <a:off x="6477000" y="29718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Swap new root with the last unsorted node</a:t>
            </a:r>
          </a:p>
        </p:txBody>
      </p:sp>
      <p:sp>
        <p:nvSpPr>
          <p:cNvPr id="391201" name="Oval 33"/>
          <p:cNvSpPr>
            <a:spLocks noChangeArrowheads="1"/>
          </p:cNvSpPr>
          <p:nvPr/>
        </p:nvSpPr>
        <p:spPr bwMode="auto">
          <a:xfrm>
            <a:off x="57912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1202" name="Oval 34"/>
          <p:cNvSpPr>
            <a:spLocks noChangeArrowheads="1"/>
          </p:cNvSpPr>
          <p:nvPr/>
        </p:nvSpPr>
        <p:spPr bwMode="auto">
          <a:xfrm>
            <a:off x="25908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01" grpId="0" animBg="1"/>
      <p:bldP spid="3912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1ED0-2A82-44CA-9E13-21B2EE6E3DA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2200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2201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2202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2203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04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06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2207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10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2211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2212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14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2216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2217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2219" name="AutoShape 27"/>
          <p:cNvSpPr>
            <a:spLocks/>
          </p:cNvSpPr>
          <p:nvPr/>
        </p:nvSpPr>
        <p:spPr bwMode="auto">
          <a:xfrm rot="-5400000" flipH="1" flipV="1">
            <a:off x="4000500" y="4610100"/>
            <a:ext cx="152400" cy="3124200"/>
          </a:xfrm>
          <a:prstGeom prst="rightBrace">
            <a:avLst>
              <a:gd name="adj1" fmla="val 1708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3276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2221" name="AutoShape 29"/>
          <p:cNvSpPr>
            <a:spLocks/>
          </p:cNvSpPr>
          <p:nvPr/>
        </p:nvSpPr>
        <p:spPr bwMode="auto">
          <a:xfrm rot="-5400000" flipH="1" flipV="1">
            <a:off x="6172200" y="5638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410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2223" name="Arc 31"/>
          <p:cNvSpPr>
            <a:spLocks/>
          </p:cNvSpPr>
          <p:nvPr/>
        </p:nvSpPr>
        <p:spPr bwMode="auto">
          <a:xfrm rot="21590178" flipH="1">
            <a:off x="2817813" y="5210175"/>
            <a:ext cx="3048000" cy="3492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2224" name="Arc 32"/>
          <p:cNvSpPr>
            <a:spLocks/>
          </p:cNvSpPr>
          <p:nvPr/>
        </p:nvSpPr>
        <p:spPr bwMode="auto">
          <a:xfrm rot="9648263" flipH="1">
            <a:off x="5153025" y="1527175"/>
            <a:ext cx="1114425" cy="2286000"/>
          </a:xfrm>
          <a:custGeom>
            <a:avLst/>
            <a:gdLst>
              <a:gd name="G0" fmla="+- 1900 0 0"/>
              <a:gd name="G1" fmla="+- 21069 0 0"/>
              <a:gd name="G2" fmla="+- 21600 0 0"/>
              <a:gd name="T0" fmla="*/ 6658 w 23500"/>
              <a:gd name="T1" fmla="*/ 0 h 42669"/>
              <a:gd name="T2" fmla="*/ 0 w 23500"/>
              <a:gd name="T3" fmla="*/ 42585 h 42669"/>
              <a:gd name="T4" fmla="*/ 1900 w 23500"/>
              <a:gd name="T5" fmla="*/ 21069 h 4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00" h="42669" fill="none" extrusionOk="0">
                <a:moveTo>
                  <a:pt x="6658" y="-1"/>
                </a:moveTo>
                <a:cubicBezTo>
                  <a:pt x="16506" y="2223"/>
                  <a:pt x="23500" y="10972"/>
                  <a:pt x="23500" y="21069"/>
                </a:cubicBezTo>
                <a:cubicBezTo>
                  <a:pt x="23500" y="32998"/>
                  <a:pt x="13829" y="42669"/>
                  <a:pt x="1900" y="42669"/>
                </a:cubicBezTo>
                <a:cubicBezTo>
                  <a:pt x="1265" y="42669"/>
                  <a:pt x="631" y="42641"/>
                  <a:pt x="-1" y="42585"/>
                </a:cubicBezTo>
              </a:path>
              <a:path w="23500" h="42669" stroke="0" extrusionOk="0">
                <a:moveTo>
                  <a:pt x="6658" y="-1"/>
                </a:moveTo>
                <a:cubicBezTo>
                  <a:pt x="16506" y="2223"/>
                  <a:pt x="23500" y="10972"/>
                  <a:pt x="23500" y="21069"/>
                </a:cubicBezTo>
                <a:cubicBezTo>
                  <a:pt x="23500" y="32998"/>
                  <a:pt x="13829" y="42669"/>
                  <a:pt x="1900" y="42669"/>
                </a:cubicBezTo>
                <a:cubicBezTo>
                  <a:pt x="1265" y="42669"/>
                  <a:pt x="631" y="42641"/>
                  <a:pt x="-1" y="42585"/>
                </a:cubicBezTo>
                <a:lnTo>
                  <a:pt x="1900" y="2106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6477000" y="29718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Swap new root with the last unsorted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934-38AD-4DDB-8BB8-A4D1C0679295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3227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28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29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30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3231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34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3235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3236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3237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38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3239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3240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3241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3243" name="AutoShape 27"/>
          <p:cNvSpPr>
            <a:spLocks/>
          </p:cNvSpPr>
          <p:nvPr/>
        </p:nvSpPr>
        <p:spPr bwMode="auto">
          <a:xfrm rot="-5400000" flipH="1" flipV="1">
            <a:off x="4000500" y="4610100"/>
            <a:ext cx="152400" cy="3124200"/>
          </a:xfrm>
          <a:prstGeom prst="rightBrace">
            <a:avLst>
              <a:gd name="adj1" fmla="val 1708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3276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3245" name="AutoShape 29"/>
          <p:cNvSpPr>
            <a:spLocks/>
          </p:cNvSpPr>
          <p:nvPr/>
        </p:nvSpPr>
        <p:spPr bwMode="auto">
          <a:xfrm rot="-5400000" flipH="1" flipV="1">
            <a:off x="6172200" y="5638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5410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5791200" y="2743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down the new root node</a:t>
            </a:r>
          </a:p>
        </p:txBody>
      </p:sp>
      <p:sp>
        <p:nvSpPr>
          <p:cNvPr id="393248" name="Arc 32"/>
          <p:cNvSpPr>
            <a:spLocks/>
          </p:cNvSpPr>
          <p:nvPr/>
        </p:nvSpPr>
        <p:spPr bwMode="auto">
          <a:xfrm rot="3717979" flipH="1">
            <a:off x="4816475" y="21177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3249" name="Arc 33"/>
          <p:cNvSpPr>
            <a:spLocks/>
          </p:cNvSpPr>
          <p:nvPr/>
        </p:nvSpPr>
        <p:spPr bwMode="auto">
          <a:xfrm rot="6395354" flipH="1">
            <a:off x="5045075" y="34131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3250" name="Arc 34"/>
          <p:cNvSpPr>
            <a:spLocks/>
          </p:cNvSpPr>
          <p:nvPr/>
        </p:nvSpPr>
        <p:spPr bwMode="auto">
          <a:xfrm rot="21590178" flipH="1">
            <a:off x="2817813" y="5332413"/>
            <a:ext cx="91440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3251" name="Arc 35"/>
          <p:cNvSpPr>
            <a:spLocks/>
          </p:cNvSpPr>
          <p:nvPr/>
        </p:nvSpPr>
        <p:spPr bwMode="auto">
          <a:xfrm rot="21590178" flipH="1">
            <a:off x="3886200" y="5334000"/>
            <a:ext cx="1524000" cy="2254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5C6-D175-4950-8939-2D56F5AB3CD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4250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4251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52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53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54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56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4257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58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4259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4260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4261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62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4263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4264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4265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4267" name="AutoShape 27"/>
          <p:cNvSpPr>
            <a:spLocks/>
          </p:cNvSpPr>
          <p:nvPr/>
        </p:nvSpPr>
        <p:spPr bwMode="auto">
          <a:xfrm rot="-5400000" flipH="1" flipV="1">
            <a:off x="4000500" y="4610100"/>
            <a:ext cx="152400" cy="3124200"/>
          </a:xfrm>
          <a:prstGeom prst="rightBrace">
            <a:avLst>
              <a:gd name="adj1" fmla="val 1708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3276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4269" name="AutoShape 29"/>
          <p:cNvSpPr>
            <a:spLocks/>
          </p:cNvSpPr>
          <p:nvPr/>
        </p:nvSpPr>
        <p:spPr bwMode="auto">
          <a:xfrm rot="-5400000" flipH="1" flipV="1">
            <a:off x="6172200" y="5638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410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5791200" y="2743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And so on…</a:t>
            </a:r>
          </a:p>
        </p:txBody>
      </p:sp>
      <p:sp>
        <p:nvSpPr>
          <p:cNvPr id="394272" name="Arc 32"/>
          <p:cNvSpPr>
            <a:spLocks/>
          </p:cNvSpPr>
          <p:nvPr/>
        </p:nvSpPr>
        <p:spPr bwMode="auto">
          <a:xfrm rot="9648263" flipH="1">
            <a:off x="4816475" y="1584325"/>
            <a:ext cx="1466850" cy="2314575"/>
          </a:xfrm>
          <a:custGeom>
            <a:avLst/>
            <a:gdLst>
              <a:gd name="G0" fmla="+- 9332 0 0"/>
              <a:gd name="G1" fmla="+- 21600 0 0"/>
              <a:gd name="G2" fmla="+- 21600 0 0"/>
              <a:gd name="T0" fmla="*/ 0 w 30932"/>
              <a:gd name="T1" fmla="*/ 2120 h 43200"/>
              <a:gd name="T2" fmla="*/ 7432 w 30932"/>
              <a:gd name="T3" fmla="*/ 43116 h 43200"/>
              <a:gd name="T4" fmla="*/ 9332 w 3093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32" h="43200" fill="none" extrusionOk="0">
                <a:moveTo>
                  <a:pt x="-1" y="2119"/>
                </a:moveTo>
                <a:cubicBezTo>
                  <a:pt x="2913" y="724"/>
                  <a:pt x="6101" y="-1"/>
                  <a:pt x="9332" y="0"/>
                </a:cubicBezTo>
                <a:cubicBezTo>
                  <a:pt x="21261" y="0"/>
                  <a:pt x="30932" y="9670"/>
                  <a:pt x="30932" y="21600"/>
                </a:cubicBezTo>
                <a:cubicBezTo>
                  <a:pt x="30932" y="33529"/>
                  <a:pt x="21261" y="43200"/>
                  <a:pt x="9332" y="43200"/>
                </a:cubicBezTo>
                <a:cubicBezTo>
                  <a:pt x="8697" y="43200"/>
                  <a:pt x="8063" y="43172"/>
                  <a:pt x="7431" y="43116"/>
                </a:cubicBezTo>
              </a:path>
              <a:path w="30932" h="43200" stroke="0" extrusionOk="0">
                <a:moveTo>
                  <a:pt x="-1" y="2119"/>
                </a:moveTo>
                <a:cubicBezTo>
                  <a:pt x="2913" y="724"/>
                  <a:pt x="6101" y="-1"/>
                  <a:pt x="9332" y="0"/>
                </a:cubicBezTo>
                <a:cubicBezTo>
                  <a:pt x="21261" y="0"/>
                  <a:pt x="30932" y="9670"/>
                  <a:pt x="30932" y="21600"/>
                </a:cubicBezTo>
                <a:cubicBezTo>
                  <a:pt x="30932" y="33529"/>
                  <a:pt x="21261" y="43200"/>
                  <a:pt x="9332" y="43200"/>
                </a:cubicBezTo>
                <a:cubicBezTo>
                  <a:pt x="8697" y="43200"/>
                  <a:pt x="8063" y="43172"/>
                  <a:pt x="7431" y="43116"/>
                </a:cubicBezTo>
                <a:lnTo>
                  <a:pt x="9332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4273" name="Oval 33"/>
          <p:cNvSpPr>
            <a:spLocks noChangeArrowheads="1"/>
          </p:cNvSpPr>
          <p:nvPr/>
        </p:nvSpPr>
        <p:spPr bwMode="auto">
          <a:xfrm>
            <a:off x="52578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4274" name="Oval 34"/>
          <p:cNvSpPr>
            <a:spLocks noChangeArrowheads="1"/>
          </p:cNvSpPr>
          <p:nvPr/>
        </p:nvSpPr>
        <p:spPr bwMode="auto">
          <a:xfrm>
            <a:off x="25908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3" grpId="0" animBg="1"/>
      <p:bldP spid="3942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B1E-5434-4806-A855-CF8C78C6DCA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After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5275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76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77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78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80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82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95283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5284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5285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86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5287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5288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5289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5291" name="AutoShape 27"/>
          <p:cNvSpPr>
            <a:spLocks/>
          </p:cNvSpPr>
          <p:nvPr/>
        </p:nvSpPr>
        <p:spPr bwMode="auto">
          <a:xfrm rot="-5400000" flipH="1" flipV="1">
            <a:off x="3733800" y="4876800"/>
            <a:ext cx="152400" cy="25908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29718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5293" name="AutoShape 29"/>
          <p:cNvSpPr>
            <a:spLocks/>
          </p:cNvSpPr>
          <p:nvPr/>
        </p:nvSpPr>
        <p:spPr bwMode="auto">
          <a:xfrm rot="-5400000" flipH="1" flipV="1">
            <a:off x="5943600" y="54102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181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1CA1-6D6A-412A-B826-8AB1AF95635E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After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06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96307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6308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6309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10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6311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6312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6313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6315" name="AutoShape 27"/>
          <p:cNvSpPr>
            <a:spLocks/>
          </p:cNvSpPr>
          <p:nvPr/>
        </p:nvSpPr>
        <p:spPr bwMode="auto">
          <a:xfrm rot="-5400000" flipH="1" flipV="1">
            <a:off x="3467100" y="51435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2743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6317" name="AutoShape 29"/>
          <p:cNvSpPr>
            <a:spLocks/>
          </p:cNvSpPr>
          <p:nvPr/>
        </p:nvSpPr>
        <p:spPr bwMode="auto">
          <a:xfrm rot="-5400000" flipH="1" flipV="1">
            <a:off x="5676900" y="51435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4953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11AB-78DF-4491-AD44-8AF57A3773D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After 5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7323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24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26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28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30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97331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7332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7333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34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7335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7336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7337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397338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7339" name="AutoShape 27"/>
          <p:cNvSpPr>
            <a:spLocks/>
          </p:cNvSpPr>
          <p:nvPr/>
        </p:nvSpPr>
        <p:spPr bwMode="auto">
          <a:xfrm rot="-5400000" flipH="1" flipV="1">
            <a:off x="3238500" y="53721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2514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7341" name="AutoShape 29"/>
          <p:cNvSpPr>
            <a:spLocks/>
          </p:cNvSpPr>
          <p:nvPr/>
        </p:nvSpPr>
        <p:spPr bwMode="auto">
          <a:xfrm rot="-5400000" flipH="1" flipV="1">
            <a:off x="5410200" y="4876800"/>
            <a:ext cx="152400" cy="25908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7342" name="Text Box 30"/>
          <p:cNvSpPr txBox="1">
            <a:spLocks noChangeArrowheads="1"/>
          </p:cNvSpPr>
          <p:nvPr/>
        </p:nvSpPr>
        <p:spPr bwMode="auto">
          <a:xfrm>
            <a:off x="4648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A5C4-1223-4A5A-922D-B53D6D077BC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After 6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8347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48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52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54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8363" name="AutoShape 27"/>
          <p:cNvSpPr>
            <a:spLocks/>
          </p:cNvSpPr>
          <p:nvPr/>
        </p:nvSpPr>
        <p:spPr bwMode="auto">
          <a:xfrm rot="-5400000" flipH="1" flipV="1">
            <a:off x="2971800" y="5638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22098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98365" name="AutoShape 29"/>
          <p:cNvSpPr>
            <a:spLocks/>
          </p:cNvSpPr>
          <p:nvPr/>
        </p:nvSpPr>
        <p:spPr bwMode="auto">
          <a:xfrm rot="-5400000" flipH="1" flipV="1">
            <a:off x="5143500" y="4610100"/>
            <a:ext cx="152400" cy="3124200"/>
          </a:xfrm>
          <a:prstGeom prst="rightBrace">
            <a:avLst>
              <a:gd name="adj1" fmla="val 1708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44196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DF7B-25CE-4B56-A8B0-ECBE73EE8F4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 Revision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Times New Roman" pitchFamily="18" charset="0"/>
              </a:rPr>
              <a:t>Max. heap tree is a binary tree with 2 properties</a:t>
            </a:r>
            <a:endParaRPr lang="en-US" altLang="zh-TW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lvl="1"/>
            <a:r>
              <a:rPr lang="en-US" altLang="zh-TW" b="1">
                <a:ea typeface="新細明體" charset="-120"/>
                <a:cs typeface="Times New Roman" pitchFamily="18" charset="0"/>
              </a:rPr>
              <a:t>Property 1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: Complete binary tree</a:t>
            </a:r>
            <a:endParaRPr lang="en-US" altLang="zh-TW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lvl="1"/>
            <a:r>
              <a:rPr lang="en-US" altLang="zh-TW" b="1">
                <a:ea typeface="新細明體" charset="-120"/>
              </a:rPr>
              <a:t>Property 2</a:t>
            </a:r>
            <a:r>
              <a:rPr lang="en-US" altLang="zh-TW">
                <a:ea typeface="新細明體" charset="-120"/>
              </a:rPr>
              <a:t>: The value stored at a node is greater or equal to the values stored at the children</a:t>
            </a:r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 rot="10800000">
            <a:off x="1600200" y="4510088"/>
            <a:ext cx="2819400" cy="1600200"/>
          </a:xfrm>
          <a:custGeom>
            <a:avLst/>
            <a:gdLst>
              <a:gd name="G0" fmla="+- 10751 0 0"/>
              <a:gd name="G1" fmla="+- 21600 0 10751"/>
              <a:gd name="G2" fmla="*/ 10751 1 2"/>
              <a:gd name="G3" fmla="+- 21600 0 G2"/>
              <a:gd name="G4" fmla="+/ 10751 21600 2"/>
              <a:gd name="G5" fmla="+/ G1 0 2"/>
              <a:gd name="G6" fmla="*/ 21600 21600 10751"/>
              <a:gd name="G7" fmla="*/ G6 1 2"/>
              <a:gd name="G8" fmla="+- 21600 0 G7"/>
              <a:gd name="G9" fmla="*/ 21600 1 2"/>
              <a:gd name="G10" fmla="+- 10751 0 G9"/>
              <a:gd name="G11" fmla="?: G10 G8 0"/>
              <a:gd name="G12" fmla="?: G10 G7 21600"/>
              <a:gd name="T0" fmla="*/ 16224 w 21600"/>
              <a:gd name="T1" fmla="*/ 10800 h 21600"/>
              <a:gd name="T2" fmla="*/ 10800 w 21600"/>
              <a:gd name="T3" fmla="*/ 21600 h 21600"/>
              <a:gd name="T4" fmla="*/ 5376 w 21600"/>
              <a:gd name="T5" fmla="*/ 10800 h 21600"/>
              <a:gd name="T6" fmla="*/ 10800 w 21600"/>
              <a:gd name="T7" fmla="*/ 0 h 21600"/>
              <a:gd name="T8" fmla="*/ 7176 w 21600"/>
              <a:gd name="T9" fmla="*/ 7176 h 21600"/>
              <a:gd name="T10" fmla="*/ 14424 w 21600"/>
              <a:gd name="T11" fmla="*/ 144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751" y="21600"/>
                </a:lnTo>
                <a:lnTo>
                  <a:pt x="1084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>
              <a:alpha val="50000"/>
            </a:srgbClr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380933" name="Group 5"/>
          <p:cNvGrpSpPr>
            <a:grpSpLocks/>
          </p:cNvGrpSpPr>
          <p:nvPr/>
        </p:nvGrpSpPr>
        <p:grpSpPr bwMode="auto">
          <a:xfrm>
            <a:off x="5105400" y="4510088"/>
            <a:ext cx="2917825" cy="1774825"/>
            <a:chOff x="2832" y="2928"/>
            <a:chExt cx="1838" cy="1118"/>
          </a:xfrm>
        </p:grpSpPr>
        <p:sp>
          <p:nvSpPr>
            <p:cNvPr id="380934" name="AutoShape 6"/>
            <p:cNvSpPr>
              <a:spLocks noChangeArrowheads="1"/>
            </p:cNvSpPr>
            <p:nvPr/>
          </p:nvSpPr>
          <p:spPr bwMode="auto">
            <a:xfrm rot="10800000">
              <a:off x="2832" y="2928"/>
              <a:ext cx="1776" cy="1008"/>
            </a:xfrm>
            <a:custGeom>
              <a:avLst/>
              <a:gdLst>
                <a:gd name="G0" fmla="+- 10751 0 0"/>
                <a:gd name="G1" fmla="+- 21600 0 10751"/>
                <a:gd name="G2" fmla="*/ 10751 1 2"/>
                <a:gd name="G3" fmla="+- 21600 0 G2"/>
                <a:gd name="G4" fmla="+/ 10751 21600 2"/>
                <a:gd name="G5" fmla="+/ G1 0 2"/>
                <a:gd name="G6" fmla="*/ 21600 21600 10751"/>
                <a:gd name="G7" fmla="*/ G6 1 2"/>
                <a:gd name="G8" fmla="+- 21600 0 G7"/>
                <a:gd name="G9" fmla="*/ 21600 1 2"/>
                <a:gd name="G10" fmla="+- 10751 0 G9"/>
                <a:gd name="G11" fmla="?: G10 G8 0"/>
                <a:gd name="G12" fmla="?: G10 G7 21600"/>
                <a:gd name="T0" fmla="*/ 16224 w 21600"/>
                <a:gd name="T1" fmla="*/ 10800 h 21600"/>
                <a:gd name="T2" fmla="*/ 10800 w 21600"/>
                <a:gd name="T3" fmla="*/ 21600 h 21600"/>
                <a:gd name="T4" fmla="*/ 5376 w 21600"/>
                <a:gd name="T5" fmla="*/ 10800 h 21600"/>
                <a:gd name="T6" fmla="*/ 10800 w 21600"/>
                <a:gd name="T7" fmla="*/ 0 h 21600"/>
                <a:gd name="T8" fmla="*/ 7176 w 21600"/>
                <a:gd name="T9" fmla="*/ 7176 h 21600"/>
                <a:gd name="T10" fmla="*/ 14424 w 21600"/>
                <a:gd name="T11" fmla="*/ 1442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751" y="21600"/>
                  </a:lnTo>
                  <a:lnTo>
                    <a:pt x="1084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>
                <a:alpha val="50000"/>
              </a:srgbClr>
            </a:solidFill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0935" name="Rectangle 7"/>
            <p:cNvSpPr>
              <a:spLocks noChangeArrowheads="1"/>
            </p:cNvSpPr>
            <p:nvPr/>
          </p:nvSpPr>
          <p:spPr bwMode="auto">
            <a:xfrm>
              <a:off x="3840" y="3696"/>
              <a:ext cx="57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0936" name="Rectangle 8"/>
            <p:cNvSpPr>
              <a:spLocks noChangeArrowheads="1"/>
            </p:cNvSpPr>
            <p:nvPr/>
          </p:nvSpPr>
          <p:spPr bwMode="auto">
            <a:xfrm>
              <a:off x="3854" y="3710"/>
              <a:ext cx="81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0937" name="Rectangle 9"/>
            <p:cNvSpPr>
              <a:spLocks noChangeArrowheads="1"/>
            </p:cNvSpPr>
            <p:nvPr/>
          </p:nvSpPr>
          <p:spPr bwMode="auto">
            <a:xfrm rot="2912554">
              <a:off x="3994" y="3439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456" y="3950"/>
              <a:ext cx="81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80939" name="Text Box 11"/>
          <p:cNvSpPr txBox="1">
            <a:spLocks noChangeArrowheads="1"/>
          </p:cNvSpPr>
          <p:nvPr/>
        </p:nvSpPr>
        <p:spPr bwMode="auto">
          <a:xfrm>
            <a:off x="2057400" y="61864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Full binary tree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5334000" y="61864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39" grpId="0"/>
      <p:bldP spid="3809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CF3E-7CB8-4CE0-B1F8-28892759CAFB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After 7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99371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2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3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4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399375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6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99377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8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99379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99380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2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 cap="rnd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4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99385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399386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99387" name="AutoShape 27"/>
          <p:cNvSpPr>
            <a:spLocks/>
          </p:cNvSpPr>
          <p:nvPr/>
        </p:nvSpPr>
        <p:spPr bwMode="auto">
          <a:xfrm rot="-5400000" flipH="1" flipV="1">
            <a:off x="4572000" y="4038600"/>
            <a:ext cx="152400" cy="426720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99388" name="Text Box 28"/>
          <p:cNvSpPr txBox="1">
            <a:spLocks noChangeArrowheads="1"/>
          </p:cNvSpPr>
          <p:nvPr/>
        </p:nvSpPr>
        <p:spPr bwMode="auto">
          <a:xfrm>
            <a:off x="3810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5791200" y="2743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Until only one node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55A-3E56-4E6E-888B-693F4D25B2E4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Heapsort Algorithm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-120"/>
              </a:rPr>
              <a:t>Phase 1) Build Tree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Build the max. heap tree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-120"/>
              </a:rPr>
              <a:t>Phase 2) Swap Node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1</a:t>
            </a:r>
            <a:r>
              <a:rPr lang="en-US" altLang="zh-TW" sz="2400" baseline="30000">
                <a:ea typeface="新細明體" charset="-120"/>
              </a:rPr>
              <a:t>st</a:t>
            </a:r>
            <a:r>
              <a:rPr lang="en-US" altLang="zh-TW" sz="2400">
                <a:ea typeface="新細明體" charset="-120"/>
              </a:rPr>
              <a:t> pass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Swap the root (max node) with the last unsorted element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Now the original root (max node) has been sorted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Percolate down the new root if it is not the next-largest element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This puts the next-largest element into the root position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2</a:t>
            </a:r>
            <a:r>
              <a:rPr lang="en-US" altLang="zh-TW" sz="2400" baseline="30000">
                <a:ea typeface="新細明體" charset="-120"/>
              </a:rPr>
              <a:t>nd</a:t>
            </a:r>
            <a:r>
              <a:rPr lang="en-US" altLang="zh-TW" sz="2400">
                <a:ea typeface="新細明體" charset="-120"/>
              </a:rPr>
              <a:t> and the forth coming passes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Swap the next-largest element with the last unsorted element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Repeat until all nodes are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FEB6-79C3-4D5C-884E-B3F50B32750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 Example: Phase 1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1) Build the max. heap tree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6482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1148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78486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73152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7818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51816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57150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6248400" y="2452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2988" name="AutoShape 12"/>
          <p:cNvSpPr>
            <a:spLocks/>
          </p:cNvSpPr>
          <p:nvPr/>
        </p:nvSpPr>
        <p:spPr bwMode="auto">
          <a:xfrm rot="-5400000" flipH="1" flipV="1">
            <a:off x="6134100" y="1042988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5486400" y="32146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33400" y="37338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2289175" y="37338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3813175" y="37338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1981200" y="4724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2994" name="Arc 18"/>
          <p:cNvSpPr>
            <a:spLocks/>
          </p:cNvSpPr>
          <p:nvPr/>
        </p:nvSpPr>
        <p:spPr bwMode="auto">
          <a:xfrm rot="6541311" flipH="1">
            <a:off x="3825875" y="44037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2995" name="Oval 19"/>
          <p:cNvSpPr>
            <a:spLocks noChangeArrowheads="1"/>
          </p:cNvSpPr>
          <p:nvPr/>
        </p:nvSpPr>
        <p:spPr bwMode="auto">
          <a:xfrm>
            <a:off x="5486400" y="37338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2996" name="Text Box 20"/>
          <p:cNvSpPr txBox="1">
            <a:spLocks noChangeArrowheads="1"/>
          </p:cNvSpPr>
          <p:nvPr/>
        </p:nvSpPr>
        <p:spPr bwMode="auto">
          <a:xfrm>
            <a:off x="76200" y="5715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25</a:t>
            </a:r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1752600" y="5715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57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3124200" y="571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up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5029200" y="5715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48</a:t>
            </a:r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 flipV="1">
            <a:off x="5389563" y="41148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 rot="16200000" flipV="1">
            <a:off x="5539582" y="42902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02" name="Oval 26"/>
          <p:cNvSpPr>
            <a:spLocks noChangeArrowheads="1"/>
          </p:cNvSpPr>
          <p:nvPr/>
        </p:nvSpPr>
        <p:spPr bwMode="auto">
          <a:xfrm>
            <a:off x="5181600" y="4724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03" name="Oval 27"/>
          <p:cNvSpPr>
            <a:spLocks noChangeArrowheads="1"/>
          </p:cNvSpPr>
          <p:nvPr/>
        </p:nvSpPr>
        <p:spPr bwMode="auto">
          <a:xfrm>
            <a:off x="5867400" y="4724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3004" name="Line 28"/>
          <p:cNvSpPr>
            <a:spLocks noChangeShapeType="1"/>
          </p:cNvSpPr>
          <p:nvPr/>
        </p:nvSpPr>
        <p:spPr bwMode="auto">
          <a:xfrm flipV="1">
            <a:off x="2232025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05" name="Oval 29"/>
          <p:cNvSpPr>
            <a:spLocks noChangeArrowheads="1"/>
          </p:cNvSpPr>
          <p:nvPr/>
        </p:nvSpPr>
        <p:spPr bwMode="auto">
          <a:xfrm>
            <a:off x="3505200" y="4724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06" name="Line 30"/>
          <p:cNvSpPr>
            <a:spLocks noChangeShapeType="1"/>
          </p:cNvSpPr>
          <p:nvPr/>
        </p:nvSpPr>
        <p:spPr bwMode="auto">
          <a:xfrm flipV="1">
            <a:off x="3756025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07" name="Line 31"/>
          <p:cNvSpPr>
            <a:spLocks noChangeShapeType="1"/>
          </p:cNvSpPr>
          <p:nvPr/>
        </p:nvSpPr>
        <p:spPr bwMode="auto">
          <a:xfrm>
            <a:off x="6705600" y="3657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08" name="Oval 32"/>
          <p:cNvSpPr>
            <a:spLocks noChangeArrowheads="1"/>
          </p:cNvSpPr>
          <p:nvPr/>
        </p:nvSpPr>
        <p:spPr bwMode="auto">
          <a:xfrm>
            <a:off x="7620000" y="37338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3009" name="Text Box 33"/>
          <p:cNvSpPr txBox="1">
            <a:spLocks noChangeArrowheads="1"/>
          </p:cNvSpPr>
          <p:nvPr/>
        </p:nvSpPr>
        <p:spPr bwMode="auto">
          <a:xfrm>
            <a:off x="7239000" y="5715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12</a:t>
            </a:r>
          </a:p>
        </p:txBody>
      </p:sp>
      <p:sp>
        <p:nvSpPr>
          <p:cNvPr id="383010" name="Line 34"/>
          <p:cNvSpPr>
            <a:spLocks noChangeShapeType="1"/>
          </p:cNvSpPr>
          <p:nvPr/>
        </p:nvSpPr>
        <p:spPr bwMode="auto">
          <a:xfrm flipV="1">
            <a:off x="7523163" y="41148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11" name="Line 35"/>
          <p:cNvSpPr>
            <a:spLocks noChangeShapeType="1"/>
          </p:cNvSpPr>
          <p:nvPr/>
        </p:nvSpPr>
        <p:spPr bwMode="auto">
          <a:xfrm rot="16200000" flipV="1">
            <a:off x="7673182" y="42902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12" name="Oval 36"/>
          <p:cNvSpPr>
            <a:spLocks noChangeArrowheads="1"/>
          </p:cNvSpPr>
          <p:nvPr/>
        </p:nvSpPr>
        <p:spPr bwMode="auto">
          <a:xfrm>
            <a:off x="8001000" y="4724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3013" name="Line 37"/>
          <p:cNvSpPr>
            <a:spLocks noChangeShapeType="1"/>
          </p:cNvSpPr>
          <p:nvPr/>
        </p:nvSpPr>
        <p:spPr bwMode="auto">
          <a:xfrm flipV="1">
            <a:off x="7218363" y="5105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14" name="Oval 38"/>
          <p:cNvSpPr>
            <a:spLocks noChangeArrowheads="1"/>
          </p:cNvSpPr>
          <p:nvPr/>
        </p:nvSpPr>
        <p:spPr bwMode="auto">
          <a:xfrm>
            <a:off x="7010400" y="57150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3015" name="Oval 39"/>
          <p:cNvSpPr>
            <a:spLocks noChangeArrowheads="1"/>
          </p:cNvSpPr>
          <p:nvPr/>
        </p:nvSpPr>
        <p:spPr bwMode="auto">
          <a:xfrm>
            <a:off x="7315200" y="47244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16" name="Line 40"/>
          <p:cNvSpPr>
            <a:spLocks noChangeShapeType="1"/>
          </p:cNvSpPr>
          <p:nvPr/>
        </p:nvSpPr>
        <p:spPr bwMode="auto">
          <a:xfrm>
            <a:off x="4800600" y="3657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17" name="Line 41"/>
          <p:cNvSpPr>
            <a:spLocks noChangeShapeType="1"/>
          </p:cNvSpPr>
          <p:nvPr/>
        </p:nvSpPr>
        <p:spPr bwMode="auto">
          <a:xfrm>
            <a:off x="1600200" y="3657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3018" name="Rectangle 42"/>
          <p:cNvSpPr>
            <a:spLocks noChangeArrowheads="1"/>
          </p:cNvSpPr>
          <p:nvPr/>
        </p:nvSpPr>
        <p:spPr bwMode="auto">
          <a:xfrm>
            <a:off x="533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19" name="Rectangle 43"/>
          <p:cNvSpPr>
            <a:spLocks noChangeArrowheads="1"/>
          </p:cNvSpPr>
          <p:nvPr/>
        </p:nvSpPr>
        <p:spPr bwMode="auto">
          <a:xfrm>
            <a:off x="2438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3020" name="Rectangle 44"/>
          <p:cNvSpPr>
            <a:spLocks noChangeArrowheads="1"/>
          </p:cNvSpPr>
          <p:nvPr/>
        </p:nvSpPr>
        <p:spPr bwMode="auto">
          <a:xfrm>
            <a:off x="1905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21" name="Rectangle 45"/>
          <p:cNvSpPr>
            <a:spLocks noChangeArrowheads="1"/>
          </p:cNvSpPr>
          <p:nvPr/>
        </p:nvSpPr>
        <p:spPr bwMode="auto">
          <a:xfrm>
            <a:off x="3962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22" name="Rectangle 46"/>
          <p:cNvSpPr>
            <a:spLocks noChangeArrowheads="1"/>
          </p:cNvSpPr>
          <p:nvPr/>
        </p:nvSpPr>
        <p:spPr bwMode="auto">
          <a:xfrm>
            <a:off x="3429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3023" name="Rectangle 47"/>
          <p:cNvSpPr>
            <a:spLocks noChangeArrowheads="1"/>
          </p:cNvSpPr>
          <p:nvPr/>
        </p:nvSpPr>
        <p:spPr bwMode="auto">
          <a:xfrm>
            <a:off x="5486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24" name="Rectangle 48"/>
          <p:cNvSpPr>
            <a:spLocks noChangeArrowheads="1"/>
          </p:cNvSpPr>
          <p:nvPr/>
        </p:nvSpPr>
        <p:spPr bwMode="auto">
          <a:xfrm>
            <a:off x="4953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3025" name="Rectangle 49"/>
          <p:cNvSpPr>
            <a:spLocks noChangeArrowheads="1"/>
          </p:cNvSpPr>
          <p:nvPr/>
        </p:nvSpPr>
        <p:spPr bwMode="auto">
          <a:xfrm>
            <a:off x="6019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3026" name="Rectangle 50"/>
          <p:cNvSpPr>
            <a:spLocks noChangeArrowheads="1"/>
          </p:cNvSpPr>
          <p:nvPr/>
        </p:nvSpPr>
        <p:spPr bwMode="auto">
          <a:xfrm>
            <a:off x="73914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3027" name="Rectangle 51"/>
          <p:cNvSpPr>
            <a:spLocks noChangeArrowheads="1"/>
          </p:cNvSpPr>
          <p:nvPr/>
        </p:nvSpPr>
        <p:spPr bwMode="auto">
          <a:xfrm>
            <a:off x="68580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3028" name="Rectangle 52"/>
          <p:cNvSpPr>
            <a:spLocks noChangeArrowheads="1"/>
          </p:cNvSpPr>
          <p:nvPr/>
        </p:nvSpPr>
        <p:spPr bwMode="auto">
          <a:xfrm>
            <a:off x="79248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3029" name="Rectangle 53"/>
          <p:cNvSpPr>
            <a:spLocks noChangeArrowheads="1"/>
          </p:cNvSpPr>
          <p:nvPr/>
        </p:nvSpPr>
        <p:spPr bwMode="auto">
          <a:xfrm>
            <a:off x="8458200" y="6172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3030" name="AutoShape 54"/>
          <p:cNvSpPr>
            <a:spLocks noChangeArrowheads="1"/>
          </p:cNvSpPr>
          <p:nvPr/>
        </p:nvSpPr>
        <p:spPr bwMode="auto">
          <a:xfrm rot="5400000">
            <a:off x="2895600" y="40386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8" grpId="0" animBg="1"/>
      <p:bldP spid="382989" grpId="0"/>
      <p:bldP spid="382990" grpId="0" animBg="1"/>
      <p:bldP spid="382991" grpId="0" animBg="1"/>
      <p:bldP spid="382992" grpId="0" animBg="1"/>
      <p:bldP spid="382993" grpId="0" animBg="1"/>
      <p:bldP spid="382994" grpId="0" animBg="1"/>
      <p:bldP spid="382995" grpId="0" animBg="1"/>
      <p:bldP spid="382996" grpId="0"/>
      <p:bldP spid="382997" grpId="0"/>
      <p:bldP spid="382998" grpId="0"/>
      <p:bldP spid="382999" grpId="0"/>
      <p:bldP spid="383000" grpId="0" animBg="1"/>
      <p:bldP spid="383001" grpId="0" animBg="1"/>
      <p:bldP spid="383002" grpId="0" animBg="1"/>
      <p:bldP spid="383003" grpId="0" animBg="1"/>
      <p:bldP spid="383004" grpId="0" animBg="1"/>
      <p:bldP spid="383005" grpId="0" animBg="1"/>
      <p:bldP spid="383006" grpId="0" animBg="1"/>
      <p:bldP spid="383007" grpId="0" animBg="1"/>
      <p:bldP spid="383008" grpId="0" animBg="1"/>
      <p:bldP spid="383009" grpId="0"/>
      <p:bldP spid="383010" grpId="0" animBg="1"/>
      <p:bldP spid="383011" grpId="0" animBg="1"/>
      <p:bldP spid="383012" grpId="0" animBg="1"/>
      <p:bldP spid="383013" grpId="0" animBg="1"/>
      <p:bldP spid="383014" grpId="0" animBg="1"/>
      <p:bldP spid="383015" grpId="0" animBg="1"/>
      <p:bldP spid="383016" grpId="0" animBg="1"/>
      <p:bldP spid="383017" grpId="0" animBg="1"/>
      <p:bldP spid="383018" grpId="0" animBg="1"/>
      <p:bldP spid="383019" grpId="0" animBg="1"/>
      <p:bldP spid="383020" grpId="0" animBg="1"/>
      <p:bldP spid="383021" grpId="0" animBg="1"/>
      <p:bldP spid="383022" grpId="0" animBg="1"/>
      <p:bldP spid="383023" grpId="0" animBg="1"/>
      <p:bldP spid="383024" grpId="0" animBg="1"/>
      <p:bldP spid="383025" grpId="0" animBg="1"/>
      <p:bldP spid="383026" grpId="0" animBg="1"/>
      <p:bldP spid="383027" grpId="0" animBg="1"/>
      <p:bldP spid="383028" grpId="0" animBg="1"/>
      <p:bldP spid="383029" grpId="0" animBg="1"/>
      <p:bldP spid="3830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6EF0-CE33-4CAA-A721-0B2E4B2928FD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 Example: Phase 1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4648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114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7848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7315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6781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5181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57150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62484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4011" name="AutoShape 11"/>
          <p:cNvSpPr>
            <a:spLocks/>
          </p:cNvSpPr>
          <p:nvPr/>
        </p:nvSpPr>
        <p:spPr bwMode="auto">
          <a:xfrm rot="-5400000" flipH="1" flipV="1">
            <a:off x="6134100" y="52388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54864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>
            <a:off x="2895600" y="3048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14" name="Oval 14"/>
          <p:cNvSpPr>
            <a:spLocks noChangeArrowheads="1"/>
          </p:cNvSpPr>
          <p:nvPr/>
        </p:nvSpPr>
        <p:spPr bwMode="auto">
          <a:xfrm>
            <a:off x="1600200" y="3349625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1143000" y="5867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7</a:t>
            </a:r>
          </a:p>
        </p:txBody>
      </p:sp>
      <p:sp>
        <p:nvSpPr>
          <p:cNvPr id="384016" name="Line 16"/>
          <p:cNvSpPr>
            <a:spLocks noChangeShapeType="1"/>
          </p:cNvSpPr>
          <p:nvPr/>
        </p:nvSpPr>
        <p:spPr bwMode="auto">
          <a:xfrm flipV="1">
            <a:off x="1503363" y="37306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17" name="Line 17"/>
          <p:cNvSpPr>
            <a:spLocks noChangeShapeType="1"/>
          </p:cNvSpPr>
          <p:nvPr/>
        </p:nvSpPr>
        <p:spPr bwMode="auto">
          <a:xfrm rot="16200000" flipV="1">
            <a:off x="1653382" y="39060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18" name="Oval 18"/>
          <p:cNvSpPr>
            <a:spLocks noChangeArrowheads="1"/>
          </p:cNvSpPr>
          <p:nvPr/>
        </p:nvSpPr>
        <p:spPr bwMode="auto">
          <a:xfrm>
            <a:off x="1981200" y="43402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4019" name="Line 19"/>
          <p:cNvSpPr>
            <a:spLocks noChangeShapeType="1"/>
          </p:cNvSpPr>
          <p:nvPr/>
        </p:nvSpPr>
        <p:spPr bwMode="auto">
          <a:xfrm flipV="1">
            <a:off x="1198563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20" name="Oval 20"/>
          <p:cNvSpPr>
            <a:spLocks noChangeArrowheads="1"/>
          </p:cNvSpPr>
          <p:nvPr/>
        </p:nvSpPr>
        <p:spPr bwMode="auto">
          <a:xfrm>
            <a:off x="9906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1295400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auto">
          <a:xfrm rot="16200000" flipV="1">
            <a:off x="1348582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23" name="Oval 23"/>
          <p:cNvSpPr>
            <a:spLocks noChangeArrowheads="1"/>
          </p:cNvSpPr>
          <p:nvPr/>
        </p:nvSpPr>
        <p:spPr bwMode="auto">
          <a:xfrm>
            <a:off x="16764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4024" name="Line 24"/>
          <p:cNvSpPr>
            <a:spLocks noChangeShapeType="1"/>
          </p:cNvSpPr>
          <p:nvPr/>
        </p:nvSpPr>
        <p:spPr bwMode="auto">
          <a:xfrm flipV="1">
            <a:off x="3789363" y="3654425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25" name="Line 25"/>
          <p:cNvSpPr>
            <a:spLocks noChangeShapeType="1"/>
          </p:cNvSpPr>
          <p:nvPr/>
        </p:nvSpPr>
        <p:spPr bwMode="auto">
          <a:xfrm rot="16200000" flipV="1">
            <a:off x="4358482" y="3791743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26" name="Line 26"/>
          <p:cNvSpPr>
            <a:spLocks noChangeShapeType="1"/>
          </p:cNvSpPr>
          <p:nvPr/>
        </p:nvSpPr>
        <p:spPr bwMode="auto">
          <a:xfrm flipV="1">
            <a:off x="3484563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27" name="Oval 27"/>
          <p:cNvSpPr>
            <a:spLocks noChangeArrowheads="1"/>
          </p:cNvSpPr>
          <p:nvPr/>
        </p:nvSpPr>
        <p:spPr bwMode="auto">
          <a:xfrm>
            <a:off x="32766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3581400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4029" name="Line 29"/>
          <p:cNvSpPr>
            <a:spLocks noChangeShapeType="1"/>
          </p:cNvSpPr>
          <p:nvPr/>
        </p:nvSpPr>
        <p:spPr bwMode="auto">
          <a:xfrm rot="16200000" flipV="1">
            <a:off x="3634582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30" name="Oval 30"/>
          <p:cNvSpPr>
            <a:spLocks noChangeArrowheads="1"/>
          </p:cNvSpPr>
          <p:nvPr/>
        </p:nvSpPr>
        <p:spPr bwMode="auto">
          <a:xfrm>
            <a:off x="39624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 flipV="1">
            <a:off x="4703763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32" name="Oval 32"/>
          <p:cNvSpPr>
            <a:spLocks noChangeArrowheads="1"/>
          </p:cNvSpPr>
          <p:nvPr/>
        </p:nvSpPr>
        <p:spPr bwMode="auto">
          <a:xfrm>
            <a:off x="44958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4033" name="Oval 33"/>
          <p:cNvSpPr>
            <a:spLocks noChangeArrowheads="1"/>
          </p:cNvSpPr>
          <p:nvPr/>
        </p:nvSpPr>
        <p:spPr bwMode="auto">
          <a:xfrm>
            <a:off x="4191000" y="3349625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4800600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3733800" y="5867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92</a:t>
            </a:r>
          </a:p>
        </p:txBody>
      </p:sp>
      <p:sp>
        <p:nvSpPr>
          <p:cNvPr id="384036" name="Line 36"/>
          <p:cNvSpPr>
            <a:spLocks noChangeShapeType="1"/>
          </p:cNvSpPr>
          <p:nvPr/>
        </p:nvSpPr>
        <p:spPr bwMode="auto">
          <a:xfrm flipV="1">
            <a:off x="6453188" y="3654425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37" name="Line 37"/>
          <p:cNvSpPr>
            <a:spLocks noChangeShapeType="1"/>
          </p:cNvSpPr>
          <p:nvPr/>
        </p:nvSpPr>
        <p:spPr bwMode="auto">
          <a:xfrm rot="16200000" flipV="1">
            <a:off x="7022307" y="3791743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38" name="Line 38"/>
          <p:cNvSpPr>
            <a:spLocks noChangeShapeType="1"/>
          </p:cNvSpPr>
          <p:nvPr/>
        </p:nvSpPr>
        <p:spPr bwMode="auto">
          <a:xfrm flipV="1">
            <a:off x="6148388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39" name="Oval 39"/>
          <p:cNvSpPr>
            <a:spLocks noChangeArrowheads="1"/>
          </p:cNvSpPr>
          <p:nvPr/>
        </p:nvSpPr>
        <p:spPr bwMode="auto">
          <a:xfrm>
            <a:off x="594042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4040" name="Oval 40"/>
          <p:cNvSpPr>
            <a:spLocks noChangeArrowheads="1"/>
          </p:cNvSpPr>
          <p:nvPr/>
        </p:nvSpPr>
        <p:spPr bwMode="auto">
          <a:xfrm>
            <a:off x="6245225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 rot="16200000" flipV="1">
            <a:off x="6298407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42" name="Oval 42"/>
          <p:cNvSpPr>
            <a:spLocks noChangeArrowheads="1"/>
          </p:cNvSpPr>
          <p:nvPr/>
        </p:nvSpPr>
        <p:spPr bwMode="auto">
          <a:xfrm>
            <a:off x="662622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4043" name="Line 43"/>
          <p:cNvSpPr>
            <a:spLocks noChangeShapeType="1"/>
          </p:cNvSpPr>
          <p:nvPr/>
        </p:nvSpPr>
        <p:spPr bwMode="auto">
          <a:xfrm flipV="1">
            <a:off x="7367588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4044" name="Oval 44"/>
          <p:cNvSpPr>
            <a:spLocks noChangeArrowheads="1"/>
          </p:cNvSpPr>
          <p:nvPr/>
        </p:nvSpPr>
        <p:spPr bwMode="auto">
          <a:xfrm>
            <a:off x="715962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4045" name="Oval 45"/>
          <p:cNvSpPr>
            <a:spLocks noChangeArrowheads="1"/>
          </p:cNvSpPr>
          <p:nvPr/>
        </p:nvSpPr>
        <p:spPr bwMode="auto">
          <a:xfrm>
            <a:off x="6854825" y="3349625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4046" name="Oval 46"/>
          <p:cNvSpPr>
            <a:spLocks noChangeArrowheads="1"/>
          </p:cNvSpPr>
          <p:nvPr/>
        </p:nvSpPr>
        <p:spPr bwMode="auto">
          <a:xfrm>
            <a:off x="7464425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019800" y="58674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up twice</a:t>
            </a:r>
          </a:p>
        </p:txBody>
      </p:sp>
      <p:sp>
        <p:nvSpPr>
          <p:cNvPr id="384048" name="Arc 48"/>
          <p:cNvSpPr>
            <a:spLocks/>
          </p:cNvSpPr>
          <p:nvPr/>
        </p:nvSpPr>
        <p:spPr bwMode="auto">
          <a:xfrm rot="6541311" flipH="1">
            <a:off x="7483475" y="5010150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4049" name="Arc 49"/>
          <p:cNvSpPr>
            <a:spLocks/>
          </p:cNvSpPr>
          <p:nvPr/>
        </p:nvSpPr>
        <p:spPr bwMode="auto">
          <a:xfrm rot="3327795" flipH="1">
            <a:off x="7254875" y="3714750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4050" name="AutoShape 50"/>
          <p:cNvSpPr>
            <a:spLocks noChangeArrowheads="1"/>
          </p:cNvSpPr>
          <p:nvPr/>
        </p:nvSpPr>
        <p:spPr bwMode="auto">
          <a:xfrm rot="5400000">
            <a:off x="5410200" y="4114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3" grpId="0" animBg="1"/>
      <p:bldP spid="384014" grpId="0" animBg="1"/>
      <p:bldP spid="384015" grpId="0"/>
      <p:bldP spid="384016" grpId="0" animBg="1"/>
      <p:bldP spid="384017" grpId="0" animBg="1"/>
      <p:bldP spid="384018" grpId="0" animBg="1"/>
      <p:bldP spid="384019" grpId="0" animBg="1"/>
      <p:bldP spid="384020" grpId="0" animBg="1"/>
      <p:bldP spid="384021" grpId="0" animBg="1"/>
      <p:bldP spid="384022" grpId="0" animBg="1"/>
      <p:bldP spid="384023" grpId="0" animBg="1"/>
      <p:bldP spid="384024" grpId="0" animBg="1"/>
      <p:bldP spid="384025" grpId="0" animBg="1"/>
      <p:bldP spid="384026" grpId="0" animBg="1"/>
      <p:bldP spid="384027" grpId="0" animBg="1"/>
      <p:bldP spid="384028" grpId="0" animBg="1"/>
      <p:bldP spid="384029" grpId="0" animBg="1"/>
      <p:bldP spid="384030" grpId="0" animBg="1"/>
      <p:bldP spid="384031" grpId="0" animBg="1"/>
      <p:bldP spid="384032" grpId="0" animBg="1"/>
      <p:bldP spid="384033" grpId="0" animBg="1"/>
      <p:bldP spid="384034" grpId="0" animBg="1"/>
      <p:bldP spid="384035" grpId="0"/>
      <p:bldP spid="384036" grpId="0" animBg="1"/>
      <p:bldP spid="384037" grpId="0" animBg="1"/>
      <p:bldP spid="384038" grpId="0" animBg="1"/>
      <p:bldP spid="384039" grpId="0" animBg="1"/>
      <p:bldP spid="384040" grpId="0" animBg="1"/>
      <p:bldP spid="384041" grpId="0" animBg="1"/>
      <p:bldP spid="384042" grpId="0" animBg="1"/>
      <p:bldP spid="384043" grpId="0" animBg="1"/>
      <p:bldP spid="384044" grpId="0" animBg="1"/>
      <p:bldP spid="384045" grpId="0" animBg="1"/>
      <p:bldP spid="384046" grpId="0" animBg="1"/>
      <p:bldP spid="384047" grpId="0"/>
      <p:bldP spid="384048" grpId="0" animBg="1"/>
      <p:bldP spid="384049" grpId="0" animBg="1"/>
      <p:bldP spid="3840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ABD7-41E1-4DC2-99BF-2D45F295BA2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 Example: Phase 1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4648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4114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6781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5181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57150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62484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385033" name="AutoShape 9"/>
          <p:cNvSpPr>
            <a:spLocks/>
          </p:cNvSpPr>
          <p:nvPr/>
        </p:nvSpPr>
        <p:spPr bwMode="auto">
          <a:xfrm rot="-5400000" flipH="1" flipV="1">
            <a:off x="6134100" y="52388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54864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5035" name="Line 11"/>
          <p:cNvSpPr>
            <a:spLocks noChangeShapeType="1"/>
          </p:cNvSpPr>
          <p:nvPr/>
        </p:nvSpPr>
        <p:spPr bwMode="auto">
          <a:xfrm flipV="1">
            <a:off x="2417763" y="3654425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36" name="Line 12"/>
          <p:cNvSpPr>
            <a:spLocks noChangeShapeType="1"/>
          </p:cNvSpPr>
          <p:nvPr/>
        </p:nvSpPr>
        <p:spPr bwMode="auto">
          <a:xfrm rot="16200000" flipV="1">
            <a:off x="2986882" y="3791743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 flipV="1">
            <a:off x="2112963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38" name="Oval 14"/>
          <p:cNvSpPr>
            <a:spLocks noChangeArrowheads="1"/>
          </p:cNvSpPr>
          <p:nvPr/>
        </p:nvSpPr>
        <p:spPr bwMode="auto">
          <a:xfrm>
            <a:off x="19050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5039" name="Oval 15"/>
          <p:cNvSpPr>
            <a:spLocks noChangeArrowheads="1"/>
          </p:cNvSpPr>
          <p:nvPr/>
        </p:nvSpPr>
        <p:spPr bwMode="auto">
          <a:xfrm>
            <a:off x="2209800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 rot="16200000" flipV="1">
            <a:off x="2262982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41" name="Oval 17"/>
          <p:cNvSpPr>
            <a:spLocks noChangeArrowheads="1"/>
          </p:cNvSpPr>
          <p:nvPr/>
        </p:nvSpPr>
        <p:spPr bwMode="auto">
          <a:xfrm>
            <a:off x="25908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5042" name="Line 18"/>
          <p:cNvSpPr>
            <a:spLocks noChangeShapeType="1"/>
          </p:cNvSpPr>
          <p:nvPr/>
        </p:nvSpPr>
        <p:spPr bwMode="auto">
          <a:xfrm flipV="1">
            <a:off x="3332163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43" name="Oval 19"/>
          <p:cNvSpPr>
            <a:spLocks noChangeArrowheads="1"/>
          </p:cNvSpPr>
          <p:nvPr/>
        </p:nvSpPr>
        <p:spPr bwMode="auto">
          <a:xfrm>
            <a:off x="31242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5044" name="Oval 20"/>
          <p:cNvSpPr>
            <a:spLocks noChangeArrowheads="1"/>
          </p:cNvSpPr>
          <p:nvPr/>
        </p:nvSpPr>
        <p:spPr bwMode="auto">
          <a:xfrm>
            <a:off x="2819400" y="3349625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5045" name="Oval 21"/>
          <p:cNvSpPr>
            <a:spLocks noChangeArrowheads="1"/>
          </p:cNvSpPr>
          <p:nvPr/>
        </p:nvSpPr>
        <p:spPr bwMode="auto">
          <a:xfrm>
            <a:off x="3425825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86</a:t>
            </a:r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 rot="16200000" flipV="1">
            <a:off x="3482182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48" name="Oval 24"/>
          <p:cNvSpPr>
            <a:spLocks noChangeArrowheads="1"/>
          </p:cNvSpPr>
          <p:nvPr/>
        </p:nvSpPr>
        <p:spPr bwMode="auto">
          <a:xfrm>
            <a:off x="3810000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 flipV="1">
            <a:off x="5545138" y="3654425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 rot="16200000" flipV="1">
            <a:off x="6114257" y="3791743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51" name="Line 27"/>
          <p:cNvSpPr>
            <a:spLocks noChangeShapeType="1"/>
          </p:cNvSpPr>
          <p:nvPr/>
        </p:nvSpPr>
        <p:spPr bwMode="auto">
          <a:xfrm flipV="1">
            <a:off x="5240338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52" name="Oval 28"/>
          <p:cNvSpPr>
            <a:spLocks noChangeArrowheads="1"/>
          </p:cNvSpPr>
          <p:nvPr/>
        </p:nvSpPr>
        <p:spPr bwMode="auto">
          <a:xfrm>
            <a:off x="503237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5053" name="Oval 29"/>
          <p:cNvSpPr>
            <a:spLocks noChangeArrowheads="1"/>
          </p:cNvSpPr>
          <p:nvPr/>
        </p:nvSpPr>
        <p:spPr bwMode="auto">
          <a:xfrm>
            <a:off x="5337175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5054" name="Line 30"/>
          <p:cNvSpPr>
            <a:spLocks noChangeShapeType="1"/>
          </p:cNvSpPr>
          <p:nvPr/>
        </p:nvSpPr>
        <p:spPr bwMode="auto">
          <a:xfrm rot="16200000" flipV="1">
            <a:off x="5390357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55" name="Oval 31"/>
          <p:cNvSpPr>
            <a:spLocks noChangeArrowheads="1"/>
          </p:cNvSpPr>
          <p:nvPr/>
        </p:nvSpPr>
        <p:spPr bwMode="auto">
          <a:xfrm>
            <a:off x="571817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5056" name="Line 32"/>
          <p:cNvSpPr>
            <a:spLocks noChangeShapeType="1"/>
          </p:cNvSpPr>
          <p:nvPr/>
        </p:nvSpPr>
        <p:spPr bwMode="auto">
          <a:xfrm flipV="1">
            <a:off x="6459538" y="4721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57" name="Oval 33"/>
          <p:cNvSpPr>
            <a:spLocks noChangeArrowheads="1"/>
          </p:cNvSpPr>
          <p:nvPr/>
        </p:nvSpPr>
        <p:spPr bwMode="auto">
          <a:xfrm>
            <a:off x="625157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5058" name="Oval 34"/>
          <p:cNvSpPr>
            <a:spLocks noChangeArrowheads="1"/>
          </p:cNvSpPr>
          <p:nvPr/>
        </p:nvSpPr>
        <p:spPr bwMode="auto">
          <a:xfrm>
            <a:off x="5946775" y="3349625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5059" name="Oval 35"/>
          <p:cNvSpPr>
            <a:spLocks noChangeArrowheads="1"/>
          </p:cNvSpPr>
          <p:nvPr/>
        </p:nvSpPr>
        <p:spPr bwMode="auto">
          <a:xfrm>
            <a:off x="6553200" y="43402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 rot="16200000" flipV="1">
            <a:off x="6609557" y="4896643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5061" name="Oval 37"/>
          <p:cNvSpPr>
            <a:spLocks noChangeArrowheads="1"/>
          </p:cNvSpPr>
          <p:nvPr/>
        </p:nvSpPr>
        <p:spPr bwMode="auto">
          <a:xfrm>
            <a:off x="6937375" y="5330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5062" name="Arc 38"/>
          <p:cNvSpPr>
            <a:spLocks/>
          </p:cNvSpPr>
          <p:nvPr/>
        </p:nvSpPr>
        <p:spPr bwMode="auto">
          <a:xfrm rot="3911455" flipH="1">
            <a:off x="6873875" y="47847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5063" name="Rectangle 39"/>
          <p:cNvSpPr>
            <a:spLocks noChangeArrowheads="1"/>
          </p:cNvSpPr>
          <p:nvPr/>
        </p:nvSpPr>
        <p:spPr bwMode="auto">
          <a:xfrm>
            <a:off x="7848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5064" name="Rectangle 40"/>
          <p:cNvSpPr>
            <a:spLocks noChangeArrowheads="1"/>
          </p:cNvSpPr>
          <p:nvPr/>
        </p:nvSpPr>
        <p:spPr bwMode="auto">
          <a:xfrm>
            <a:off x="7315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 rot="5400000">
            <a:off x="4267200" y="41148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5066" name="Text Box 42"/>
          <p:cNvSpPr txBox="1">
            <a:spLocks noChangeArrowheads="1"/>
          </p:cNvSpPr>
          <p:nvPr/>
        </p:nvSpPr>
        <p:spPr bwMode="auto">
          <a:xfrm>
            <a:off x="5410200" y="5867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 animBg="1"/>
      <p:bldP spid="385036" grpId="0" animBg="1"/>
      <p:bldP spid="385037" grpId="0" animBg="1"/>
      <p:bldP spid="385038" grpId="0" animBg="1"/>
      <p:bldP spid="385039" grpId="0" animBg="1"/>
      <p:bldP spid="385040" grpId="0" animBg="1"/>
      <p:bldP spid="385041" grpId="0" animBg="1"/>
      <p:bldP spid="385042" grpId="0" animBg="1"/>
      <p:bldP spid="385043" grpId="0" animBg="1"/>
      <p:bldP spid="385044" grpId="0" animBg="1"/>
      <p:bldP spid="385045" grpId="0" animBg="1"/>
      <p:bldP spid="385046" grpId="0"/>
      <p:bldP spid="385047" grpId="0" animBg="1"/>
      <p:bldP spid="385048" grpId="0" animBg="1"/>
      <p:bldP spid="385049" grpId="0" animBg="1"/>
      <p:bldP spid="385050" grpId="0" animBg="1"/>
      <p:bldP spid="385051" grpId="0" animBg="1"/>
      <p:bldP spid="385052" grpId="0" animBg="1"/>
      <p:bldP spid="385053" grpId="0" animBg="1"/>
      <p:bldP spid="385054" grpId="0" animBg="1"/>
      <p:bldP spid="385055" grpId="0" animBg="1"/>
      <p:bldP spid="385056" grpId="0" animBg="1"/>
      <p:bldP spid="385057" grpId="0" animBg="1"/>
      <p:bldP spid="385058" grpId="0" animBg="1"/>
      <p:bldP spid="385059" grpId="0" animBg="1"/>
      <p:bldP spid="385060" grpId="0" animBg="1"/>
      <p:bldP spid="385061" grpId="0" animBg="1"/>
      <p:bldP spid="385062" grpId="0" animBg="1"/>
      <p:bldP spid="385065" grpId="0" animBg="1"/>
      <p:bldP spid="3850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3469-4762-465D-88BB-959F19268F8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 Example: Phase 1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648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4114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73152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67818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5181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57150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386057" name="Rectangle 9"/>
          <p:cNvSpPr>
            <a:spLocks noChangeArrowheads="1"/>
          </p:cNvSpPr>
          <p:nvPr/>
        </p:nvSpPr>
        <p:spPr bwMode="auto">
          <a:xfrm>
            <a:off x="62484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386058" name="AutoShape 10"/>
          <p:cNvSpPr>
            <a:spLocks/>
          </p:cNvSpPr>
          <p:nvPr/>
        </p:nvSpPr>
        <p:spPr bwMode="auto">
          <a:xfrm rot="-5400000" flipH="1" flipV="1">
            <a:off x="6134100" y="52388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54864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133600" y="61864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Insert 33</a:t>
            </a:r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 flipV="1">
            <a:off x="2192338" y="311785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62" name="Line 14"/>
          <p:cNvSpPr>
            <a:spLocks noChangeShapeType="1"/>
          </p:cNvSpPr>
          <p:nvPr/>
        </p:nvSpPr>
        <p:spPr bwMode="auto">
          <a:xfrm rot="16200000" flipV="1">
            <a:off x="2761457" y="325516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63" name="Line 15"/>
          <p:cNvSpPr>
            <a:spLocks noChangeShapeType="1"/>
          </p:cNvSpPr>
          <p:nvPr/>
        </p:nvSpPr>
        <p:spPr bwMode="auto">
          <a:xfrm flipV="1">
            <a:off x="1887538" y="418465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64" name="Oval 16"/>
          <p:cNvSpPr>
            <a:spLocks noChangeArrowheads="1"/>
          </p:cNvSpPr>
          <p:nvPr/>
        </p:nvSpPr>
        <p:spPr bwMode="auto">
          <a:xfrm>
            <a:off x="1984375" y="380365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6065" name="Line 17"/>
          <p:cNvSpPr>
            <a:spLocks noChangeShapeType="1"/>
          </p:cNvSpPr>
          <p:nvPr/>
        </p:nvSpPr>
        <p:spPr bwMode="auto">
          <a:xfrm rot="16200000" flipV="1">
            <a:off x="2037557" y="436006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66" name="Oval 18"/>
          <p:cNvSpPr>
            <a:spLocks noChangeArrowheads="1"/>
          </p:cNvSpPr>
          <p:nvPr/>
        </p:nvSpPr>
        <p:spPr bwMode="auto">
          <a:xfrm>
            <a:off x="236537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6067" name="Line 19"/>
          <p:cNvSpPr>
            <a:spLocks noChangeShapeType="1"/>
          </p:cNvSpPr>
          <p:nvPr/>
        </p:nvSpPr>
        <p:spPr bwMode="auto">
          <a:xfrm flipV="1">
            <a:off x="3106738" y="418465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68" name="Oval 20"/>
          <p:cNvSpPr>
            <a:spLocks noChangeArrowheads="1"/>
          </p:cNvSpPr>
          <p:nvPr/>
        </p:nvSpPr>
        <p:spPr bwMode="auto">
          <a:xfrm>
            <a:off x="289877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6069" name="Oval 21"/>
          <p:cNvSpPr>
            <a:spLocks noChangeArrowheads="1"/>
          </p:cNvSpPr>
          <p:nvPr/>
        </p:nvSpPr>
        <p:spPr bwMode="auto">
          <a:xfrm>
            <a:off x="2593975" y="2813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6070" name="Oval 22"/>
          <p:cNvSpPr>
            <a:spLocks noChangeArrowheads="1"/>
          </p:cNvSpPr>
          <p:nvPr/>
        </p:nvSpPr>
        <p:spPr bwMode="auto">
          <a:xfrm>
            <a:off x="3200400" y="380365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 rot="16200000" flipV="1">
            <a:off x="3256757" y="436006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358457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 flipV="1">
            <a:off x="1579563" y="5102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74" name="Oval 26"/>
          <p:cNvSpPr>
            <a:spLocks noChangeArrowheads="1"/>
          </p:cNvSpPr>
          <p:nvPr/>
        </p:nvSpPr>
        <p:spPr bwMode="auto">
          <a:xfrm>
            <a:off x="1371600" y="5711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6075" name="Oval 27"/>
          <p:cNvSpPr>
            <a:spLocks noChangeArrowheads="1"/>
          </p:cNvSpPr>
          <p:nvPr/>
        </p:nvSpPr>
        <p:spPr bwMode="auto">
          <a:xfrm>
            <a:off x="167957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 flipV="1">
            <a:off x="5919788" y="311785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 rot="16200000" flipV="1">
            <a:off x="6488907" y="325516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78" name="Line 30"/>
          <p:cNvSpPr>
            <a:spLocks noChangeShapeType="1"/>
          </p:cNvSpPr>
          <p:nvPr/>
        </p:nvSpPr>
        <p:spPr bwMode="auto">
          <a:xfrm flipV="1">
            <a:off x="5614988" y="418465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79" name="Oval 31"/>
          <p:cNvSpPr>
            <a:spLocks noChangeArrowheads="1"/>
          </p:cNvSpPr>
          <p:nvPr/>
        </p:nvSpPr>
        <p:spPr bwMode="auto">
          <a:xfrm>
            <a:off x="5711825" y="380365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rot="16200000" flipV="1">
            <a:off x="5765007" y="436006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81" name="Oval 33"/>
          <p:cNvSpPr>
            <a:spLocks noChangeArrowheads="1"/>
          </p:cNvSpPr>
          <p:nvPr/>
        </p:nvSpPr>
        <p:spPr bwMode="auto">
          <a:xfrm>
            <a:off x="609282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6082" name="Line 34"/>
          <p:cNvSpPr>
            <a:spLocks noChangeShapeType="1"/>
          </p:cNvSpPr>
          <p:nvPr/>
        </p:nvSpPr>
        <p:spPr bwMode="auto">
          <a:xfrm flipV="1">
            <a:off x="6834188" y="418465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83" name="Oval 35"/>
          <p:cNvSpPr>
            <a:spLocks noChangeArrowheads="1"/>
          </p:cNvSpPr>
          <p:nvPr/>
        </p:nvSpPr>
        <p:spPr bwMode="auto">
          <a:xfrm>
            <a:off x="662622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6084" name="Oval 36"/>
          <p:cNvSpPr>
            <a:spLocks noChangeArrowheads="1"/>
          </p:cNvSpPr>
          <p:nvPr/>
        </p:nvSpPr>
        <p:spPr bwMode="auto">
          <a:xfrm>
            <a:off x="6321425" y="28130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6085" name="Oval 37"/>
          <p:cNvSpPr>
            <a:spLocks noChangeArrowheads="1"/>
          </p:cNvSpPr>
          <p:nvPr/>
        </p:nvSpPr>
        <p:spPr bwMode="auto">
          <a:xfrm>
            <a:off x="6927850" y="380365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6086" name="Line 38"/>
          <p:cNvSpPr>
            <a:spLocks noChangeShapeType="1"/>
          </p:cNvSpPr>
          <p:nvPr/>
        </p:nvSpPr>
        <p:spPr bwMode="auto">
          <a:xfrm rot="16200000" flipV="1">
            <a:off x="6984207" y="436006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87" name="Oval 39"/>
          <p:cNvSpPr>
            <a:spLocks noChangeArrowheads="1"/>
          </p:cNvSpPr>
          <p:nvPr/>
        </p:nvSpPr>
        <p:spPr bwMode="auto">
          <a:xfrm>
            <a:off x="731202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6088" name="Arc 40"/>
          <p:cNvSpPr>
            <a:spLocks/>
          </p:cNvSpPr>
          <p:nvPr/>
        </p:nvSpPr>
        <p:spPr bwMode="auto">
          <a:xfrm rot="17297164" flipH="1">
            <a:off x="4660900" y="519112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6089" name="Line 41"/>
          <p:cNvSpPr>
            <a:spLocks noChangeShapeType="1"/>
          </p:cNvSpPr>
          <p:nvPr/>
        </p:nvSpPr>
        <p:spPr bwMode="auto">
          <a:xfrm flipV="1">
            <a:off x="5307013" y="510222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6090" name="Oval 42"/>
          <p:cNvSpPr>
            <a:spLocks noChangeArrowheads="1"/>
          </p:cNvSpPr>
          <p:nvPr/>
        </p:nvSpPr>
        <p:spPr bwMode="auto">
          <a:xfrm>
            <a:off x="5099050" y="57118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6091" name="Oval 43"/>
          <p:cNvSpPr>
            <a:spLocks noChangeArrowheads="1"/>
          </p:cNvSpPr>
          <p:nvPr/>
        </p:nvSpPr>
        <p:spPr bwMode="auto">
          <a:xfrm>
            <a:off x="5407025" y="479425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6092" name="Arc 44"/>
          <p:cNvSpPr>
            <a:spLocks/>
          </p:cNvSpPr>
          <p:nvPr/>
        </p:nvSpPr>
        <p:spPr bwMode="auto">
          <a:xfrm rot="17297164" flipH="1">
            <a:off x="4965700" y="4244975"/>
            <a:ext cx="80645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5486400" y="61864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Percolate up twice</a:t>
            </a:r>
          </a:p>
        </p:txBody>
      </p:sp>
      <p:sp>
        <p:nvSpPr>
          <p:cNvPr id="386094" name="Rectangle 46"/>
          <p:cNvSpPr>
            <a:spLocks noChangeArrowheads="1"/>
          </p:cNvSpPr>
          <p:nvPr/>
        </p:nvSpPr>
        <p:spPr bwMode="auto">
          <a:xfrm>
            <a:off x="7848600" y="1462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6095" name="AutoShape 47"/>
          <p:cNvSpPr>
            <a:spLocks noChangeArrowheads="1"/>
          </p:cNvSpPr>
          <p:nvPr/>
        </p:nvSpPr>
        <p:spPr bwMode="auto">
          <a:xfrm rot="5400000">
            <a:off x="4267200" y="40386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0" grpId="0"/>
      <p:bldP spid="386061" grpId="0" animBg="1"/>
      <p:bldP spid="386062" grpId="0" animBg="1"/>
      <p:bldP spid="386063" grpId="0" animBg="1"/>
      <p:bldP spid="386064" grpId="0" animBg="1"/>
      <p:bldP spid="386065" grpId="0" animBg="1"/>
      <p:bldP spid="386066" grpId="0" animBg="1"/>
      <p:bldP spid="386067" grpId="0" animBg="1"/>
      <p:bldP spid="386068" grpId="0" animBg="1"/>
      <p:bldP spid="386069" grpId="0" animBg="1"/>
      <p:bldP spid="386070" grpId="0" animBg="1"/>
      <p:bldP spid="386071" grpId="0" animBg="1"/>
      <p:bldP spid="386072" grpId="0" animBg="1"/>
      <p:bldP spid="386073" grpId="0" animBg="1"/>
      <p:bldP spid="386074" grpId="0" animBg="1"/>
      <p:bldP spid="386075" grpId="0" animBg="1"/>
      <p:bldP spid="386076" grpId="0" animBg="1"/>
      <p:bldP spid="386077" grpId="0" animBg="1"/>
      <p:bldP spid="386078" grpId="0" animBg="1"/>
      <p:bldP spid="386079" grpId="0" animBg="1"/>
      <p:bldP spid="386080" grpId="0" animBg="1"/>
      <p:bldP spid="386081" grpId="0" animBg="1"/>
      <p:bldP spid="386082" grpId="0" animBg="1"/>
      <p:bldP spid="386083" grpId="0" animBg="1"/>
      <p:bldP spid="386084" grpId="0" animBg="1"/>
      <p:bldP spid="386085" grpId="0" animBg="1"/>
      <p:bldP spid="386086" grpId="0" animBg="1"/>
      <p:bldP spid="386087" grpId="0" animBg="1"/>
      <p:bldP spid="386088" grpId="0" animBg="1"/>
      <p:bldP spid="386089" grpId="0" animBg="1"/>
      <p:bldP spid="386090" grpId="0" animBg="1"/>
      <p:bldP spid="386091" grpId="0" animBg="1"/>
      <p:bldP spid="386092" grpId="0" animBg="1"/>
      <p:bldP spid="386093" grpId="0"/>
      <p:bldP spid="3860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21E-B1CE-46F0-AE34-885112BE823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Heapsort Example: Phase 1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7083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7087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90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7092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7093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94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7095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7096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7097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5257800" y="16764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largest element</a:t>
            </a:r>
          </a:p>
        </p:txBody>
      </p:sp>
      <p:sp>
        <p:nvSpPr>
          <p:cNvPr id="387100" name="AutoShape 28"/>
          <p:cNvSpPr>
            <a:spLocks/>
          </p:cNvSpPr>
          <p:nvPr/>
        </p:nvSpPr>
        <p:spPr bwMode="auto">
          <a:xfrm rot="-5400000" flipH="1" flipV="1">
            <a:off x="4533900" y="4076700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7101" name="Text Box 29"/>
          <p:cNvSpPr txBox="1">
            <a:spLocks noChangeArrowheads="1"/>
          </p:cNvSpPr>
          <p:nvPr/>
        </p:nvSpPr>
        <p:spPr bwMode="auto">
          <a:xfrm>
            <a:off x="38862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7102" name="Oval 30"/>
          <p:cNvSpPr>
            <a:spLocks noChangeArrowheads="1"/>
          </p:cNvSpPr>
          <p:nvPr/>
        </p:nvSpPr>
        <p:spPr bwMode="auto">
          <a:xfrm>
            <a:off x="4191000" y="1524000"/>
            <a:ext cx="838200" cy="8382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7103" name="Oval 31"/>
          <p:cNvSpPr>
            <a:spLocks noChangeArrowheads="1"/>
          </p:cNvSpPr>
          <p:nvPr/>
        </p:nvSpPr>
        <p:spPr bwMode="auto">
          <a:xfrm>
            <a:off x="2971800" y="4419600"/>
            <a:ext cx="838200" cy="8382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7104" name="Text Box 32"/>
          <p:cNvSpPr txBox="1">
            <a:spLocks noChangeArrowheads="1"/>
          </p:cNvSpPr>
          <p:nvPr/>
        </p:nvSpPr>
        <p:spPr bwMode="auto">
          <a:xfrm>
            <a:off x="3886200" y="4648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last unsorted node</a:t>
            </a:r>
          </a:p>
        </p:txBody>
      </p:sp>
      <p:sp>
        <p:nvSpPr>
          <p:cNvPr id="387105" name="Oval 33"/>
          <p:cNvSpPr>
            <a:spLocks noChangeArrowheads="1"/>
          </p:cNvSpPr>
          <p:nvPr/>
        </p:nvSpPr>
        <p:spPr bwMode="auto">
          <a:xfrm>
            <a:off x="63246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7106" name="Oval 34"/>
          <p:cNvSpPr>
            <a:spLocks noChangeArrowheads="1"/>
          </p:cNvSpPr>
          <p:nvPr/>
        </p:nvSpPr>
        <p:spPr bwMode="auto">
          <a:xfrm>
            <a:off x="2590800" y="5562600"/>
            <a:ext cx="381000" cy="381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/>
      <p:bldP spid="387076" grpId="0" animBg="1"/>
      <p:bldP spid="387077" grpId="0" animBg="1"/>
      <p:bldP spid="387077" grpId="1" animBg="1"/>
      <p:bldP spid="387078" grpId="0" animBg="1"/>
      <p:bldP spid="387079" grpId="0" animBg="1"/>
      <p:bldP spid="387080" grpId="0" animBg="1"/>
      <p:bldP spid="387081" grpId="0" animBg="1"/>
      <p:bldP spid="387082" grpId="0" animBg="1"/>
      <p:bldP spid="387098" grpId="0"/>
      <p:bldP spid="387099" grpId="0"/>
      <p:bldP spid="387100" grpId="0" animBg="1"/>
      <p:bldP spid="387101" grpId="0"/>
      <p:bldP spid="387102" grpId="0" animBg="1"/>
      <p:bldP spid="387103" grpId="0" animBg="1"/>
      <p:bldP spid="387104" grpId="0"/>
      <p:bldP spid="387105" grpId="0" animBg="1"/>
      <p:bldP spid="3871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A53-F061-44EA-B05A-E3E1C697E5DC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Phase 2)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3048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2514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6248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51816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35814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41148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4648200" y="548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8107" name="Line 11"/>
          <p:cNvSpPr>
            <a:spLocks noChangeShapeType="1"/>
          </p:cNvSpPr>
          <p:nvPr/>
        </p:nvSpPr>
        <p:spPr bwMode="auto">
          <a:xfrm flipV="1">
            <a:off x="4017963" y="2057400"/>
            <a:ext cx="477837" cy="711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08" name="Line 12"/>
          <p:cNvSpPr>
            <a:spLocks noChangeShapeType="1"/>
          </p:cNvSpPr>
          <p:nvPr/>
        </p:nvSpPr>
        <p:spPr bwMode="auto">
          <a:xfrm rot="16200000" flipV="1">
            <a:off x="4587082" y="2194718"/>
            <a:ext cx="711200" cy="4365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 flipV="1">
            <a:off x="37131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10" name="Oval 14"/>
          <p:cNvSpPr>
            <a:spLocks noChangeArrowheads="1"/>
          </p:cNvSpPr>
          <p:nvPr/>
        </p:nvSpPr>
        <p:spPr bwMode="auto">
          <a:xfrm>
            <a:off x="3810000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 rot="16200000" flipV="1">
            <a:off x="38631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12" name="Oval 16"/>
          <p:cNvSpPr>
            <a:spLocks noChangeArrowheads="1"/>
          </p:cNvSpPr>
          <p:nvPr/>
        </p:nvSpPr>
        <p:spPr bwMode="auto">
          <a:xfrm>
            <a:off x="41910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 flipV="1">
            <a:off x="4932363" y="31242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14" name="Oval 18"/>
          <p:cNvSpPr>
            <a:spLocks noChangeArrowheads="1"/>
          </p:cNvSpPr>
          <p:nvPr/>
        </p:nvSpPr>
        <p:spPr bwMode="auto">
          <a:xfrm>
            <a:off x="47244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388115" name="Oval 19"/>
          <p:cNvSpPr>
            <a:spLocks noChangeArrowheads="1"/>
          </p:cNvSpPr>
          <p:nvPr/>
        </p:nvSpPr>
        <p:spPr bwMode="auto">
          <a:xfrm>
            <a:off x="4419600" y="175260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388116" name="Oval 20"/>
          <p:cNvSpPr>
            <a:spLocks noChangeArrowheads="1"/>
          </p:cNvSpPr>
          <p:nvPr/>
        </p:nvSpPr>
        <p:spPr bwMode="auto">
          <a:xfrm>
            <a:off x="5026025" y="27432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 rot="16200000" flipV="1">
            <a:off x="5082382" y="3299618"/>
            <a:ext cx="635000" cy="2841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18" name="Oval 22"/>
          <p:cNvSpPr>
            <a:spLocks noChangeArrowheads="1"/>
          </p:cNvSpPr>
          <p:nvPr/>
        </p:nvSpPr>
        <p:spPr bwMode="auto">
          <a:xfrm>
            <a:off x="5410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388119" name="Line 23"/>
          <p:cNvSpPr>
            <a:spLocks noChangeShapeType="1"/>
          </p:cNvSpPr>
          <p:nvPr/>
        </p:nvSpPr>
        <p:spPr bwMode="auto">
          <a:xfrm flipV="1">
            <a:off x="3405188" y="4041775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3197225" y="465137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388121" name="Oval 25"/>
          <p:cNvSpPr>
            <a:spLocks noChangeArrowheads="1"/>
          </p:cNvSpPr>
          <p:nvPr/>
        </p:nvSpPr>
        <p:spPr bwMode="auto">
          <a:xfrm>
            <a:off x="35052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990600" y="5562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Heap array</a:t>
            </a:r>
          </a:p>
        </p:txBody>
      </p:sp>
      <p:sp>
        <p:nvSpPr>
          <p:cNvPr id="388123" name="Arc 27"/>
          <p:cNvSpPr>
            <a:spLocks/>
          </p:cNvSpPr>
          <p:nvPr/>
        </p:nvSpPr>
        <p:spPr bwMode="auto">
          <a:xfrm rot="-10298868">
            <a:off x="1574800" y="1254125"/>
            <a:ext cx="2667000" cy="3546475"/>
          </a:xfrm>
          <a:custGeom>
            <a:avLst/>
            <a:gdLst>
              <a:gd name="G0" fmla="+- 10524 0 0"/>
              <a:gd name="G1" fmla="+- 21600 0 0"/>
              <a:gd name="G2" fmla="+- 21600 0 0"/>
              <a:gd name="T0" fmla="*/ 10059 w 32124"/>
              <a:gd name="T1" fmla="*/ 5 h 43200"/>
              <a:gd name="T2" fmla="*/ 0 w 32124"/>
              <a:gd name="T3" fmla="*/ 40463 h 43200"/>
              <a:gd name="T4" fmla="*/ 10524 w 3212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24" h="43200" fill="none" extrusionOk="0">
                <a:moveTo>
                  <a:pt x="10059" y="5"/>
                </a:moveTo>
                <a:cubicBezTo>
                  <a:pt x="10213" y="1"/>
                  <a:pt x="10368" y="-1"/>
                  <a:pt x="10524" y="0"/>
                </a:cubicBezTo>
                <a:cubicBezTo>
                  <a:pt x="22453" y="0"/>
                  <a:pt x="32124" y="9670"/>
                  <a:pt x="32124" y="21600"/>
                </a:cubicBezTo>
                <a:cubicBezTo>
                  <a:pt x="32124" y="33529"/>
                  <a:pt x="22453" y="43200"/>
                  <a:pt x="10524" y="43200"/>
                </a:cubicBezTo>
                <a:cubicBezTo>
                  <a:pt x="6840" y="43200"/>
                  <a:pt x="3217" y="42257"/>
                  <a:pt x="0" y="40462"/>
                </a:cubicBezTo>
              </a:path>
              <a:path w="32124" h="43200" stroke="0" extrusionOk="0">
                <a:moveTo>
                  <a:pt x="10059" y="5"/>
                </a:moveTo>
                <a:cubicBezTo>
                  <a:pt x="10213" y="1"/>
                  <a:pt x="10368" y="-1"/>
                  <a:pt x="10524" y="0"/>
                </a:cubicBezTo>
                <a:cubicBezTo>
                  <a:pt x="22453" y="0"/>
                  <a:pt x="32124" y="9670"/>
                  <a:pt x="32124" y="21600"/>
                </a:cubicBezTo>
                <a:cubicBezTo>
                  <a:pt x="32124" y="33529"/>
                  <a:pt x="22453" y="43200"/>
                  <a:pt x="10524" y="43200"/>
                </a:cubicBezTo>
                <a:cubicBezTo>
                  <a:pt x="6840" y="43200"/>
                  <a:pt x="3217" y="42257"/>
                  <a:pt x="0" y="40462"/>
                </a:cubicBezTo>
                <a:lnTo>
                  <a:pt x="10524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8124" name="AutoShape 28"/>
          <p:cNvSpPr>
            <a:spLocks/>
          </p:cNvSpPr>
          <p:nvPr/>
        </p:nvSpPr>
        <p:spPr bwMode="auto">
          <a:xfrm rot="-5400000" flipH="1" flipV="1">
            <a:off x="4305300" y="4305300"/>
            <a:ext cx="152400" cy="3733800"/>
          </a:xfrm>
          <a:prstGeom prst="rightBrace">
            <a:avLst>
              <a:gd name="adj1" fmla="val 20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35814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88126" name="AutoShape 30"/>
          <p:cNvSpPr>
            <a:spLocks/>
          </p:cNvSpPr>
          <p:nvPr/>
        </p:nvSpPr>
        <p:spPr bwMode="auto">
          <a:xfrm rot="-5400000" flipH="1" flipV="1">
            <a:off x="6438900" y="59055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5715000" y="6248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9718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Swap root with the last unsorted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747</Words>
  <Application>Microsoft Office PowerPoint</Application>
  <PresentationFormat>On-screen Show (4:3)</PresentationFormat>
  <Paragraphs>433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Heapsort</vt:lpstr>
      <vt:lpstr>Heap Revision</vt:lpstr>
      <vt:lpstr>The Heapsort Algorithm</vt:lpstr>
      <vt:lpstr>Heapsort Example: Phase 1</vt:lpstr>
      <vt:lpstr>Heapsort Example: Phase 1</vt:lpstr>
      <vt:lpstr>Heapsort Example: Phase 1</vt:lpstr>
      <vt:lpstr>Heapsort Example: Phase 1</vt:lpstr>
      <vt:lpstr>Heapsort Example: Phase 1</vt:lpstr>
      <vt:lpstr>Phase 2) 1st Pass</vt:lpstr>
      <vt:lpstr>Phase 2) 1st Pass</vt:lpstr>
      <vt:lpstr>Phase 2) 1st Pass</vt:lpstr>
      <vt:lpstr>Phase 2) 2nd Pass</vt:lpstr>
      <vt:lpstr>Phase 2) 2nd Pass</vt:lpstr>
      <vt:lpstr>Phase 2) 2nd Pass</vt:lpstr>
      <vt:lpstr>Phase 2) 3rd Pass</vt:lpstr>
      <vt:lpstr>Phase 2) After 3rd Pass</vt:lpstr>
      <vt:lpstr>Phase 2) After 4th Pass</vt:lpstr>
      <vt:lpstr>Phase 2) After 5th Pass</vt:lpstr>
      <vt:lpstr>Phase 2) After 6th Pass</vt:lpstr>
      <vt:lpstr>Phase 2) After 7th Pass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153</cp:revision>
  <dcterms:created xsi:type="dcterms:W3CDTF">2006-12-13T09:30:47Z</dcterms:created>
  <dcterms:modified xsi:type="dcterms:W3CDTF">2014-11-12T10:36:06Z</dcterms:modified>
</cp:coreProperties>
</file>