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62" r:id="rId2"/>
    <p:sldId id="463" r:id="rId3"/>
    <p:sldId id="464" r:id="rId4"/>
    <p:sldId id="465" r:id="rId5"/>
    <p:sldId id="466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FF0000"/>
    <a:srgbClr val="DDDDDD"/>
    <a:srgbClr val="66CCFF"/>
    <a:srgbClr val="FFFFFF"/>
    <a:srgbClr val="CC9900"/>
    <a:srgbClr val="99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5" autoAdjust="0"/>
    <p:restoredTop sz="84672" autoAdjust="0"/>
  </p:normalViewPr>
  <p:slideViewPr>
    <p:cSldViewPr>
      <p:cViewPr varScale="1">
        <p:scale>
          <a:sx n="113" d="100"/>
          <a:sy n="113" d="100"/>
        </p:scale>
        <p:origin x="-15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34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099A3EC-8EB6-4206-B7D6-C13F43C6151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4764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84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C20E4AE-7B2A-46A5-AAB9-E3970BE4143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0145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6C6B-FAFA-43D9-8BB2-8BE48124BE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68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DA04E-F362-46BB-9D58-665819028EF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364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D52E7-D4D8-4FCB-B82F-249AC155FF9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1101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F71BB-A8AB-4E4B-8460-E519D6C9C34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470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2CEC4-AB9C-4370-85D6-7CD77E789BF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575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DD8A8-0E14-4FED-BEBD-FD0D0476863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73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F3D18-9556-4347-BB9A-D4ECC40E4E6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613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04068-A82C-4F27-9E47-A4685AF6D8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700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362E9-8C9E-45B9-9BFC-4D7AA1B59BE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700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5739D-A6FD-4047-8EF7-EA43D11E4E6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145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06F72-E47C-4CC2-9B2C-E1E035B2C00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471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BD617-4325-4615-8E96-08D5FFD6E6A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366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fld id="{AF416592-26B8-4CE7-94EC-3CF25492141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7051190-B12B-407A-9253-B25A18744170}" type="slidenum">
              <a:rPr lang="zh-TW" altLang="en-US" sz="1400" smtClean="0">
                <a:ea typeface="新細明體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Huffman </a:t>
            </a:r>
            <a:r>
              <a:rPr lang="en-US" altLang="zh-TW" dirty="0" smtClean="0">
                <a:ea typeface="新細明體" charset="-120"/>
              </a:rPr>
              <a:t>Tree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To encode and decode a message using shorter length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e.g. the original message is “ABCDDAAA”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We use </a:t>
            </a:r>
            <a:r>
              <a:rPr lang="en-US" altLang="zh-TW" smtClean="0">
                <a:solidFill>
                  <a:srgbClr val="3399FF"/>
                </a:solidFill>
                <a:ea typeface="新細明體" charset="-120"/>
              </a:rPr>
              <a:t>00</a:t>
            </a:r>
            <a:r>
              <a:rPr lang="en-US" altLang="zh-TW" smtClean="0">
                <a:ea typeface="新細明體" charset="-120"/>
              </a:rPr>
              <a:t> to represent A, </a:t>
            </a:r>
            <a:r>
              <a:rPr lang="en-US" altLang="zh-TW" smtClean="0">
                <a:solidFill>
                  <a:srgbClr val="669900"/>
                </a:solidFill>
                <a:ea typeface="新細明體" charset="-120"/>
              </a:rPr>
              <a:t>01</a:t>
            </a:r>
            <a:r>
              <a:rPr lang="en-US" altLang="zh-TW" smtClean="0">
                <a:ea typeface="新細明體" charset="-120"/>
              </a:rPr>
              <a:t> to represent B, </a:t>
            </a:r>
            <a:r>
              <a:rPr lang="en-US" altLang="zh-TW" smtClean="0">
                <a:solidFill>
                  <a:srgbClr val="FF9900"/>
                </a:solidFill>
                <a:ea typeface="新細明體" charset="-120"/>
              </a:rPr>
              <a:t>10</a:t>
            </a:r>
            <a:r>
              <a:rPr lang="en-US" altLang="zh-TW" smtClean="0">
                <a:ea typeface="新細明體" charset="-120"/>
              </a:rPr>
              <a:t> to represent C, </a:t>
            </a:r>
            <a:r>
              <a:rPr lang="en-US" altLang="zh-TW" smtClean="0">
                <a:solidFill>
                  <a:srgbClr val="FF99FF"/>
                </a:solidFill>
                <a:ea typeface="新細明體" charset="-120"/>
              </a:rPr>
              <a:t>11</a:t>
            </a:r>
            <a:r>
              <a:rPr lang="en-US" altLang="zh-TW" smtClean="0">
                <a:ea typeface="新細明體" charset="-120"/>
              </a:rPr>
              <a:t> to represent D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The message can be encoded as “</a:t>
            </a:r>
            <a:r>
              <a:rPr lang="en-US" altLang="zh-TW" smtClean="0">
                <a:solidFill>
                  <a:srgbClr val="3399FF"/>
                </a:solidFill>
                <a:ea typeface="新細明體" charset="-120"/>
              </a:rPr>
              <a:t>00</a:t>
            </a:r>
            <a:r>
              <a:rPr lang="en-US" altLang="zh-TW" smtClean="0">
                <a:solidFill>
                  <a:srgbClr val="669900"/>
                </a:solidFill>
                <a:ea typeface="新細明體" charset="-120"/>
              </a:rPr>
              <a:t>01</a:t>
            </a:r>
            <a:r>
              <a:rPr lang="en-US" altLang="zh-TW" smtClean="0">
                <a:solidFill>
                  <a:srgbClr val="FF9900"/>
                </a:solidFill>
                <a:ea typeface="新細明體" charset="-120"/>
              </a:rPr>
              <a:t>10</a:t>
            </a:r>
            <a:r>
              <a:rPr lang="en-US" altLang="zh-TW" smtClean="0">
                <a:solidFill>
                  <a:srgbClr val="FF99FF"/>
                </a:solidFill>
                <a:ea typeface="新細明體" charset="-120"/>
              </a:rPr>
              <a:t>1111</a:t>
            </a:r>
            <a:r>
              <a:rPr lang="en-US" altLang="zh-TW" smtClean="0">
                <a:solidFill>
                  <a:srgbClr val="3399FF"/>
                </a:solidFill>
                <a:ea typeface="新細明體" charset="-120"/>
              </a:rPr>
              <a:t>000000</a:t>
            </a:r>
            <a:r>
              <a:rPr lang="en-US" altLang="zh-TW" smtClean="0">
                <a:ea typeface="新細明體" charset="-120"/>
              </a:rPr>
              <a:t>” (16 bits)</a:t>
            </a:r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1066800" y="5791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3399FF"/>
                </a:solidFill>
                <a:ea typeface="新細明體" charset="-120"/>
              </a:rPr>
              <a:t>A</a:t>
            </a:r>
          </a:p>
        </p:txBody>
      </p:sp>
      <p:sp>
        <p:nvSpPr>
          <p:cNvPr id="541701" name="Text Box 5"/>
          <p:cNvSpPr txBox="1">
            <a:spLocks noChangeArrowheads="1"/>
          </p:cNvSpPr>
          <p:nvPr/>
        </p:nvSpPr>
        <p:spPr bwMode="auto">
          <a:xfrm>
            <a:off x="1524000" y="5791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669900"/>
                </a:solidFill>
                <a:ea typeface="新細明體" charset="-120"/>
              </a:rPr>
              <a:t>B</a:t>
            </a:r>
          </a:p>
        </p:txBody>
      </p:sp>
      <p:sp>
        <p:nvSpPr>
          <p:cNvPr id="541702" name="Text Box 6"/>
          <p:cNvSpPr txBox="1">
            <a:spLocks noChangeArrowheads="1"/>
          </p:cNvSpPr>
          <p:nvPr/>
        </p:nvSpPr>
        <p:spPr bwMode="auto">
          <a:xfrm>
            <a:off x="1981200" y="5791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9900"/>
                </a:solidFill>
                <a:ea typeface="新細明體" charset="-120"/>
              </a:rPr>
              <a:t>C</a:t>
            </a:r>
          </a:p>
        </p:txBody>
      </p:sp>
      <p:sp>
        <p:nvSpPr>
          <p:cNvPr id="541703" name="Text Box 7"/>
          <p:cNvSpPr txBox="1">
            <a:spLocks noChangeArrowheads="1"/>
          </p:cNvSpPr>
          <p:nvPr/>
        </p:nvSpPr>
        <p:spPr bwMode="auto">
          <a:xfrm>
            <a:off x="2438400" y="5791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99FF"/>
                </a:solidFill>
                <a:ea typeface="新細明體" charset="-120"/>
              </a:rPr>
              <a:t>D</a:t>
            </a:r>
          </a:p>
        </p:txBody>
      </p:sp>
      <p:sp>
        <p:nvSpPr>
          <p:cNvPr id="541704" name="Text Box 8"/>
          <p:cNvSpPr txBox="1">
            <a:spLocks noChangeArrowheads="1"/>
          </p:cNvSpPr>
          <p:nvPr/>
        </p:nvSpPr>
        <p:spPr bwMode="auto">
          <a:xfrm>
            <a:off x="2895600" y="5791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99FF"/>
                </a:solidFill>
                <a:ea typeface="新細明體" charset="-120"/>
              </a:rPr>
              <a:t>D</a:t>
            </a:r>
          </a:p>
        </p:txBody>
      </p:sp>
      <p:sp>
        <p:nvSpPr>
          <p:cNvPr id="541705" name="Text Box 9"/>
          <p:cNvSpPr txBox="1">
            <a:spLocks noChangeArrowheads="1"/>
          </p:cNvSpPr>
          <p:nvPr/>
        </p:nvSpPr>
        <p:spPr bwMode="auto">
          <a:xfrm>
            <a:off x="3352800" y="5791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3399FF"/>
                </a:solidFill>
                <a:ea typeface="新細明體" charset="-120"/>
              </a:rPr>
              <a:t>A</a:t>
            </a:r>
          </a:p>
        </p:txBody>
      </p:sp>
      <p:sp>
        <p:nvSpPr>
          <p:cNvPr id="541706" name="Line 10"/>
          <p:cNvSpPr>
            <a:spLocks noChangeShapeType="1"/>
          </p:cNvSpPr>
          <p:nvPr/>
        </p:nvSpPr>
        <p:spPr bwMode="auto">
          <a:xfrm flipV="1">
            <a:off x="1295400" y="5334000"/>
            <a:ext cx="0" cy="3810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41707" name="Line 11"/>
          <p:cNvSpPr>
            <a:spLocks noChangeShapeType="1"/>
          </p:cNvSpPr>
          <p:nvPr/>
        </p:nvSpPr>
        <p:spPr bwMode="auto">
          <a:xfrm flipV="1">
            <a:off x="3124200" y="5334000"/>
            <a:ext cx="0" cy="381000"/>
          </a:xfrm>
          <a:prstGeom prst="line">
            <a:avLst/>
          </a:prstGeom>
          <a:noFill/>
          <a:ln w="9525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41708" name="Line 12"/>
          <p:cNvSpPr>
            <a:spLocks noChangeShapeType="1"/>
          </p:cNvSpPr>
          <p:nvPr/>
        </p:nvSpPr>
        <p:spPr bwMode="auto">
          <a:xfrm flipV="1">
            <a:off x="3581400" y="5334000"/>
            <a:ext cx="0" cy="3810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41709" name="Line 13"/>
          <p:cNvSpPr>
            <a:spLocks noChangeShapeType="1"/>
          </p:cNvSpPr>
          <p:nvPr/>
        </p:nvSpPr>
        <p:spPr bwMode="auto">
          <a:xfrm flipV="1">
            <a:off x="2209800" y="5334000"/>
            <a:ext cx="0" cy="3810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41710" name="Line 14"/>
          <p:cNvSpPr>
            <a:spLocks noChangeShapeType="1"/>
          </p:cNvSpPr>
          <p:nvPr/>
        </p:nvSpPr>
        <p:spPr bwMode="auto">
          <a:xfrm flipV="1">
            <a:off x="2667000" y="5334000"/>
            <a:ext cx="0" cy="381000"/>
          </a:xfrm>
          <a:prstGeom prst="line">
            <a:avLst/>
          </a:prstGeom>
          <a:noFill/>
          <a:ln w="9525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41711" name="Line 15"/>
          <p:cNvSpPr>
            <a:spLocks noChangeShapeType="1"/>
          </p:cNvSpPr>
          <p:nvPr/>
        </p:nvSpPr>
        <p:spPr bwMode="auto">
          <a:xfrm flipV="1">
            <a:off x="1752600" y="5334000"/>
            <a:ext cx="0" cy="381000"/>
          </a:xfrm>
          <a:prstGeom prst="line">
            <a:avLst/>
          </a:prstGeom>
          <a:noFill/>
          <a:ln w="9525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41712" name="Text Box 16"/>
          <p:cNvSpPr txBox="1">
            <a:spLocks noChangeArrowheads="1"/>
          </p:cNvSpPr>
          <p:nvPr/>
        </p:nvSpPr>
        <p:spPr bwMode="auto">
          <a:xfrm>
            <a:off x="3733800" y="5791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3399FF"/>
                </a:solidFill>
                <a:ea typeface="新細明體" charset="-120"/>
              </a:rPr>
              <a:t>A</a:t>
            </a:r>
          </a:p>
        </p:txBody>
      </p:sp>
      <p:sp>
        <p:nvSpPr>
          <p:cNvPr id="541713" name="Text Box 17"/>
          <p:cNvSpPr txBox="1">
            <a:spLocks noChangeArrowheads="1"/>
          </p:cNvSpPr>
          <p:nvPr/>
        </p:nvSpPr>
        <p:spPr bwMode="auto">
          <a:xfrm>
            <a:off x="4191000" y="5791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3399FF"/>
                </a:solidFill>
                <a:ea typeface="新細明體" charset="-120"/>
              </a:rPr>
              <a:t>A</a:t>
            </a:r>
          </a:p>
        </p:txBody>
      </p:sp>
      <p:sp>
        <p:nvSpPr>
          <p:cNvPr id="541714" name="Line 18"/>
          <p:cNvSpPr>
            <a:spLocks noChangeShapeType="1"/>
          </p:cNvSpPr>
          <p:nvPr/>
        </p:nvSpPr>
        <p:spPr bwMode="auto">
          <a:xfrm flipV="1">
            <a:off x="3962400" y="5334000"/>
            <a:ext cx="0" cy="3810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41715" name="Line 19"/>
          <p:cNvSpPr>
            <a:spLocks noChangeShapeType="1"/>
          </p:cNvSpPr>
          <p:nvPr/>
        </p:nvSpPr>
        <p:spPr bwMode="auto">
          <a:xfrm flipV="1">
            <a:off x="4419600" y="5334000"/>
            <a:ext cx="0" cy="3810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4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4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4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4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4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4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4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4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4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4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4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4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4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0" grpId="0"/>
      <p:bldP spid="541701" grpId="0"/>
      <p:bldP spid="541702" grpId="0"/>
      <p:bldP spid="541703" grpId="0"/>
      <p:bldP spid="541704" grpId="0"/>
      <p:bldP spid="541705" grpId="0"/>
      <p:bldP spid="541706" grpId="0" animBg="1"/>
      <p:bldP spid="541707" grpId="0" animBg="1"/>
      <p:bldP spid="541708" grpId="0" animBg="1"/>
      <p:bldP spid="541709" grpId="0" animBg="1"/>
      <p:bldP spid="541710" grpId="0" animBg="1"/>
      <p:bldP spid="541711" grpId="0" animBg="1"/>
      <p:bldP spid="541712" grpId="0"/>
      <p:bldP spid="541713" grpId="0"/>
      <p:bldP spid="541714" grpId="0" animBg="1"/>
      <p:bldP spid="5417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B20F94E-F905-45B0-8E54-4855E9874FFC}" type="slidenum">
              <a:rPr lang="zh-TW" altLang="en-US" sz="1400" smtClean="0">
                <a:ea typeface="新細明體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新細明體" charset="-120"/>
              </a:rPr>
              <a:t>How to Decode This Message?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3399FF"/>
                </a:solidFill>
                <a:ea typeface="新細明體" charset="-120"/>
              </a:rPr>
              <a:t>1</a:t>
            </a:r>
            <a:r>
              <a:rPr lang="en-US" altLang="zh-TW" smtClean="0">
                <a:ea typeface="新細明體" charset="-120"/>
              </a:rPr>
              <a:t>0111010001011100</a:t>
            </a:r>
          </a:p>
        </p:txBody>
      </p:sp>
      <p:sp>
        <p:nvSpPr>
          <p:cNvPr id="166917" name="Line 4"/>
          <p:cNvSpPr>
            <a:spLocks noChangeShapeType="1"/>
          </p:cNvSpPr>
          <p:nvPr/>
        </p:nvSpPr>
        <p:spPr bwMode="auto">
          <a:xfrm flipV="1">
            <a:off x="5867400" y="3733800"/>
            <a:ext cx="304800" cy="533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6918" name="Line 5"/>
          <p:cNvSpPr>
            <a:spLocks noChangeShapeType="1"/>
          </p:cNvSpPr>
          <p:nvPr/>
        </p:nvSpPr>
        <p:spPr bwMode="auto">
          <a:xfrm rot="16200000" flipV="1">
            <a:off x="6400800" y="3810000"/>
            <a:ext cx="533400" cy="381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6919" name="Text Box 6"/>
          <p:cNvSpPr txBox="1">
            <a:spLocks noChangeArrowheads="1"/>
          </p:cNvSpPr>
          <p:nvPr/>
        </p:nvSpPr>
        <p:spPr bwMode="auto">
          <a:xfrm>
            <a:off x="4724400" y="4495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freq=4</a:t>
            </a:r>
          </a:p>
        </p:txBody>
      </p:sp>
      <p:sp>
        <p:nvSpPr>
          <p:cNvPr id="166920" name="Text Box 7"/>
          <p:cNvSpPr txBox="1">
            <a:spLocks noChangeArrowheads="1"/>
          </p:cNvSpPr>
          <p:nvPr/>
        </p:nvSpPr>
        <p:spPr bwMode="auto">
          <a:xfrm>
            <a:off x="5943600" y="4495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freq=1</a:t>
            </a:r>
          </a:p>
        </p:txBody>
      </p:sp>
      <p:sp>
        <p:nvSpPr>
          <p:cNvPr id="166921" name="Text Box 8"/>
          <p:cNvSpPr txBox="1">
            <a:spLocks noChangeArrowheads="1"/>
          </p:cNvSpPr>
          <p:nvPr/>
        </p:nvSpPr>
        <p:spPr bwMode="auto">
          <a:xfrm>
            <a:off x="7086600" y="4495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freq=1</a:t>
            </a:r>
          </a:p>
        </p:txBody>
      </p:sp>
      <p:sp>
        <p:nvSpPr>
          <p:cNvPr id="166922" name="Text Box 9"/>
          <p:cNvSpPr txBox="1">
            <a:spLocks noChangeArrowheads="1"/>
          </p:cNvSpPr>
          <p:nvPr/>
        </p:nvSpPr>
        <p:spPr bwMode="auto">
          <a:xfrm>
            <a:off x="8229600" y="4495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freq=2</a:t>
            </a:r>
          </a:p>
        </p:txBody>
      </p:sp>
      <p:sp>
        <p:nvSpPr>
          <p:cNvPr id="166923" name="Text Box 10"/>
          <p:cNvSpPr txBox="1">
            <a:spLocks noChangeArrowheads="1"/>
          </p:cNvSpPr>
          <p:nvPr/>
        </p:nvSpPr>
        <p:spPr bwMode="auto">
          <a:xfrm>
            <a:off x="6553200" y="35052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freq=2</a:t>
            </a:r>
          </a:p>
        </p:txBody>
      </p:sp>
      <p:sp>
        <p:nvSpPr>
          <p:cNvPr id="166924" name="Oval 11"/>
          <p:cNvSpPr>
            <a:spLocks noChangeArrowheads="1"/>
          </p:cNvSpPr>
          <p:nvPr/>
        </p:nvSpPr>
        <p:spPr bwMode="auto">
          <a:xfrm>
            <a:off x="6096000" y="33528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66925" name="Oval 12"/>
          <p:cNvSpPr>
            <a:spLocks noChangeArrowheads="1"/>
          </p:cNvSpPr>
          <p:nvPr/>
        </p:nvSpPr>
        <p:spPr bwMode="auto">
          <a:xfrm>
            <a:off x="43434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A</a:t>
            </a:r>
          </a:p>
        </p:txBody>
      </p:sp>
      <p:sp>
        <p:nvSpPr>
          <p:cNvPr id="166926" name="Oval 13"/>
          <p:cNvSpPr>
            <a:spLocks noChangeArrowheads="1"/>
          </p:cNvSpPr>
          <p:nvPr/>
        </p:nvSpPr>
        <p:spPr bwMode="auto">
          <a:xfrm>
            <a:off x="55626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B</a:t>
            </a:r>
          </a:p>
        </p:txBody>
      </p:sp>
      <p:sp>
        <p:nvSpPr>
          <p:cNvPr id="166927" name="Oval 14"/>
          <p:cNvSpPr>
            <a:spLocks noChangeArrowheads="1"/>
          </p:cNvSpPr>
          <p:nvPr/>
        </p:nvSpPr>
        <p:spPr bwMode="auto">
          <a:xfrm>
            <a:off x="67056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C</a:t>
            </a:r>
          </a:p>
        </p:txBody>
      </p:sp>
      <p:sp>
        <p:nvSpPr>
          <p:cNvPr id="166928" name="Oval 15"/>
          <p:cNvSpPr>
            <a:spLocks noChangeArrowheads="1"/>
          </p:cNvSpPr>
          <p:nvPr/>
        </p:nvSpPr>
        <p:spPr bwMode="auto">
          <a:xfrm>
            <a:off x="78486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D</a:t>
            </a:r>
          </a:p>
        </p:txBody>
      </p:sp>
      <p:sp>
        <p:nvSpPr>
          <p:cNvPr id="166929" name="Line 16"/>
          <p:cNvSpPr>
            <a:spLocks noChangeShapeType="1"/>
          </p:cNvSpPr>
          <p:nvPr/>
        </p:nvSpPr>
        <p:spPr bwMode="auto">
          <a:xfrm flipV="1">
            <a:off x="6400800" y="2819400"/>
            <a:ext cx="304800" cy="533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6930" name="Line 17"/>
          <p:cNvSpPr>
            <a:spLocks noChangeShapeType="1"/>
          </p:cNvSpPr>
          <p:nvPr/>
        </p:nvSpPr>
        <p:spPr bwMode="auto">
          <a:xfrm rot="16200000" flipV="1">
            <a:off x="6781800" y="3048000"/>
            <a:ext cx="1447800" cy="9906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6931" name="Text Box 18"/>
          <p:cNvSpPr txBox="1">
            <a:spLocks noChangeArrowheads="1"/>
          </p:cNvSpPr>
          <p:nvPr/>
        </p:nvSpPr>
        <p:spPr bwMode="auto">
          <a:xfrm>
            <a:off x="7086600" y="2590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freq=4</a:t>
            </a:r>
          </a:p>
        </p:txBody>
      </p:sp>
      <p:sp>
        <p:nvSpPr>
          <p:cNvPr id="166932" name="Oval 19"/>
          <p:cNvSpPr>
            <a:spLocks noChangeArrowheads="1"/>
          </p:cNvSpPr>
          <p:nvPr/>
        </p:nvSpPr>
        <p:spPr bwMode="auto">
          <a:xfrm>
            <a:off x="6629400" y="24384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66933" name="Line 20"/>
          <p:cNvSpPr>
            <a:spLocks noChangeShapeType="1"/>
          </p:cNvSpPr>
          <p:nvPr/>
        </p:nvSpPr>
        <p:spPr bwMode="auto">
          <a:xfrm flipV="1">
            <a:off x="4648200" y="1905000"/>
            <a:ext cx="1371600" cy="2362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6934" name="Line 21"/>
          <p:cNvSpPr>
            <a:spLocks noChangeShapeType="1"/>
          </p:cNvSpPr>
          <p:nvPr/>
        </p:nvSpPr>
        <p:spPr bwMode="auto">
          <a:xfrm rot="16200000" flipV="1">
            <a:off x="6248400" y="1981200"/>
            <a:ext cx="533400" cy="381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6935" name="Oval 22"/>
          <p:cNvSpPr>
            <a:spLocks noChangeArrowheads="1"/>
          </p:cNvSpPr>
          <p:nvPr/>
        </p:nvSpPr>
        <p:spPr bwMode="auto">
          <a:xfrm>
            <a:off x="5943600" y="1524000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66936" name="Text Box 23"/>
          <p:cNvSpPr txBox="1">
            <a:spLocks noChangeArrowheads="1"/>
          </p:cNvSpPr>
          <p:nvPr/>
        </p:nvSpPr>
        <p:spPr bwMode="auto">
          <a:xfrm>
            <a:off x="6324600" y="16764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freq=8</a:t>
            </a:r>
          </a:p>
        </p:txBody>
      </p:sp>
      <p:sp>
        <p:nvSpPr>
          <p:cNvPr id="166937" name="Text Box 24"/>
          <p:cNvSpPr txBox="1">
            <a:spLocks noChangeArrowheads="1"/>
          </p:cNvSpPr>
          <p:nvPr/>
        </p:nvSpPr>
        <p:spPr bwMode="auto">
          <a:xfrm>
            <a:off x="5486400" y="19812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166938" name="Text Box 25"/>
          <p:cNvSpPr txBox="1">
            <a:spLocks noChangeArrowheads="1"/>
          </p:cNvSpPr>
          <p:nvPr/>
        </p:nvSpPr>
        <p:spPr bwMode="auto">
          <a:xfrm>
            <a:off x="6553200" y="19812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166939" name="Text Box 26"/>
          <p:cNvSpPr txBox="1">
            <a:spLocks noChangeArrowheads="1"/>
          </p:cNvSpPr>
          <p:nvPr/>
        </p:nvSpPr>
        <p:spPr bwMode="auto">
          <a:xfrm>
            <a:off x="6172200" y="28956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166940" name="Text Box 27"/>
          <p:cNvSpPr txBox="1">
            <a:spLocks noChangeArrowheads="1"/>
          </p:cNvSpPr>
          <p:nvPr/>
        </p:nvSpPr>
        <p:spPr bwMode="auto">
          <a:xfrm>
            <a:off x="7239000" y="28956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166941" name="Text Box 28"/>
          <p:cNvSpPr txBox="1">
            <a:spLocks noChangeArrowheads="1"/>
          </p:cNvSpPr>
          <p:nvPr/>
        </p:nvSpPr>
        <p:spPr bwMode="auto">
          <a:xfrm>
            <a:off x="5638800" y="377825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166942" name="Text Box 29"/>
          <p:cNvSpPr txBox="1">
            <a:spLocks noChangeArrowheads="1"/>
          </p:cNvSpPr>
          <p:nvPr/>
        </p:nvSpPr>
        <p:spPr bwMode="auto">
          <a:xfrm>
            <a:off x="6705600" y="377825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166943" name="Text Box 30"/>
          <p:cNvSpPr txBox="1">
            <a:spLocks noChangeArrowheads="1"/>
          </p:cNvSpPr>
          <p:nvPr/>
        </p:nvSpPr>
        <p:spPr bwMode="auto">
          <a:xfrm>
            <a:off x="41148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166944" name="Text Box 31"/>
          <p:cNvSpPr txBox="1">
            <a:spLocks noChangeArrowheads="1"/>
          </p:cNvSpPr>
          <p:nvPr/>
        </p:nvSpPr>
        <p:spPr bwMode="auto">
          <a:xfrm>
            <a:off x="53340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100</a:t>
            </a:r>
          </a:p>
        </p:txBody>
      </p:sp>
      <p:sp>
        <p:nvSpPr>
          <p:cNvPr id="166945" name="Text Box 32"/>
          <p:cNvSpPr txBox="1">
            <a:spLocks noChangeArrowheads="1"/>
          </p:cNvSpPr>
          <p:nvPr/>
        </p:nvSpPr>
        <p:spPr bwMode="auto">
          <a:xfrm>
            <a:off x="64770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101</a:t>
            </a:r>
          </a:p>
        </p:txBody>
      </p:sp>
      <p:sp>
        <p:nvSpPr>
          <p:cNvPr id="166946" name="Text Box 33"/>
          <p:cNvSpPr txBox="1">
            <a:spLocks noChangeArrowheads="1"/>
          </p:cNvSpPr>
          <p:nvPr/>
        </p:nvSpPr>
        <p:spPr bwMode="auto">
          <a:xfrm>
            <a:off x="76200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11</a:t>
            </a:r>
          </a:p>
        </p:txBody>
      </p:sp>
      <p:sp>
        <p:nvSpPr>
          <p:cNvPr id="550946" name="AutoShape 34"/>
          <p:cNvSpPr>
            <a:spLocks noChangeArrowheads="1"/>
          </p:cNvSpPr>
          <p:nvPr/>
        </p:nvSpPr>
        <p:spPr bwMode="auto">
          <a:xfrm rot="9000000">
            <a:off x="6705600" y="1524000"/>
            <a:ext cx="609600" cy="762000"/>
          </a:xfrm>
          <a:prstGeom prst="upArrow">
            <a:avLst>
              <a:gd name="adj1" fmla="val 60417"/>
              <a:gd name="adj2" fmla="val 72396"/>
            </a:avLst>
          </a:prstGeom>
          <a:gradFill rotWithShape="1">
            <a:gsLst>
              <a:gs pos="0">
                <a:srgbClr val="3399FF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80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5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1B992BD-41AB-46FE-AC73-0D34F648F651}" type="slidenum">
              <a:rPr lang="zh-TW" altLang="en-US" sz="1400" smtClean="0">
                <a:ea typeface="新細明體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新細明體" charset="-120"/>
              </a:rPr>
              <a:t>Traverse The Tree Node by Node</a:t>
            </a:r>
          </a:p>
        </p:txBody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3399FF"/>
                </a:solidFill>
                <a:ea typeface="新細明體" charset="-120"/>
              </a:rPr>
              <a:t>1</a:t>
            </a:r>
            <a:r>
              <a:rPr lang="en-US" altLang="zh-TW" smtClean="0">
                <a:solidFill>
                  <a:srgbClr val="669900"/>
                </a:solidFill>
                <a:ea typeface="新細明體" charset="-120"/>
              </a:rPr>
              <a:t>0</a:t>
            </a:r>
            <a:r>
              <a:rPr lang="en-US" altLang="zh-TW" smtClean="0">
                <a:ea typeface="新細明體" charset="-120"/>
              </a:rPr>
              <a:t>111010001011100</a:t>
            </a:r>
          </a:p>
        </p:txBody>
      </p:sp>
      <p:sp>
        <p:nvSpPr>
          <p:cNvPr id="167941" name="Line 4"/>
          <p:cNvSpPr>
            <a:spLocks noChangeShapeType="1"/>
          </p:cNvSpPr>
          <p:nvPr/>
        </p:nvSpPr>
        <p:spPr bwMode="auto">
          <a:xfrm flipV="1">
            <a:off x="5867400" y="3733800"/>
            <a:ext cx="304800" cy="533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7942" name="Line 5"/>
          <p:cNvSpPr>
            <a:spLocks noChangeShapeType="1"/>
          </p:cNvSpPr>
          <p:nvPr/>
        </p:nvSpPr>
        <p:spPr bwMode="auto">
          <a:xfrm rot="16200000" flipV="1">
            <a:off x="6400800" y="3810000"/>
            <a:ext cx="533400" cy="381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7943" name="Text Box 6"/>
          <p:cNvSpPr txBox="1">
            <a:spLocks noChangeArrowheads="1"/>
          </p:cNvSpPr>
          <p:nvPr/>
        </p:nvSpPr>
        <p:spPr bwMode="auto">
          <a:xfrm>
            <a:off x="4724400" y="4495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freq=4</a:t>
            </a:r>
          </a:p>
        </p:txBody>
      </p:sp>
      <p:sp>
        <p:nvSpPr>
          <p:cNvPr id="167944" name="Text Box 7"/>
          <p:cNvSpPr txBox="1">
            <a:spLocks noChangeArrowheads="1"/>
          </p:cNvSpPr>
          <p:nvPr/>
        </p:nvSpPr>
        <p:spPr bwMode="auto">
          <a:xfrm>
            <a:off x="5943600" y="4495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freq=1</a:t>
            </a:r>
          </a:p>
        </p:txBody>
      </p:sp>
      <p:sp>
        <p:nvSpPr>
          <p:cNvPr id="167945" name="Text Box 8"/>
          <p:cNvSpPr txBox="1">
            <a:spLocks noChangeArrowheads="1"/>
          </p:cNvSpPr>
          <p:nvPr/>
        </p:nvSpPr>
        <p:spPr bwMode="auto">
          <a:xfrm>
            <a:off x="7086600" y="4495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freq=1</a:t>
            </a:r>
          </a:p>
        </p:txBody>
      </p:sp>
      <p:sp>
        <p:nvSpPr>
          <p:cNvPr id="167946" name="Text Box 9"/>
          <p:cNvSpPr txBox="1">
            <a:spLocks noChangeArrowheads="1"/>
          </p:cNvSpPr>
          <p:nvPr/>
        </p:nvSpPr>
        <p:spPr bwMode="auto">
          <a:xfrm>
            <a:off x="8229600" y="4495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freq=2</a:t>
            </a:r>
          </a:p>
        </p:txBody>
      </p:sp>
      <p:sp>
        <p:nvSpPr>
          <p:cNvPr id="167947" name="Text Box 10"/>
          <p:cNvSpPr txBox="1">
            <a:spLocks noChangeArrowheads="1"/>
          </p:cNvSpPr>
          <p:nvPr/>
        </p:nvSpPr>
        <p:spPr bwMode="auto">
          <a:xfrm>
            <a:off x="6553200" y="35052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freq=2</a:t>
            </a:r>
          </a:p>
        </p:txBody>
      </p:sp>
      <p:sp>
        <p:nvSpPr>
          <p:cNvPr id="167948" name="Oval 11"/>
          <p:cNvSpPr>
            <a:spLocks noChangeArrowheads="1"/>
          </p:cNvSpPr>
          <p:nvPr/>
        </p:nvSpPr>
        <p:spPr bwMode="auto">
          <a:xfrm>
            <a:off x="6096000" y="33528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67949" name="Oval 12"/>
          <p:cNvSpPr>
            <a:spLocks noChangeArrowheads="1"/>
          </p:cNvSpPr>
          <p:nvPr/>
        </p:nvSpPr>
        <p:spPr bwMode="auto">
          <a:xfrm>
            <a:off x="43434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A</a:t>
            </a:r>
          </a:p>
        </p:txBody>
      </p:sp>
      <p:sp>
        <p:nvSpPr>
          <p:cNvPr id="167950" name="Oval 13"/>
          <p:cNvSpPr>
            <a:spLocks noChangeArrowheads="1"/>
          </p:cNvSpPr>
          <p:nvPr/>
        </p:nvSpPr>
        <p:spPr bwMode="auto">
          <a:xfrm>
            <a:off x="55626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B</a:t>
            </a:r>
          </a:p>
        </p:txBody>
      </p:sp>
      <p:sp>
        <p:nvSpPr>
          <p:cNvPr id="167951" name="Oval 14"/>
          <p:cNvSpPr>
            <a:spLocks noChangeArrowheads="1"/>
          </p:cNvSpPr>
          <p:nvPr/>
        </p:nvSpPr>
        <p:spPr bwMode="auto">
          <a:xfrm>
            <a:off x="67056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C</a:t>
            </a:r>
          </a:p>
        </p:txBody>
      </p:sp>
      <p:sp>
        <p:nvSpPr>
          <p:cNvPr id="167952" name="Oval 15"/>
          <p:cNvSpPr>
            <a:spLocks noChangeArrowheads="1"/>
          </p:cNvSpPr>
          <p:nvPr/>
        </p:nvSpPr>
        <p:spPr bwMode="auto">
          <a:xfrm>
            <a:off x="78486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D</a:t>
            </a:r>
          </a:p>
        </p:txBody>
      </p:sp>
      <p:sp>
        <p:nvSpPr>
          <p:cNvPr id="167953" name="Line 16"/>
          <p:cNvSpPr>
            <a:spLocks noChangeShapeType="1"/>
          </p:cNvSpPr>
          <p:nvPr/>
        </p:nvSpPr>
        <p:spPr bwMode="auto">
          <a:xfrm flipV="1">
            <a:off x="6400800" y="2819400"/>
            <a:ext cx="304800" cy="533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7954" name="Line 17"/>
          <p:cNvSpPr>
            <a:spLocks noChangeShapeType="1"/>
          </p:cNvSpPr>
          <p:nvPr/>
        </p:nvSpPr>
        <p:spPr bwMode="auto">
          <a:xfrm rot="16200000" flipV="1">
            <a:off x="6781800" y="3048000"/>
            <a:ext cx="1447800" cy="9906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7955" name="Text Box 18"/>
          <p:cNvSpPr txBox="1">
            <a:spLocks noChangeArrowheads="1"/>
          </p:cNvSpPr>
          <p:nvPr/>
        </p:nvSpPr>
        <p:spPr bwMode="auto">
          <a:xfrm>
            <a:off x="7086600" y="2590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freq=4</a:t>
            </a:r>
          </a:p>
        </p:txBody>
      </p:sp>
      <p:sp>
        <p:nvSpPr>
          <p:cNvPr id="167956" name="Oval 19"/>
          <p:cNvSpPr>
            <a:spLocks noChangeArrowheads="1"/>
          </p:cNvSpPr>
          <p:nvPr/>
        </p:nvSpPr>
        <p:spPr bwMode="auto">
          <a:xfrm>
            <a:off x="6629400" y="24384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67957" name="Line 20"/>
          <p:cNvSpPr>
            <a:spLocks noChangeShapeType="1"/>
          </p:cNvSpPr>
          <p:nvPr/>
        </p:nvSpPr>
        <p:spPr bwMode="auto">
          <a:xfrm flipV="1">
            <a:off x="4648200" y="1905000"/>
            <a:ext cx="1371600" cy="2362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7958" name="Line 21"/>
          <p:cNvSpPr>
            <a:spLocks noChangeShapeType="1"/>
          </p:cNvSpPr>
          <p:nvPr/>
        </p:nvSpPr>
        <p:spPr bwMode="auto">
          <a:xfrm rot="16200000" flipV="1">
            <a:off x="6248400" y="1981200"/>
            <a:ext cx="533400" cy="381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7959" name="Oval 22"/>
          <p:cNvSpPr>
            <a:spLocks noChangeArrowheads="1"/>
          </p:cNvSpPr>
          <p:nvPr/>
        </p:nvSpPr>
        <p:spPr bwMode="auto">
          <a:xfrm>
            <a:off x="5943600" y="1524000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67960" name="Text Box 23"/>
          <p:cNvSpPr txBox="1">
            <a:spLocks noChangeArrowheads="1"/>
          </p:cNvSpPr>
          <p:nvPr/>
        </p:nvSpPr>
        <p:spPr bwMode="auto">
          <a:xfrm>
            <a:off x="6324600" y="16764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freq=8</a:t>
            </a:r>
          </a:p>
        </p:txBody>
      </p:sp>
      <p:sp>
        <p:nvSpPr>
          <p:cNvPr id="167961" name="Text Box 24"/>
          <p:cNvSpPr txBox="1">
            <a:spLocks noChangeArrowheads="1"/>
          </p:cNvSpPr>
          <p:nvPr/>
        </p:nvSpPr>
        <p:spPr bwMode="auto">
          <a:xfrm>
            <a:off x="5486400" y="19812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167962" name="Text Box 25"/>
          <p:cNvSpPr txBox="1">
            <a:spLocks noChangeArrowheads="1"/>
          </p:cNvSpPr>
          <p:nvPr/>
        </p:nvSpPr>
        <p:spPr bwMode="auto">
          <a:xfrm>
            <a:off x="6553200" y="19812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167963" name="Text Box 26"/>
          <p:cNvSpPr txBox="1">
            <a:spLocks noChangeArrowheads="1"/>
          </p:cNvSpPr>
          <p:nvPr/>
        </p:nvSpPr>
        <p:spPr bwMode="auto">
          <a:xfrm>
            <a:off x="6172200" y="28956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167964" name="Text Box 27"/>
          <p:cNvSpPr txBox="1">
            <a:spLocks noChangeArrowheads="1"/>
          </p:cNvSpPr>
          <p:nvPr/>
        </p:nvSpPr>
        <p:spPr bwMode="auto">
          <a:xfrm>
            <a:off x="7239000" y="28956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167965" name="Text Box 28"/>
          <p:cNvSpPr txBox="1">
            <a:spLocks noChangeArrowheads="1"/>
          </p:cNvSpPr>
          <p:nvPr/>
        </p:nvSpPr>
        <p:spPr bwMode="auto">
          <a:xfrm>
            <a:off x="5638800" y="377825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167966" name="Text Box 29"/>
          <p:cNvSpPr txBox="1">
            <a:spLocks noChangeArrowheads="1"/>
          </p:cNvSpPr>
          <p:nvPr/>
        </p:nvSpPr>
        <p:spPr bwMode="auto">
          <a:xfrm>
            <a:off x="6705600" y="377825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167967" name="Text Box 30"/>
          <p:cNvSpPr txBox="1">
            <a:spLocks noChangeArrowheads="1"/>
          </p:cNvSpPr>
          <p:nvPr/>
        </p:nvSpPr>
        <p:spPr bwMode="auto">
          <a:xfrm>
            <a:off x="41148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167968" name="Text Box 31"/>
          <p:cNvSpPr txBox="1">
            <a:spLocks noChangeArrowheads="1"/>
          </p:cNvSpPr>
          <p:nvPr/>
        </p:nvSpPr>
        <p:spPr bwMode="auto">
          <a:xfrm>
            <a:off x="53340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100</a:t>
            </a:r>
          </a:p>
        </p:txBody>
      </p:sp>
      <p:sp>
        <p:nvSpPr>
          <p:cNvPr id="167969" name="Text Box 32"/>
          <p:cNvSpPr txBox="1">
            <a:spLocks noChangeArrowheads="1"/>
          </p:cNvSpPr>
          <p:nvPr/>
        </p:nvSpPr>
        <p:spPr bwMode="auto">
          <a:xfrm>
            <a:off x="64770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101</a:t>
            </a:r>
          </a:p>
        </p:txBody>
      </p:sp>
      <p:sp>
        <p:nvSpPr>
          <p:cNvPr id="167970" name="Text Box 33"/>
          <p:cNvSpPr txBox="1">
            <a:spLocks noChangeArrowheads="1"/>
          </p:cNvSpPr>
          <p:nvPr/>
        </p:nvSpPr>
        <p:spPr bwMode="auto">
          <a:xfrm>
            <a:off x="76200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11</a:t>
            </a:r>
          </a:p>
        </p:txBody>
      </p:sp>
      <p:sp>
        <p:nvSpPr>
          <p:cNvPr id="167971" name="AutoShape 34"/>
          <p:cNvSpPr>
            <a:spLocks noChangeArrowheads="1"/>
          </p:cNvSpPr>
          <p:nvPr/>
        </p:nvSpPr>
        <p:spPr bwMode="auto">
          <a:xfrm rot="9000000">
            <a:off x="6705600" y="1524000"/>
            <a:ext cx="609600" cy="762000"/>
          </a:xfrm>
          <a:prstGeom prst="upArrow">
            <a:avLst>
              <a:gd name="adj1" fmla="val 60417"/>
              <a:gd name="adj2" fmla="val 72396"/>
            </a:avLst>
          </a:prstGeom>
          <a:gradFill rotWithShape="1">
            <a:gsLst>
              <a:gs pos="0">
                <a:srgbClr val="3399FF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800">
              <a:ea typeface="新細明體" charset="-120"/>
            </a:endParaRPr>
          </a:p>
        </p:txBody>
      </p:sp>
      <p:sp>
        <p:nvSpPr>
          <p:cNvPr id="551971" name="AutoShape 35"/>
          <p:cNvSpPr>
            <a:spLocks noChangeArrowheads="1"/>
          </p:cNvSpPr>
          <p:nvPr/>
        </p:nvSpPr>
        <p:spPr bwMode="auto">
          <a:xfrm rot="-9000000">
            <a:off x="6477000" y="3048000"/>
            <a:ext cx="609600" cy="762000"/>
          </a:xfrm>
          <a:prstGeom prst="upArrow">
            <a:avLst>
              <a:gd name="adj1" fmla="val 60417"/>
              <a:gd name="adj2" fmla="val 72396"/>
            </a:avLst>
          </a:prstGeom>
          <a:gradFill rotWithShape="1">
            <a:gsLst>
              <a:gs pos="0">
                <a:schemeClr val="folHlink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80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5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980D0B8-0E64-4956-BC74-89E76285E561}" type="slidenum">
              <a:rPr lang="zh-TW" altLang="en-US" sz="1400" smtClean="0">
                <a:ea typeface="新細明體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新細明體" charset="-120"/>
              </a:rPr>
              <a:t>Until a Leaf Has Been Reached</a:t>
            </a:r>
          </a:p>
        </p:txBody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3399FF"/>
                </a:solidFill>
                <a:ea typeface="新細明體" charset="-120"/>
              </a:rPr>
              <a:t>1</a:t>
            </a:r>
            <a:r>
              <a:rPr lang="en-US" altLang="zh-TW" smtClean="0">
                <a:solidFill>
                  <a:schemeClr val="folHlink"/>
                </a:solidFill>
                <a:ea typeface="新細明體" charset="-120"/>
              </a:rPr>
              <a:t>0</a:t>
            </a:r>
            <a:r>
              <a:rPr lang="en-US" altLang="zh-TW" smtClean="0">
                <a:solidFill>
                  <a:srgbClr val="FF9900"/>
                </a:solidFill>
                <a:ea typeface="新細明體" charset="-120"/>
              </a:rPr>
              <a:t>1</a:t>
            </a:r>
            <a:r>
              <a:rPr lang="en-US" altLang="zh-TW" smtClean="0">
                <a:ea typeface="新細明體" charset="-120"/>
              </a:rPr>
              <a:t>11010001011100</a:t>
            </a:r>
          </a:p>
          <a:p>
            <a:pPr eaLnBrk="1" hangingPunct="1"/>
            <a:endParaRPr lang="en-US" altLang="zh-TW" smtClean="0">
              <a:ea typeface="新細明體" charset="-120"/>
            </a:endParaRPr>
          </a:p>
          <a:p>
            <a:pPr eaLnBrk="1" hangingPunct="1"/>
            <a:r>
              <a:rPr lang="en-US" altLang="zh-TW" smtClean="0">
                <a:ea typeface="新細明體" charset="-120"/>
              </a:rPr>
              <a:t>C</a:t>
            </a:r>
          </a:p>
        </p:txBody>
      </p:sp>
      <p:sp>
        <p:nvSpPr>
          <p:cNvPr id="168965" name="Line 4"/>
          <p:cNvSpPr>
            <a:spLocks noChangeShapeType="1"/>
          </p:cNvSpPr>
          <p:nvPr/>
        </p:nvSpPr>
        <p:spPr bwMode="auto">
          <a:xfrm flipV="1">
            <a:off x="5867400" y="3733800"/>
            <a:ext cx="304800" cy="533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8966" name="Line 5"/>
          <p:cNvSpPr>
            <a:spLocks noChangeShapeType="1"/>
          </p:cNvSpPr>
          <p:nvPr/>
        </p:nvSpPr>
        <p:spPr bwMode="auto">
          <a:xfrm rot="16200000" flipV="1">
            <a:off x="6400800" y="3810000"/>
            <a:ext cx="533400" cy="381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8967" name="Text Box 6"/>
          <p:cNvSpPr txBox="1">
            <a:spLocks noChangeArrowheads="1"/>
          </p:cNvSpPr>
          <p:nvPr/>
        </p:nvSpPr>
        <p:spPr bwMode="auto">
          <a:xfrm>
            <a:off x="4724400" y="4495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freq=4</a:t>
            </a:r>
          </a:p>
        </p:txBody>
      </p:sp>
      <p:sp>
        <p:nvSpPr>
          <p:cNvPr id="168968" name="Text Box 7"/>
          <p:cNvSpPr txBox="1">
            <a:spLocks noChangeArrowheads="1"/>
          </p:cNvSpPr>
          <p:nvPr/>
        </p:nvSpPr>
        <p:spPr bwMode="auto">
          <a:xfrm>
            <a:off x="5943600" y="4495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freq=1</a:t>
            </a:r>
          </a:p>
        </p:txBody>
      </p:sp>
      <p:sp>
        <p:nvSpPr>
          <p:cNvPr id="168969" name="Text Box 8"/>
          <p:cNvSpPr txBox="1">
            <a:spLocks noChangeArrowheads="1"/>
          </p:cNvSpPr>
          <p:nvPr/>
        </p:nvSpPr>
        <p:spPr bwMode="auto">
          <a:xfrm>
            <a:off x="7086600" y="4495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freq=1</a:t>
            </a:r>
          </a:p>
        </p:txBody>
      </p:sp>
      <p:sp>
        <p:nvSpPr>
          <p:cNvPr id="168970" name="Text Box 9"/>
          <p:cNvSpPr txBox="1">
            <a:spLocks noChangeArrowheads="1"/>
          </p:cNvSpPr>
          <p:nvPr/>
        </p:nvSpPr>
        <p:spPr bwMode="auto">
          <a:xfrm>
            <a:off x="8229600" y="4495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freq=2</a:t>
            </a:r>
          </a:p>
        </p:txBody>
      </p:sp>
      <p:sp>
        <p:nvSpPr>
          <p:cNvPr id="168971" name="Text Box 10"/>
          <p:cNvSpPr txBox="1">
            <a:spLocks noChangeArrowheads="1"/>
          </p:cNvSpPr>
          <p:nvPr/>
        </p:nvSpPr>
        <p:spPr bwMode="auto">
          <a:xfrm>
            <a:off x="6553200" y="35052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freq=2</a:t>
            </a:r>
          </a:p>
        </p:txBody>
      </p:sp>
      <p:sp>
        <p:nvSpPr>
          <p:cNvPr id="168972" name="Oval 11"/>
          <p:cNvSpPr>
            <a:spLocks noChangeArrowheads="1"/>
          </p:cNvSpPr>
          <p:nvPr/>
        </p:nvSpPr>
        <p:spPr bwMode="auto">
          <a:xfrm>
            <a:off x="6096000" y="33528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68973" name="Oval 12"/>
          <p:cNvSpPr>
            <a:spLocks noChangeArrowheads="1"/>
          </p:cNvSpPr>
          <p:nvPr/>
        </p:nvSpPr>
        <p:spPr bwMode="auto">
          <a:xfrm>
            <a:off x="43434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A</a:t>
            </a:r>
          </a:p>
        </p:txBody>
      </p:sp>
      <p:sp>
        <p:nvSpPr>
          <p:cNvPr id="168974" name="Oval 13"/>
          <p:cNvSpPr>
            <a:spLocks noChangeArrowheads="1"/>
          </p:cNvSpPr>
          <p:nvPr/>
        </p:nvSpPr>
        <p:spPr bwMode="auto">
          <a:xfrm>
            <a:off x="55626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B</a:t>
            </a:r>
          </a:p>
        </p:txBody>
      </p:sp>
      <p:sp>
        <p:nvSpPr>
          <p:cNvPr id="168975" name="Oval 14"/>
          <p:cNvSpPr>
            <a:spLocks noChangeArrowheads="1"/>
          </p:cNvSpPr>
          <p:nvPr/>
        </p:nvSpPr>
        <p:spPr bwMode="auto">
          <a:xfrm>
            <a:off x="67056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C</a:t>
            </a:r>
          </a:p>
        </p:txBody>
      </p:sp>
      <p:sp>
        <p:nvSpPr>
          <p:cNvPr id="168976" name="Oval 15"/>
          <p:cNvSpPr>
            <a:spLocks noChangeArrowheads="1"/>
          </p:cNvSpPr>
          <p:nvPr/>
        </p:nvSpPr>
        <p:spPr bwMode="auto">
          <a:xfrm>
            <a:off x="78486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D</a:t>
            </a:r>
          </a:p>
        </p:txBody>
      </p:sp>
      <p:sp>
        <p:nvSpPr>
          <p:cNvPr id="168977" name="Line 16"/>
          <p:cNvSpPr>
            <a:spLocks noChangeShapeType="1"/>
          </p:cNvSpPr>
          <p:nvPr/>
        </p:nvSpPr>
        <p:spPr bwMode="auto">
          <a:xfrm flipV="1">
            <a:off x="6400800" y="2819400"/>
            <a:ext cx="304800" cy="533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8978" name="Line 17"/>
          <p:cNvSpPr>
            <a:spLocks noChangeShapeType="1"/>
          </p:cNvSpPr>
          <p:nvPr/>
        </p:nvSpPr>
        <p:spPr bwMode="auto">
          <a:xfrm rot="16200000" flipV="1">
            <a:off x="6781800" y="3048000"/>
            <a:ext cx="1447800" cy="9906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8979" name="Text Box 18"/>
          <p:cNvSpPr txBox="1">
            <a:spLocks noChangeArrowheads="1"/>
          </p:cNvSpPr>
          <p:nvPr/>
        </p:nvSpPr>
        <p:spPr bwMode="auto">
          <a:xfrm>
            <a:off x="7086600" y="2590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freq=4</a:t>
            </a:r>
          </a:p>
        </p:txBody>
      </p:sp>
      <p:sp>
        <p:nvSpPr>
          <p:cNvPr id="168980" name="Oval 19"/>
          <p:cNvSpPr>
            <a:spLocks noChangeArrowheads="1"/>
          </p:cNvSpPr>
          <p:nvPr/>
        </p:nvSpPr>
        <p:spPr bwMode="auto">
          <a:xfrm>
            <a:off x="6629400" y="24384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68981" name="Line 20"/>
          <p:cNvSpPr>
            <a:spLocks noChangeShapeType="1"/>
          </p:cNvSpPr>
          <p:nvPr/>
        </p:nvSpPr>
        <p:spPr bwMode="auto">
          <a:xfrm flipV="1">
            <a:off x="4648200" y="1905000"/>
            <a:ext cx="1371600" cy="2362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8982" name="Line 21"/>
          <p:cNvSpPr>
            <a:spLocks noChangeShapeType="1"/>
          </p:cNvSpPr>
          <p:nvPr/>
        </p:nvSpPr>
        <p:spPr bwMode="auto">
          <a:xfrm rot="16200000" flipV="1">
            <a:off x="6248400" y="1981200"/>
            <a:ext cx="533400" cy="381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8983" name="Oval 22"/>
          <p:cNvSpPr>
            <a:spLocks noChangeArrowheads="1"/>
          </p:cNvSpPr>
          <p:nvPr/>
        </p:nvSpPr>
        <p:spPr bwMode="auto">
          <a:xfrm>
            <a:off x="5943600" y="1524000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68984" name="Text Box 23"/>
          <p:cNvSpPr txBox="1">
            <a:spLocks noChangeArrowheads="1"/>
          </p:cNvSpPr>
          <p:nvPr/>
        </p:nvSpPr>
        <p:spPr bwMode="auto">
          <a:xfrm>
            <a:off x="6324600" y="16764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freq=8</a:t>
            </a:r>
          </a:p>
        </p:txBody>
      </p:sp>
      <p:sp>
        <p:nvSpPr>
          <p:cNvPr id="168985" name="Text Box 24"/>
          <p:cNvSpPr txBox="1">
            <a:spLocks noChangeArrowheads="1"/>
          </p:cNvSpPr>
          <p:nvPr/>
        </p:nvSpPr>
        <p:spPr bwMode="auto">
          <a:xfrm>
            <a:off x="5486400" y="19812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168986" name="Text Box 25"/>
          <p:cNvSpPr txBox="1">
            <a:spLocks noChangeArrowheads="1"/>
          </p:cNvSpPr>
          <p:nvPr/>
        </p:nvSpPr>
        <p:spPr bwMode="auto">
          <a:xfrm>
            <a:off x="6553200" y="19812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168987" name="Text Box 26"/>
          <p:cNvSpPr txBox="1">
            <a:spLocks noChangeArrowheads="1"/>
          </p:cNvSpPr>
          <p:nvPr/>
        </p:nvSpPr>
        <p:spPr bwMode="auto">
          <a:xfrm>
            <a:off x="6172200" y="28956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168988" name="Text Box 27"/>
          <p:cNvSpPr txBox="1">
            <a:spLocks noChangeArrowheads="1"/>
          </p:cNvSpPr>
          <p:nvPr/>
        </p:nvSpPr>
        <p:spPr bwMode="auto">
          <a:xfrm>
            <a:off x="7239000" y="28956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168989" name="Text Box 28"/>
          <p:cNvSpPr txBox="1">
            <a:spLocks noChangeArrowheads="1"/>
          </p:cNvSpPr>
          <p:nvPr/>
        </p:nvSpPr>
        <p:spPr bwMode="auto">
          <a:xfrm>
            <a:off x="5638800" y="377825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168990" name="Text Box 29"/>
          <p:cNvSpPr txBox="1">
            <a:spLocks noChangeArrowheads="1"/>
          </p:cNvSpPr>
          <p:nvPr/>
        </p:nvSpPr>
        <p:spPr bwMode="auto">
          <a:xfrm>
            <a:off x="6705600" y="377825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168991" name="Text Box 30"/>
          <p:cNvSpPr txBox="1">
            <a:spLocks noChangeArrowheads="1"/>
          </p:cNvSpPr>
          <p:nvPr/>
        </p:nvSpPr>
        <p:spPr bwMode="auto">
          <a:xfrm>
            <a:off x="41148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168992" name="Text Box 31"/>
          <p:cNvSpPr txBox="1">
            <a:spLocks noChangeArrowheads="1"/>
          </p:cNvSpPr>
          <p:nvPr/>
        </p:nvSpPr>
        <p:spPr bwMode="auto">
          <a:xfrm>
            <a:off x="53340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100</a:t>
            </a:r>
          </a:p>
        </p:txBody>
      </p:sp>
      <p:sp>
        <p:nvSpPr>
          <p:cNvPr id="168993" name="Text Box 32"/>
          <p:cNvSpPr txBox="1">
            <a:spLocks noChangeArrowheads="1"/>
          </p:cNvSpPr>
          <p:nvPr/>
        </p:nvSpPr>
        <p:spPr bwMode="auto">
          <a:xfrm>
            <a:off x="64770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101</a:t>
            </a:r>
          </a:p>
        </p:txBody>
      </p:sp>
      <p:sp>
        <p:nvSpPr>
          <p:cNvPr id="168994" name="Text Box 33"/>
          <p:cNvSpPr txBox="1">
            <a:spLocks noChangeArrowheads="1"/>
          </p:cNvSpPr>
          <p:nvPr/>
        </p:nvSpPr>
        <p:spPr bwMode="auto">
          <a:xfrm>
            <a:off x="76200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11</a:t>
            </a:r>
          </a:p>
        </p:txBody>
      </p:sp>
      <p:sp>
        <p:nvSpPr>
          <p:cNvPr id="168995" name="Line 34"/>
          <p:cNvSpPr>
            <a:spLocks noChangeShapeType="1"/>
          </p:cNvSpPr>
          <p:nvPr/>
        </p:nvSpPr>
        <p:spPr bwMode="auto">
          <a:xfrm>
            <a:off x="914400" y="213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8996" name="Line 35"/>
          <p:cNvSpPr>
            <a:spLocks noChangeShapeType="1"/>
          </p:cNvSpPr>
          <p:nvPr/>
        </p:nvSpPr>
        <p:spPr bwMode="auto">
          <a:xfrm flipH="1">
            <a:off x="1066800" y="2209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8997" name="Line 36"/>
          <p:cNvSpPr>
            <a:spLocks noChangeShapeType="1"/>
          </p:cNvSpPr>
          <p:nvPr/>
        </p:nvSpPr>
        <p:spPr bwMode="auto">
          <a:xfrm>
            <a:off x="9144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52997" name="AutoShape 37"/>
          <p:cNvSpPr>
            <a:spLocks noChangeArrowheads="1"/>
          </p:cNvSpPr>
          <p:nvPr/>
        </p:nvSpPr>
        <p:spPr bwMode="auto">
          <a:xfrm rot="9000000">
            <a:off x="6858000" y="3657600"/>
            <a:ext cx="609600" cy="762000"/>
          </a:xfrm>
          <a:prstGeom prst="upArrow">
            <a:avLst>
              <a:gd name="adj1" fmla="val 60417"/>
              <a:gd name="adj2" fmla="val 72396"/>
            </a:avLst>
          </a:prstGeom>
          <a:gradFill rotWithShape="1">
            <a:gsLst>
              <a:gs pos="0">
                <a:srgbClr val="FF990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800">
              <a:ea typeface="新細明體" charset="-120"/>
            </a:endParaRPr>
          </a:p>
        </p:txBody>
      </p:sp>
      <p:sp>
        <p:nvSpPr>
          <p:cNvPr id="168999" name="AutoShape 38"/>
          <p:cNvSpPr>
            <a:spLocks noChangeArrowheads="1"/>
          </p:cNvSpPr>
          <p:nvPr/>
        </p:nvSpPr>
        <p:spPr bwMode="auto">
          <a:xfrm rot="9000000">
            <a:off x="6705600" y="1524000"/>
            <a:ext cx="609600" cy="762000"/>
          </a:xfrm>
          <a:prstGeom prst="upArrow">
            <a:avLst>
              <a:gd name="adj1" fmla="val 60417"/>
              <a:gd name="adj2" fmla="val 72396"/>
            </a:avLst>
          </a:prstGeom>
          <a:gradFill rotWithShape="1">
            <a:gsLst>
              <a:gs pos="0">
                <a:srgbClr val="3399FF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800">
              <a:ea typeface="新細明體" charset="-120"/>
            </a:endParaRPr>
          </a:p>
        </p:txBody>
      </p:sp>
      <p:sp>
        <p:nvSpPr>
          <p:cNvPr id="169000" name="AutoShape 39"/>
          <p:cNvSpPr>
            <a:spLocks noChangeArrowheads="1"/>
          </p:cNvSpPr>
          <p:nvPr/>
        </p:nvSpPr>
        <p:spPr bwMode="auto">
          <a:xfrm rot="-9000000">
            <a:off x="6477000" y="3048000"/>
            <a:ext cx="609600" cy="762000"/>
          </a:xfrm>
          <a:prstGeom prst="upArrow">
            <a:avLst>
              <a:gd name="adj1" fmla="val 60417"/>
              <a:gd name="adj2" fmla="val 72396"/>
            </a:avLst>
          </a:prstGeom>
          <a:gradFill rotWithShape="1">
            <a:gsLst>
              <a:gs pos="0">
                <a:schemeClr val="folHlink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800">
              <a:ea typeface="新細明體" charset="-120"/>
            </a:endParaRPr>
          </a:p>
        </p:txBody>
      </p:sp>
      <p:sp>
        <p:nvSpPr>
          <p:cNvPr id="553000" name="Oval 40"/>
          <p:cNvSpPr>
            <a:spLocks noChangeArrowheads="1"/>
          </p:cNvSpPr>
          <p:nvPr/>
        </p:nvSpPr>
        <p:spPr bwMode="auto">
          <a:xfrm>
            <a:off x="6553200" y="4114800"/>
            <a:ext cx="762000" cy="762000"/>
          </a:xfrm>
          <a:prstGeom prst="ellipse">
            <a:avLst/>
          </a:prstGeom>
          <a:noFill/>
          <a:ln w="28575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80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5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7" grpId="0" animBg="1"/>
      <p:bldP spid="55300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021BDDA-C085-45A3-9457-31316904A33A}" type="slidenum">
              <a:rPr lang="zh-TW" altLang="en-US" sz="1400" smtClean="0">
                <a:ea typeface="新細明體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69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Restart From Root Again</a:t>
            </a:r>
          </a:p>
        </p:txBody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DDDDDD"/>
                </a:solidFill>
                <a:ea typeface="新細明體" charset="-120"/>
              </a:rPr>
              <a:t>101</a:t>
            </a:r>
            <a:r>
              <a:rPr lang="en-US" altLang="zh-TW" smtClean="0">
                <a:solidFill>
                  <a:srgbClr val="3399FF"/>
                </a:solidFill>
                <a:ea typeface="新細明體" charset="-120"/>
              </a:rPr>
              <a:t>1</a:t>
            </a:r>
            <a:r>
              <a:rPr lang="en-US" altLang="zh-TW" smtClean="0">
                <a:ea typeface="新細明體" charset="-120"/>
              </a:rPr>
              <a:t>1010001011100</a:t>
            </a:r>
          </a:p>
          <a:p>
            <a:pPr eaLnBrk="1" hangingPunct="1"/>
            <a:endParaRPr lang="en-US" altLang="zh-TW" smtClean="0">
              <a:ea typeface="新細明體" charset="-120"/>
            </a:endParaRPr>
          </a:p>
          <a:p>
            <a:pPr eaLnBrk="1" hangingPunct="1"/>
            <a:r>
              <a:rPr lang="en-US" altLang="zh-TW" smtClean="0">
                <a:ea typeface="新細明體" charset="-120"/>
              </a:rPr>
              <a:t>C</a:t>
            </a:r>
          </a:p>
        </p:txBody>
      </p:sp>
      <p:sp>
        <p:nvSpPr>
          <p:cNvPr id="169989" name="Line 4"/>
          <p:cNvSpPr>
            <a:spLocks noChangeShapeType="1"/>
          </p:cNvSpPr>
          <p:nvPr/>
        </p:nvSpPr>
        <p:spPr bwMode="auto">
          <a:xfrm flipV="1">
            <a:off x="5867400" y="3733800"/>
            <a:ext cx="304800" cy="533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9990" name="Line 5"/>
          <p:cNvSpPr>
            <a:spLocks noChangeShapeType="1"/>
          </p:cNvSpPr>
          <p:nvPr/>
        </p:nvSpPr>
        <p:spPr bwMode="auto">
          <a:xfrm rot="16200000" flipV="1">
            <a:off x="6400800" y="3810000"/>
            <a:ext cx="533400" cy="381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9991" name="Text Box 6"/>
          <p:cNvSpPr txBox="1">
            <a:spLocks noChangeArrowheads="1"/>
          </p:cNvSpPr>
          <p:nvPr/>
        </p:nvSpPr>
        <p:spPr bwMode="auto">
          <a:xfrm>
            <a:off x="4724400" y="4495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freq=4</a:t>
            </a:r>
          </a:p>
        </p:txBody>
      </p:sp>
      <p:sp>
        <p:nvSpPr>
          <p:cNvPr id="169992" name="Text Box 7"/>
          <p:cNvSpPr txBox="1">
            <a:spLocks noChangeArrowheads="1"/>
          </p:cNvSpPr>
          <p:nvPr/>
        </p:nvSpPr>
        <p:spPr bwMode="auto">
          <a:xfrm>
            <a:off x="5943600" y="4495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freq=1</a:t>
            </a:r>
          </a:p>
        </p:txBody>
      </p:sp>
      <p:sp>
        <p:nvSpPr>
          <p:cNvPr id="169993" name="Text Box 8"/>
          <p:cNvSpPr txBox="1">
            <a:spLocks noChangeArrowheads="1"/>
          </p:cNvSpPr>
          <p:nvPr/>
        </p:nvSpPr>
        <p:spPr bwMode="auto">
          <a:xfrm>
            <a:off x="7086600" y="4495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freq=1</a:t>
            </a:r>
          </a:p>
        </p:txBody>
      </p:sp>
      <p:sp>
        <p:nvSpPr>
          <p:cNvPr id="169994" name="Text Box 9"/>
          <p:cNvSpPr txBox="1">
            <a:spLocks noChangeArrowheads="1"/>
          </p:cNvSpPr>
          <p:nvPr/>
        </p:nvSpPr>
        <p:spPr bwMode="auto">
          <a:xfrm>
            <a:off x="8229600" y="4495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freq=2</a:t>
            </a:r>
          </a:p>
        </p:txBody>
      </p:sp>
      <p:sp>
        <p:nvSpPr>
          <p:cNvPr id="169995" name="Text Box 10"/>
          <p:cNvSpPr txBox="1">
            <a:spLocks noChangeArrowheads="1"/>
          </p:cNvSpPr>
          <p:nvPr/>
        </p:nvSpPr>
        <p:spPr bwMode="auto">
          <a:xfrm>
            <a:off x="6553200" y="35052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freq=2</a:t>
            </a:r>
          </a:p>
        </p:txBody>
      </p:sp>
      <p:sp>
        <p:nvSpPr>
          <p:cNvPr id="169996" name="Oval 11"/>
          <p:cNvSpPr>
            <a:spLocks noChangeArrowheads="1"/>
          </p:cNvSpPr>
          <p:nvPr/>
        </p:nvSpPr>
        <p:spPr bwMode="auto">
          <a:xfrm>
            <a:off x="6096000" y="33528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69997" name="Oval 12"/>
          <p:cNvSpPr>
            <a:spLocks noChangeArrowheads="1"/>
          </p:cNvSpPr>
          <p:nvPr/>
        </p:nvSpPr>
        <p:spPr bwMode="auto">
          <a:xfrm>
            <a:off x="43434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A</a:t>
            </a:r>
          </a:p>
        </p:txBody>
      </p:sp>
      <p:sp>
        <p:nvSpPr>
          <p:cNvPr id="169998" name="Oval 13"/>
          <p:cNvSpPr>
            <a:spLocks noChangeArrowheads="1"/>
          </p:cNvSpPr>
          <p:nvPr/>
        </p:nvSpPr>
        <p:spPr bwMode="auto">
          <a:xfrm>
            <a:off x="55626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B</a:t>
            </a:r>
          </a:p>
        </p:txBody>
      </p:sp>
      <p:sp>
        <p:nvSpPr>
          <p:cNvPr id="169999" name="Oval 14"/>
          <p:cNvSpPr>
            <a:spLocks noChangeArrowheads="1"/>
          </p:cNvSpPr>
          <p:nvPr/>
        </p:nvSpPr>
        <p:spPr bwMode="auto">
          <a:xfrm>
            <a:off x="67056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C</a:t>
            </a:r>
          </a:p>
        </p:txBody>
      </p:sp>
      <p:sp>
        <p:nvSpPr>
          <p:cNvPr id="170000" name="Oval 15"/>
          <p:cNvSpPr>
            <a:spLocks noChangeArrowheads="1"/>
          </p:cNvSpPr>
          <p:nvPr/>
        </p:nvSpPr>
        <p:spPr bwMode="auto">
          <a:xfrm>
            <a:off x="78486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D</a:t>
            </a:r>
          </a:p>
        </p:txBody>
      </p:sp>
      <p:sp>
        <p:nvSpPr>
          <p:cNvPr id="170001" name="Line 16"/>
          <p:cNvSpPr>
            <a:spLocks noChangeShapeType="1"/>
          </p:cNvSpPr>
          <p:nvPr/>
        </p:nvSpPr>
        <p:spPr bwMode="auto">
          <a:xfrm flipV="1">
            <a:off x="6400800" y="2819400"/>
            <a:ext cx="304800" cy="533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0002" name="Line 17"/>
          <p:cNvSpPr>
            <a:spLocks noChangeShapeType="1"/>
          </p:cNvSpPr>
          <p:nvPr/>
        </p:nvSpPr>
        <p:spPr bwMode="auto">
          <a:xfrm rot="16200000" flipV="1">
            <a:off x="6781800" y="3048000"/>
            <a:ext cx="1447800" cy="9906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0003" name="Text Box 18"/>
          <p:cNvSpPr txBox="1">
            <a:spLocks noChangeArrowheads="1"/>
          </p:cNvSpPr>
          <p:nvPr/>
        </p:nvSpPr>
        <p:spPr bwMode="auto">
          <a:xfrm>
            <a:off x="7086600" y="2590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freq=4</a:t>
            </a:r>
          </a:p>
        </p:txBody>
      </p:sp>
      <p:sp>
        <p:nvSpPr>
          <p:cNvPr id="170004" name="Oval 19"/>
          <p:cNvSpPr>
            <a:spLocks noChangeArrowheads="1"/>
          </p:cNvSpPr>
          <p:nvPr/>
        </p:nvSpPr>
        <p:spPr bwMode="auto">
          <a:xfrm>
            <a:off x="6629400" y="24384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70005" name="Line 20"/>
          <p:cNvSpPr>
            <a:spLocks noChangeShapeType="1"/>
          </p:cNvSpPr>
          <p:nvPr/>
        </p:nvSpPr>
        <p:spPr bwMode="auto">
          <a:xfrm flipV="1">
            <a:off x="4648200" y="1905000"/>
            <a:ext cx="1371600" cy="2362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0006" name="Line 21"/>
          <p:cNvSpPr>
            <a:spLocks noChangeShapeType="1"/>
          </p:cNvSpPr>
          <p:nvPr/>
        </p:nvSpPr>
        <p:spPr bwMode="auto">
          <a:xfrm rot="16200000" flipV="1">
            <a:off x="6248400" y="1981200"/>
            <a:ext cx="533400" cy="381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0007" name="Oval 22"/>
          <p:cNvSpPr>
            <a:spLocks noChangeArrowheads="1"/>
          </p:cNvSpPr>
          <p:nvPr/>
        </p:nvSpPr>
        <p:spPr bwMode="auto">
          <a:xfrm>
            <a:off x="5943600" y="1524000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70008" name="Text Box 23"/>
          <p:cNvSpPr txBox="1">
            <a:spLocks noChangeArrowheads="1"/>
          </p:cNvSpPr>
          <p:nvPr/>
        </p:nvSpPr>
        <p:spPr bwMode="auto">
          <a:xfrm>
            <a:off x="6324600" y="16764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freq=8</a:t>
            </a:r>
          </a:p>
        </p:txBody>
      </p:sp>
      <p:sp>
        <p:nvSpPr>
          <p:cNvPr id="170009" name="Text Box 24"/>
          <p:cNvSpPr txBox="1">
            <a:spLocks noChangeArrowheads="1"/>
          </p:cNvSpPr>
          <p:nvPr/>
        </p:nvSpPr>
        <p:spPr bwMode="auto">
          <a:xfrm>
            <a:off x="5486400" y="19812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170010" name="Text Box 25"/>
          <p:cNvSpPr txBox="1">
            <a:spLocks noChangeArrowheads="1"/>
          </p:cNvSpPr>
          <p:nvPr/>
        </p:nvSpPr>
        <p:spPr bwMode="auto">
          <a:xfrm>
            <a:off x="6553200" y="19812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170011" name="Text Box 26"/>
          <p:cNvSpPr txBox="1">
            <a:spLocks noChangeArrowheads="1"/>
          </p:cNvSpPr>
          <p:nvPr/>
        </p:nvSpPr>
        <p:spPr bwMode="auto">
          <a:xfrm>
            <a:off x="6172200" y="28956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170012" name="Text Box 27"/>
          <p:cNvSpPr txBox="1">
            <a:spLocks noChangeArrowheads="1"/>
          </p:cNvSpPr>
          <p:nvPr/>
        </p:nvSpPr>
        <p:spPr bwMode="auto">
          <a:xfrm>
            <a:off x="7239000" y="28956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170013" name="Text Box 28"/>
          <p:cNvSpPr txBox="1">
            <a:spLocks noChangeArrowheads="1"/>
          </p:cNvSpPr>
          <p:nvPr/>
        </p:nvSpPr>
        <p:spPr bwMode="auto">
          <a:xfrm>
            <a:off x="5638800" y="377825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170014" name="Text Box 29"/>
          <p:cNvSpPr txBox="1">
            <a:spLocks noChangeArrowheads="1"/>
          </p:cNvSpPr>
          <p:nvPr/>
        </p:nvSpPr>
        <p:spPr bwMode="auto">
          <a:xfrm>
            <a:off x="6705600" y="377825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170015" name="Text Box 30"/>
          <p:cNvSpPr txBox="1">
            <a:spLocks noChangeArrowheads="1"/>
          </p:cNvSpPr>
          <p:nvPr/>
        </p:nvSpPr>
        <p:spPr bwMode="auto">
          <a:xfrm>
            <a:off x="41148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170016" name="Text Box 31"/>
          <p:cNvSpPr txBox="1">
            <a:spLocks noChangeArrowheads="1"/>
          </p:cNvSpPr>
          <p:nvPr/>
        </p:nvSpPr>
        <p:spPr bwMode="auto">
          <a:xfrm>
            <a:off x="53340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100</a:t>
            </a:r>
          </a:p>
        </p:txBody>
      </p:sp>
      <p:sp>
        <p:nvSpPr>
          <p:cNvPr id="170017" name="Text Box 32"/>
          <p:cNvSpPr txBox="1">
            <a:spLocks noChangeArrowheads="1"/>
          </p:cNvSpPr>
          <p:nvPr/>
        </p:nvSpPr>
        <p:spPr bwMode="auto">
          <a:xfrm>
            <a:off x="64770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101</a:t>
            </a:r>
          </a:p>
        </p:txBody>
      </p:sp>
      <p:sp>
        <p:nvSpPr>
          <p:cNvPr id="170018" name="Text Box 33"/>
          <p:cNvSpPr txBox="1">
            <a:spLocks noChangeArrowheads="1"/>
          </p:cNvSpPr>
          <p:nvPr/>
        </p:nvSpPr>
        <p:spPr bwMode="auto">
          <a:xfrm>
            <a:off x="76200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11</a:t>
            </a:r>
          </a:p>
        </p:txBody>
      </p:sp>
      <p:sp>
        <p:nvSpPr>
          <p:cNvPr id="554018" name="AutoShape 34"/>
          <p:cNvSpPr>
            <a:spLocks noChangeArrowheads="1"/>
          </p:cNvSpPr>
          <p:nvPr/>
        </p:nvSpPr>
        <p:spPr bwMode="auto">
          <a:xfrm rot="9000000">
            <a:off x="6705600" y="1524000"/>
            <a:ext cx="609600" cy="762000"/>
          </a:xfrm>
          <a:prstGeom prst="upArrow">
            <a:avLst>
              <a:gd name="adj1" fmla="val 60417"/>
              <a:gd name="adj2" fmla="val 72396"/>
            </a:avLst>
          </a:prstGeom>
          <a:gradFill rotWithShape="1">
            <a:gsLst>
              <a:gs pos="0">
                <a:srgbClr val="3399FF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80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5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0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94682D7-5C78-4793-A603-B69DA5D44A6F}" type="slidenum">
              <a:rPr lang="zh-TW" altLang="en-US" sz="1400" smtClean="0">
                <a:ea typeface="新細明體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71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Reach Another Leaf Node</a:t>
            </a:r>
          </a:p>
        </p:txBody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DDDDDD"/>
                </a:solidFill>
                <a:ea typeface="新細明體" charset="-120"/>
              </a:rPr>
              <a:t>101</a:t>
            </a:r>
            <a:r>
              <a:rPr lang="en-US" altLang="zh-TW" smtClean="0">
                <a:solidFill>
                  <a:srgbClr val="3399FF"/>
                </a:solidFill>
                <a:ea typeface="新細明體" charset="-120"/>
              </a:rPr>
              <a:t>1</a:t>
            </a:r>
            <a:r>
              <a:rPr lang="en-US" altLang="zh-TW" smtClean="0">
                <a:solidFill>
                  <a:srgbClr val="669900"/>
                </a:solidFill>
                <a:ea typeface="新細明體" charset="-120"/>
              </a:rPr>
              <a:t>1</a:t>
            </a:r>
            <a:r>
              <a:rPr lang="en-US" altLang="zh-TW" smtClean="0">
                <a:ea typeface="新細明體" charset="-120"/>
              </a:rPr>
              <a:t>010001011100</a:t>
            </a:r>
          </a:p>
          <a:p>
            <a:pPr eaLnBrk="1" hangingPunct="1"/>
            <a:endParaRPr lang="en-US" altLang="zh-TW" smtClean="0">
              <a:ea typeface="新細明體" charset="-120"/>
            </a:endParaRPr>
          </a:p>
          <a:p>
            <a:pPr eaLnBrk="1" hangingPunct="1"/>
            <a:r>
              <a:rPr lang="en-US" altLang="zh-TW" smtClean="0">
                <a:ea typeface="新細明體" charset="-120"/>
              </a:rPr>
              <a:t>CD</a:t>
            </a:r>
          </a:p>
        </p:txBody>
      </p:sp>
      <p:sp>
        <p:nvSpPr>
          <p:cNvPr id="171013" name="Line 4"/>
          <p:cNvSpPr>
            <a:spLocks noChangeShapeType="1"/>
          </p:cNvSpPr>
          <p:nvPr/>
        </p:nvSpPr>
        <p:spPr bwMode="auto">
          <a:xfrm flipV="1">
            <a:off x="5867400" y="3733800"/>
            <a:ext cx="304800" cy="533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1014" name="Line 5"/>
          <p:cNvSpPr>
            <a:spLocks noChangeShapeType="1"/>
          </p:cNvSpPr>
          <p:nvPr/>
        </p:nvSpPr>
        <p:spPr bwMode="auto">
          <a:xfrm rot="16200000" flipV="1">
            <a:off x="6400800" y="3810000"/>
            <a:ext cx="533400" cy="381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1015" name="Text Box 6"/>
          <p:cNvSpPr txBox="1">
            <a:spLocks noChangeArrowheads="1"/>
          </p:cNvSpPr>
          <p:nvPr/>
        </p:nvSpPr>
        <p:spPr bwMode="auto">
          <a:xfrm>
            <a:off x="4724400" y="4495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freq=4</a:t>
            </a:r>
          </a:p>
        </p:txBody>
      </p:sp>
      <p:sp>
        <p:nvSpPr>
          <p:cNvPr id="171016" name="Text Box 7"/>
          <p:cNvSpPr txBox="1">
            <a:spLocks noChangeArrowheads="1"/>
          </p:cNvSpPr>
          <p:nvPr/>
        </p:nvSpPr>
        <p:spPr bwMode="auto">
          <a:xfrm>
            <a:off x="5943600" y="4495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freq=1</a:t>
            </a:r>
          </a:p>
        </p:txBody>
      </p:sp>
      <p:sp>
        <p:nvSpPr>
          <p:cNvPr id="171017" name="Text Box 8"/>
          <p:cNvSpPr txBox="1">
            <a:spLocks noChangeArrowheads="1"/>
          </p:cNvSpPr>
          <p:nvPr/>
        </p:nvSpPr>
        <p:spPr bwMode="auto">
          <a:xfrm>
            <a:off x="7086600" y="4495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freq=1</a:t>
            </a:r>
          </a:p>
        </p:txBody>
      </p:sp>
      <p:sp>
        <p:nvSpPr>
          <p:cNvPr id="171018" name="Text Box 9"/>
          <p:cNvSpPr txBox="1">
            <a:spLocks noChangeArrowheads="1"/>
          </p:cNvSpPr>
          <p:nvPr/>
        </p:nvSpPr>
        <p:spPr bwMode="auto">
          <a:xfrm>
            <a:off x="8229600" y="4495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freq=2</a:t>
            </a:r>
          </a:p>
        </p:txBody>
      </p:sp>
      <p:sp>
        <p:nvSpPr>
          <p:cNvPr id="171019" name="Text Box 10"/>
          <p:cNvSpPr txBox="1">
            <a:spLocks noChangeArrowheads="1"/>
          </p:cNvSpPr>
          <p:nvPr/>
        </p:nvSpPr>
        <p:spPr bwMode="auto">
          <a:xfrm>
            <a:off x="6553200" y="35052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freq=2</a:t>
            </a:r>
          </a:p>
        </p:txBody>
      </p:sp>
      <p:sp>
        <p:nvSpPr>
          <p:cNvPr id="171020" name="Oval 11"/>
          <p:cNvSpPr>
            <a:spLocks noChangeArrowheads="1"/>
          </p:cNvSpPr>
          <p:nvPr/>
        </p:nvSpPr>
        <p:spPr bwMode="auto">
          <a:xfrm>
            <a:off x="6096000" y="33528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71021" name="Oval 12"/>
          <p:cNvSpPr>
            <a:spLocks noChangeArrowheads="1"/>
          </p:cNvSpPr>
          <p:nvPr/>
        </p:nvSpPr>
        <p:spPr bwMode="auto">
          <a:xfrm>
            <a:off x="43434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A</a:t>
            </a:r>
          </a:p>
        </p:txBody>
      </p:sp>
      <p:sp>
        <p:nvSpPr>
          <p:cNvPr id="171022" name="Oval 13"/>
          <p:cNvSpPr>
            <a:spLocks noChangeArrowheads="1"/>
          </p:cNvSpPr>
          <p:nvPr/>
        </p:nvSpPr>
        <p:spPr bwMode="auto">
          <a:xfrm>
            <a:off x="55626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B</a:t>
            </a:r>
          </a:p>
        </p:txBody>
      </p:sp>
      <p:sp>
        <p:nvSpPr>
          <p:cNvPr id="171023" name="Oval 14"/>
          <p:cNvSpPr>
            <a:spLocks noChangeArrowheads="1"/>
          </p:cNvSpPr>
          <p:nvPr/>
        </p:nvSpPr>
        <p:spPr bwMode="auto">
          <a:xfrm>
            <a:off x="67056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C</a:t>
            </a:r>
          </a:p>
        </p:txBody>
      </p:sp>
      <p:sp>
        <p:nvSpPr>
          <p:cNvPr id="171024" name="Oval 15"/>
          <p:cNvSpPr>
            <a:spLocks noChangeArrowheads="1"/>
          </p:cNvSpPr>
          <p:nvPr/>
        </p:nvSpPr>
        <p:spPr bwMode="auto">
          <a:xfrm>
            <a:off x="78486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D</a:t>
            </a:r>
          </a:p>
        </p:txBody>
      </p:sp>
      <p:sp>
        <p:nvSpPr>
          <p:cNvPr id="171025" name="Line 16"/>
          <p:cNvSpPr>
            <a:spLocks noChangeShapeType="1"/>
          </p:cNvSpPr>
          <p:nvPr/>
        </p:nvSpPr>
        <p:spPr bwMode="auto">
          <a:xfrm flipV="1">
            <a:off x="6400800" y="2819400"/>
            <a:ext cx="304800" cy="533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1026" name="Line 17"/>
          <p:cNvSpPr>
            <a:spLocks noChangeShapeType="1"/>
          </p:cNvSpPr>
          <p:nvPr/>
        </p:nvSpPr>
        <p:spPr bwMode="auto">
          <a:xfrm rot="16200000" flipV="1">
            <a:off x="6781800" y="3048000"/>
            <a:ext cx="1447800" cy="9906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1027" name="Text Box 18"/>
          <p:cNvSpPr txBox="1">
            <a:spLocks noChangeArrowheads="1"/>
          </p:cNvSpPr>
          <p:nvPr/>
        </p:nvSpPr>
        <p:spPr bwMode="auto">
          <a:xfrm>
            <a:off x="7086600" y="2590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freq=4</a:t>
            </a:r>
          </a:p>
        </p:txBody>
      </p:sp>
      <p:sp>
        <p:nvSpPr>
          <p:cNvPr id="171028" name="Oval 19"/>
          <p:cNvSpPr>
            <a:spLocks noChangeArrowheads="1"/>
          </p:cNvSpPr>
          <p:nvPr/>
        </p:nvSpPr>
        <p:spPr bwMode="auto">
          <a:xfrm>
            <a:off x="6629400" y="24384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71029" name="Line 20"/>
          <p:cNvSpPr>
            <a:spLocks noChangeShapeType="1"/>
          </p:cNvSpPr>
          <p:nvPr/>
        </p:nvSpPr>
        <p:spPr bwMode="auto">
          <a:xfrm flipV="1">
            <a:off x="4648200" y="1905000"/>
            <a:ext cx="1371600" cy="2362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1030" name="Line 21"/>
          <p:cNvSpPr>
            <a:spLocks noChangeShapeType="1"/>
          </p:cNvSpPr>
          <p:nvPr/>
        </p:nvSpPr>
        <p:spPr bwMode="auto">
          <a:xfrm rot="16200000" flipV="1">
            <a:off x="6248400" y="1981200"/>
            <a:ext cx="533400" cy="381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1031" name="Oval 22"/>
          <p:cNvSpPr>
            <a:spLocks noChangeArrowheads="1"/>
          </p:cNvSpPr>
          <p:nvPr/>
        </p:nvSpPr>
        <p:spPr bwMode="auto">
          <a:xfrm>
            <a:off x="5943600" y="1524000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71032" name="Text Box 23"/>
          <p:cNvSpPr txBox="1">
            <a:spLocks noChangeArrowheads="1"/>
          </p:cNvSpPr>
          <p:nvPr/>
        </p:nvSpPr>
        <p:spPr bwMode="auto">
          <a:xfrm>
            <a:off x="6324600" y="16764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freq=8</a:t>
            </a:r>
          </a:p>
        </p:txBody>
      </p:sp>
      <p:sp>
        <p:nvSpPr>
          <p:cNvPr id="171033" name="Text Box 24"/>
          <p:cNvSpPr txBox="1">
            <a:spLocks noChangeArrowheads="1"/>
          </p:cNvSpPr>
          <p:nvPr/>
        </p:nvSpPr>
        <p:spPr bwMode="auto">
          <a:xfrm>
            <a:off x="5486400" y="19812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171034" name="Text Box 25"/>
          <p:cNvSpPr txBox="1">
            <a:spLocks noChangeArrowheads="1"/>
          </p:cNvSpPr>
          <p:nvPr/>
        </p:nvSpPr>
        <p:spPr bwMode="auto">
          <a:xfrm>
            <a:off x="6553200" y="19812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171035" name="Text Box 26"/>
          <p:cNvSpPr txBox="1">
            <a:spLocks noChangeArrowheads="1"/>
          </p:cNvSpPr>
          <p:nvPr/>
        </p:nvSpPr>
        <p:spPr bwMode="auto">
          <a:xfrm>
            <a:off x="6172200" y="28956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171036" name="Text Box 27"/>
          <p:cNvSpPr txBox="1">
            <a:spLocks noChangeArrowheads="1"/>
          </p:cNvSpPr>
          <p:nvPr/>
        </p:nvSpPr>
        <p:spPr bwMode="auto">
          <a:xfrm>
            <a:off x="7239000" y="28956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171037" name="Text Box 28"/>
          <p:cNvSpPr txBox="1">
            <a:spLocks noChangeArrowheads="1"/>
          </p:cNvSpPr>
          <p:nvPr/>
        </p:nvSpPr>
        <p:spPr bwMode="auto">
          <a:xfrm>
            <a:off x="5638800" y="377825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171038" name="Text Box 29"/>
          <p:cNvSpPr txBox="1">
            <a:spLocks noChangeArrowheads="1"/>
          </p:cNvSpPr>
          <p:nvPr/>
        </p:nvSpPr>
        <p:spPr bwMode="auto">
          <a:xfrm>
            <a:off x="6705600" y="377825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171039" name="Text Box 30"/>
          <p:cNvSpPr txBox="1">
            <a:spLocks noChangeArrowheads="1"/>
          </p:cNvSpPr>
          <p:nvPr/>
        </p:nvSpPr>
        <p:spPr bwMode="auto">
          <a:xfrm>
            <a:off x="41148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171040" name="Text Box 31"/>
          <p:cNvSpPr txBox="1">
            <a:spLocks noChangeArrowheads="1"/>
          </p:cNvSpPr>
          <p:nvPr/>
        </p:nvSpPr>
        <p:spPr bwMode="auto">
          <a:xfrm>
            <a:off x="53340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100</a:t>
            </a:r>
          </a:p>
        </p:txBody>
      </p:sp>
      <p:sp>
        <p:nvSpPr>
          <p:cNvPr id="171041" name="Text Box 32"/>
          <p:cNvSpPr txBox="1">
            <a:spLocks noChangeArrowheads="1"/>
          </p:cNvSpPr>
          <p:nvPr/>
        </p:nvSpPr>
        <p:spPr bwMode="auto">
          <a:xfrm>
            <a:off x="64770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101</a:t>
            </a:r>
          </a:p>
        </p:txBody>
      </p:sp>
      <p:sp>
        <p:nvSpPr>
          <p:cNvPr id="171042" name="Text Box 33"/>
          <p:cNvSpPr txBox="1">
            <a:spLocks noChangeArrowheads="1"/>
          </p:cNvSpPr>
          <p:nvPr/>
        </p:nvSpPr>
        <p:spPr bwMode="auto">
          <a:xfrm>
            <a:off x="76200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11</a:t>
            </a:r>
          </a:p>
        </p:txBody>
      </p:sp>
      <p:sp>
        <p:nvSpPr>
          <p:cNvPr id="171043" name="Line 34"/>
          <p:cNvSpPr>
            <a:spLocks noChangeShapeType="1"/>
          </p:cNvSpPr>
          <p:nvPr/>
        </p:nvSpPr>
        <p:spPr bwMode="auto">
          <a:xfrm>
            <a:off x="1600200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1044" name="Line 35"/>
          <p:cNvSpPr>
            <a:spLocks noChangeShapeType="1"/>
          </p:cNvSpPr>
          <p:nvPr/>
        </p:nvSpPr>
        <p:spPr bwMode="auto">
          <a:xfrm flipH="1">
            <a:off x="1371600" y="2209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1045" name="Line 36"/>
          <p:cNvSpPr>
            <a:spLocks noChangeShapeType="1"/>
          </p:cNvSpPr>
          <p:nvPr/>
        </p:nvSpPr>
        <p:spPr bwMode="auto">
          <a:xfrm>
            <a:off x="11430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1046" name="AutoShape 37"/>
          <p:cNvSpPr>
            <a:spLocks noChangeArrowheads="1"/>
          </p:cNvSpPr>
          <p:nvPr/>
        </p:nvSpPr>
        <p:spPr bwMode="auto">
          <a:xfrm rot="9000000">
            <a:off x="6705600" y="1524000"/>
            <a:ext cx="609600" cy="762000"/>
          </a:xfrm>
          <a:prstGeom prst="upArrow">
            <a:avLst>
              <a:gd name="adj1" fmla="val 60417"/>
              <a:gd name="adj2" fmla="val 72396"/>
            </a:avLst>
          </a:prstGeom>
          <a:gradFill rotWithShape="1">
            <a:gsLst>
              <a:gs pos="0">
                <a:srgbClr val="3399FF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800">
              <a:ea typeface="新細明體" charset="-120"/>
            </a:endParaRPr>
          </a:p>
        </p:txBody>
      </p:sp>
      <p:sp>
        <p:nvSpPr>
          <p:cNvPr id="555046" name="AutoShape 38"/>
          <p:cNvSpPr>
            <a:spLocks noChangeArrowheads="1"/>
          </p:cNvSpPr>
          <p:nvPr/>
        </p:nvSpPr>
        <p:spPr bwMode="auto">
          <a:xfrm rot="9000000">
            <a:off x="7696200" y="3124200"/>
            <a:ext cx="609600" cy="762000"/>
          </a:xfrm>
          <a:prstGeom prst="upArrow">
            <a:avLst>
              <a:gd name="adj1" fmla="val 60417"/>
              <a:gd name="adj2" fmla="val 72396"/>
            </a:avLst>
          </a:prstGeom>
          <a:gradFill rotWithShape="1">
            <a:gsLst>
              <a:gs pos="0">
                <a:schemeClr val="folHlink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80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5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A207A3D-8B3A-4162-905D-A1EB627FFFA9}" type="slidenum">
              <a:rPr lang="zh-TW" altLang="en-US" sz="1400" smtClean="0">
                <a:ea typeface="新細明體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72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新細明體" charset="-120"/>
              </a:rPr>
              <a:t>Decode the Remaining by Similar Method</a:t>
            </a:r>
          </a:p>
        </p:txBody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DDDDDD"/>
                </a:solidFill>
                <a:ea typeface="新細明體" charset="-120"/>
              </a:rPr>
              <a:t>10111</a:t>
            </a:r>
            <a:r>
              <a:rPr lang="en-US" altLang="zh-TW" smtClean="0">
                <a:solidFill>
                  <a:srgbClr val="3399FF"/>
                </a:solidFill>
                <a:ea typeface="新細明體" charset="-120"/>
              </a:rPr>
              <a:t>0</a:t>
            </a:r>
            <a:r>
              <a:rPr lang="en-US" altLang="zh-TW" smtClean="0">
                <a:ea typeface="新細明體" charset="-120"/>
              </a:rPr>
              <a:t>10001011100</a:t>
            </a:r>
          </a:p>
          <a:p>
            <a:pPr eaLnBrk="1" hangingPunct="1"/>
            <a:endParaRPr lang="en-US" altLang="zh-TW" smtClean="0">
              <a:ea typeface="新細明體" charset="-120"/>
            </a:endParaRPr>
          </a:p>
          <a:p>
            <a:pPr eaLnBrk="1" hangingPunct="1"/>
            <a:r>
              <a:rPr lang="en-US" altLang="zh-TW" smtClean="0">
                <a:ea typeface="新細明體" charset="-120"/>
              </a:rPr>
              <a:t>CDA</a:t>
            </a:r>
          </a:p>
        </p:txBody>
      </p:sp>
      <p:sp>
        <p:nvSpPr>
          <p:cNvPr id="172037" name="Line 4"/>
          <p:cNvSpPr>
            <a:spLocks noChangeShapeType="1"/>
          </p:cNvSpPr>
          <p:nvPr/>
        </p:nvSpPr>
        <p:spPr bwMode="auto">
          <a:xfrm flipV="1">
            <a:off x="5867400" y="3733800"/>
            <a:ext cx="304800" cy="533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2038" name="Line 5"/>
          <p:cNvSpPr>
            <a:spLocks noChangeShapeType="1"/>
          </p:cNvSpPr>
          <p:nvPr/>
        </p:nvSpPr>
        <p:spPr bwMode="auto">
          <a:xfrm rot="16200000" flipV="1">
            <a:off x="6400800" y="3810000"/>
            <a:ext cx="533400" cy="381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2039" name="Text Box 6"/>
          <p:cNvSpPr txBox="1">
            <a:spLocks noChangeArrowheads="1"/>
          </p:cNvSpPr>
          <p:nvPr/>
        </p:nvSpPr>
        <p:spPr bwMode="auto">
          <a:xfrm>
            <a:off x="4724400" y="4495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freq=4</a:t>
            </a:r>
          </a:p>
        </p:txBody>
      </p:sp>
      <p:sp>
        <p:nvSpPr>
          <p:cNvPr id="172040" name="Text Box 7"/>
          <p:cNvSpPr txBox="1">
            <a:spLocks noChangeArrowheads="1"/>
          </p:cNvSpPr>
          <p:nvPr/>
        </p:nvSpPr>
        <p:spPr bwMode="auto">
          <a:xfrm>
            <a:off x="5943600" y="4495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freq=1</a:t>
            </a:r>
          </a:p>
        </p:txBody>
      </p:sp>
      <p:sp>
        <p:nvSpPr>
          <p:cNvPr id="172041" name="Text Box 8"/>
          <p:cNvSpPr txBox="1">
            <a:spLocks noChangeArrowheads="1"/>
          </p:cNvSpPr>
          <p:nvPr/>
        </p:nvSpPr>
        <p:spPr bwMode="auto">
          <a:xfrm>
            <a:off x="7086600" y="4495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freq=1</a:t>
            </a:r>
          </a:p>
        </p:txBody>
      </p:sp>
      <p:sp>
        <p:nvSpPr>
          <p:cNvPr id="172042" name="Text Box 9"/>
          <p:cNvSpPr txBox="1">
            <a:spLocks noChangeArrowheads="1"/>
          </p:cNvSpPr>
          <p:nvPr/>
        </p:nvSpPr>
        <p:spPr bwMode="auto">
          <a:xfrm>
            <a:off x="8229600" y="4495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freq=2</a:t>
            </a:r>
          </a:p>
        </p:txBody>
      </p:sp>
      <p:sp>
        <p:nvSpPr>
          <p:cNvPr id="172043" name="Text Box 10"/>
          <p:cNvSpPr txBox="1">
            <a:spLocks noChangeArrowheads="1"/>
          </p:cNvSpPr>
          <p:nvPr/>
        </p:nvSpPr>
        <p:spPr bwMode="auto">
          <a:xfrm>
            <a:off x="6553200" y="35052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freq=2</a:t>
            </a:r>
          </a:p>
        </p:txBody>
      </p:sp>
      <p:sp>
        <p:nvSpPr>
          <p:cNvPr id="172044" name="Oval 11"/>
          <p:cNvSpPr>
            <a:spLocks noChangeArrowheads="1"/>
          </p:cNvSpPr>
          <p:nvPr/>
        </p:nvSpPr>
        <p:spPr bwMode="auto">
          <a:xfrm>
            <a:off x="6096000" y="33528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72045" name="Oval 12"/>
          <p:cNvSpPr>
            <a:spLocks noChangeArrowheads="1"/>
          </p:cNvSpPr>
          <p:nvPr/>
        </p:nvSpPr>
        <p:spPr bwMode="auto">
          <a:xfrm>
            <a:off x="43434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A</a:t>
            </a:r>
          </a:p>
        </p:txBody>
      </p:sp>
      <p:sp>
        <p:nvSpPr>
          <p:cNvPr id="172046" name="Oval 13"/>
          <p:cNvSpPr>
            <a:spLocks noChangeArrowheads="1"/>
          </p:cNvSpPr>
          <p:nvPr/>
        </p:nvSpPr>
        <p:spPr bwMode="auto">
          <a:xfrm>
            <a:off x="55626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B</a:t>
            </a:r>
          </a:p>
        </p:txBody>
      </p:sp>
      <p:sp>
        <p:nvSpPr>
          <p:cNvPr id="172047" name="Oval 14"/>
          <p:cNvSpPr>
            <a:spLocks noChangeArrowheads="1"/>
          </p:cNvSpPr>
          <p:nvPr/>
        </p:nvSpPr>
        <p:spPr bwMode="auto">
          <a:xfrm>
            <a:off x="67056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C</a:t>
            </a:r>
          </a:p>
        </p:txBody>
      </p:sp>
      <p:sp>
        <p:nvSpPr>
          <p:cNvPr id="172048" name="Oval 15"/>
          <p:cNvSpPr>
            <a:spLocks noChangeArrowheads="1"/>
          </p:cNvSpPr>
          <p:nvPr/>
        </p:nvSpPr>
        <p:spPr bwMode="auto">
          <a:xfrm>
            <a:off x="78486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D</a:t>
            </a:r>
          </a:p>
        </p:txBody>
      </p:sp>
      <p:sp>
        <p:nvSpPr>
          <p:cNvPr id="172049" name="Line 16"/>
          <p:cNvSpPr>
            <a:spLocks noChangeShapeType="1"/>
          </p:cNvSpPr>
          <p:nvPr/>
        </p:nvSpPr>
        <p:spPr bwMode="auto">
          <a:xfrm flipV="1">
            <a:off x="6400800" y="2819400"/>
            <a:ext cx="304800" cy="533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2050" name="Line 17"/>
          <p:cNvSpPr>
            <a:spLocks noChangeShapeType="1"/>
          </p:cNvSpPr>
          <p:nvPr/>
        </p:nvSpPr>
        <p:spPr bwMode="auto">
          <a:xfrm rot="16200000" flipV="1">
            <a:off x="6781800" y="3048000"/>
            <a:ext cx="1447800" cy="9906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2051" name="Text Box 18"/>
          <p:cNvSpPr txBox="1">
            <a:spLocks noChangeArrowheads="1"/>
          </p:cNvSpPr>
          <p:nvPr/>
        </p:nvSpPr>
        <p:spPr bwMode="auto">
          <a:xfrm>
            <a:off x="7086600" y="2590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freq=4</a:t>
            </a:r>
          </a:p>
        </p:txBody>
      </p:sp>
      <p:sp>
        <p:nvSpPr>
          <p:cNvPr id="172052" name="Oval 19"/>
          <p:cNvSpPr>
            <a:spLocks noChangeArrowheads="1"/>
          </p:cNvSpPr>
          <p:nvPr/>
        </p:nvSpPr>
        <p:spPr bwMode="auto">
          <a:xfrm>
            <a:off x="6629400" y="24384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72053" name="Line 20"/>
          <p:cNvSpPr>
            <a:spLocks noChangeShapeType="1"/>
          </p:cNvSpPr>
          <p:nvPr/>
        </p:nvSpPr>
        <p:spPr bwMode="auto">
          <a:xfrm flipV="1">
            <a:off x="4648200" y="1905000"/>
            <a:ext cx="1371600" cy="2362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2054" name="Line 21"/>
          <p:cNvSpPr>
            <a:spLocks noChangeShapeType="1"/>
          </p:cNvSpPr>
          <p:nvPr/>
        </p:nvSpPr>
        <p:spPr bwMode="auto">
          <a:xfrm rot="16200000" flipV="1">
            <a:off x="6248400" y="1981200"/>
            <a:ext cx="533400" cy="381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2055" name="Oval 22"/>
          <p:cNvSpPr>
            <a:spLocks noChangeArrowheads="1"/>
          </p:cNvSpPr>
          <p:nvPr/>
        </p:nvSpPr>
        <p:spPr bwMode="auto">
          <a:xfrm>
            <a:off x="5943600" y="1524000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72056" name="Text Box 23"/>
          <p:cNvSpPr txBox="1">
            <a:spLocks noChangeArrowheads="1"/>
          </p:cNvSpPr>
          <p:nvPr/>
        </p:nvSpPr>
        <p:spPr bwMode="auto">
          <a:xfrm>
            <a:off x="6324600" y="16764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freq=8</a:t>
            </a:r>
          </a:p>
        </p:txBody>
      </p:sp>
      <p:sp>
        <p:nvSpPr>
          <p:cNvPr id="172057" name="Text Box 24"/>
          <p:cNvSpPr txBox="1">
            <a:spLocks noChangeArrowheads="1"/>
          </p:cNvSpPr>
          <p:nvPr/>
        </p:nvSpPr>
        <p:spPr bwMode="auto">
          <a:xfrm>
            <a:off x="5486400" y="19812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172058" name="Text Box 25"/>
          <p:cNvSpPr txBox="1">
            <a:spLocks noChangeArrowheads="1"/>
          </p:cNvSpPr>
          <p:nvPr/>
        </p:nvSpPr>
        <p:spPr bwMode="auto">
          <a:xfrm>
            <a:off x="6553200" y="19812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172059" name="Text Box 26"/>
          <p:cNvSpPr txBox="1">
            <a:spLocks noChangeArrowheads="1"/>
          </p:cNvSpPr>
          <p:nvPr/>
        </p:nvSpPr>
        <p:spPr bwMode="auto">
          <a:xfrm>
            <a:off x="6172200" y="28956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172060" name="Text Box 27"/>
          <p:cNvSpPr txBox="1">
            <a:spLocks noChangeArrowheads="1"/>
          </p:cNvSpPr>
          <p:nvPr/>
        </p:nvSpPr>
        <p:spPr bwMode="auto">
          <a:xfrm>
            <a:off x="7239000" y="28956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172061" name="Text Box 28"/>
          <p:cNvSpPr txBox="1">
            <a:spLocks noChangeArrowheads="1"/>
          </p:cNvSpPr>
          <p:nvPr/>
        </p:nvSpPr>
        <p:spPr bwMode="auto">
          <a:xfrm>
            <a:off x="5638800" y="377825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172062" name="Text Box 29"/>
          <p:cNvSpPr txBox="1">
            <a:spLocks noChangeArrowheads="1"/>
          </p:cNvSpPr>
          <p:nvPr/>
        </p:nvSpPr>
        <p:spPr bwMode="auto">
          <a:xfrm>
            <a:off x="6705600" y="377825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172063" name="Text Box 30"/>
          <p:cNvSpPr txBox="1">
            <a:spLocks noChangeArrowheads="1"/>
          </p:cNvSpPr>
          <p:nvPr/>
        </p:nvSpPr>
        <p:spPr bwMode="auto">
          <a:xfrm>
            <a:off x="41148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172064" name="Text Box 31"/>
          <p:cNvSpPr txBox="1">
            <a:spLocks noChangeArrowheads="1"/>
          </p:cNvSpPr>
          <p:nvPr/>
        </p:nvSpPr>
        <p:spPr bwMode="auto">
          <a:xfrm>
            <a:off x="53340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100</a:t>
            </a:r>
          </a:p>
        </p:txBody>
      </p:sp>
      <p:sp>
        <p:nvSpPr>
          <p:cNvPr id="172065" name="Text Box 32"/>
          <p:cNvSpPr txBox="1">
            <a:spLocks noChangeArrowheads="1"/>
          </p:cNvSpPr>
          <p:nvPr/>
        </p:nvSpPr>
        <p:spPr bwMode="auto">
          <a:xfrm>
            <a:off x="64770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101</a:t>
            </a:r>
          </a:p>
        </p:txBody>
      </p:sp>
      <p:sp>
        <p:nvSpPr>
          <p:cNvPr id="172066" name="Text Box 33"/>
          <p:cNvSpPr txBox="1">
            <a:spLocks noChangeArrowheads="1"/>
          </p:cNvSpPr>
          <p:nvPr/>
        </p:nvSpPr>
        <p:spPr bwMode="auto">
          <a:xfrm>
            <a:off x="76200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11</a:t>
            </a:r>
          </a:p>
        </p:txBody>
      </p:sp>
      <p:sp>
        <p:nvSpPr>
          <p:cNvPr id="172067" name="Line 34"/>
          <p:cNvSpPr>
            <a:spLocks noChangeShapeType="1"/>
          </p:cNvSpPr>
          <p:nvPr/>
        </p:nvSpPr>
        <p:spPr bwMode="auto">
          <a:xfrm>
            <a:off x="20574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2068" name="Line 35"/>
          <p:cNvSpPr>
            <a:spLocks noChangeShapeType="1"/>
          </p:cNvSpPr>
          <p:nvPr/>
        </p:nvSpPr>
        <p:spPr bwMode="auto">
          <a:xfrm flipH="1">
            <a:off x="1676400" y="2209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2069" name="Line 36"/>
          <p:cNvSpPr>
            <a:spLocks noChangeShapeType="1"/>
          </p:cNvSpPr>
          <p:nvPr/>
        </p:nvSpPr>
        <p:spPr bwMode="auto">
          <a:xfrm>
            <a:off x="14478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56069" name="AutoShape 37"/>
          <p:cNvSpPr>
            <a:spLocks noChangeArrowheads="1"/>
          </p:cNvSpPr>
          <p:nvPr/>
        </p:nvSpPr>
        <p:spPr bwMode="auto">
          <a:xfrm rot="-9000000">
            <a:off x="4572000" y="2590800"/>
            <a:ext cx="609600" cy="762000"/>
          </a:xfrm>
          <a:prstGeom prst="upArrow">
            <a:avLst>
              <a:gd name="adj1" fmla="val 60417"/>
              <a:gd name="adj2" fmla="val 72396"/>
            </a:avLst>
          </a:prstGeom>
          <a:gradFill rotWithShape="1">
            <a:gsLst>
              <a:gs pos="0">
                <a:srgbClr val="3399FF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80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5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6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D2B9D23-ABD3-455C-8F2E-E05451F06F9E}" type="slidenum">
              <a:rPr lang="zh-TW" altLang="en-US" sz="1400" smtClean="0">
                <a:ea typeface="新細明體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73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新細明體" charset="-120"/>
              </a:rPr>
              <a:t>Finally Obtain the Decoded Message</a:t>
            </a:r>
          </a:p>
        </p:txBody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FF9900"/>
                </a:solidFill>
                <a:ea typeface="新細明體" charset="-120"/>
              </a:rPr>
              <a:t>101</a:t>
            </a:r>
            <a:r>
              <a:rPr lang="en-US" altLang="zh-TW" smtClean="0">
                <a:solidFill>
                  <a:srgbClr val="FF99FF"/>
                </a:solidFill>
                <a:ea typeface="新細明體" charset="-120"/>
              </a:rPr>
              <a:t>11</a:t>
            </a:r>
            <a:r>
              <a:rPr lang="en-US" altLang="zh-TW" smtClean="0">
                <a:solidFill>
                  <a:srgbClr val="3399FF"/>
                </a:solidFill>
                <a:ea typeface="新細明體" charset="-120"/>
              </a:rPr>
              <a:t>0</a:t>
            </a:r>
            <a:r>
              <a:rPr lang="en-US" altLang="zh-TW" smtClean="0">
                <a:solidFill>
                  <a:srgbClr val="669900"/>
                </a:solidFill>
                <a:ea typeface="新細明體" charset="-120"/>
              </a:rPr>
              <a:t>100</a:t>
            </a:r>
            <a:r>
              <a:rPr lang="en-US" altLang="zh-TW" smtClean="0">
                <a:solidFill>
                  <a:srgbClr val="3399FF"/>
                </a:solidFill>
                <a:ea typeface="新細明體" charset="-120"/>
              </a:rPr>
              <a:t>0</a:t>
            </a:r>
            <a:r>
              <a:rPr lang="en-US" altLang="zh-TW" smtClean="0">
                <a:solidFill>
                  <a:srgbClr val="FF9900"/>
                </a:solidFill>
                <a:ea typeface="新細明體" charset="-120"/>
              </a:rPr>
              <a:t>101</a:t>
            </a:r>
            <a:r>
              <a:rPr lang="en-US" altLang="zh-TW" smtClean="0">
                <a:solidFill>
                  <a:srgbClr val="FF99FF"/>
                </a:solidFill>
                <a:ea typeface="新細明體" charset="-120"/>
              </a:rPr>
              <a:t>11</a:t>
            </a:r>
            <a:r>
              <a:rPr lang="en-US" altLang="zh-TW" smtClean="0">
                <a:solidFill>
                  <a:srgbClr val="3399FF"/>
                </a:solidFill>
                <a:ea typeface="新細明體" charset="-120"/>
              </a:rPr>
              <a:t>00</a:t>
            </a:r>
          </a:p>
          <a:p>
            <a:pPr eaLnBrk="1" hangingPunct="1"/>
            <a:endParaRPr lang="en-US" altLang="zh-TW" smtClean="0">
              <a:ea typeface="新細明體" charset="-120"/>
            </a:endParaRPr>
          </a:p>
          <a:p>
            <a:pPr eaLnBrk="1" hangingPunct="1"/>
            <a:r>
              <a:rPr lang="en-US" altLang="zh-TW" smtClean="0">
                <a:solidFill>
                  <a:srgbClr val="FF9900"/>
                </a:solidFill>
                <a:ea typeface="新細明體" charset="-120"/>
              </a:rPr>
              <a:t>C</a:t>
            </a:r>
            <a:r>
              <a:rPr lang="en-US" altLang="zh-TW" smtClean="0">
                <a:solidFill>
                  <a:srgbClr val="FF99FF"/>
                </a:solidFill>
                <a:ea typeface="新細明體" charset="-120"/>
              </a:rPr>
              <a:t>D</a:t>
            </a:r>
            <a:r>
              <a:rPr lang="en-US" altLang="zh-TW" smtClean="0">
                <a:solidFill>
                  <a:srgbClr val="3399FF"/>
                </a:solidFill>
                <a:ea typeface="新細明體" charset="-120"/>
              </a:rPr>
              <a:t>A</a:t>
            </a:r>
            <a:r>
              <a:rPr lang="en-US" altLang="zh-TW" smtClean="0">
                <a:solidFill>
                  <a:srgbClr val="669900"/>
                </a:solidFill>
                <a:ea typeface="新細明體" charset="-120"/>
              </a:rPr>
              <a:t>B</a:t>
            </a:r>
            <a:r>
              <a:rPr lang="en-US" altLang="zh-TW" smtClean="0">
                <a:solidFill>
                  <a:srgbClr val="3399FF"/>
                </a:solidFill>
                <a:ea typeface="新細明體" charset="-120"/>
              </a:rPr>
              <a:t>A</a:t>
            </a:r>
            <a:r>
              <a:rPr lang="en-US" altLang="zh-TW" smtClean="0">
                <a:solidFill>
                  <a:srgbClr val="FF9900"/>
                </a:solidFill>
                <a:ea typeface="新細明體" charset="-120"/>
              </a:rPr>
              <a:t>C</a:t>
            </a:r>
            <a:r>
              <a:rPr lang="en-US" altLang="zh-TW" smtClean="0">
                <a:solidFill>
                  <a:srgbClr val="FF99FF"/>
                </a:solidFill>
                <a:ea typeface="新細明體" charset="-120"/>
              </a:rPr>
              <a:t>D</a:t>
            </a:r>
            <a:r>
              <a:rPr lang="en-US" altLang="zh-TW" smtClean="0">
                <a:solidFill>
                  <a:srgbClr val="3399FF"/>
                </a:solidFill>
                <a:ea typeface="新細明體" charset="-120"/>
              </a:rPr>
              <a:t>AA</a:t>
            </a:r>
          </a:p>
        </p:txBody>
      </p:sp>
      <p:sp>
        <p:nvSpPr>
          <p:cNvPr id="173061" name="Line 4"/>
          <p:cNvSpPr>
            <a:spLocks noChangeShapeType="1"/>
          </p:cNvSpPr>
          <p:nvPr/>
        </p:nvSpPr>
        <p:spPr bwMode="auto">
          <a:xfrm flipV="1">
            <a:off x="5867400" y="3733800"/>
            <a:ext cx="304800" cy="533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3062" name="Line 5"/>
          <p:cNvSpPr>
            <a:spLocks noChangeShapeType="1"/>
          </p:cNvSpPr>
          <p:nvPr/>
        </p:nvSpPr>
        <p:spPr bwMode="auto">
          <a:xfrm rot="16200000" flipV="1">
            <a:off x="6400800" y="3810000"/>
            <a:ext cx="533400" cy="381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3063" name="Text Box 6"/>
          <p:cNvSpPr txBox="1">
            <a:spLocks noChangeArrowheads="1"/>
          </p:cNvSpPr>
          <p:nvPr/>
        </p:nvSpPr>
        <p:spPr bwMode="auto">
          <a:xfrm>
            <a:off x="4724400" y="4495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freq=4</a:t>
            </a:r>
          </a:p>
        </p:txBody>
      </p:sp>
      <p:sp>
        <p:nvSpPr>
          <p:cNvPr id="173064" name="Text Box 7"/>
          <p:cNvSpPr txBox="1">
            <a:spLocks noChangeArrowheads="1"/>
          </p:cNvSpPr>
          <p:nvPr/>
        </p:nvSpPr>
        <p:spPr bwMode="auto">
          <a:xfrm>
            <a:off x="5943600" y="4495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freq=1</a:t>
            </a:r>
          </a:p>
        </p:txBody>
      </p:sp>
      <p:sp>
        <p:nvSpPr>
          <p:cNvPr id="173065" name="Text Box 8"/>
          <p:cNvSpPr txBox="1">
            <a:spLocks noChangeArrowheads="1"/>
          </p:cNvSpPr>
          <p:nvPr/>
        </p:nvSpPr>
        <p:spPr bwMode="auto">
          <a:xfrm>
            <a:off x="7086600" y="4495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freq=1</a:t>
            </a:r>
          </a:p>
        </p:txBody>
      </p:sp>
      <p:sp>
        <p:nvSpPr>
          <p:cNvPr id="173066" name="Text Box 9"/>
          <p:cNvSpPr txBox="1">
            <a:spLocks noChangeArrowheads="1"/>
          </p:cNvSpPr>
          <p:nvPr/>
        </p:nvSpPr>
        <p:spPr bwMode="auto">
          <a:xfrm>
            <a:off x="8229600" y="4495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freq=2</a:t>
            </a:r>
          </a:p>
        </p:txBody>
      </p:sp>
      <p:sp>
        <p:nvSpPr>
          <p:cNvPr id="173067" name="Text Box 10"/>
          <p:cNvSpPr txBox="1">
            <a:spLocks noChangeArrowheads="1"/>
          </p:cNvSpPr>
          <p:nvPr/>
        </p:nvSpPr>
        <p:spPr bwMode="auto">
          <a:xfrm>
            <a:off x="6553200" y="35052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freq=2</a:t>
            </a:r>
          </a:p>
        </p:txBody>
      </p:sp>
      <p:sp>
        <p:nvSpPr>
          <p:cNvPr id="173068" name="Oval 11"/>
          <p:cNvSpPr>
            <a:spLocks noChangeArrowheads="1"/>
          </p:cNvSpPr>
          <p:nvPr/>
        </p:nvSpPr>
        <p:spPr bwMode="auto">
          <a:xfrm>
            <a:off x="6096000" y="33528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73069" name="Oval 12"/>
          <p:cNvSpPr>
            <a:spLocks noChangeArrowheads="1"/>
          </p:cNvSpPr>
          <p:nvPr/>
        </p:nvSpPr>
        <p:spPr bwMode="auto">
          <a:xfrm>
            <a:off x="43434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A</a:t>
            </a:r>
          </a:p>
        </p:txBody>
      </p:sp>
      <p:sp>
        <p:nvSpPr>
          <p:cNvPr id="173070" name="Oval 13"/>
          <p:cNvSpPr>
            <a:spLocks noChangeArrowheads="1"/>
          </p:cNvSpPr>
          <p:nvPr/>
        </p:nvSpPr>
        <p:spPr bwMode="auto">
          <a:xfrm>
            <a:off x="55626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B</a:t>
            </a:r>
          </a:p>
        </p:txBody>
      </p:sp>
      <p:sp>
        <p:nvSpPr>
          <p:cNvPr id="173071" name="Oval 14"/>
          <p:cNvSpPr>
            <a:spLocks noChangeArrowheads="1"/>
          </p:cNvSpPr>
          <p:nvPr/>
        </p:nvSpPr>
        <p:spPr bwMode="auto">
          <a:xfrm>
            <a:off x="67056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C</a:t>
            </a:r>
          </a:p>
        </p:txBody>
      </p:sp>
      <p:sp>
        <p:nvSpPr>
          <p:cNvPr id="173072" name="Oval 15"/>
          <p:cNvSpPr>
            <a:spLocks noChangeArrowheads="1"/>
          </p:cNvSpPr>
          <p:nvPr/>
        </p:nvSpPr>
        <p:spPr bwMode="auto">
          <a:xfrm>
            <a:off x="7848600" y="4267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D</a:t>
            </a:r>
          </a:p>
        </p:txBody>
      </p:sp>
      <p:sp>
        <p:nvSpPr>
          <p:cNvPr id="173073" name="Line 16"/>
          <p:cNvSpPr>
            <a:spLocks noChangeShapeType="1"/>
          </p:cNvSpPr>
          <p:nvPr/>
        </p:nvSpPr>
        <p:spPr bwMode="auto">
          <a:xfrm flipV="1">
            <a:off x="6400800" y="2819400"/>
            <a:ext cx="304800" cy="533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3074" name="Line 17"/>
          <p:cNvSpPr>
            <a:spLocks noChangeShapeType="1"/>
          </p:cNvSpPr>
          <p:nvPr/>
        </p:nvSpPr>
        <p:spPr bwMode="auto">
          <a:xfrm rot="16200000" flipV="1">
            <a:off x="6781800" y="3048000"/>
            <a:ext cx="1447800" cy="9906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3075" name="Text Box 18"/>
          <p:cNvSpPr txBox="1">
            <a:spLocks noChangeArrowheads="1"/>
          </p:cNvSpPr>
          <p:nvPr/>
        </p:nvSpPr>
        <p:spPr bwMode="auto">
          <a:xfrm>
            <a:off x="7086600" y="2590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freq=4</a:t>
            </a:r>
          </a:p>
        </p:txBody>
      </p:sp>
      <p:sp>
        <p:nvSpPr>
          <p:cNvPr id="173076" name="Oval 19"/>
          <p:cNvSpPr>
            <a:spLocks noChangeArrowheads="1"/>
          </p:cNvSpPr>
          <p:nvPr/>
        </p:nvSpPr>
        <p:spPr bwMode="auto">
          <a:xfrm>
            <a:off x="6629400" y="24384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73077" name="Line 20"/>
          <p:cNvSpPr>
            <a:spLocks noChangeShapeType="1"/>
          </p:cNvSpPr>
          <p:nvPr/>
        </p:nvSpPr>
        <p:spPr bwMode="auto">
          <a:xfrm flipV="1">
            <a:off x="4648200" y="1905000"/>
            <a:ext cx="1371600" cy="2362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3078" name="Line 21"/>
          <p:cNvSpPr>
            <a:spLocks noChangeShapeType="1"/>
          </p:cNvSpPr>
          <p:nvPr/>
        </p:nvSpPr>
        <p:spPr bwMode="auto">
          <a:xfrm rot="16200000" flipV="1">
            <a:off x="6248400" y="1981200"/>
            <a:ext cx="533400" cy="381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3079" name="Oval 22"/>
          <p:cNvSpPr>
            <a:spLocks noChangeArrowheads="1"/>
          </p:cNvSpPr>
          <p:nvPr/>
        </p:nvSpPr>
        <p:spPr bwMode="auto">
          <a:xfrm>
            <a:off x="5943600" y="1524000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73080" name="Text Box 23"/>
          <p:cNvSpPr txBox="1">
            <a:spLocks noChangeArrowheads="1"/>
          </p:cNvSpPr>
          <p:nvPr/>
        </p:nvSpPr>
        <p:spPr bwMode="auto">
          <a:xfrm>
            <a:off x="6324600" y="16764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freq=8</a:t>
            </a:r>
          </a:p>
        </p:txBody>
      </p:sp>
      <p:sp>
        <p:nvSpPr>
          <p:cNvPr id="173081" name="Text Box 24"/>
          <p:cNvSpPr txBox="1">
            <a:spLocks noChangeArrowheads="1"/>
          </p:cNvSpPr>
          <p:nvPr/>
        </p:nvSpPr>
        <p:spPr bwMode="auto">
          <a:xfrm>
            <a:off x="5486400" y="19812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173082" name="Text Box 25"/>
          <p:cNvSpPr txBox="1">
            <a:spLocks noChangeArrowheads="1"/>
          </p:cNvSpPr>
          <p:nvPr/>
        </p:nvSpPr>
        <p:spPr bwMode="auto">
          <a:xfrm>
            <a:off x="6553200" y="19812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173083" name="Text Box 26"/>
          <p:cNvSpPr txBox="1">
            <a:spLocks noChangeArrowheads="1"/>
          </p:cNvSpPr>
          <p:nvPr/>
        </p:nvSpPr>
        <p:spPr bwMode="auto">
          <a:xfrm>
            <a:off x="6172200" y="28956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173084" name="Text Box 27"/>
          <p:cNvSpPr txBox="1">
            <a:spLocks noChangeArrowheads="1"/>
          </p:cNvSpPr>
          <p:nvPr/>
        </p:nvSpPr>
        <p:spPr bwMode="auto">
          <a:xfrm>
            <a:off x="7239000" y="28956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173085" name="Text Box 28"/>
          <p:cNvSpPr txBox="1">
            <a:spLocks noChangeArrowheads="1"/>
          </p:cNvSpPr>
          <p:nvPr/>
        </p:nvSpPr>
        <p:spPr bwMode="auto">
          <a:xfrm>
            <a:off x="5638800" y="377825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173086" name="Text Box 29"/>
          <p:cNvSpPr txBox="1">
            <a:spLocks noChangeArrowheads="1"/>
          </p:cNvSpPr>
          <p:nvPr/>
        </p:nvSpPr>
        <p:spPr bwMode="auto">
          <a:xfrm>
            <a:off x="6705600" y="377825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173087" name="Text Box 30"/>
          <p:cNvSpPr txBox="1">
            <a:spLocks noChangeArrowheads="1"/>
          </p:cNvSpPr>
          <p:nvPr/>
        </p:nvSpPr>
        <p:spPr bwMode="auto">
          <a:xfrm>
            <a:off x="41148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3399FF"/>
                </a:solidFill>
                <a:ea typeface="新細明體" charset="-120"/>
              </a:rPr>
              <a:t>0</a:t>
            </a:r>
          </a:p>
        </p:txBody>
      </p:sp>
      <p:sp>
        <p:nvSpPr>
          <p:cNvPr id="173088" name="Text Box 31"/>
          <p:cNvSpPr txBox="1">
            <a:spLocks noChangeArrowheads="1"/>
          </p:cNvSpPr>
          <p:nvPr/>
        </p:nvSpPr>
        <p:spPr bwMode="auto">
          <a:xfrm>
            <a:off x="53340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669900"/>
                </a:solidFill>
                <a:ea typeface="新細明體" charset="-120"/>
              </a:rPr>
              <a:t>100</a:t>
            </a:r>
          </a:p>
        </p:txBody>
      </p:sp>
      <p:sp>
        <p:nvSpPr>
          <p:cNvPr id="173089" name="Text Box 32"/>
          <p:cNvSpPr txBox="1">
            <a:spLocks noChangeArrowheads="1"/>
          </p:cNvSpPr>
          <p:nvPr/>
        </p:nvSpPr>
        <p:spPr bwMode="auto">
          <a:xfrm>
            <a:off x="64770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9900"/>
                </a:solidFill>
                <a:ea typeface="新細明體" charset="-120"/>
              </a:rPr>
              <a:t>101</a:t>
            </a:r>
          </a:p>
        </p:txBody>
      </p:sp>
      <p:sp>
        <p:nvSpPr>
          <p:cNvPr id="173090" name="Text Box 33"/>
          <p:cNvSpPr txBox="1">
            <a:spLocks noChangeArrowheads="1"/>
          </p:cNvSpPr>
          <p:nvPr/>
        </p:nvSpPr>
        <p:spPr bwMode="auto">
          <a:xfrm>
            <a:off x="76200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99FF"/>
                </a:solidFill>
                <a:ea typeface="新細明體" charset="-120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CD3FAFF-E97A-4031-8837-2C719FD13A27}" type="slidenum">
              <a:rPr lang="zh-TW" altLang="en-US" sz="1400" smtClean="0">
                <a:ea typeface="新細明體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Not Optimal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But we found that the previous encoding method is not optimal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Since character A repeated many times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It’s not fair to use the same no. of bits to represent as other characters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Variable length codeword</a:t>
            </a:r>
          </a:p>
          <a:p>
            <a:pPr lvl="1" eaLnBrk="1" hangingPunct="1"/>
            <a:r>
              <a:rPr lang="en-US" altLang="zh-TW" b="1" smtClean="0">
                <a:ea typeface="新細明體" charset="-120"/>
              </a:rPr>
              <a:t>frequently</a:t>
            </a:r>
            <a:r>
              <a:rPr lang="en-US" altLang="zh-TW" smtClean="0">
                <a:ea typeface="新細明體" charset="-120"/>
              </a:rPr>
              <a:t> appeared character should use </a:t>
            </a:r>
            <a:r>
              <a:rPr lang="en-US" altLang="zh-TW" b="1" smtClean="0">
                <a:ea typeface="新細明體" charset="-120"/>
              </a:rPr>
              <a:t>fewer</a:t>
            </a:r>
            <a:r>
              <a:rPr lang="en-US" altLang="zh-TW" smtClean="0">
                <a:ea typeface="新細明體" charset="-120"/>
              </a:rPr>
              <a:t> bits!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3C1965A-53F2-4668-AF56-D4D61AB7E809}" type="slidenum">
              <a:rPr lang="zh-TW" altLang="en-US" sz="1400" smtClean="0">
                <a:ea typeface="新細明體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New Encoding Scheme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3399FF"/>
                </a:solidFill>
                <a:ea typeface="新細明體" charset="-120"/>
              </a:rPr>
              <a:t>0</a:t>
            </a:r>
            <a:r>
              <a:rPr lang="en-US" altLang="zh-TW" smtClean="0">
                <a:ea typeface="新細明體" charset="-120"/>
              </a:rPr>
              <a:t> to represent A</a:t>
            </a:r>
          </a:p>
          <a:p>
            <a:pPr eaLnBrk="1" hangingPunct="1"/>
            <a:r>
              <a:rPr lang="en-US" altLang="zh-TW" smtClean="0">
                <a:solidFill>
                  <a:srgbClr val="669900"/>
                </a:solidFill>
                <a:ea typeface="新細明體" charset="-120"/>
              </a:rPr>
              <a:t>100</a:t>
            </a:r>
            <a:r>
              <a:rPr lang="en-US" altLang="zh-TW" smtClean="0">
                <a:ea typeface="新細明體" charset="-120"/>
              </a:rPr>
              <a:t> to represent B</a:t>
            </a:r>
          </a:p>
          <a:p>
            <a:pPr eaLnBrk="1" hangingPunct="1"/>
            <a:r>
              <a:rPr lang="en-US" altLang="zh-TW" smtClean="0">
                <a:solidFill>
                  <a:srgbClr val="FF9900"/>
                </a:solidFill>
                <a:ea typeface="新細明體" charset="-120"/>
              </a:rPr>
              <a:t>101</a:t>
            </a:r>
            <a:r>
              <a:rPr lang="en-US" altLang="zh-TW" smtClean="0">
                <a:ea typeface="新細明體" charset="-120"/>
              </a:rPr>
              <a:t> to represent C</a:t>
            </a:r>
          </a:p>
          <a:p>
            <a:pPr eaLnBrk="1" hangingPunct="1"/>
            <a:r>
              <a:rPr lang="en-US" altLang="zh-TW" smtClean="0">
                <a:solidFill>
                  <a:srgbClr val="FF99FF"/>
                </a:solidFill>
                <a:ea typeface="新細明體" charset="-120"/>
              </a:rPr>
              <a:t>11</a:t>
            </a:r>
            <a:r>
              <a:rPr lang="en-US" altLang="zh-TW" smtClean="0">
                <a:ea typeface="新細明體" charset="-120"/>
              </a:rPr>
              <a:t> to represent D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The message can be encoded as “</a:t>
            </a:r>
            <a:r>
              <a:rPr lang="en-US" altLang="zh-TW" smtClean="0">
                <a:solidFill>
                  <a:srgbClr val="3399FF"/>
                </a:solidFill>
                <a:ea typeface="新細明體" charset="-120"/>
              </a:rPr>
              <a:t>0</a:t>
            </a:r>
            <a:r>
              <a:rPr lang="en-US" altLang="zh-TW" smtClean="0">
                <a:solidFill>
                  <a:srgbClr val="669900"/>
                </a:solidFill>
                <a:ea typeface="新細明體" charset="-120"/>
              </a:rPr>
              <a:t>100</a:t>
            </a:r>
            <a:r>
              <a:rPr lang="en-US" altLang="zh-TW" smtClean="0">
                <a:solidFill>
                  <a:srgbClr val="FF9900"/>
                </a:solidFill>
                <a:ea typeface="新細明體" charset="-120"/>
              </a:rPr>
              <a:t>101</a:t>
            </a:r>
            <a:r>
              <a:rPr lang="en-US" altLang="zh-TW" smtClean="0">
                <a:solidFill>
                  <a:srgbClr val="FF99FF"/>
                </a:solidFill>
                <a:ea typeface="新細明體" charset="-120"/>
              </a:rPr>
              <a:t>1111</a:t>
            </a:r>
            <a:r>
              <a:rPr lang="en-US" altLang="zh-TW" smtClean="0">
                <a:solidFill>
                  <a:srgbClr val="3399FF"/>
                </a:solidFill>
                <a:ea typeface="新細明體" charset="-120"/>
              </a:rPr>
              <a:t>000</a:t>
            </a:r>
            <a:r>
              <a:rPr lang="en-US" altLang="zh-TW" smtClean="0">
                <a:ea typeface="新細明體" charset="-120"/>
              </a:rPr>
              <a:t>” (14 bits only!)</a:t>
            </a:r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914400" y="5410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3399FF"/>
                </a:solidFill>
                <a:ea typeface="新細明體" charset="-120"/>
              </a:rPr>
              <a:t>A</a:t>
            </a:r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1371600" y="5410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669900"/>
                </a:solidFill>
                <a:ea typeface="新細明體" charset="-120"/>
              </a:rPr>
              <a:t>B</a:t>
            </a:r>
          </a:p>
        </p:txBody>
      </p:sp>
      <p:sp>
        <p:nvSpPr>
          <p:cNvPr id="543750" name="Text Box 6"/>
          <p:cNvSpPr txBox="1">
            <a:spLocks noChangeArrowheads="1"/>
          </p:cNvSpPr>
          <p:nvPr/>
        </p:nvSpPr>
        <p:spPr bwMode="auto">
          <a:xfrm>
            <a:off x="2057400" y="5410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9900"/>
                </a:solidFill>
                <a:ea typeface="新細明體" charset="-120"/>
              </a:rPr>
              <a:t>C</a:t>
            </a:r>
          </a:p>
        </p:txBody>
      </p:sp>
      <p:sp>
        <p:nvSpPr>
          <p:cNvPr id="543751" name="Text Box 7"/>
          <p:cNvSpPr txBox="1">
            <a:spLocks noChangeArrowheads="1"/>
          </p:cNvSpPr>
          <p:nvPr/>
        </p:nvSpPr>
        <p:spPr bwMode="auto">
          <a:xfrm>
            <a:off x="2667000" y="5410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99FF"/>
                </a:solidFill>
                <a:ea typeface="新細明體" charset="-120"/>
              </a:rPr>
              <a:t>D</a:t>
            </a:r>
          </a:p>
        </p:txBody>
      </p:sp>
      <p:sp>
        <p:nvSpPr>
          <p:cNvPr id="543752" name="Text Box 8"/>
          <p:cNvSpPr txBox="1">
            <a:spLocks noChangeArrowheads="1"/>
          </p:cNvSpPr>
          <p:nvPr/>
        </p:nvSpPr>
        <p:spPr bwMode="auto">
          <a:xfrm>
            <a:off x="3429000" y="5410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3399FF"/>
                </a:solidFill>
                <a:ea typeface="新細明體" charset="-120"/>
              </a:rPr>
              <a:t>A</a:t>
            </a:r>
          </a:p>
        </p:txBody>
      </p:sp>
      <p:sp>
        <p:nvSpPr>
          <p:cNvPr id="543753" name="Line 9"/>
          <p:cNvSpPr>
            <a:spLocks noChangeShapeType="1"/>
          </p:cNvSpPr>
          <p:nvPr/>
        </p:nvSpPr>
        <p:spPr bwMode="auto">
          <a:xfrm flipV="1">
            <a:off x="1143000" y="4953000"/>
            <a:ext cx="0" cy="3810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43754" name="Line 10"/>
          <p:cNvSpPr>
            <a:spLocks noChangeShapeType="1"/>
          </p:cNvSpPr>
          <p:nvPr/>
        </p:nvSpPr>
        <p:spPr bwMode="auto">
          <a:xfrm flipV="1">
            <a:off x="3657600" y="4953000"/>
            <a:ext cx="0" cy="3810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43755" name="Line 11"/>
          <p:cNvSpPr>
            <a:spLocks noChangeShapeType="1"/>
          </p:cNvSpPr>
          <p:nvPr/>
        </p:nvSpPr>
        <p:spPr bwMode="auto">
          <a:xfrm flipV="1">
            <a:off x="2286000" y="4953000"/>
            <a:ext cx="0" cy="3810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43756" name="Line 12"/>
          <p:cNvSpPr>
            <a:spLocks noChangeShapeType="1"/>
          </p:cNvSpPr>
          <p:nvPr/>
        </p:nvSpPr>
        <p:spPr bwMode="auto">
          <a:xfrm flipV="1">
            <a:off x="2895600" y="4953000"/>
            <a:ext cx="0" cy="381000"/>
          </a:xfrm>
          <a:prstGeom prst="line">
            <a:avLst/>
          </a:prstGeom>
          <a:noFill/>
          <a:ln w="9525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43757" name="Line 13"/>
          <p:cNvSpPr>
            <a:spLocks noChangeShapeType="1"/>
          </p:cNvSpPr>
          <p:nvPr/>
        </p:nvSpPr>
        <p:spPr bwMode="auto">
          <a:xfrm flipV="1">
            <a:off x="1600200" y="4953000"/>
            <a:ext cx="0" cy="381000"/>
          </a:xfrm>
          <a:prstGeom prst="line">
            <a:avLst/>
          </a:prstGeom>
          <a:noFill/>
          <a:ln w="9525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43758" name="Text Box 14"/>
          <p:cNvSpPr txBox="1">
            <a:spLocks noChangeArrowheads="1"/>
          </p:cNvSpPr>
          <p:nvPr/>
        </p:nvSpPr>
        <p:spPr bwMode="auto">
          <a:xfrm>
            <a:off x="3657600" y="5410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3399FF"/>
                </a:solidFill>
                <a:ea typeface="新細明體" charset="-120"/>
              </a:rPr>
              <a:t>A</a:t>
            </a:r>
          </a:p>
        </p:txBody>
      </p:sp>
      <p:sp>
        <p:nvSpPr>
          <p:cNvPr id="543759" name="Text Box 15"/>
          <p:cNvSpPr txBox="1">
            <a:spLocks noChangeArrowheads="1"/>
          </p:cNvSpPr>
          <p:nvPr/>
        </p:nvSpPr>
        <p:spPr bwMode="auto">
          <a:xfrm>
            <a:off x="3886200" y="5410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3399FF"/>
                </a:solidFill>
                <a:ea typeface="新細明體" charset="-120"/>
              </a:rPr>
              <a:t>A</a:t>
            </a:r>
          </a:p>
        </p:txBody>
      </p:sp>
      <p:sp>
        <p:nvSpPr>
          <p:cNvPr id="543760" name="Line 16"/>
          <p:cNvSpPr>
            <a:spLocks noChangeShapeType="1"/>
          </p:cNvSpPr>
          <p:nvPr/>
        </p:nvSpPr>
        <p:spPr bwMode="auto">
          <a:xfrm flipV="1">
            <a:off x="3886200" y="4953000"/>
            <a:ext cx="0" cy="3810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43761" name="Line 17"/>
          <p:cNvSpPr>
            <a:spLocks noChangeShapeType="1"/>
          </p:cNvSpPr>
          <p:nvPr/>
        </p:nvSpPr>
        <p:spPr bwMode="auto">
          <a:xfrm flipV="1">
            <a:off x="4114800" y="4953000"/>
            <a:ext cx="0" cy="3810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43762" name="Text Box 18"/>
          <p:cNvSpPr txBox="1">
            <a:spLocks noChangeArrowheads="1"/>
          </p:cNvSpPr>
          <p:nvPr/>
        </p:nvSpPr>
        <p:spPr bwMode="auto">
          <a:xfrm>
            <a:off x="3048000" y="5410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99FF"/>
                </a:solidFill>
                <a:ea typeface="新細明體" charset="-120"/>
              </a:rPr>
              <a:t>D</a:t>
            </a:r>
          </a:p>
        </p:txBody>
      </p:sp>
      <p:sp>
        <p:nvSpPr>
          <p:cNvPr id="543763" name="Line 19"/>
          <p:cNvSpPr>
            <a:spLocks noChangeShapeType="1"/>
          </p:cNvSpPr>
          <p:nvPr/>
        </p:nvSpPr>
        <p:spPr bwMode="auto">
          <a:xfrm flipV="1">
            <a:off x="3276600" y="4953000"/>
            <a:ext cx="0" cy="381000"/>
          </a:xfrm>
          <a:prstGeom prst="line">
            <a:avLst/>
          </a:prstGeom>
          <a:noFill/>
          <a:ln w="9525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graphicFrame>
        <p:nvGraphicFramePr>
          <p:cNvPr id="543764" name="Group 20"/>
          <p:cNvGraphicFramePr>
            <a:graphicFrameLocks noGrp="1"/>
          </p:cNvGraphicFramePr>
          <p:nvPr>
            <p:ph sz="half" idx="4294967295"/>
          </p:nvPr>
        </p:nvGraphicFramePr>
        <p:xfrm>
          <a:off x="5486400" y="1295400"/>
          <a:ext cx="2895600" cy="2590800"/>
        </p:xfrm>
        <a:graphic>
          <a:graphicData uri="http://schemas.openxmlformats.org/drawingml/2006/table">
            <a:tbl>
              <a:tblPr/>
              <a:tblGrid>
                <a:gridCol w="1447800"/>
                <a:gridCol w="1447800"/>
              </a:tblGrid>
              <a:tr h="4714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‘</a:t>
                      </a: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‘</a:t>
                      </a: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‘</a:t>
                      </a: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FF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‘</a:t>
                      </a: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4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4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4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4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4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4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4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4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4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4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4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4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4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4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8" grpId="0"/>
      <p:bldP spid="543749" grpId="0"/>
      <p:bldP spid="543750" grpId="0"/>
      <p:bldP spid="543751" grpId="0"/>
      <p:bldP spid="543752" grpId="0"/>
      <p:bldP spid="543753" grpId="0" animBg="1"/>
      <p:bldP spid="543754" grpId="0" animBg="1"/>
      <p:bldP spid="543755" grpId="0" animBg="1"/>
      <p:bldP spid="543756" grpId="0" animBg="1"/>
      <p:bldP spid="543757" grpId="0" animBg="1"/>
      <p:bldP spid="543758" grpId="0"/>
      <p:bldP spid="543759" grpId="0"/>
      <p:bldP spid="543760" grpId="0" animBg="1"/>
      <p:bldP spid="543761" grpId="0" animBg="1"/>
      <p:bldP spid="543762" grpId="0"/>
      <p:bldP spid="5437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967F36E-4F35-4108-BA86-61EE4DDDDB7C}" type="slidenum">
              <a:rPr lang="zh-TW" altLang="en-US" sz="1400" smtClean="0">
                <a:ea typeface="新細明體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新細明體" charset="-120"/>
              </a:rPr>
              <a:t>How to Determine the Code Table? 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Solution: Huffman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The original message is “ABCDDAAA”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Count the frequency of each character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A: 4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B: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C: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D: 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Build the Huffman tree by </a:t>
            </a:r>
            <a:r>
              <a:rPr lang="en-US" altLang="zh-TW" b="1" smtClean="0">
                <a:ea typeface="新細明體" charset="-120"/>
              </a:rPr>
              <a:t>recursively</a:t>
            </a:r>
            <a:r>
              <a:rPr lang="en-US" altLang="zh-TW" smtClean="0">
                <a:ea typeface="新細明體" charset="-120"/>
              </a:rPr>
              <a:t> grouping the smallest two nodes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4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4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44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44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3A547F8-8AF2-47BE-B739-C8F25DB3FB2D}" type="slidenum">
              <a:rPr lang="zh-TW" altLang="en-US" sz="1400" smtClean="0">
                <a:ea typeface="新細明體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61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新細明體" charset="-120"/>
              </a:rPr>
              <a:t>Combine Two Nodes Whose Frequency are Smallest</a:t>
            </a:r>
          </a:p>
        </p:txBody>
      </p:sp>
      <p:sp>
        <p:nvSpPr>
          <p:cNvPr id="545795" name="Text Box 3"/>
          <p:cNvSpPr txBox="1">
            <a:spLocks noChangeArrowheads="1"/>
          </p:cNvSpPr>
          <p:nvPr/>
        </p:nvSpPr>
        <p:spPr bwMode="auto">
          <a:xfrm>
            <a:off x="27432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ea typeface="新細明體" charset="-120"/>
              </a:rPr>
              <a:t>freq=4</a:t>
            </a:r>
          </a:p>
        </p:txBody>
      </p:sp>
      <p:sp>
        <p:nvSpPr>
          <p:cNvPr id="545796" name="Text Box 4"/>
          <p:cNvSpPr txBox="1">
            <a:spLocks noChangeArrowheads="1"/>
          </p:cNvSpPr>
          <p:nvPr/>
        </p:nvSpPr>
        <p:spPr bwMode="auto">
          <a:xfrm>
            <a:off x="39624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ea typeface="新細明體" charset="-120"/>
              </a:rPr>
              <a:t>freq=1</a:t>
            </a:r>
          </a:p>
        </p:txBody>
      </p:sp>
      <p:sp>
        <p:nvSpPr>
          <p:cNvPr id="545797" name="Text Box 5"/>
          <p:cNvSpPr txBox="1">
            <a:spLocks noChangeArrowheads="1"/>
          </p:cNvSpPr>
          <p:nvPr/>
        </p:nvSpPr>
        <p:spPr bwMode="auto">
          <a:xfrm>
            <a:off x="51054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ea typeface="新細明體" charset="-120"/>
              </a:rPr>
              <a:t>freq=1</a:t>
            </a:r>
          </a:p>
        </p:txBody>
      </p:sp>
      <p:sp>
        <p:nvSpPr>
          <p:cNvPr id="545798" name="Text Box 6"/>
          <p:cNvSpPr txBox="1">
            <a:spLocks noChangeArrowheads="1"/>
          </p:cNvSpPr>
          <p:nvPr/>
        </p:nvSpPr>
        <p:spPr bwMode="auto">
          <a:xfrm>
            <a:off x="62484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ea typeface="新細明體" charset="-120"/>
              </a:rPr>
              <a:t>freq=2</a:t>
            </a:r>
          </a:p>
        </p:txBody>
      </p:sp>
      <p:sp>
        <p:nvSpPr>
          <p:cNvPr id="161800" name="Oval 7"/>
          <p:cNvSpPr>
            <a:spLocks noChangeArrowheads="1"/>
          </p:cNvSpPr>
          <p:nvPr/>
        </p:nvSpPr>
        <p:spPr bwMode="auto">
          <a:xfrm>
            <a:off x="2362200" y="4724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A</a:t>
            </a:r>
          </a:p>
        </p:txBody>
      </p:sp>
      <p:sp>
        <p:nvSpPr>
          <p:cNvPr id="161801" name="Oval 8"/>
          <p:cNvSpPr>
            <a:spLocks noChangeArrowheads="1"/>
          </p:cNvSpPr>
          <p:nvPr/>
        </p:nvSpPr>
        <p:spPr bwMode="auto">
          <a:xfrm>
            <a:off x="3581400" y="4724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B</a:t>
            </a:r>
          </a:p>
        </p:txBody>
      </p:sp>
      <p:sp>
        <p:nvSpPr>
          <p:cNvPr id="161802" name="Oval 9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C</a:t>
            </a:r>
          </a:p>
        </p:txBody>
      </p:sp>
      <p:sp>
        <p:nvSpPr>
          <p:cNvPr id="161803" name="Oval 10"/>
          <p:cNvSpPr>
            <a:spLocks noChangeArrowheads="1"/>
          </p:cNvSpPr>
          <p:nvPr/>
        </p:nvSpPr>
        <p:spPr bwMode="auto">
          <a:xfrm>
            <a:off x="5867400" y="4724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5" grpId="0"/>
      <p:bldP spid="545796" grpId="0"/>
      <p:bldP spid="545797" grpId="0"/>
      <p:bldP spid="5457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5E708AF-D257-4090-82CF-6CFF1D76D6F8}" type="slidenum">
              <a:rPr lang="zh-TW" altLang="en-US" sz="1400" smtClean="0">
                <a:ea typeface="新細明體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62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新細明體" charset="-120"/>
              </a:rPr>
              <a:t>Combine and Update the Frequency</a:t>
            </a:r>
          </a:p>
        </p:txBody>
      </p:sp>
      <p:sp>
        <p:nvSpPr>
          <p:cNvPr id="546819" name="Line 3"/>
          <p:cNvSpPr>
            <a:spLocks noChangeShapeType="1"/>
          </p:cNvSpPr>
          <p:nvPr/>
        </p:nvSpPr>
        <p:spPr bwMode="auto">
          <a:xfrm flipV="1">
            <a:off x="3886200" y="4191000"/>
            <a:ext cx="304800" cy="533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46820" name="Line 4"/>
          <p:cNvSpPr>
            <a:spLocks noChangeShapeType="1"/>
          </p:cNvSpPr>
          <p:nvPr/>
        </p:nvSpPr>
        <p:spPr bwMode="auto">
          <a:xfrm rot="16200000" flipV="1">
            <a:off x="4419600" y="4267200"/>
            <a:ext cx="533400" cy="381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2822" name="Text Box 5"/>
          <p:cNvSpPr txBox="1">
            <a:spLocks noChangeArrowheads="1"/>
          </p:cNvSpPr>
          <p:nvPr/>
        </p:nvSpPr>
        <p:spPr bwMode="auto">
          <a:xfrm>
            <a:off x="27432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ea typeface="新細明體" charset="-120"/>
              </a:rPr>
              <a:t>freq=4</a:t>
            </a:r>
          </a:p>
        </p:txBody>
      </p:sp>
      <p:sp>
        <p:nvSpPr>
          <p:cNvPr id="162823" name="Text Box 6"/>
          <p:cNvSpPr txBox="1">
            <a:spLocks noChangeArrowheads="1"/>
          </p:cNvSpPr>
          <p:nvPr/>
        </p:nvSpPr>
        <p:spPr bwMode="auto">
          <a:xfrm>
            <a:off x="39624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freq=1</a:t>
            </a:r>
          </a:p>
        </p:txBody>
      </p:sp>
      <p:sp>
        <p:nvSpPr>
          <p:cNvPr id="162824" name="Text Box 7"/>
          <p:cNvSpPr txBox="1">
            <a:spLocks noChangeArrowheads="1"/>
          </p:cNvSpPr>
          <p:nvPr/>
        </p:nvSpPr>
        <p:spPr bwMode="auto">
          <a:xfrm>
            <a:off x="51054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freq=1</a:t>
            </a:r>
          </a:p>
        </p:txBody>
      </p:sp>
      <p:sp>
        <p:nvSpPr>
          <p:cNvPr id="162825" name="Text Box 8"/>
          <p:cNvSpPr txBox="1">
            <a:spLocks noChangeArrowheads="1"/>
          </p:cNvSpPr>
          <p:nvPr/>
        </p:nvSpPr>
        <p:spPr bwMode="auto">
          <a:xfrm>
            <a:off x="62484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ea typeface="新細明體" charset="-120"/>
              </a:rPr>
              <a:t>freq=2</a:t>
            </a:r>
          </a:p>
        </p:txBody>
      </p:sp>
      <p:sp>
        <p:nvSpPr>
          <p:cNvPr id="546825" name="Text Box 9"/>
          <p:cNvSpPr txBox="1">
            <a:spLocks noChangeArrowheads="1"/>
          </p:cNvSpPr>
          <p:nvPr/>
        </p:nvSpPr>
        <p:spPr bwMode="auto">
          <a:xfrm>
            <a:off x="4572000" y="39624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freq=2</a:t>
            </a:r>
          </a:p>
        </p:txBody>
      </p:sp>
      <p:sp>
        <p:nvSpPr>
          <p:cNvPr id="162827" name="Oval 10"/>
          <p:cNvSpPr>
            <a:spLocks noChangeArrowheads="1"/>
          </p:cNvSpPr>
          <p:nvPr/>
        </p:nvSpPr>
        <p:spPr bwMode="auto">
          <a:xfrm>
            <a:off x="4114800" y="38100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62828" name="Oval 11"/>
          <p:cNvSpPr>
            <a:spLocks noChangeArrowheads="1"/>
          </p:cNvSpPr>
          <p:nvPr/>
        </p:nvSpPr>
        <p:spPr bwMode="auto">
          <a:xfrm>
            <a:off x="2362200" y="4724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A</a:t>
            </a:r>
          </a:p>
        </p:txBody>
      </p:sp>
      <p:sp>
        <p:nvSpPr>
          <p:cNvPr id="162829" name="Oval 12"/>
          <p:cNvSpPr>
            <a:spLocks noChangeArrowheads="1"/>
          </p:cNvSpPr>
          <p:nvPr/>
        </p:nvSpPr>
        <p:spPr bwMode="auto">
          <a:xfrm>
            <a:off x="3581400" y="4724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B</a:t>
            </a:r>
          </a:p>
        </p:txBody>
      </p:sp>
      <p:sp>
        <p:nvSpPr>
          <p:cNvPr id="162830" name="Oval 13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C</a:t>
            </a:r>
          </a:p>
        </p:txBody>
      </p:sp>
      <p:sp>
        <p:nvSpPr>
          <p:cNvPr id="162831" name="Oval 14"/>
          <p:cNvSpPr>
            <a:spLocks noChangeArrowheads="1"/>
          </p:cNvSpPr>
          <p:nvPr/>
        </p:nvSpPr>
        <p:spPr bwMode="auto">
          <a:xfrm>
            <a:off x="5867400" y="4724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 animBg="1"/>
      <p:bldP spid="546820" grpId="0" animBg="1"/>
      <p:bldP spid="5468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F13BFC7-3725-4B2C-BE65-F9C65280BC77}" type="slidenum">
              <a:rPr lang="zh-TW" altLang="en-US" sz="1400" smtClean="0">
                <a:ea typeface="新細明體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63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Combine Again</a:t>
            </a:r>
          </a:p>
        </p:txBody>
      </p:sp>
      <p:sp>
        <p:nvSpPr>
          <p:cNvPr id="163844" name="Line 3"/>
          <p:cNvSpPr>
            <a:spLocks noChangeShapeType="1"/>
          </p:cNvSpPr>
          <p:nvPr/>
        </p:nvSpPr>
        <p:spPr bwMode="auto">
          <a:xfrm flipV="1">
            <a:off x="3886200" y="4191000"/>
            <a:ext cx="304800" cy="533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3845" name="Line 4"/>
          <p:cNvSpPr>
            <a:spLocks noChangeShapeType="1"/>
          </p:cNvSpPr>
          <p:nvPr/>
        </p:nvSpPr>
        <p:spPr bwMode="auto">
          <a:xfrm rot="16200000" flipV="1">
            <a:off x="4419600" y="4267200"/>
            <a:ext cx="533400" cy="381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3846" name="Text Box 5"/>
          <p:cNvSpPr txBox="1">
            <a:spLocks noChangeArrowheads="1"/>
          </p:cNvSpPr>
          <p:nvPr/>
        </p:nvSpPr>
        <p:spPr bwMode="auto">
          <a:xfrm>
            <a:off x="27432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ea typeface="新細明體" charset="-120"/>
              </a:rPr>
              <a:t>freq=4</a:t>
            </a:r>
          </a:p>
        </p:txBody>
      </p:sp>
      <p:sp>
        <p:nvSpPr>
          <p:cNvPr id="163847" name="Text Box 6"/>
          <p:cNvSpPr txBox="1">
            <a:spLocks noChangeArrowheads="1"/>
          </p:cNvSpPr>
          <p:nvPr/>
        </p:nvSpPr>
        <p:spPr bwMode="auto">
          <a:xfrm>
            <a:off x="39624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freq=1</a:t>
            </a:r>
          </a:p>
        </p:txBody>
      </p:sp>
      <p:sp>
        <p:nvSpPr>
          <p:cNvPr id="163848" name="Text Box 7"/>
          <p:cNvSpPr txBox="1">
            <a:spLocks noChangeArrowheads="1"/>
          </p:cNvSpPr>
          <p:nvPr/>
        </p:nvSpPr>
        <p:spPr bwMode="auto">
          <a:xfrm>
            <a:off x="51054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freq=1</a:t>
            </a:r>
          </a:p>
        </p:txBody>
      </p:sp>
      <p:sp>
        <p:nvSpPr>
          <p:cNvPr id="163849" name="Text Box 8"/>
          <p:cNvSpPr txBox="1">
            <a:spLocks noChangeArrowheads="1"/>
          </p:cNvSpPr>
          <p:nvPr/>
        </p:nvSpPr>
        <p:spPr bwMode="auto">
          <a:xfrm>
            <a:off x="62484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freq=2</a:t>
            </a:r>
          </a:p>
        </p:txBody>
      </p:sp>
      <p:sp>
        <p:nvSpPr>
          <p:cNvPr id="163850" name="Text Box 9"/>
          <p:cNvSpPr txBox="1">
            <a:spLocks noChangeArrowheads="1"/>
          </p:cNvSpPr>
          <p:nvPr/>
        </p:nvSpPr>
        <p:spPr bwMode="auto">
          <a:xfrm>
            <a:off x="4572000" y="39624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freq=2</a:t>
            </a:r>
          </a:p>
        </p:txBody>
      </p:sp>
      <p:sp>
        <p:nvSpPr>
          <p:cNvPr id="163851" name="Oval 10"/>
          <p:cNvSpPr>
            <a:spLocks noChangeArrowheads="1"/>
          </p:cNvSpPr>
          <p:nvPr/>
        </p:nvSpPr>
        <p:spPr bwMode="auto">
          <a:xfrm>
            <a:off x="4114800" y="38100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63852" name="Oval 11"/>
          <p:cNvSpPr>
            <a:spLocks noChangeArrowheads="1"/>
          </p:cNvSpPr>
          <p:nvPr/>
        </p:nvSpPr>
        <p:spPr bwMode="auto">
          <a:xfrm>
            <a:off x="2362200" y="4724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A</a:t>
            </a:r>
          </a:p>
        </p:txBody>
      </p:sp>
      <p:sp>
        <p:nvSpPr>
          <p:cNvPr id="163853" name="Oval 12"/>
          <p:cNvSpPr>
            <a:spLocks noChangeArrowheads="1"/>
          </p:cNvSpPr>
          <p:nvPr/>
        </p:nvSpPr>
        <p:spPr bwMode="auto">
          <a:xfrm>
            <a:off x="3581400" y="4724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B</a:t>
            </a:r>
          </a:p>
        </p:txBody>
      </p:sp>
      <p:sp>
        <p:nvSpPr>
          <p:cNvPr id="163854" name="Oval 13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C</a:t>
            </a:r>
          </a:p>
        </p:txBody>
      </p:sp>
      <p:sp>
        <p:nvSpPr>
          <p:cNvPr id="163855" name="Oval 14"/>
          <p:cNvSpPr>
            <a:spLocks noChangeArrowheads="1"/>
          </p:cNvSpPr>
          <p:nvPr/>
        </p:nvSpPr>
        <p:spPr bwMode="auto">
          <a:xfrm>
            <a:off x="5867400" y="4724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D</a:t>
            </a:r>
          </a:p>
        </p:txBody>
      </p:sp>
      <p:sp>
        <p:nvSpPr>
          <p:cNvPr id="547855" name="Line 15"/>
          <p:cNvSpPr>
            <a:spLocks noChangeShapeType="1"/>
          </p:cNvSpPr>
          <p:nvPr/>
        </p:nvSpPr>
        <p:spPr bwMode="auto">
          <a:xfrm flipV="1">
            <a:off x="4419600" y="3276600"/>
            <a:ext cx="304800" cy="533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47856" name="Line 16"/>
          <p:cNvSpPr>
            <a:spLocks noChangeShapeType="1"/>
          </p:cNvSpPr>
          <p:nvPr/>
        </p:nvSpPr>
        <p:spPr bwMode="auto">
          <a:xfrm rot="16200000" flipV="1">
            <a:off x="4800600" y="3505200"/>
            <a:ext cx="1447800" cy="9906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47857" name="Text Box 17"/>
          <p:cNvSpPr txBox="1">
            <a:spLocks noChangeArrowheads="1"/>
          </p:cNvSpPr>
          <p:nvPr/>
        </p:nvSpPr>
        <p:spPr bwMode="auto">
          <a:xfrm>
            <a:off x="5105400" y="3048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freq=4</a:t>
            </a:r>
          </a:p>
        </p:txBody>
      </p:sp>
      <p:sp>
        <p:nvSpPr>
          <p:cNvPr id="547858" name="Oval 18"/>
          <p:cNvSpPr>
            <a:spLocks noChangeArrowheads="1"/>
          </p:cNvSpPr>
          <p:nvPr/>
        </p:nvSpPr>
        <p:spPr bwMode="auto">
          <a:xfrm>
            <a:off x="4648200" y="28956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47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55" grpId="0" animBg="1"/>
      <p:bldP spid="547856" grpId="0" animBg="1"/>
      <p:bldP spid="547857" grpId="0"/>
      <p:bldP spid="5478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B17C25F-023F-4204-AECF-EC1381D10B3A}" type="slidenum">
              <a:rPr lang="zh-TW" altLang="en-US" sz="1400" smtClean="0">
                <a:ea typeface="新細明體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64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Combine Again Until…</a:t>
            </a:r>
          </a:p>
        </p:txBody>
      </p:sp>
      <p:sp>
        <p:nvSpPr>
          <p:cNvPr id="164868" name="Line 3"/>
          <p:cNvSpPr>
            <a:spLocks noChangeShapeType="1"/>
          </p:cNvSpPr>
          <p:nvPr/>
        </p:nvSpPr>
        <p:spPr bwMode="auto">
          <a:xfrm flipV="1">
            <a:off x="3886200" y="4191000"/>
            <a:ext cx="304800" cy="533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4869" name="Line 4"/>
          <p:cNvSpPr>
            <a:spLocks noChangeShapeType="1"/>
          </p:cNvSpPr>
          <p:nvPr/>
        </p:nvSpPr>
        <p:spPr bwMode="auto">
          <a:xfrm rot="16200000" flipV="1">
            <a:off x="4419600" y="4267200"/>
            <a:ext cx="533400" cy="381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4870" name="Text Box 5"/>
          <p:cNvSpPr txBox="1">
            <a:spLocks noChangeArrowheads="1"/>
          </p:cNvSpPr>
          <p:nvPr/>
        </p:nvSpPr>
        <p:spPr bwMode="auto">
          <a:xfrm>
            <a:off x="27432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freq=4</a:t>
            </a:r>
          </a:p>
        </p:txBody>
      </p:sp>
      <p:sp>
        <p:nvSpPr>
          <p:cNvPr id="164871" name="Text Box 6"/>
          <p:cNvSpPr txBox="1">
            <a:spLocks noChangeArrowheads="1"/>
          </p:cNvSpPr>
          <p:nvPr/>
        </p:nvSpPr>
        <p:spPr bwMode="auto">
          <a:xfrm>
            <a:off x="39624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freq=1</a:t>
            </a:r>
          </a:p>
        </p:txBody>
      </p:sp>
      <p:sp>
        <p:nvSpPr>
          <p:cNvPr id="164872" name="Text Box 7"/>
          <p:cNvSpPr txBox="1">
            <a:spLocks noChangeArrowheads="1"/>
          </p:cNvSpPr>
          <p:nvPr/>
        </p:nvSpPr>
        <p:spPr bwMode="auto">
          <a:xfrm>
            <a:off x="51054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freq=1</a:t>
            </a:r>
          </a:p>
        </p:txBody>
      </p:sp>
      <p:sp>
        <p:nvSpPr>
          <p:cNvPr id="164873" name="Text Box 8"/>
          <p:cNvSpPr txBox="1">
            <a:spLocks noChangeArrowheads="1"/>
          </p:cNvSpPr>
          <p:nvPr/>
        </p:nvSpPr>
        <p:spPr bwMode="auto">
          <a:xfrm>
            <a:off x="6248400" y="4953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freq=2</a:t>
            </a:r>
          </a:p>
        </p:txBody>
      </p:sp>
      <p:sp>
        <p:nvSpPr>
          <p:cNvPr id="164874" name="Text Box 9"/>
          <p:cNvSpPr txBox="1">
            <a:spLocks noChangeArrowheads="1"/>
          </p:cNvSpPr>
          <p:nvPr/>
        </p:nvSpPr>
        <p:spPr bwMode="auto">
          <a:xfrm>
            <a:off x="4572000" y="39624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freq=2</a:t>
            </a:r>
          </a:p>
        </p:txBody>
      </p:sp>
      <p:sp>
        <p:nvSpPr>
          <p:cNvPr id="164875" name="Oval 10"/>
          <p:cNvSpPr>
            <a:spLocks noChangeArrowheads="1"/>
          </p:cNvSpPr>
          <p:nvPr/>
        </p:nvSpPr>
        <p:spPr bwMode="auto">
          <a:xfrm>
            <a:off x="4114800" y="38100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64876" name="Oval 11"/>
          <p:cNvSpPr>
            <a:spLocks noChangeArrowheads="1"/>
          </p:cNvSpPr>
          <p:nvPr/>
        </p:nvSpPr>
        <p:spPr bwMode="auto">
          <a:xfrm>
            <a:off x="2362200" y="4724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A</a:t>
            </a:r>
          </a:p>
        </p:txBody>
      </p:sp>
      <p:sp>
        <p:nvSpPr>
          <p:cNvPr id="164877" name="Oval 12"/>
          <p:cNvSpPr>
            <a:spLocks noChangeArrowheads="1"/>
          </p:cNvSpPr>
          <p:nvPr/>
        </p:nvSpPr>
        <p:spPr bwMode="auto">
          <a:xfrm>
            <a:off x="3581400" y="4724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B</a:t>
            </a:r>
          </a:p>
        </p:txBody>
      </p:sp>
      <p:sp>
        <p:nvSpPr>
          <p:cNvPr id="164878" name="Oval 13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C</a:t>
            </a:r>
          </a:p>
        </p:txBody>
      </p:sp>
      <p:sp>
        <p:nvSpPr>
          <p:cNvPr id="164879" name="Oval 14"/>
          <p:cNvSpPr>
            <a:spLocks noChangeArrowheads="1"/>
          </p:cNvSpPr>
          <p:nvPr/>
        </p:nvSpPr>
        <p:spPr bwMode="auto">
          <a:xfrm>
            <a:off x="5867400" y="4724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D</a:t>
            </a:r>
          </a:p>
        </p:txBody>
      </p:sp>
      <p:sp>
        <p:nvSpPr>
          <p:cNvPr id="164880" name="Line 15"/>
          <p:cNvSpPr>
            <a:spLocks noChangeShapeType="1"/>
          </p:cNvSpPr>
          <p:nvPr/>
        </p:nvSpPr>
        <p:spPr bwMode="auto">
          <a:xfrm flipV="1">
            <a:off x="4419600" y="3276600"/>
            <a:ext cx="304800" cy="533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4881" name="Line 16"/>
          <p:cNvSpPr>
            <a:spLocks noChangeShapeType="1"/>
          </p:cNvSpPr>
          <p:nvPr/>
        </p:nvSpPr>
        <p:spPr bwMode="auto">
          <a:xfrm rot="16200000" flipV="1">
            <a:off x="4800600" y="3505200"/>
            <a:ext cx="1447800" cy="9906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4882" name="Text Box 17"/>
          <p:cNvSpPr txBox="1">
            <a:spLocks noChangeArrowheads="1"/>
          </p:cNvSpPr>
          <p:nvPr/>
        </p:nvSpPr>
        <p:spPr bwMode="auto">
          <a:xfrm>
            <a:off x="5105400" y="3048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freq=4</a:t>
            </a:r>
          </a:p>
        </p:txBody>
      </p:sp>
      <p:sp>
        <p:nvSpPr>
          <p:cNvPr id="164883" name="Oval 18"/>
          <p:cNvSpPr>
            <a:spLocks noChangeArrowheads="1"/>
          </p:cNvSpPr>
          <p:nvPr/>
        </p:nvSpPr>
        <p:spPr bwMode="auto">
          <a:xfrm>
            <a:off x="4648200" y="28956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548883" name="Line 19"/>
          <p:cNvSpPr>
            <a:spLocks noChangeShapeType="1"/>
          </p:cNvSpPr>
          <p:nvPr/>
        </p:nvSpPr>
        <p:spPr bwMode="auto">
          <a:xfrm flipV="1">
            <a:off x="2667000" y="2362200"/>
            <a:ext cx="1371600" cy="2362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48884" name="Line 20"/>
          <p:cNvSpPr>
            <a:spLocks noChangeShapeType="1"/>
          </p:cNvSpPr>
          <p:nvPr/>
        </p:nvSpPr>
        <p:spPr bwMode="auto">
          <a:xfrm rot="16200000" flipV="1">
            <a:off x="4267200" y="2438400"/>
            <a:ext cx="533400" cy="381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48885" name="Oval 21"/>
          <p:cNvSpPr>
            <a:spLocks noChangeArrowheads="1"/>
          </p:cNvSpPr>
          <p:nvPr/>
        </p:nvSpPr>
        <p:spPr bwMode="auto">
          <a:xfrm>
            <a:off x="3962400" y="1981200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548886" name="Text Box 22"/>
          <p:cNvSpPr txBox="1">
            <a:spLocks noChangeArrowheads="1"/>
          </p:cNvSpPr>
          <p:nvPr/>
        </p:nvSpPr>
        <p:spPr bwMode="auto">
          <a:xfrm>
            <a:off x="4343400" y="21336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freq=8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83" grpId="0" animBg="1"/>
      <p:bldP spid="548884" grpId="0" animBg="1"/>
      <p:bldP spid="548885" grpId="0" animBg="1"/>
      <p:bldP spid="5488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FD1700D-4110-4FB9-BBA8-871BAEABF74A}" type="slidenum">
              <a:rPr lang="zh-TW" altLang="en-US" sz="1400" smtClean="0">
                <a:ea typeface="新細明體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新細明體" charset="-120"/>
              </a:rPr>
              <a:t>Assign Values On Each Subtree</a:t>
            </a:r>
          </a:p>
        </p:txBody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Usually the convention is: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0: left subtree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1: right subtree</a:t>
            </a:r>
          </a:p>
        </p:txBody>
      </p:sp>
      <p:sp>
        <p:nvSpPr>
          <p:cNvPr id="165893" name="Line 4"/>
          <p:cNvSpPr>
            <a:spLocks noChangeShapeType="1"/>
          </p:cNvSpPr>
          <p:nvPr/>
        </p:nvSpPr>
        <p:spPr bwMode="auto">
          <a:xfrm flipV="1">
            <a:off x="4876800" y="4876800"/>
            <a:ext cx="304800" cy="533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5894" name="Line 5"/>
          <p:cNvSpPr>
            <a:spLocks noChangeShapeType="1"/>
          </p:cNvSpPr>
          <p:nvPr/>
        </p:nvSpPr>
        <p:spPr bwMode="auto">
          <a:xfrm rot="16200000" flipV="1">
            <a:off x="5410200" y="4953000"/>
            <a:ext cx="533400" cy="381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5895" name="Text Box 6"/>
          <p:cNvSpPr txBox="1">
            <a:spLocks noChangeArrowheads="1"/>
          </p:cNvSpPr>
          <p:nvPr/>
        </p:nvSpPr>
        <p:spPr bwMode="auto">
          <a:xfrm>
            <a:off x="3733800" y="5638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freq=4</a:t>
            </a:r>
          </a:p>
        </p:txBody>
      </p:sp>
      <p:sp>
        <p:nvSpPr>
          <p:cNvPr id="165896" name="Text Box 7"/>
          <p:cNvSpPr txBox="1">
            <a:spLocks noChangeArrowheads="1"/>
          </p:cNvSpPr>
          <p:nvPr/>
        </p:nvSpPr>
        <p:spPr bwMode="auto">
          <a:xfrm>
            <a:off x="4953000" y="5638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freq=1</a:t>
            </a:r>
          </a:p>
        </p:txBody>
      </p:sp>
      <p:sp>
        <p:nvSpPr>
          <p:cNvPr id="165897" name="Text Box 8"/>
          <p:cNvSpPr txBox="1">
            <a:spLocks noChangeArrowheads="1"/>
          </p:cNvSpPr>
          <p:nvPr/>
        </p:nvSpPr>
        <p:spPr bwMode="auto">
          <a:xfrm>
            <a:off x="6096000" y="5638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freq=1</a:t>
            </a:r>
          </a:p>
        </p:txBody>
      </p:sp>
      <p:sp>
        <p:nvSpPr>
          <p:cNvPr id="165898" name="Text Box 9"/>
          <p:cNvSpPr txBox="1">
            <a:spLocks noChangeArrowheads="1"/>
          </p:cNvSpPr>
          <p:nvPr/>
        </p:nvSpPr>
        <p:spPr bwMode="auto">
          <a:xfrm>
            <a:off x="7239000" y="5638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freq=2</a:t>
            </a:r>
          </a:p>
        </p:txBody>
      </p:sp>
      <p:sp>
        <p:nvSpPr>
          <p:cNvPr id="165899" name="Text Box 10"/>
          <p:cNvSpPr txBox="1">
            <a:spLocks noChangeArrowheads="1"/>
          </p:cNvSpPr>
          <p:nvPr/>
        </p:nvSpPr>
        <p:spPr bwMode="auto">
          <a:xfrm>
            <a:off x="5562600" y="46482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freq=2</a:t>
            </a:r>
          </a:p>
        </p:txBody>
      </p:sp>
      <p:sp>
        <p:nvSpPr>
          <p:cNvPr id="165900" name="Oval 11"/>
          <p:cNvSpPr>
            <a:spLocks noChangeArrowheads="1"/>
          </p:cNvSpPr>
          <p:nvPr/>
        </p:nvSpPr>
        <p:spPr bwMode="auto">
          <a:xfrm>
            <a:off x="5105400" y="44958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65901" name="Oval 12"/>
          <p:cNvSpPr>
            <a:spLocks noChangeArrowheads="1"/>
          </p:cNvSpPr>
          <p:nvPr/>
        </p:nvSpPr>
        <p:spPr bwMode="auto">
          <a:xfrm>
            <a:off x="3352800" y="5410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A</a:t>
            </a:r>
          </a:p>
        </p:txBody>
      </p:sp>
      <p:sp>
        <p:nvSpPr>
          <p:cNvPr id="165902" name="Oval 13"/>
          <p:cNvSpPr>
            <a:spLocks noChangeArrowheads="1"/>
          </p:cNvSpPr>
          <p:nvPr/>
        </p:nvSpPr>
        <p:spPr bwMode="auto">
          <a:xfrm>
            <a:off x="4572000" y="5410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B</a:t>
            </a:r>
          </a:p>
        </p:txBody>
      </p:sp>
      <p:sp>
        <p:nvSpPr>
          <p:cNvPr id="165903" name="Oval 14"/>
          <p:cNvSpPr>
            <a:spLocks noChangeArrowheads="1"/>
          </p:cNvSpPr>
          <p:nvPr/>
        </p:nvSpPr>
        <p:spPr bwMode="auto">
          <a:xfrm>
            <a:off x="5715000" y="5410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C</a:t>
            </a:r>
          </a:p>
        </p:txBody>
      </p:sp>
      <p:sp>
        <p:nvSpPr>
          <p:cNvPr id="165904" name="Oval 15"/>
          <p:cNvSpPr>
            <a:spLocks noChangeArrowheads="1"/>
          </p:cNvSpPr>
          <p:nvPr/>
        </p:nvSpPr>
        <p:spPr bwMode="auto">
          <a:xfrm>
            <a:off x="6858000" y="5410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D</a:t>
            </a:r>
          </a:p>
        </p:txBody>
      </p:sp>
      <p:sp>
        <p:nvSpPr>
          <p:cNvPr id="165905" name="Line 16"/>
          <p:cNvSpPr>
            <a:spLocks noChangeShapeType="1"/>
          </p:cNvSpPr>
          <p:nvPr/>
        </p:nvSpPr>
        <p:spPr bwMode="auto">
          <a:xfrm flipV="1">
            <a:off x="5410200" y="3962400"/>
            <a:ext cx="304800" cy="533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5906" name="Line 17"/>
          <p:cNvSpPr>
            <a:spLocks noChangeShapeType="1"/>
          </p:cNvSpPr>
          <p:nvPr/>
        </p:nvSpPr>
        <p:spPr bwMode="auto">
          <a:xfrm rot="16200000" flipV="1">
            <a:off x="5791200" y="4191000"/>
            <a:ext cx="1447800" cy="9906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5907" name="Text Box 18"/>
          <p:cNvSpPr txBox="1">
            <a:spLocks noChangeArrowheads="1"/>
          </p:cNvSpPr>
          <p:nvPr/>
        </p:nvSpPr>
        <p:spPr bwMode="auto">
          <a:xfrm>
            <a:off x="6096000" y="3733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freq=4</a:t>
            </a:r>
          </a:p>
        </p:txBody>
      </p:sp>
      <p:sp>
        <p:nvSpPr>
          <p:cNvPr id="165908" name="Oval 19"/>
          <p:cNvSpPr>
            <a:spLocks noChangeArrowheads="1"/>
          </p:cNvSpPr>
          <p:nvPr/>
        </p:nvSpPr>
        <p:spPr bwMode="auto">
          <a:xfrm>
            <a:off x="5638800" y="35814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65909" name="Line 20"/>
          <p:cNvSpPr>
            <a:spLocks noChangeShapeType="1"/>
          </p:cNvSpPr>
          <p:nvPr/>
        </p:nvSpPr>
        <p:spPr bwMode="auto">
          <a:xfrm flipV="1">
            <a:off x="3657600" y="3048000"/>
            <a:ext cx="1371600" cy="2362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5910" name="Line 21"/>
          <p:cNvSpPr>
            <a:spLocks noChangeShapeType="1"/>
          </p:cNvSpPr>
          <p:nvPr/>
        </p:nvSpPr>
        <p:spPr bwMode="auto">
          <a:xfrm rot="16200000" flipV="1">
            <a:off x="5257800" y="3124200"/>
            <a:ext cx="533400" cy="381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5911" name="Oval 22"/>
          <p:cNvSpPr>
            <a:spLocks noChangeArrowheads="1"/>
          </p:cNvSpPr>
          <p:nvPr/>
        </p:nvSpPr>
        <p:spPr bwMode="auto">
          <a:xfrm>
            <a:off x="4953000" y="2667000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65912" name="Text Box 23"/>
          <p:cNvSpPr txBox="1">
            <a:spLocks noChangeArrowheads="1"/>
          </p:cNvSpPr>
          <p:nvPr/>
        </p:nvSpPr>
        <p:spPr bwMode="auto">
          <a:xfrm>
            <a:off x="5334000" y="28194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DDDDDD"/>
                </a:solidFill>
                <a:ea typeface="新細明體" charset="-120"/>
              </a:rPr>
              <a:t>freq=8</a:t>
            </a:r>
          </a:p>
        </p:txBody>
      </p:sp>
      <p:sp>
        <p:nvSpPr>
          <p:cNvPr id="549912" name="Text Box 24"/>
          <p:cNvSpPr txBox="1">
            <a:spLocks noChangeArrowheads="1"/>
          </p:cNvSpPr>
          <p:nvPr/>
        </p:nvSpPr>
        <p:spPr bwMode="auto">
          <a:xfrm>
            <a:off x="4495800" y="31242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549913" name="Text Box 25"/>
          <p:cNvSpPr txBox="1">
            <a:spLocks noChangeArrowheads="1"/>
          </p:cNvSpPr>
          <p:nvPr/>
        </p:nvSpPr>
        <p:spPr bwMode="auto">
          <a:xfrm>
            <a:off x="5562600" y="31242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549914" name="Text Box 26"/>
          <p:cNvSpPr txBox="1">
            <a:spLocks noChangeArrowheads="1"/>
          </p:cNvSpPr>
          <p:nvPr/>
        </p:nvSpPr>
        <p:spPr bwMode="auto">
          <a:xfrm>
            <a:off x="5181600" y="40386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549915" name="Text Box 27"/>
          <p:cNvSpPr txBox="1">
            <a:spLocks noChangeArrowheads="1"/>
          </p:cNvSpPr>
          <p:nvPr/>
        </p:nvSpPr>
        <p:spPr bwMode="auto">
          <a:xfrm>
            <a:off x="6248400" y="40386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549916" name="Text Box 28"/>
          <p:cNvSpPr txBox="1">
            <a:spLocks noChangeArrowheads="1"/>
          </p:cNvSpPr>
          <p:nvPr/>
        </p:nvSpPr>
        <p:spPr bwMode="auto">
          <a:xfrm>
            <a:off x="4648200" y="492125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549917" name="Text Box 29"/>
          <p:cNvSpPr txBox="1">
            <a:spLocks noChangeArrowheads="1"/>
          </p:cNvSpPr>
          <p:nvPr/>
        </p:nvSpPr>
        <p:spPr bwMode="auto">
          <a:xfrm>
            <a:off x="5715000" y="492125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549918" name="Text Box 30"/>
          <p:cNvSpPr txBox="1">
            <a:spLocks noChangeArrowheads="1"/>
          </p:cNvSpPr>
          <p:nvPr/>
        </p:nvSpPr>
        <p:spPr bwMode="auto">
          <a:xfrm>
            <a:off x="3124200" y="6096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0</a:t>
            </a:r>
          </a:p>
        </p:txBody>
      </p:sp>
      <p:sp>
        <p:nvSpPr>
          <p:cNvPr id="549919" name="Text Box 31"/>
          <p:cNvSpPr txBox="1">
            <a:spLocks noChangeArrowheads="1"/>
          </p:cNvSpPr>
          <p:nvPr/>
        </p:nvSpPr>
        <p:spPr bwMode="auto">
          <a:xfrm>
            <a:off x="4343400" y="6096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100</a:t>
            </a:r>
          </a:p>
        </p:txBody>
      </p:sp>
      <p:sp>
        <p:nvSpPr>
          <p:cNvPr id="549920" name="Text Box 32"/>
          <p:cNvSpPr txBox="1">
            <a:spLocks noChangeArrowheads="1"/>
          </p:cNvSpPr>
          <p:nvPr/>
        </p:nvSpPr>
        <p:spPr bwMode="auto">
          <a:xfrm>
            <a:off x="5486400" y="6096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101</a:t>
            </a:r>
          </a:p>
        </p:txBody>
      </p:sp>
      <p:sp>
        <p:nvSpPr>
          <p:cNvPr id="549921" name="Text Box 33"/>
          <p:cNvSpPr txBox="1">
            <a:spLocks noChangeArrowheads="1"/>
          </p:cNvSpPr>
          <p:nvPr/>
        </p:nvSpPr>
        <p:spPr bwMode="auto">
          <a:xfrm>
            <a:off x="6629400" y="6096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11</a:t>
            </a:r>
          </a:p>
        </p:txBody>
      </p:sp>
      <p:sp>
        <p:nvSpPr>
          <p:cNvPr id="549922" name="Text Box 34"/>
          <p:cNvSpPr txBox="1">
            <a:spLocks noChangeArrowheads="1"/>
          </p:cNvSpPr>
          <p:nvPr/>
        </p:nvSpPr>
        <p:spPr bwMode="auto">
          <a:xfrm>
            <a:off x="609600" y="6096000"/>
            <a:ext cx="2362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charset="-120"/>
              </a:rPr>
              <a:t>The final Huffman code: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4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4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4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4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49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4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4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4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912" grpId="0"/>
      <p:bldP spid="549913" grpId="0"/>
      <p:bldP spid="549914" grpId="0"/>
      <p:bldP spid="549915" grpId="0"/>
      <p:bldP spid="549916" grpId="0"/>
      <p:bldP spid="549917" grpId="0"/>
      <p:bldP spid="549918" grpId="0"/>
      <p:bldP spid="549919" grpId="0"/>
      <p:bldP spid="549920" grpId="0"/>
      <p:bldP spid="549921" grpId="0"/>
      <p:bldP spid="549922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15993</TotalTime>
  <Words>527</Words>
  <Application>Microsoft Office PowerPoint</Application>
  <PresentationFormat>On-screen Show (4:3)</PresentationFormat>
  <Paragraphs>307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Wingdings</vt:lpstr>
      <vt:lpstr>新細明體</vt:lpstr>
      <vt:lpstr>Verdana</vt:lpstr>
      <vt:lpstr>Lucida Console</vt:lpstr>
      <vt:lpstr>Times New Roman</vt:lpstr>
      <vt:lpstr>Courier New</vt:lpstr>
      <vt:lpstr>MS PGothic</vt:lpstr>
      <vt:lpstr>Default Design</vt:lpstr>
      <vt:lpstr>Huffman Tree</vt:lpstr>
      <vt:lpstr>Not Optimal</vt:lpstr>
      <vt:lpstr>New Encoding Scheme</vt:lpstr>
      <vt:lpstr>How to Determine the Code Table? </vt:lpstr>
      <vt:lpstr>Combine Two Nodes Whose Frequency are Smallest</vt:lpstr>
      <vt:lpstr>Combine and Update the Frequency</vt:lpstr>
      <vt:lpstr>Combine Again</vt:lpstr>
      <vt:lpstr>Combine Again Until…</vt:lpstr>
      <vt:lpstr>Assign Values On Each Subtree</vt:lpstr>
      <vt:lpstr>How to Decode This Message?</vt:lpstr>
      <vt:lpstr>Traverse The Tree Node by Node</vt:lpstr>
      <vt:lpstr>Until a Leaf Has Been Reached</vt:lpstr>
      <vt:lpstr>Restart From Root Again</vt:lpstr>
      <vt:lpstr>Reach Another Leaf Node</vt:lpstr>
      <vt:lpstr>Decode the Remaining by Similar Method</vt:lpstr>
      <vt:lpstr>Finally Obtain the Decoded Message</vt:lpstr>
    </vt:vector>
  </TitlesOfParts>
  <Company>City University of Hong Kong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EE2331 Data Structures And Algorithms</dc:title>
  <dc:creator>EE_users</dc:creator>
  <cp:lastModifiedBy>vanting</cp:lastModifiedBy>
  <cp:revision>283</cp:revision>
  <dcterms:created xsi:type="dcterms:W3CDTF">2006-12-13T09:30:47Z</dcterms:created>
  <dcterms:modified xsi:type="dcterms:W3CDTF">2014-11-04T03:51:02Z</dcterms:modified>
</cp:coreProperties>
</file>