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4" r:id="rId2"/>
    <p:sldId id="299" r:id="rId3"/>
    <p:sldId id="291" r:id="rId4"/>
    <p:sldId id="300" r:id="rId5"/>
    <p:sldId id="30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206" autoAdjust="0"/>
  </p:normalViewPr>
  <p:slideViewPr>
    <p:cSldViewPr>
      <p:cViewPr varScale="1">
        <p:scale>
          <a:sx n="97" d="100"/>
          <a:sy n="9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B39D-9344-402A-AE8A-AECF410E3E47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Insertion Sort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Similar to bubble sort, consists of 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- 1 passes</a:t>
            </a:r>
          </a:p>
          <a:p>
            <a:r>
              <a:rPr lang="en-US" altLang="zh-TW">
                <a:ea typeface="新細明體" charset="-120"/>
              </a:rPr>
              <a:t>Instead of bubbling the largest (or smallest) element, insertion sort “insert” one element into the sublist in each pass</a:t>
            </a:r>
          </a:p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CE49-B02C-413C-A812-1694D23B5C7A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25642" name="Rectangle 10"/>
          <p:cNvSpPr>
            <a:spLocks noChangeArrowheads="1"/>
          </p:cNvSpPr>
          <p:nvPr/>
        </p:nvSpPr>
        <p:spPr bwMode="auto">
          <a:xfrm>
            <a:off x="5715000" y="3367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5643" name="Rectangle 11"/>
          <p:cNvSpPr>
            <a:spLocks noChangeArrowheads="1"/>
          </p:cNvSpPr>
          <p:nvPr/>
        </p:nvSpPr>
        <p:spPr bwMode="auto">
          <a:xfrm>
            <a:off x="5181600" y="3367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25646" name="Rectangle 14"/>
          <p:cNvSpPr>
            <a:spLocks noChangeArrowheads="1"/>
          </p:cNvSpPr>
          <p:nvPr/>
        </p:nvSpPr>
        <p:spPr bwMode="auto">
          <a:xfrm>
            <a:off x="4648200" y="3367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</a:t>
            </a:r>
          </a:p>
        </p:txBody>
      </p:sp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51816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Insertion Sort Example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35814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46482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304800" y="1690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unsorted list:</a:t>
            </a:r>
          </a:p>
        </p:txBody>
      </p:sp>
      <p:sp>
        <p:nvSpPr>
          <p:cNvPr id="325644" name="Rectangle 12"/>
          <p:cNvSpPr>
            <a:spLocks noChangeArrowheads="1"/>
          </p:cNvSpPr>
          <p:nvPr/>
        </p:nvSpPr>
        <p:spPr bwMode="auto">
          <a:xfrm>
            <a:off x="3581400" y="3367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4114800" y="3367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5655" name="Text Box 23"/>
          <p:cNvSpPr txBox="1">
            <a:spLocks noChangeArrowheads="1"/>
          </p:cNvSpPr>
          <p:nvPr/>
        </p:nvSpPr>
        <p:spPr bwMode="auto">
          <a:xfrm>
            <a:off x="5486400" y="24384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this element into the left sublist such that they maintain a proper order</a:t>
            </a:r>
          </a:p>
        </p:txBody>
      </p:sp>
      <p:sp>
        <p:nvSpPr>
          <p:cNvPr id="325657" name="AutoShape 25"/>
          <p:cNvSpPr>
            <a:spLocks/>
          </p:cNvSpPr>
          <p:nvPr/>
        </p:nvSpPr>
        <p:spPr bwMode="auto">
          <a:xfrm rot="-5400000">
            <a:off x="3771900" y="29337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68" name="Oval 36"/>
          <p:cNvSpPr>
            <a:spLocks noChangeArrowheads="1"/>
          </p:cNvSpPr>
          <p:nvPr/>
        </p:nvSpPr>
        <p:spPr bwMode="auto">
          <a:xfrm>
            <a:off x="4191000" y="3429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69" name="Line 37"/>
          <p:cNvSpPr>
            <a:spLocks noChangeShapeType="1"/>
          </p:cNvSpPr>
          <p:nvPr/>
        </p:nvSpPr>
        <p:spPr bwMode="auto">
          <a:xfrm flipH="1">
            <a:off x="4572000" y="2667000"/>
            <a:ext cx="914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5670" name="Rectangle 38"/>
          <p:cNvSpPr>
            <a:spLocks noChangeArrowheads="1"/>
          </p:cNvSpPr>
          <p:nvPr/>
        </p:nvSpPr>
        <p:spPr bwMode="auto">
          <a:xfrm>
            <a:off x="57150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5671" name="Rectangle 39"/>
          <p:cNvSpPr>
            <a:spLocks noChangeArrowheads="1"/>
          </p:cNvSpPr>
          <p:nvPr/>
        </p:nvSpPr>
        <p:spPr bwMode="auto">
          <a:xfrm>
            <a:off x="51816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25672" name="Rectangle 40"/>
          <p:cNvSpPr>
            <a:spLocks noChangeArrowheads="1"/>
          </p:cNvSpPr>
          <p:nvPr/>
        </p:nvSpPr>
        <p:spPr bwMode="auto">
          <a:xfrm>
            <a:off x="46482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</a:t>
            </a:r>
          </a:p>
        </p:txBody>
      </p:sp>
      <p:sp>
        <p:nvSpPr>
          <p:cNvPr id="325674" name="Rectangle 42"/>
          <p:cNvSpPr>
            <a:spLocks noChangeArrowheads="1"/>
          </p:cNvSpPr>
          <p:nvPr/>
        </p:nvSpPr>
        <p:spPr bwMode="auto">
          <a:xfrm>
            <a:off x="35814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5675" name="Rectangle 43"/>
          <p:cNvSpPr>
            <a:spLocks noChangeArrowheads="1"/>
          </p:cNvSpPr>
          <p:nvPr/>
        </p:nvSpPr>
        <p:spPr bwMode="auto">
          <a:xfrm>
            <a:off x="4114800" y="4724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5677" name="Rectangle 45"/>
          <p:cNvSpPr>
            <a:spLocks noChangeArrowheads="1"/>
          </p:cNvSpPr>
          <p:nvPr/>
        </p:nvSpPr>
        <p:spPr bwMode="auto">
          <a:xfrm>
            <a:off x="4114800" y="41910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5678" name="Oval 46"/>
          <p:cNvSpPr>
            <a:spLocks noChangeArrowheads="1"/>
          </p:cNvSpPr>
          <p:nvPr/>
        </p:nvSpPr>
        <p:spPr bwMode="auto">
          <a:xfrm>
            <a:off x="4191000" y="4252913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47" name="Arc 15"/>
          <p:cNvSpPr>
            <a:spLocks/>
          </p:cNvSpPr>
          <p:nvPr/>
        </p:nvSpPr>
        <p:spPr bwMode="auto">
          <a:xfrm rot="10774548" flipH="1">
            <a:off x="3962400" y="5029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79" name="Rectangle 47"/>
          <p:cNvSpPr>
            <a:spLocks noChangeArrowheads="1"/>
          </p:cNvSpPr>
          <p:nvPr/>
        </p:nvSpPr>
        <p:spPr bwMode="auto">
          <a:xfrm>
            <a:off x="57150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5680" name="Rectangle 48"/>
          <p:cNvSpPr>
            <a:spLocks noChangeArrowheads="1"/>
          </p:cNvSpPr>
          <p:nvPr/>
        </p:nvSpPr>
        <p:spPr bwMode="auto">
          <a:xfrm>
            <a:off x="51816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25681" name="Rectangle 49"/>
          <p:cNvSpPr>
            <a:spLocks noChangeArrowheads="1"/>
          </p:cNvSpPr>
          <p:nvPr/>
        </p:nvSpPr>
        <p:spPr bwMode="auto">
          <a:xfrm>
            <a:off x="46482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</a:t>
            </a:r>
          </a:p>
        </p:txBody>
      </p:sp>
      <p:sp>
        <p:nvSpPr>
          <p:cNvPr id="325683" name="Rectangle 51"/>
          <p:cNvSpPr>
            <a:spLocks noChangeArrowheads="1"/>
          </p:cNvSpPr>
          <p:nvPr/>
        </p:nvSpPr>
        <p:spPr bwMode="auto">
          <a:xfrm>
            <a:off x="35814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5684" name="Rectangle 52"/>
          <p:cNvSpPr>
            <a:spLocks noChangeArrowheads="1"/>
          </p:cNvSpPr>
          <p:nvPr/>
        </p:nvSpPr>
        <p:spPr bwMode="auto">
          <a:xfrm>
            <a:off x="4114800" y="6096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5685" name="Rectangle 53"/>
          <p:cNvSpPr>
            <a:spLocks noChangeArrowheads="1"/>
          </p:cNvSpPr>
          <p:nvPr/>
        </p:nvSpPr>
        <p:spPr bwMode="auto">
          <a:xfrm>
            <a:off x="4114800" y="55626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5686" name="Oval 54"/>
          <p:cNvSpPr>
            <a:spLocks noChangeArrowheads="1"/>
          </p:cNvSpPr>
          <p:nvPr/>
        </p:nvSpPr>
        <p:spPr bwMode="auto">
          <a:xfrm>
            <a:off x="4191000" y="5624513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88" name="Line 56"/>
          <p:cNvSpPr>
            <a:spLocks noChangeShapeType="1"/>
          </p:cNvSpPr>
          <p:nvPr/>
        </p:nvSpPr>
        <p:spPr bwMode="auto">
          <a:xfrm flipH="1">
            <a:off x="3810000" y="58674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304800" y="3429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914400" y="4648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Pick up “5”. Move “8” to right</a:t>
            </a:r>
          </a:p>
        </p:txBody>
      </p:sp>
      <p:sp>
        <p:nvSpPr>
          <p:cNvPr id="325693" name="Text Box 61"/>
          <p:cNvSpPr txBox="1">
            <a:spLocks noChangeArrowheads="1"/>
          </p:cNvSpPr>
          <p:nvPr/>
        </p:nvSpPr>
        <p:spPr bwMode="auto">
          <a:xfrm>
            <a:off x="914400" y="60198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“5” to the appropriate position</a:t>
            </a:r>
          </a:p>
        </p:txBody>
      </p:sp>
      <p:sp>
        <p:nvSpPr>
          <p:cNvPr id="325694" name="Text Box 62"/>
          <p:cNvSpPr txBox="1">
            <a:spLocks noChangeArrowheads="1"/>
          </p:cNvSpPr>
          <p:nvPr/>
        </p:nvSpPr>
        <p:spPr bwMode="auto">
          <a:xfrm>
            <a:off x="2819400" y="248285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with this sublist only</a:t>
            </a:r>
          </a:p>
        </p:txBody>
      </p:sp>
      <p:sp>
        <p:nvSpPr>
          <p:cNvPr id="325695" name="AutoShape 63"/>
          <p:cNvSpPr>
            <a:spLocks/>
          </p:cNvSpPr>
          <p:nvPr/>
        </p:nvSpPr>
        <p:spPr bwMode="auto">
          <a:xfrm rot="5400000" flipV="1">
            <a:off x="5372100" y="3252788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5696" name="Text Box 64"/>
          <p:cNvSpPr txBox="1">
            <a:spLocks noChangeArrowheads="1"/>
          </p:cNvSpPr>
          <p:nvPr/>
        </p:nvSpPr>
        <p:spPr bwMode="auto">
          <a:xfrm>
            <a:off x="4648200" y="4205288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Ignore them in current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2" grpId="0" animBg="1"/>
      <p:bldP spid="325643" grpId="0" animBg="1"/>
      <p:bldP spid="325646" grpId="0" animBg="1"/>
      <p:bldP spid="325644" grpId="0" animBg="1"/>
      <p:bldP spid="325645" grpId="0" animBg="1"/>
      <p:bldP spid="325655" grpId="0"/>
      <p:bldP spid="325657" grpId="0" animBg="1"/>
      <p:bldP spid="325668" grpId="0" animBg="1"/>
      <p:bldP spid="325669" grpId="0" animBg="1"/>
      <p:bldP spid="325670" grpId="0" animBg="1"/>
      <p:bldP spid="325671" grpId="0" animBg="1"/>
      <p:bldP spid="325672" grpId="0" animBg="1"/>
      <p:bldP spid="325674" grpId="0" animBg="1"/>
      <p:bldP spid="325675" grpId="0" animBg="1"/>
      <p:bldP spid="325677" grpId="0"/>
      <p:bldP spid="325678" grpId="0" animBg="1"/>
      <p:bldP spid="325647" grpId="0" animBg="1"/>
      <p:bldP spid="325679" grpId="0" animBg="1"/>
      <p:bldP spid="325680" grpId="0" animBg="1"/>
      <p:bldP spid="325681" grpId="0" animBg="1"/>
      <p:bldP spid="325683" grpId="0" animBg="1"/>
      <p:bldP spid="325684" grpId="0" animBg="1"/>
      <p:bldP spid="325685" grpId="0"/>
      <p:bldP spid="325686" grpId="0" animBg="1"/>
      <p:bldP spid="325688" grpId="0" animBg="1"/>
      <p:bldP spid="325691" grpId="0"/>
      <p:bldP spid="325692" grpId="0"/>
      <p:bldP spid="325693" grpId="0"/>
      <p:bldP spid="325694" grpId="0"/>
      <p:bldP spid="325695" grpId="0" animBg="1"/>
      <p:bldP spid="325695" grpId="1" animBg="1"/>
      <p:bldP spid="325696" grpId="0"/>
      <p:bldP spid="3256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CB67-E35F-4382-8543-FCA56B50331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Insertion Sort Example</a:t>
            </a: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304800" y="1690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16434" name="Text Box 18"/>
          <p:cNvSpPr txBox="1">
            <a:spLocks noChangeArrowheads="1"/>
          </p:cNvSpPr>
          <p:nvPr/>
        </p:nvSpPr>
        <p:spPr bwMode="auto">
          <a:xfrm>
            <a:off x="304800" y="3962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16448" name="Rectangle 32"/>
          <p:cNvSpPr>
            <a:spLocks noChangeArrowheads="1"/>
          </p:cNvSpPr>
          <p:nvPr/>
        </p:nvSpPr>
        <p:spPr bwMode="auto">
          <a:xfrm>
            <a:off x="51816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16451" name="Rectangle 35"/>
          <p:cNvSpPr>
            <a:spLocks noChangeArrowheads="1"/>
          </p:cNvSpPr>
          <p:nvPr/>
        </p:nvSpPr>
        <p:spPr bwMode="auto">
          <a:xfrm>
            <a:off x="46482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</a:t>
            </a:r>
          </a:p>
        </p:txBody>
      </p:sp>
      <p:sp>
        <p:nvSpPr>
          <p:cNvPr id="316477" name="Text Box 61"/>
          <p:cNvSpPr txBox="1">
            <a:spLocks noChangeArrowheads="1"/>
          </p:cNvSpPr>
          <p:nvPr/>
        </p:nvSpPr>
        <p:spPr bwMode="auto">
          <a:xfrm>
            <a:off x="6477000" y="5105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no move in this pass</a:t>
            </a:r>
          </a:p>
        </p:txBody>
      </p:sp>
      <p:sp>
        <p:nvSpPr>
          <p:cNvPr id="316481" name="Text Box 65"/>
          <p:cNvSpPr txBox="1">
            <a:spLocks noChangeArrowheads="1"/>
          </p:cNvSpPr>
          <p:nvPr/>
        </p:nvSpPr>
        <p:spPr bwMode="auto">
          <a:xfrm>
            <a:off x="6477000" y="1752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 Move!</a:t>
            </a:r>
          </a:p>
        </p:txBody>
      </p:sp>
      <p:sp>
        <p:nvSpPr>
          <p:cNvPr id="316483" name="AutoShape 67"/>
          <p:cNvSpPr>
            <a:spLocks/>
          </p:cNvSpPr>
          <p:nvPr/>
        </p:nvSpPr>
        <p:spPr bwMode="auto">
          <a:xfrm rot="5400000" flipV="1">
            <a:off x="5372100" y="16383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484" name="AutoShape 68"/>
          <p:cNvSpPr>
            <a:spLocks/>
          </p:cNvSpPr>
          <p:nvPr/>
        </p:nvSpPr>
        <p:spPr bwMode="auto">
          <a:xfrm rot="5400000" flipV="1">
            <a:off x="4000500" y="19431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485" name="Text Box 69"/>
          <p:cNvSpPr txBox="1">
            <a:spLocks noChangeArrowheads="1"/>
          </p:cNvSpPr>
          <p:nvPr/>
        </p:nvSpPr>
        <p:spPr bwMode="auto">
          <a:xfrm>
            <a:off x="4648200" y="2590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16486" name="Text Box 70"/>
          <p:cNvSpPr txBox="1">
            <a:spLocks noChangeArrowheads="1"/>
          </p:cNvSpPr>
          <p:nvPr/>
        </p:nvSpPr>
        <p:spPr bwMode="auto">
          <a:xfrm>
            <a:off x="3276600" y="2590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304800" y="51196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16488" name="Rectangle 72"/>
          <p:cNvSpPr>
            <a:spLocks noChangeArrowheads="1"/>
          </p:cNvSpPr>
          <p:nvPr/>
        </p:nvSpPr>
        <p:spPr bwMode="auto">
          <a:xfrm>
            <a:off x="5715000" y="510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16489" name="Rectangle 73"/>
          <p:cNvSpPr>
            <a:spLocks noChangeArrowheads="1"/>
          </p:cNvSpPr>
          <p:nvPr/>
        </p:nvSpPr>
        <p:spPr bwMode="auto">
          <a:xfrm>
            <a:off x="5181600" y="510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16490" name="Rectangle 74"/>
          <p:cNvSpPr>
            <a:spLocks noChangeArrowheads="1"/>
          </p:cNvSpPr>
          <p:nvPr/>
        </p:nvSpPr>
        <p:spPr bwMode="auto">
          <a:xfrm>
            <a:off x="3581400" y="510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16491" name="Rectangle 75"/>
          <p:cNvSpPr>
            <a:spLocks noChangeArrowheads="1"/>
          </p:cNvSpPr>
          <p:nvPr/>
        </p:nvSpPr>
        <p:spPr bwMode="auto">
          <a:xfrm>
            <a:off x="4114800" y="510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16492" name="Rectangle 76"/>
          <p:cNvSpPr>
            <a:spLocks noChangeArrowheads="1"/>
          </p:cNvSpPr>
          <p:nvPr/>
        </p:nvSpPr>
        <p:spPr bwMode="auto">
          <a:xfrm>
            <a:off x="4648200" y="5105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16498" name="Rectangle 82"/>
          <p:cNvSpPr>
            <a:spLocks noChangeArrowheads="1"/>
          </p:cNvSpPr>
          <p:nvPr/>
        </p:nvSpPr>
        <p:spPr bwMode="auto">
          <a:xfrm>
            <a:off x="57150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16499" name="Rectangle 83"/>
          <p:cNvSpPr>
            <a:spLocks noChangeArrowheads="1"/>
          </p:cNvSpPr>
          <p:nvPr/>
        </p:nvSpPr>
        <p:spPr bwMode="auto">
          <a:xfrm>
            <a:off x="51816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6</a:t>
            </a:r>
          </a:p>
        </p:txBody>
      </p:sp>
      <p:sp>
        <p:nvSpPr>
          <p:cNvPr id="316500" name="Rectangle 84"/>
          <p:cNvSpPr>
            <a:spLocks noChangeArrowheads="1"/>
          </p:cNvSpPr>
          <p:nvPr/>
        </p:nvSpPr>
        <p:spPr bwMode="auto">
          <a:xfrm>
            <a:off x="35814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16501" name="Rectangle 85"/>
          <p:cNvSpPr>
            <a:spLocks noChangeArrowheads="1"/>
          </p:cNvSpPr>
          <p:nvPr/>
        </p:nvSpPr>
        <p:spPr bwMode="auto">
          <a:xfrm>
            <a:off x="41148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16502" name="Rectangle 86"/>
          <p:cNvSpPr>
            <a:spLocks noChangeArrowheads="1"/>
          </p:cNvSpPr>
          <p:nvPr/>
        </p:nvSpPr>
        <p:spPr bwMode="auto">
          <a:xfrm>
            <a:off x="46482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16503" name="Oval 87"/>
          <p:cNvSpPr>
            <a:spLocks noChangeArrowheads="1"/>
          </p:cNvSpPr>
          <p:nvPr/>
        </p:nvSpPr>
        <p:spPr bwMode="auto">
          <a:xfrm>
            <a:off x="4724400" y="4038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504" name="Text Box 88"/>
          <p:cNvSpPr txBox="1">
            <a:spLocks noChangeArrowheads="1"/>
          </p:cNvSpPr>
          <p:nvPr/>
        </p:nvSpPr>
        <p:spPr bwMode="auto">
          <a:xfrm>
            <a:off x="5715000" y="29718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this element into the left sublist such that they maintain a certain order</a:t>
            </a:r>
          </a:p>
        </p:txBody>
      </p:sp>
      <p:sp>
        <p:nvSpPr>
          <p:cNvPr id="316505" name="AutoShape 89"/>
          <p:cNvSpPr>
            <a:spLocks/>
          </p:cNvSpPr>
          <p:nvPr/>
        </p:nvSpPr>
        <p:spPr bwMode="auto">
          <a:xfrm rot="-5400000">
            <a:off x="4038600" y="32766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507" name="Line 91"/>
          <p:cNvSpPr>
            <a:spLocks noChangeShapeType="1"/>
          </p:cNvSpPr>
          <p:nvPr/>
        </p:nvSpPr>
        <p:spPr bwMode="auto">
          <a:xfrm flipH="1">
            <a:off x="4876800" y="3124200"/>
            <a:ext cx="914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6508" name="AutoShape 92"/>
          <p:cNvSpPr>
            <a:spLocks/>
          </p:cNvSpPr>
          <p:nvPr/>
        </p:nvSpPr>
        <p:spPr bwMode="auto">
          <a:xfrm rot="5400000" flipV="1">
            <a:off x="5676900" y="53721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509" name="AutoShape 93"/>
          <p:cNvSpPr>
            <a:spLocks/>
          </p:cNvSpPr>
          <p:nvPr/>
        </p:nvSpPr>
        <p:spPr bwMode="auto">
          <a:xfrm rot="5400000" flipV="1">
            <a:off x="4305300" y="50673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16510" name="Text Box 94"/>
          <p:cNvSpPr txBox="1">
            <a:spLocks noChangeArrowheads="1"/>
          </p:cNvSpPr>
          <p:nvPr/>
        </p:nvSpPr>
        <p:spPr bwMode="auto">
          <a:xfrm>
            <a:off x="4953000" y="6019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16511" name="Text Box 95"/>
          <p:cNvSpPr txBox="1">
            <a:spLocks noChangeArrowheads="1"/>
          </p:cNvSpPr>
          <p:nvPr/>
        </p:nvSpPr>
        <p:spPr bwMode="auto">
          <a:xfrm>
            <a:off x="3581400" y="6019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16512" name="Text Box 96"/>
          <p:cNvSpPr txBox="1">
            <a:spLocks noChangeArrowheads="1"/>
          </p:cNvSpPr>
          <p:nvPr/>
        </p:nvSpPr>
        <p:spPr bwMode="auto">
          <a:xfrm>
            <a:off x="3124200" y="30480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with this sublist only</a:t>
            </a:r>
          </a:p>
        </p:txBody>
      </p:sp>
      <p:sp>
        <p:nvSpPr>
          <p:cNvPr id="316449" name="Rectangle 33"/>
          <p:cNvSpPr>
            <a:spLocks noChangeArrowheads="1"/>
          </p:cNvSpPr>
          <p:nvPr/>
        </p:nvSpPr>
        <p:spPr bwMode="auto">
          <a:xfrm>
            <a:off x="35814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16450" name="Rectangle 34"/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4953000" y="4648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Ignore them in current pass</a:t>
            </a:r>
          </a:p>
        </p:txBody>
      </p:sp>
      <p:sp>
        <p:nvSpPr>
          <p:cNvPr id="316514" name="AutoShape 98"/>
          <p:cNvSpPr>
            <a:spLocks/>
          </p:cNvSpPr>
          <p:nvPr/>
        </p:nvSpPr>
        <p:spPr bwMode="auto">
          <a:xfrm rot="5400000" flipV="1">
            <a:off x="5638800" y="41148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4" grpId="0"/>
      <p:bldP spid="316477" grpId="0"/>
      <p:bldP spid="316481" grpId="0"/>
      <p:bldP spid="316483" grpId="0" animBg="1"/>
      <p:bldP spid="316484" grpId="0" animBg="1"/>
      <p:bldP spid="316485" grpId="0"/>
      <p:bldP spid="316486" grpId="0"/>
      <p:bldP spid="316487" grpId="0"/>
      <p:bldP spid="316488" grpId="0" animBg="1"/>
      <p:bldP spid="316489" grpId="0" animBg="1"/>
      <p:bldP spid="316490" grpId="0" animBg="1"/>
      <p:bldP spid="316491" grpId="0" animBg="1"/>
      <p:bldP spid="316492" grpId="0" animBg="1"/>
      <p:bldP spid="316498" grpId="0" animBg="1"/>
      <p:bldP spid="316499" grpId="0" animBg="1"/>
      <p:bldP spid="316500" grpId="0" animBg="1"/>
      <p:bldP spid="316501" grpId="0" animBg="1"/>
      <p:bldP spid="316502" grpId="0" animBg="1"/>
      <p:bldP spid="316503" grpId="0" animBg="1"/>
      <p:bldP spid="316504" grpId="0"/>
      <p:bldP spid="316505" grpId="0" animBg="1"/>
      <p:bldP spid="316507" grpId="0" animBg="1"/>
      <p:bldP spid="316508" grpId="0" animBg="1"/>
      <p:bldP spid="316509" grpId="0" animBg="1"/>
      <p:bldP spid="316510" grpId="0"/>
      <p:bldP spid="316511" grpId="0"/>
      <p:bldP spid="316512" grpId="0"/>
      <p:bldP spid="316513" grpId="1"/>
      <p:bldP spid="3165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4E66-9DE5-41E3-96C9-8E54BF1CF7B9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Insertion Sort Example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04800" y="22240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41148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46482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6477000" y="55006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 moves in this pass!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304800" y="5514975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57150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51816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35814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41148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46482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57150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51816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35814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41148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6683" name="Oval 27"/>
          <p:cNvSpPr>
            <a:spLocks noChangeArrowheads="1"/>
          </p:cNvSpPr>
          <p:nvPr/>
        </p:nvSpPr>
        <p:spPr bwMode="auto">
          <a:xfrm>
            <a:off x="5257800" y="2286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84" name="Text Box 28"/>
          <p:cNvSpPr txBox="1">
            <a:spLocks noChangeArrowheads="1"/>
          </p:cNvSpPr>
          <p:nvPr/>
        </p:nvSpPr>
        <p:spPr bwMode="auto">
          <a:xfrm>
            <a:off x="5715000" y="12192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this element into the left sublist such that they maintain a certain order</a:t>
            </a:r>
          </a:p>
        </p:txBody>
      </p:sp>
      <p:sp>
        <p:nvSpPr>
          <p:cNvPr id="326685" name="AutoShape 29"/>
          <p:cNvSpPr>
            <a:spLocks/>
          </p:cNvSpPr>
          <p:nvPr/>
        </p:nvSpPr>
        <p:spPr bwMode="auto">
          <a:xfrm rot="-5400000">
            <a:off x="4267200" y="12954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H="1"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6688" name="AutoShape 32"/>
          <p:cNvSpPr>
            <a:spLocks/>
          </p:cNvSpPr>
          <p:nvPr/>
        </p:nvSpPr>
        <p:spPr bwMode="auto">
          <a:xfrm rot="5400000" flipV="1">
            <a:off x="5912644" y="5988844"/>
            <a:ext cx="138112" cy="533400"/>
          </a:xfrm>
          <a:prstGeom prst="rightBrace">
            <a:avLst>
              <a:gd name="adj1" fmla="val 32184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89" name="AutoShape 33"/>
          <p:cNvSpPr>
            <a:spLocks/>
          </p:cNvSpPr>
          <p:nvPr/>
        </p:nvSpPr>
        <p:spPr bwMode="auto">
          <a:xfrm rot="5400000" flipV="1">
            <a:off x="4526756" y="5226844"/>
            <a:ext cx="166688" cy="2057400"/>
          </a:xfrm>
          <a:prstGeom prst="rightBrace">
            <a:avLst>
              <a:gd name="adj1" fmla="val 10285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5181600" y="6415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3810000" y="6415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26692" name="Rectangle 36"/>
          <p:cNvSpPr>
            <a:spLocks noChangeArrowheads="1"/>
          </p:cNvSpPr>
          <p:nvPr/>
        </p:nvSpPr>
        <p:spPr bwMode="auto">
          <a:xfrm>
            <a:off x="5181600" y="2971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6693" name="Oval 37"/>
          <p:cNvSpPr>
            <a:spLocks noChangeArrowheads="1"/>
          </p:cNvSpPr>
          <p:nvPr/>
        </p:nvSpPr>
        <p:spPr bwMode="auto">
          <a:xfrm>
            <a:off x="5257800" y="3048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94" name="Arc 38"/>
          <p:cNvSpPr>
            <a:spLocks/>
          </p:cNvSpPr>
          <p:nvPr/>
        </p:nvSpPr>
        <p:spPr bwMode="auto">
          <a:xfrm rot="10774548" flipH="1">
            <a:off x="50292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95" name="Arc 39"/>
          <p:cNvSpPr>
            <a:spLocks/>
          </p:cNvSpPr>
          <p:nvPr/>
        </p:nvSpPr>
        <p:spPr bwMode="auto">
          <a:xfrm rot="10774548" flipH="1">
            <a:off x="44958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57150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</a:t>
            </a:r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51816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6698" name="Rectangle 42"/>
          <p:cNvSpPr>
            <a:spLocks noChangeArrowheads="1"/>
          </p:cNvSpPr>
          <p:nvPr/>
        </p:nvSpPr>
        <p:spPr bwMode="auto">
          <a:xfrm>
            <a:off x="35814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41148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6700" name="Rectangle 44"/>
          <p:cNvSpPr>
            <a:spLocks noChangeArrowheads="1"/>
          </p:cNvSpPr>
          <p:nvPr/>
        </p:nvSpPr>
        <p:spPr bwMode="auto">
          <a:xfrm>
            <a:off x="46482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6703" name="Rectangle 47"/>
          <p:cNvSpPr>
            <a:spLocks noChangeArrowheads="1"/>
          </p:cNvSpPr>
          <p:nvPr/>
        </p:nvSpPr>
        <p:spPr bwMode="auto">
          <a:xfrm>
            <a:off x="5181600" y="4114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6704" name="Oval 48"/>
          <p:cNvSpPr>
            <a:spLocks noChangeArrowheads="1"/>
          </p:cNvSpPr>
          <p:nvPr/>
        </p:nvSpPr>
        <p:spPr bwMode="auto">
          <a:xfrm>
            <a:off x="5257800" y="4191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6705" name="Line 49"/>
          <p:cNvSpPr>
            <a:spLocks noChangeShapeType="1"/>
          </p:cNvSpPr>
          <p:nvPr/>
        </p:nvSpPr>
        <p:spPr bwMode="auto">
          <a:xfrm flipH="1">
            <a:off x="4419600" y="44196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6706" name="Text Box 50"/>
          <p:cNvSpPr txBox="1">
            <a:spLocks noChangeArrowheads="1"/>
          </p:cNvSpPr>
          <p:nvPr/>
        </p:nvSpPr>
        <p:spPr bwMode="auto">
          <a:xfrm>
            <a:off x="914400" y="3505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Pick up “6”. Move “9” and “8” to right</a:t>
            </a:r>
          </a:p>
        </p:txBody>
      </p:sp>
      <p:sp>
        <p:nvSpPr>
          <p:cNvPr id="326707" name="Text Box 51"/>
          <p:cNvSpPr txBox="1">
            <a:spLocks noChangeArrowheads="1"/>
          </p:cNvSpPr>
          <p:nvPr/>
        </p:nvSpPr>
        <p:spPr bwMode="auto">
          <a:xfrm>
            <a:off x="914400" y="45720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“6” to the appropriate position</a:t>
            </a:r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276600" y="1295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with this sublist only</a:t>
            </a:r>
          </a:p>
        </p:txBody>
      </p:sp>
      <p:sp>
        <p:nvSpPr>
          <p:cNvPr id="326709" name="Text Box 53"/>
          <p:cNvSpPr txBox="1">
            <a:spLocks noChangeArrowheads="1"/>
          </p:cNvSpPr>
          <p:nvPr/>
        </p:nvSpPr>
        <p:spPr bwMode="auto">
          <a:xfrm>
            <a:off x="5181600" y="28956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Ignore in current pass</a:t>
            </a:r>
          </a:p>
        </p:txBody>
      </p:sp>
      <p:sp>
        <p:nvSpPr>
          <p:cNvPr id="326710" name="AutoShape 54"/>
          <p:cNvSpPr>
            <a:spLocks/>
          </p:cNvSpPr>
          <p:nvPr/>
        </p:nvSpPr>
        <p:spPr bwMode="auto">
          <a:xfrm rot="5400000" flipV="1">
            <a:off x="5905500" y="26289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6" grpId="0"/>
      <p:bldP spid="326672" grpId="0"/>
      <p:bldP spid="326673" grpId="0" animBg="1"/>
      <p:bldP spid="326674" grpId="0" animBg="1"/>
      <p:bldP spid="326675" grpId="0" animBg="1"/>
      <p:bldP spid="326676" grpId="0" animBg="1"/>
      <p:bldP spid="326677" grpId="0" animBg="1"/>
      <p:bldP spid="326678" grpId="0" animBg="1"/>
      <p:bldP spid="326679" grpId="0" animBg="1"/>
      <p:bldP spid="326680" grpId="0" animBg="1"/>
      <p:bldP spid="326681" grpId="0" animBg="1"/>
      <p:bldP spid="326682" grpId="0" animBg="1"/>
      <p:bldP spid="326688" grpId="0" animBg="1"/>
      <p:bldP spid="326689" grpId="0" animBg="1"/>
      <p:bldP spid="326690" grpId="0"/>
      <p:bldP spid="326691" grpId="0"/>
      <p:bldP spid="326692" grpId="0"/>
      <p:bldP spid="326693" grpId="0" animBg="1"/>
      <p:bldP spid="326694" grpId="0" animBg="1"/>
      <p:bldP spid="326695" grpId="0" animBg="1"/>
      <p:bldP spid="326696" grpId="0" animBg="1"/>
      <p:bldP spid="326697" grpId="0" animBg="1"/>
      <p:bldP spid="326698" grpId="0" animBg="1"/>
      <p:bldP spid="326699" grpId="0" animBg="1"/>
      <p:bldP spid="326700" grpId="0" animBg="1"/>
      <p:bldP spid="326703" grpId="0"/>
      <p:bldP spid="326704" grpId="0" animBg="1"/>
      <p:bldP spid="326705" grpId="0" animBg="1"/>
      <p:bldP spid="326706" grpId="0"/>
      <p:bldP spid="326707" grpId="0"/>
      <p:bldP spid="326709" grpId="0"/>
      <p:bldP spid="3267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655D-2E3F-43AE-9319-84869A53EEDA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Insertion Sort Example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04800" y="22240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41148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4648200" y="2209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6477000" y="55006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 moves in this pass!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304800" y="5514975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After 4</a:t>
            </a:r>
            <a:r>
              <a:rPr lang="en-US" altLang="zh-TW" baseline="30000">
                <a:ea typeface="新細明體" charset="-120"/>
              </a:rPr>
              <a:t>th</a:t>
            </a:r>
            <a:r>
              <a:rPr lang="en-US" altLang="zh-TW">
                <a:ea typeface="新細明體" charset="-120"/>
              </a:rPr>
              <a:t> pass</a:t>
            </a:r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57150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51816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35814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41148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7695" name="Rectangle 15"/>
          <p:cNvSpPr>
            <a:spLocks noChangeArrowheads="1"/>
          </p:cNvSpPr>
          <p:nvPr/>
        </p:nvSpPr>
        <p:spPr bwMode="auto">
          <a:xfrm>
            <a:off x="4648200" y="55006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7696" name="Rectangle 16"/>
          <p:cNvSpPr>
            <a:spLocks noChangeArrowheads="1"/>
          </p:cNvSpPr>
          <p:nvPr/>
        </p:nvSpPr>
        <p:spPr bwMode="auto">
          <a:xfrm>
            <a:off x="57150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7697" name="Rectangle 17"/>
          <p:cNvSpPr>
            <a:spLocks noChangeArrowheads="1"/>
          </p:cNvSpPr>
          <p:nvPr/>
        </p:nvSpPr>
        <p:spPr bwMode="auto">
          <a:xfrm>
            <a:off x="51816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35814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41148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7701" name="Oval 21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6477000" y="1219200"/>
            <a:ext cx="2667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this element into the left sublist such that they maintain a certain order</a:t>
            </a:r>
          </a:p>
        </p:txBody>
      </p:sp>
      <p:sp>
        <p:nvSpPr>
          <p:cNvPr id="327703" name="AutoShape 23"/>
          <p:cNvSpPr>
            <a:spLocks/>
          </p:cNvSpPr>
          <p:nvPr/>
        </p:nvSpPr>
        <p:spPr bwMode="auto">
          <a:xfrm rot="-5400000">
            <a:off x="4533900" y="10287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04" name="Text Box 24"/>
          <p:cNvSpPr txBox="1">
            <a:spLocks noChangeArrowheads="1"/>
          </p:cNvSpPr>
          <p:nvPr/>
        </p:nvSpPr>
        <p:spPr bwMode="auto">
          <a:xfrm>
            <a:off x="3581400" y="1295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Compare with this sublist only</a:t>
            </a:r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 flipH="1">
            <a:off x="6096000" y="1447800"/>
            <a:ext cx="457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07" name="AutoShape 27"/>
          <p:cNvSpPr>
            <a:spLocks/>
          </p:cNvSpPr>
          <p:nvPr/>
        </p:nvSpPr>
        <p:spPr bwMode="auto">
          <a:xfrm rot="5400000" flipV="1">
            <a:off x="4793456" y="4883944"/>
            <a:ext cx="242888" cy="2667000"/>
          </a:xfrm>
          <a:prstGeom prst="rightBrace">
            <a:avLst>
              <a:gd name="adj1" fmla="val 91503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09" name="Text Box 29"/>
          <p:cNvSpPr txBox="1">
            <a:spLocks noChangeArrowheads="1"/>
          </p:cNvSpPr>
          <p:nvPr/>
        </p:nvSpPr>
        <p:spPr bwMode="auto">
          <a:xfrm>
            <a:off x="4114800" y="6415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327710" name="Rectangle 30"/>
          <p:cNvSpPr>
            <a:spLocks noChangeArrowheads="1"/>
          </p:cNvSpPr>
          <p:nvPr/>
        </p:nvSpPr>
        <p:spPr bwMode="auto">
          <a:xfrm>
            <a:off x="5715000" y="2971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27711" name="Oval 31"/>
          <p:cNvSpPr>
            <a:spLocks noChangeArrowheads="1"/>
          </p:cNvSpPr>
          <p:nvPr/>
        </p:nvSpPr>
        <p:spPr bwMode="auto">
          <a:xfrm>
            <a:off x="5791200" y="3048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12" name="Arc 32"/>
          <p:cNvSpPr>
            <a:spLocks/>
          </p:cNvSpPr>
          <p:nvPr/>
        </p:nvSpPr>
        <p:spPr bwMode="auto">
          <a:xfrm rot="10774548" flipH="1">
            <a:off x="50292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13" name="Arc 33"/>
          <p:cNvSpPr>
            <a:spLocks/>
          </p:cNvSpPr>
          <p:nvPr/>
        </p:nvSpPr>
        <p:spPr bwMode="auto">
          <a:xfrm rot="10774548" flipH="1">
            <a:off x="44958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14" name="Rectangle 34"/>
          <p:cNvSpPr>
            <a:spLocks noChangeArrowheads="1"/>
          </p:cNvSpPr>
          <p:nvPr/>
        </p:nvSpPr>
        <p:spPr bwMode="auto">
          <a:xfrm>
            <a:off x="57150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</a:t>
            </a:r>
          </a:p>
        </p:txBody>
      </p:sp>
      <p:sp>
        <p:nvSpPr>
          <p:cNvPr id="327715" name="Rectangle 35"/>
          <p:cNvSpPr>
            <a:spLocks noChangeArrowheads="1"/>
          </p:cNvSpPr>
          <p:nvPr/>
        </p:nvSpPr>
        <p:spPr bwMode="auto">
          <a:xfrm>
            <a:off x="51816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</a:t>
            </a:r>
          </a:p>
        </p:txBody>
      </p:sp>
      <p:sp>
        <p:nvSpPr>
          <p:cNvPr id="327716" name="Rectangle 36"/>
          <p:cNvSpPr>
            <a:spLocks noChangeArrowheads="1"/>
          </p:cNvSpPr>
          <p:nvPr/>
        </p:nvSpPr>
        <p:spPr bwMode="auto">
          <a:xfrm>
            <a:off x="35814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ea typeface="新細明體" charset="-120"/>
            </a:endParaRPr>
          </a:p>
        </p:txBody>
      </p:sp>
      <p:sp>
        <p:nvSpPr>
          <p:cNvPr id="327717" name="Rectangle 37"/>
          <p:cNvSpPr>
            <a:spLocks noChangeArrowheads="1"/>
          </p:cNvSpPr>
          <p:nvPr/>
        </p:nvSpPr>
        <p:spPr bwMode="auto">
          <a:xfrm>
            <a:off x="41148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327718" name="Rectangle 38"/>
          <p:cNvSpPr>
            <a:spLocks noChangeArrowheads="1"/>
          </p:cNvSpPr>
          <p:nvPr/>
        </p:nvSpPr>
        <p:spPr bwMode="auto">
          <a:xfrm>
            <a:off x="4648200" y="4648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</a:t>
            </a:r>
          </a:p>
        </p:txBody>
      </p:sp>
      <p:sp>
        <p:nvSpPr>
          <p:cNvPr id="327719" name="Rectangle 39"/>
          <p:cNvSpPr>
            <a:spLocks noChangeArrowheads="1"/>
          </p:cNvSpPr>
          <p:nvPr/>
        </p:nvSpPr>
        <p:spPr bwMode="auto">
          <a:xfrm>
            <a:off x="5715000" y="4114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327720" name="Oval 40"/>
          <p:cNvSpPr>
            <a:spLocks noChangeArrowheads="1"/>
          </p:cNvSpPr>
          <p:nvPr/>
        </p:nvSpPr>
        <p:spPr bwMode="auto">
          <a:xfrm>
            <a:off x="5791200" y="4191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21" name="Line 41"/>
          <p:cNvSpPr>
            <a:spLocks noChangeShapeType="1"/>
          </p:cNvSpPr>
          <p:nvPr/>
        </p:nvSpPr>
        <p:spPr bwMode="auto">
          <a:xfrm flipH="1">
            <a:off x="3886200" y="4419600"/>
            <a:ext cx="1828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22" name="Text Box 42"/>
          <p:cNvSpPr txBox="1">
            <a:spLocks noChangeArrowheads="1"/>
          </p:cNvSpPr>
          <p:nvPr/>
        </p:nvSpPr>
        <p:spPr bwMode="auto">
          <a:xfrm>
            <a:off x="914400" y="3505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Pick up “3”. Move “9”, “8”, “6” and “5” to right</a:t>
            </a:r>
          </a:p>
        </p:txBody>
      </p:sp>
      <p:sp>
        <p:nvSpPr>
          <p:cNvPr id="327723" name="Text Box 43"/>
          <p:cNvSpPr txBox="1">
            <a:spLocks noChangeArrowheads="1"/>
          </p:cNvSpPr>
          <p:nvPr/>
        </p:nvSpPr>
        <p:spPr bwMode="auto">
          <a:xfrm>
            <a:off x="914400" y="45720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 “3” to the appropriate position</a:t>
            </a:r>
          </a:p>
        </p:txBody>
      </p:sp>
      <p:sp>
        <p:nvSpPr>
          <p:cNvPr id="327724" name="Arc 44"/>
          <p:cNvSpPr>
            <a:spLocks/>
          </p:cNvSpPr>
          <p:nvPr/>
        </p:nvSpPr>
        <p:spPr bwMode="auto">
          <a:xfrm rot="10774548" flipH="1">
            <a:off x="55626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7725" name="Arc 45"/>
          <p:cNvSpPr>
            <a:spLocks/>
          </p:cNvSpPr>
          <p:nvPr/>
        </p:nvSpPr>
        <p:spPr bwMode="auto">
          <a:xfrm rot="10774548" flipH="1">
            <a:off x="3962400" y="3886200"/>
            <a:ext cx="4572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/>
      <p:bldP spid="327690" grpId="0"/>
      <p:bldP spid="327691" grpId="0" animBg="1"/>
      <p:bldP spid="327692" grpId="0" animBg="1"/>
      <p:bldP spid="327693" grpId="0" animBg="1"/>
      <p:bldP spid="327694" grpId="0" animBg="1"/>
      <p:bldP spid="327695" grpId="0" animBg="1"/>
      <p:bldP spid="327696" grpId="0" animBg="1"/>
      <p:bldP spid="327697" grpId="0" animBg="1"/>
      <p:bldP spid="327698" grpId="0" animBg="1"/>
      <p:bldP spid="327699" grpId="0" animBg="1"/>
      <p:bldP spid="327700" grpId="0" animBg="1"/>
      <p:bldP spid="327707" grpId="0" animBg="1"/>
      <p:bldP spid="327709" grpId="0"/>
      <p:bldP spid="327710" grpId="0"/>
      <p:bldP spid="327711" grpId="0" animBg="1"/>
      <p:bldP spid="327712" grpId="0" animBg="1"/>
      <p:bldP spid="327713" grpId="0" animBg="1"/>
      <p:bldP spid="327714" grpId="0" animBg="1"/>
      <p:bldP spid="327715" grpId="0" animBg="1"/>
      <p:bldP spid="327716" grpId="0" animBg="1"/>
      <p:bldP spid="327717" grpId="0" animBg="1"/>
      <p:bldP spid="327718" grpId="0" animBg="1"/>
      <p:bldP spid="327719" grpId="0"/>
      <p:bldP spid="327720" grpId="0" animBg="1"/>
      <p:bldP spid="327721" grpId="0" animBg="1"/>
      <p:bldP spid="327722" grpId="0"/>
      <p:bldP spid="327723" grpId="0"/>
      <p:bldP spid="327724" grpId="0" animBg="1"/>
      <p:bldP spid="32772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352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Wingdings</vt:lpstr>
      <vt:lpstr>新細明體</vt:lpstr>
      <vt:lpstr>Verdana</vt:lpstr>
      <vt:lpstr>Times New Roman</vt:lpstr>
      <vt:lpstr>Courier New</vt:lpstr>
      <vt:lpstr>MS PGothic</vt:lpstr>
      <vt:lpstr>Lucida Console</vt:lpstr>
      <vt:lpstr>Default Design</vt:lpstr>
      <vt:lpstr>Insertion Sort</vt:lpstr>
      <vt:lpstr>Insertion Sort Example</vt:lpstr>
      <vt:lpstr>Insertion Sort Example</vt:lpstr>
      <vt:lpstr>Insertion Sort Example</vt:lpstr>
      <vt:lpstr>Insertion Sort Example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153</cp:revision>
  <dcterms:created xsi:type="dcterms:W3CDTF">2006-12-13T09:30:47Z</dcterms:created>
  <dcterms:modified xsi:type="dcterms:W3CDTF">2014-11-11T04:03:22Z</dcterms:modified>
</cp:coreProperties>
</file>