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1" r:id="rId2"/>
    <p:sldId id="326" r:id="rId3"/>
    <p:sldId id="313" r:id="rId4"/>
    <p:sldId id="315" r:id="rId5"/>
    <p:sldId id="316" r:id="rId6"/>
    <p:sldId id="323" r:id="rId7"/>
    <p:sldId id="322" r:id="rId8"/>
    <p:sldId id="321" r:id="rId9"/>
    <p:sldId id="31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BBE0E3"/>
    <a:srgbClr val="CC9900"/>
    <a:srgbClr val="FF0000"/>
    <a:srgbClr val="996633"/>
    <a:srgbClr val="669900"/>
    <a:srgbClr val="339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206" autoAdjust="0"/>
  </p:normalViewPr>
  <p:slideViewPr>
    <p:cSldViewPr>
      <p:cViewPr varScale="1">
        <p:scale>
          <a:sx n="97" d="100"/>
          <a:sy n="97" d="100"/>
        </p:scale>
        <p:origin x="-1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2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C9A244-1BE5-4CEF-9A9C-65E9841992C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7560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C9A114-2046-442F-AB6B-CB8D14682B2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0432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7BDAF-9C77-415C-953F-3D2950E399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747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5DC48-4816-444D-840F-9AF26C4868C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055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AC07A-59F4-4CE7-B0AD-F63F824551D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756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5729A5-1E13-4B7B-B7F0-370404FD8A2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8040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B127F90-5D0F-41FD-8052-827888EC743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56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15CF0-C7AC-4105-8355-4105BB35BB9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846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E2F32-B480-49B2-9482-240E3337344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28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61A05-FAB6-4703-8455-A76442B5BE5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195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1A29C-2BE0-4FB8-8162-25F68F5F9C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014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2FA9D-0CA2-40CD-A935-05B5AA9F12C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52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43344-164B-44E6-B6A6-4411D5493B0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5AA1-322D-422E-B2FA-05C36EF4925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689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49E4D-000F-43DC-A111-51257883BB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967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fld id="{7773794E-E5CF-4FC3-A360-F6CE6E961A7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D650-254E-463A-8112-CBFE1BFB6912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Merge Sort</a:t>
            </a:r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Time Complexity: O(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log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)</a:t>
            </a:r>
          </a:p>
          <a:p>
            <a:r>
              <a:rPr lang="en-US" altLang="zh-TW">
                <a:ea typeface="新細明體" charset="-120"/>
              </a:rPr>
              <a:t>Space Complexity: O(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)</a:t>
            </a: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D7F0-11FC-4679-AB2C-4AA08E87DBD4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3594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idea of merging</a:t>
            </a:r>
          </a:p>
        </p:txBody>
      </p:sp>
      <p:sp>
        <p:nvSpPr>
          <p:cNvPr id="359491" name="AutoShape 67"/>
          <p:cNvSpPr>
            <a:spLocks noChangeArrowheads="1"/>
          </p:cNvSpPr>
          <p:nvPr/>
        </p:nvSpPr>
        <p:spPr bwMode="auto">
          <a:xfrm rot="5400000">
            <a:off x="3611562" y="3749676"/>
            <a:ext cx="854075" cy="1066800"/>
          </a:xfrm>
          <a:prstGeom prst="upArrow">
            <a:avLst>
              <a:gd name="adj1" fmla="val 60157"/>
              <a:gd name="adj2" fmla="val 55422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359434" name="Group 10"/>
          <p:cNvGrpSpPr>
            <a:grpSpLocks/>
          </p:cNvGrpSpPr>
          <p:nvPr/>
        </p:nvGrpSpPr>
        <p:grpSpPr bwMode="auto">
          <a:xfrm rot="-1386547">
            <a:off x="1219200" y="2590800"/>
            <a:ext cx="1143000" cy="1600200"/>
            <a:chOff x="2064" y="3120"/>
            <a:chExt cx="720" cy="1008"/>
          </a:xfrm>
        </p:grpSpPr>
        <p:sp>
          <p:nvSpPr>
            <p:cNvPr id="359435" name="AutoShape 11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9436" name="Text Box 12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1</a:t>
              </a:r>
            </a:p>
          </p:txBody>
        </p:sp>
      </p:grpSp>
      <p:grpSp>
        <p:nvGrpSpPr>
          <p:cNvPr id="359426" name="Group 2"/>
          <p:cNvGrpSpPr>
            <a:grpSpLocks/>
          </p:cNvGrpSpPr>
          <p:nvPr/>
        </p:nvGrpSpPr>
        <p:grpSpPr bwMode="auto">
          <a:xfrm rot="-1386547">
            <a:off x="1371600" y="5029200"/>
            <a:ext cx="1143000" cy="1600200"/>
            <a:chOff x="2064" y="3120"/>
            <a:chExt cx="720" cy="1008"/>
          </a:xfrm>
        </p:grpSpPr>
        <p:sp>
          <p:nvSpPr>
            <p:cNvPr id="359427" name="AutoShape 3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9428" name="Text Box 4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2</a:t>
              </a:r>
            </a:p>
          </p:txBody>
        </p:sp>
      </p:grpSp>
      <p:grpSp>
        <p:nvGrpSpPr>
          <p:cNvPr id="359429" name="Group 5"/>
          <p:cNvGrpSpPr>
            <a:grpSpLocks/>
          </p:cNvGrpSpPr>
          <p:nvPr/>
        </p:nvGrpSpPr>
        <p:grpSpPr bwMode="auto">
          <a:xfrm rot="-799946">
            <a:off x="1600200" y="4876800"/>
            <a:ext cx="1143000" cy="1600200"/>
            <a:chOff x="3552" y="1680"/>
            <a:chExt cx="720" cy="1008"/>
          </a:xfrm>
        </p:grpSpPr>
        <p:sp>
          <p:nvSpPr>
            <p:cNvPr id="359430" name="AutoShape 6"/>
            <p:cNvSpPr>
              <a:spLocks noChangeArrowheads="1"/>
            </p:cNvSpPr>
            <p:nvPr/>
          </p:nvSpPr>
          <p:spPr bwMode="auto">
            <a:xfrm>
              <a:off x="3552" y="168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9431" name="Text Box 7"/>
            <p:cNvSpPr txBox="1">
              <a:spLocks noChangeArrowheads="1"/>
            </p:cNvSpPr>
            <p:nvPr/>
          </p:nvSpPr>
          <p:spPr bwMode="auto">
            <a:xfrm>
              <a:off x="3600" y="17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3</a:t>
              </a:r>
            </a:p>
          </p:txBody>
        </p:sp>
      </p:grpSp>
      <p:grpSp>
        <p:nvGrpSpPr>
          <p:cNvPr id="359454" name="Group 30"/>
          <p:cNvGrpSpPr>
            <a:grpSpLocks/>
          </p:cNvGrpSpPr>
          <p:nvPr/>
        </p:nvGrpSpPr>
        <p:grpSpPr bwMode="auto">
          <a:xfrm rot="-546027">
            <a:off x="1524000" y="2438400"/>
            <a:ext cx="1143000" cy="1600200"/>
            <a:chOff x="2064" y="3120"/>
            <a:chExt cx="720" cy="1008"/>
          </a:xfrm>
        </p:grpSpPr>
        <p:sp>
          <p:nvSpPr>
            <p:cNvPr id="359455" name="AutoShape 31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9456" name="Text Box 32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4</a:t>
              </a:r>
            </a:p>
          </p:txBody>
        </p:sp>
      </p:grpSp>
      <p:grpSp>
        <p:nvGrpSpPr>
          <p:cNvPr id="359442" name="Group 18"/>
          <p:cNvGrpSpPr>
            <a:grpSpLocks/>
          </p:cNvGrpSpPr>
          <p:nvPr/>
        </p:nvGrpSpPr>
        <p:grpSpPr bwMode="auto">
          <a:xfrm rot="-136273">
            <a:off x="1905000" y="4800600"/>
            <a:ext cx="1143000" cy="1600200"/>
            <a:chOff x="2064" y="3120"/>
            <a:chExt cx="720" cy="1008"/>
          </a:xfrm>
        </p:grpSpPr>
        <p:sp>
          <p:nvSpPr>
            <p:cNvPr id="359443" name="AutoShape 19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9444" name="Text Box 20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5</a:t>
              </a:r>
            </a:p>
          </p:txBody>
        </p:sp>
      </p:grpSp>
      <p:grpSp>
        <p:nvGrpSpPr>
          <p:cNvPr id="359457" name="Group 33"/>
          <p:cNvGrpSpPr>
            <a:grpSpLocks/>
          </p:cNvGrpSpPr>
          <p:nvPr/>
        </p:nvGrpSpPr>
        <p:grpSpPr bwMode="auto">
          <a:xfrm>
            <a:off x="1905000" y="2362200"/>
            <a:ext cx="1143000" cy="1600200"/>
            <a:chOff x="2064" y="3120"/>
            <a:chExt cx="720" cy="1008"/>
          </a:xfrm>
        </p:grpSpPr>
        <p:sp>
          <p:nvSpPr>
            <p:cNvPr id="359458" name="AutoShape 34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9459" name="Text Box 35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6</a:t>
              </a:r>
            </a:p>
          </p:txBody>
        </p:sp>
      </p:grpSp>
      <p:grpSp>
        <p:nvGrpSpPr>
          <p:cNvPr id="359460" name="Group 36"/>
          <p:cNvGrpSpPr>
            <a:grpSpLocks/>
          </p:cNvGrpSpPr>
          <p:nvPr/>
        </p:nvGrpSpPr>
        <p:grpSpPr bwMode="auto">
          <a:xfrm rot="784277">
            <a:off x="2209800" y="2362200"/>
            <a:ext cx="1143000" cy="1600200"/>
            <a:chOff x="2064" y="3120"/>
            <a:chExt cx="720" cy="1008"/>
          </a:xfrm>
        </p:grpSpPr>
        <p:sp>
          <p:nvSpPr>
            <p:cNvPr id="359461" name="AutoShape 37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9462" name="Text Box 38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7</a:t>
              </a:r>
            </a:p>
          </p:txBody>
        </p:sp>
      </p:grpSp>
      <p:grpSp>
        <p:nvGrpSpPr>
          <p:cNvPr id="359479" name="Group 55"/>
          <p:cNvGrpSpPr>
            <a:grpSpLocks/>
          </p:cNvGrpSpPr>
          <p:nvPr/>
        </p:nvGrpSpPr>
        <p:grpSpPr bwMode="auto">
          <a:xfrm rot="-1837722">
            <a:off x="5562600" y="3733800"/>
            <a:ext cx="1143000" cy="1600200"/>
            <a:chOff x="2064" y="3120"/>
            <a:chExt cx="720" cy="1008"/>
          </a:xfrm>
        </p:grpSpPr>
        <p:sp>
          <p:nvSpPr>
            <p:cNvPr id="359480" name="AutoShape 56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9481" name="Text Box 57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1</a:t>
              </a:r>
            </a:p>
          </p:txBody>
        </p:sp>
      </p:grpSp>
      <p:sp>
        <p:nvSpPr>
          <p:cNvPr id="3594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Daily Life Example</a:t>
            </a:r>
          </a:p>
        </p:txBody>
      </p:sp>
      <p:grpSp>
        <p:nvGrpSpPr>
          <p:cNvPr id="359445" name="Group 21"/>
          <p:cNvGrpSpPr>
            <a:grpSpLocks/>
          </p:cNvGrpSpPr>
          <p:nvPr/>
        </p:nvGrpSpPr>
        <p:grpSpPr bwMode="auto">
          <a:xfrm rot="409754">
            <a:off x="2209800" y="4724400"/>
            <a:ext cx="1143000" cy="1600200"/>
            <a:chOff x="2064" y="3120"/>
            <a:chExt cx="720" cy="1008"/>
          </a:xfrm>
        </p:grpSpPr>
        <p:sp>
          <p:nvSpPr>
            <p:cNvPr id="359446" name="AutoShape 22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9447" name="Text Box 23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9</a:t>
              </a:r>
            </a:p>
          </p:txBody>
        </p:sp>
      </p:grpSp>
      <p:sp>
        <p:nvSpPr>
          <p:cNvPr id="359466" name="Text Box 42"/>
          <p:cNvSpPr txBox="1">
            <a:spLocks noChangeArrowheads="1"/>
          </p:cNvSpPr>
          <p:nvPr/>
        </p:nvSpPr>
        <p:spPr bwMode="auto">
          <a:xfrm>
            <a:off x="137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+</a:t>
            </a:r>
          </a:p>
        </p:txBody>
      </p:sp>
      <p:grpSp>
        <p:nvGrpSpPr>
          <p:cNvPr id="359467" name="Group 43"/>
          <p:cNvGrpSpPr>
            <a:grpSpLocks/>
          </p:cNvGrpSpPr>
          <p:nvPr/>
        </p:nvGrpSpPr>
        <p:grpSpPr bwMode="auto">
          <a:xfrm rot="-1386547">
            <a:off x="5791200" y="3505200"/>
            <a:ext cx="1143000" cy="1600200"/>
            <a:chOff x="2064" y="3120"/>
            <a:chExt cx="720" cy="1008"/>
          </a:xfrm>
        </p:grpSpPr>
        <p:sp>
          <p:nvSpPr>
            <p:cNvPr id="359468" name="AutoShape 44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9469" name="Text Box 45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2</a:t>
              </a:r>
            </a:p>
          </p:txBody>
        </p:sp>
      </p:grpSp>
      <p:grpSp>
        <p:nvGrpSpPr>
          <p:cNvPr id="359470" name="Group 46"/>
          <p:cNvGrpSpPr>
            <a:grpSpLocks/>
          </p:cNvGrpSpPr>
          <p:nvPr/>
        </p:nvGrpSpPr>
        <p:grpSpPr bwMode="auto">
          <a:xfrm rot="-799946">
            <a:off x="6019800" y="3352800"/>
            <a:ext cx="1143000" cy="1600200"/>
            <a:chOff x="3552" y="1680"/>
            <a:chExt cx="720" cy="1008"/>
          </a:xfrm>
        </p:grpSpPr>
        <p:sp>
          <p:nvSpPr>
            <p:cNvPr id="359471" name="AutoShape 47"/>
            <p:cNvSpPr>
              <a:spLocks noChangeArrowheads="1"/>
            </p:cNvSpPr>
            <p:nvPr/>
          </p:nvSpPr>
          <p:spPr bwMode="auto">
            <a:xfrm>
              <a:off x="3552" y="168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9472" name="Text Box 48"/>
            <p:cNvSpPr txBox="1">
              <a:spLocks noChangeArrowheads="1"/>
            </p:cNvSpPr>
            <p:nvPr/>
          </p:nvSpPr>
          <p:spPr bwMode="auto">
            <a:xfrm>
              <a:off x="3600" y="17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3</a:t>
              </a:r>
            </a:p>
          </p:txBody>
        </p:sp>
      </p:grpSp>
      <p:grpSp>
        <p:nvGrpSpPr>
          <p:cNvPr id="359482" name="Group 58"/>
          <p:cNvGrpSpPr>
            <a:grpSpLocks/>
          </p:cNvGrpSpPr>
          <p:nvPr/>
        </p:nvGrpSpPr>
        <p:grpSpPr bwMode="auto">
          <a:xfrm rot="-211428">
            <a:off x="6248400" y="3276600"/>
            <a:ext cx="1143000" cy="1600200"/>
            <a:chOff x="2064" y="3120"/>
            <a:chExt cx="720" cy="1008"/>
          </a:xfrm>
        </p:grpSpPr>
        <p:sp>
          <p:nvSpPr>
            <p:cNvPr id="359483" name="AutoShape 59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9484" name="Text Box 60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4</a:t>
              </a:r>
            </a:p>
          </p:txBody>
        </p:sp>
      </p:grpSp>
      <p:grpSp>
        <p:nvGrpSpPr>
          <p:cNvPr id="359473" name="Group 49"/>
          <p:cNvGrpSpPr>
            <a:grpSpLocks/>
          </p:cNvGrpSpPr>
          <p:nvPr/>
        </p:nvGrpSpPr>
        <p:grpSpPr bwMode="auto">
          <a:xfrm rot="294613">
            <a:off x="6553200" y="3200400"/>
            <a:ext cx="1143000" cy="1600200"/>
            <a:chOff x="2064" y="3120"/>
            <a:chExt cx="720" cy="1008"/>
          </a:xfrm>
        </p:grpSpPr>
        <p:sp>
          <p:nvSpPr>
            <p:cNvPr id="359474" name="AutoShape 50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9475" name="Text Box 51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5</a:t>
              </a:r>
            </a:p>
          </p:txBody>
        </p:sp>
      </p:grpSp>
      <p:grpSp>
        <p:nvGrpSpPr>
          <p:cNvPr id="359485" name="Group 61"/>
          <p:cNvGrpSpPr>
            <a:grpSpLocks/>
          </p:cNvGrpSpPr>
          <p:nvPr/>
        </p:nvGrpSpPr>
        <p:grpSpPr bwMode="auto">
          <a:xfrm rot="745286">
            <a:off x="6858000" y="3200400"/>
            <a:ext cx="1143000" cy="1600200"/>
            <a:chOff x="2064" y="3120"/>
            <a:chExt cx="720" cy="1008"/>
          </a:xfrm>
        </p:grpSpPr>
        <p:sp>
          <p:nvSpPr>
            <p:cNvPr id="359486" name="AutoShape 62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9487" name="Text Box 63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6</a:t>
              </a:r>
            </a:p>
          </p:txBody>
        </p:sp>
      </p:grpSp>
      <p:grpSp>
        <p:nvGrpSpPr>
          <p:cNvPr id="359488" name="Group 64"/>
          <p:cNvGrpSpPr>
            <a:grpSpLocks/>
          </p:cNvGrpSpPr>
          <p:nvPr/>
        </p:nvGrpSpPr>
        <p:grpSpPr bwMode="auto">
          <a:xfrm rot="1261992">
            <a:off x="7162800" y="3200400"/>
            <a:ext cx="1143000" cy="1600200"/>
            <a:chOff x="2064" y="3120"/>
            <a:chExt cx="720" cy="1008"/>
          </a:xfrm>
        </p:grpSpPr>
        <p:sp>
          <p:nvSpPr>
            <p:cNvPr id="359489" name="AutoShape 65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9490" name="Text Box 66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7</a:t>
              </a:r>
            </a:p>
          </p:txBody>
        </p:sp>
      </p:grpSp>
      <p:grpSp>
        <p:nvGrpSpPr>
          <p:cNvPr id="359476" name="Group 52"/>
          <p:cNvGrpSpPr>
            <a:grpSpLocks/>
          </p:cNvGrpSpPr>
          <p:nvPr/>
        </p:nvGrpSpPr>
        <p:grpSpPr bwMode="auto">
          <a:xfrm rot="1882639">
            <a:off x="7467600" y="3276600"/>
            <a:ext cx="1143000" cy="1600200"/>
            <a:chOff x="2064" y="3120"/>
            <a:chExt cx="720" cy="1008"/>
          </a:xfrm>
        </p:grpSpPr>
        <p:sp>
          <p:nvSpPr>
            <p:cNvPr id="359477" name="AutoShape 53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9478" name="Text Box 54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9</a:t>
              </a:r>
            </a:p>
          </p:txBody>
        </p:sp>
      </p:grpSp>
      <p:sp>
        <p:nvSpPr>
          <p:cNvPr id="359492" name="Text Box 68"/>
          <p:cNvSpPr txBox="1">
            <a:spLocks noChangeArrowheads="1"/>
          </p:cNvSpPr>
          <p:nvPr/>
        </p:nvSpPr>
        <p:spPr bwMode="auto">
          <a:xfrm>
            <a:off x="5943600" y="57912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Any pre-condition?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5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5097E-6 L 0.3875 0.149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74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69103E-6 L 0.42083 -0.2053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42" y="-10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0259E-6 L 0.44583 -0.194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-9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6161E-6 L 0.49583 0.1609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59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80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71785E-7 L 0.49584 -0.1720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86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55134E-6 L 0.5375 0.1720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59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75" y="86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5134E-6 L 0.54583 0.1720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86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60777E-7 L 0.5875 -0.1831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-9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33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359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359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359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359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5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5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59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91" grpId="0" animBg="1"/>
      <p:bldP spid="3594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D1E7-54E9-49F0-A4B2-4BB382054863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Algorithm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To merge 2 </a:t>
            </a:r>
            <a:r>
              <a:rPr lang="en-US" altLang="zh-TW" b="1">
                <a:solidFill>
                  <a:srgbClr val="FF0000"/>
                </a:solidFill>
                <a:ea typeface="新細明體" charset="-120"/>
              </a:rPr>
              <a:t>sorted</a:t>
            </a:r>
            <a:r>
              <a:rPr lang="en-US" altLang="zh-TW">
                <a:ea typeface="新細明體" charset="-120"/>
              </a:rPr>
              <a:t> lists</a:t>
            </a:r>
          </a:p>
          <a:p>
            <a:r>
              <a:rPr lang="en-US" altLang="zh-TW">
                <a:ea typeface="新細明體" charset="-120"/>
              </a:rPr>
              <a:t>It takes 2 input arrays </a:t>
            </a:r>
            <a:r>
              <a:rPr lang="en-US" altLang="zh-TW" i="1">
                <a:ea typeface="新細明體" charset="-120"/>
              </a:rPr>
              <a:t>A</a:t>
            </a:r>
            <a:r>
              <a:rPr lang="en-US" altLang="zh-TW">
                <a:ea typeface="新細明體" charset="-120"/>
              </a:rPr>
              <a:t>[] &amp; </a:t>
            </a:r>
            <a:r>
              <a:rPr lang="en-US" altLang="zh-TW" i="1">
                <a:ea typeface="新細明體" charset="-120"/>
              </a:rPr>
              <a:t>B</a:t>
            </a:r>
            <a:r>
              <a:rPr lang="en-US" altLang="zh-TW">
                <a:ea typeface="新細明體" charset="-120"/>
              </a:rPr>
              <a:t>[], 1 output array </a:t>
            </a:r>
            <a:r>
              <a:rPr lang="en-US" altLang="zh-TW" i="1">
                <a:ea typeface="新細明體" charset="-120"/>
              </a:rPr>
              <a:t>C</a:t>
            </a:r>
            <a:r>
              <a:rPr lang="en-US" altLang="zh-TW">
                <a:ea typeface="新細明體" charset="-120"/>
              </a:rPr>
              <a:t>[] and 3 counters (</a:t>
            </a:r>
            <a:r>
              <a:rPr lang="en-US" altLang="zh-TW" i="1">
                <a:ea typeface="新細明體" charset="-120"/>
              </a:rPr>
              <a:t>i</a:t>
            </a:r>
            <a:r>
              <a:rPr lang="en-US" altLang="zh-TW">
                <a:ea typeface="新細明體" charset="-120"/>
              </a:rPr>
              <a:t>, </a:t>
            </a:r>
            <a:r>
              <a:rPr lang="en-US" altLang="zh-TW" i="1">
                <a:ea typeface="新細明體" charset="-120"/>
              </a:rPr>
              <a:t>j</a:t>
            </a:r>
            <a:r>
              <a:rPr lang="en-US" altLang="zh-TW">
                <a:ea typeface="新細明體" charset="-120"/>
              </a:rPr>
              <a:t>,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) for the arrays respectively</a:t>
            </a:r>
          </a:p>
          <a:p>
            <a:r>
              <a:rPr lang="en-US" altLang="zh-TW">
                <a:ea typeface="新細明體" charset="-120"/>
              </a:rPr>
              <a:t>The smaller of </a:t>
            </a:r>
            <a:r>
              <a:rPr lang="en-US" altLang="zh-TW" i="1">
                <a:ea typeface="新細明體" charset="-120"/>
              </a:rPr>
              <a:t>A</a:t>
            </a:r>
            <a:r>
              <a:rPr lang="en-US" altLang="zh-TW">
                <a:ea typeface="新細明體" charset="-120"/>
              </a:rPr>
              <a:t>[</a:t>
            </a:r>
            <a:r>
              <a:rPr lang="en-US" altLang="zh-TW" i="1">
                <a:ea typeface="新細明體" charset="-120"/>
              </a:rPr>
              <a:t>i</a:t>
            </a:r>
            <a:r>
              <a:rPr lang="en-US" altLang="zh-TW">
                <a:ea typeface="新細明體" charset="-120"/>
              </a:rPr>
              <a:t>] and </a:t>
            </a:r>
            <a:r>
              <a:rPr lang="en-US" altLang="zh-TW" i="1">
                <a:ea typeface="新細明體" charset="-120"/>
              </a:rPr>
              <a:t>B</a:t>
            </a:r>
            <a:r>
              <a:rPr lang="en-US" altLang="zh-TW">
                <a:ea typeface="新細明體" charset="-120"/>
              </a:rPr>
              <a:t>[</a:t>
            </a:r>
            <a:r>
              <a:rPr lang="en-US" altLang="zh-TW" i="1">
                <a:ea typeface="新細明體" charset="-120"/>
              </a:rPr>
              <a:t>j</a:t>
            </a:r>
            <a:r>
              <a:rPr lang="en-US" altLang="zh-TW">
                <a:ea typeface="新細明體" charset="-120"/>
              </a:rPr>
              <a:t>] is copied to </a:t>
            </a:r>
            <a:r>
              <a:rPr lang="en-US" altLang="zh-TW" i="1">
                <a:ea typeface="新細明體" charset="-120"/>
              </a:rPr>
              <a:t>C</a:t>
            </a:r>
            <a:r>
              <a:rPr lang="en-US" altLang="zh-TW">
                <a:ea typeface="新細明體" charset="-120"/>
              </a:rPr>
              <a:t>[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], then the counters are advanced</a:t>
            </a:r>
          </a:p>
          <a:p>
            <a:r>
              <a:rPr lang="en-US" altLang="zh-TW">
                <a:ea typeface="新細明體" charset="-120"/>
              </a:rPr>
              <a:t>If either </a:t>
            </a:r>
            <a:r>
              <a:rPr lang="en-US" altLang="zh-TW" i="1">
                <a:ea typeface="新細明體" charset="-120"/>
              </a:rPr>
              <a:t>A</a:t>
            </a:r>
            <a:r>
              <a:rPr lang="en-US" altLang="zh-TW">
                <a:ea typeface="新細明體" charset="-120"/>
              </a:rPr>
              <a:t>[] or </a:t>
            </a:r>
            <a:r>
              <a:rPr lang="en-US" altLang="zh-TW" i="1">
                <a:ea typeface="新細明體" charset="-120"/>
              </a:rPr>
              <a:t>B</a:t>
            </a:r>
            <a:r>
              <a:rPr lang="en-US" altLang="zh-TW">
                <a:ea typeface="新細明體" charset="-120"/>
              </a:rPr>
              <a:t>[] finishes first, the reminder of the other array is copied to </a:t>
            </a:r>
            <a:r>
              <a:rPr lang="en-US" altLang="zh-TW" i="1">
                <a:ea typeface="新細明體" charset="-120"/>
              </a:rPr>
              <a:t>C</a:t>
            </a:r>
            <a:r>
              <a:rPr lang="en-US" altLang="zh-TW">
                <a:ea typeface="新細明體" charset="-120"/>
              </a:rPr>
              <a:t>[]</a:t>
            </a: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645-BF51-4223-830B-FD47A700C39F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345178" name="Rectangle 90"/>
          <p:cNvSpPr>
            <a:spLocks noChangeArrowheads="1"/>
          </p:cNvSpPr>
          <p:nvPr/>
        </p:nvSpPr>
        <p:spPr bwMode="auto">
          <a:xfrm>
            <a:off x="2819400" y="586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Merge Sort Example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67056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61722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51054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5096" name="Rectangle 8"/>
          <p:cNvSpPr>
            <a:spLocks noChangeArrowheads="1"/>
          </p:cNvSpPr>
          <p:nvPr/>
        </p:nvSpPr>
        <p:spPr bwMode="auto">
          <a:xfrm>
            <a:off x="56388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5112" name="Text Box 24"/>
          <p:cNvSpPr txBox="1">
            <a:spLocks noChangeArrowheads="1"/>
          </p:cNvSpPr>
          <p:nvPr/>
        </p:nvSpPr>
        <p:spPr bwMode="auto">
          <a:xfrm>
            <a:off x="5867400" y="1219200"/>
            <a:ext cx="304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Compare A[i] and B[j], copy the smaller one to C[k]</a:t>
            </a:r>
          </a:p>
        </p:txBody>
      </p:sp>
      <p:sp>
        <p:nvSpPr>
          <p:cNvPr id="345114" name="AutoShape 26"/>
          <p:cNvSpPr>
            <a:spLocks/>
          </p:cNvSpPr>
          <p:nvPr/>
        </p:nvSpPr>
        <p:spPr bwMode="auto">
          <a:xfrm rot="5400000" flipV="1">
            <a:off x="1250156" y="2012157"/>
            <a:ext cx="166687" cy="1600200"/>
          </a:xfrm>
          <a:prstGeom prst="rightBrace">
            <a:avLst>
              <a:gd name="adj1" fmla="val 80000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5115" name="Text Box 27"/>
          <p:cNvSpPr txBox="1">
            <a:spLocks noChangeArrowheads="1"/>
          </p:cNvSpPr>
          <p:nvPr/>
        </p:nvSpPr>
        <p:spPr bwMode="auto">
          <a:xfrm>
            <a:off x="533400" y="29718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45132" name="Rectangle 44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45133" name="Rectangle 45"/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345134" name="Rectangle 46"/>
          <p:cNvSpPr>
            <a:spLocks noChangeArrowheads="1"/>
          </p:cNvSpPr>
          <p:nvPr/>
        </p:nvSpPr>
        <p:spPr bwMode="auto">
          <a:xfrm>
            <a:off x="5334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45135" name="Rectangle 47"/>
          <p:cNvSpPr>
            <a:spLocks noChangeArrowheads="1"/>
          </p:cNvSpPr>
          <p:nvPr/>
        </p:nvSpPr>
        <p:spPr bwMode="auto">
          <a:xfrm>
            <a:off x="10668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45136" name="Rectangle 48"/>
          <p:cNvSpPr>
            <a:spLocks noChangeArrowheads="1"/>
          </p:cNvSpPr>
          <p:nvPr/>
        </p:nvSpPr>
        <p:spPr bwMode="auto">
          <a:xfrm>
            <a:off x="16002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45137" name="Rectangle 49"/>
          <p:cNvSpPr>
            <a:spLocks noChangeArrowheads="1"/>
          </p:cNvSpPr>
          <p:nvPr/>
        </p:nvSpPr>
        <p:spPr bwMode="auto">
          <a:xfrm>
            <a:off x="77724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5138" name="Rectangle 50"/>
          <p:cNvSpPr>
            <a:spLocks noChangeArrowheads="1"/>
          </p:cNvSpPr>
          <p:nvPr/>
        </p:nvSpPr>
        <p:spPr bwMode="auto">
          <a:xfrm>
            <a:off x="72390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5139" name="AutoShape 51"/>
          <p:cNvSpPr>
            <a:spLocks/>
          </p:cNvSpPr>
          <p:nvPr/>
        </p:nvSpPr>
        <p:spPr bwMode="auto">
          <a:xfrm rot="5400000" flipV="1">
            <a:off x="3536156" y="2012157"/>
            <a:ext cx="166687" cy="1600200"/>
          </a:xfrm>
          <a:prstGeom prst="rightBrace">
            <a:avLst>
              <a:gd name="adj1" fmla="val 80000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5140" name="Text Box 52"/>
          <p:cNvSpPr txBox="1">
            <a:spLocks noChangeArrowheads="1"/>
          </p:cNvSpPr>
          <p:nvPr/>
        </p:nvSpPr>
        <p:spPr bwMode="auto">
          <a:xfrm>
            <a:off x="2819400" y="29718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45141" name="Text Box 53"/>
          <p:cNvSpPr txBox="1">
            <a:spLocks noChangeArrowheads="1"/>
          </p:cNvSpPr>
          <p:nvPr/>
        </p:nvSpPr>
        <p:spPr bwMode="auto">
          <a:xfrm>
            <a:off x="609600" y="1295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i</a:t>
            </a:r>
          </a:p>
        </p:txBody>
      </p:sp>
      <p:sp>
        <p:nvSpPr>
          <p:cNvPr id="345142" name="Line 54"/>
          <p:cNvSpPr>
            <a:spLocks noChangeShapeType="1"/>
          </p:cNvSpPr>
          <p:nvPr/>
        </p:nvSpPr>
        <p:spPr bwMode="auto">
          <a:xfrm>
            <a:off x="762000" y="1676400"/>
            <a:ext cx="0" cy="3048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5143" name="Text Box 55"/>
          <p:cNvSpPr txBox="1">
            <a:spLocks noChangeArrowheads="1"/>
          </p:cNvSpPr>
          <p:nvPr/>
        </p:nvSpPr>
        <p:spPr bwMode="auto">
          <a:xfrm>
            <a:off x="2895600" y="1295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j</a:t>
            </a:r>
          </a:p>
        </p:txBody>
      </p:sp>
      <p:sp>
        <p:nvSpPr>
          <p:cNvPr id="345144" name="Line 56"/>
          <p:cNvSpPr>
            <a:spLocks noChangeShapeType="1"/>
          </p:cNvSpPr>
          <p:nvPr/>
        </p:nvSpPr>
        <p:spPr bwMode="auto">
          <a:xfrm>
            <a:off x="3048000" y="16764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5145" name="Text Box 57"/>
          <p:cNvSpPr txBox="1">
            <a:spLocks noChangeArrowheads="1"/>
          </p:cNvSpPr>
          <p:nvPr/>
        </p:nvSpPr>
        <p:spPr bwMode="auto">
          <a:xfrm>
            <a:off x="5181600" y="1295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k</a:t>
            </a:r>
          </a:p>
        </p:txBody>
      </p:sp>
      <p:sp>
        <p:nvSpPr>
          <p:cNvPr id="345146" name="Line 58"/>
          <p:cNvSpPr>
            <a:spLocks noChangeShapeType="1"/>
          </p:cNvSpPr>
          <p:nvPr/>
        </p:nvSpPr>
        <p:spPr bwMode="auto">
          <a:xfrm>
            <a:off x="5334000" y="1676400"/>
            <a:ext cx="0" cy="30480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5147" name="Text Box 59"/>
          <p:cNvSpPr txBox="1">
            <a:spLocks noChangeArrowheads="1"/>
          </p:cNvSpPr>
          <p:nvPr/>
        </p:nvSpPr>
        <p:spPr bwMode="auto">
          <a:xfrm>
            <a:off x="152400" y="213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A</a:t>
            </a:r>
          </a:p>
        </p:txBody>
      </p:sp>
      <p:sp>
        <p:nvSpPr>
          <p:cNvPr id="345148" name="Text Box 60"/>
          <p:cNvSpPr txBox="1">
            <a:spLocks noChangeArrowheads="1"/>
          </p:cNvSpPr>
          <p:nvPr/>
        </p:nvSpPr>
        <p:spPr bwMode="auto">
          <a:xfrm>
            <a:off x="2438400" y="213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B</a:t>
            </a:r>
          </a:p>
        </p:txBody>
      </p:sp>
      <p:sp>
        <p:nvSpPr>
          <p:cNvPr id="345149" name="Text Box 61"/>
          <p:cNvSpPr txBox="1">
            <a:spLocks noChangeArrowheads="1"/>
          </p:cNvSpPr>
          <p:nvPr/>
        </p:nvSpPr>
        <p:spPr bwMode="auto">
          <a:xfrm>
            <a:off x="4724400" y="213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C</a:t>
            </a:r>
          </a:p>
        </p:txBody>
      </p:sp>
      <p:sp>
        <p:nvSpPr>
          <p:cNvPr id="345150" name="Rectangle 62"/>
          <p:cNvSpPr>
            <a:spLocks noChangeArrowheads="1"/>
          </p:cNvSpPr>
          <p:nvPr/>
        </p:nvSpPr>
        <p:spPr bwMode="auto">
          <a:xfrm>
            <a:off x="67056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5151" name="Rectangle 63"/>
          <p:cNvSpPr>
            <a:spLocks noChangeArrowheads="1"/>
          </p:cNvSpPr>
          <p:nvPr/>
        </p:nvSpPr>
        <p:spPr bwMode="auto">
          <a:xfrm>
            <a:off x="61722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5152" name="Rectangle 64"/>
          <p:cNvSpPr>
            <a:spLocks noChangeArrowheads="1"/>
          </p:cNvSpPr>
          <p:nvPr/>
        </p:nvSpPr>
        <p:spPr bwMode="auto">
          <a:xfrm>
            <a:off x="38862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45153" name="Rectangle 65"/>
          <p:cNvSpPr>
            <a:spLocks noChangeArrowheads="1"/>
          </p:cNvSpPr>
          <p:nvPr/>
        </p:nvSpPr>
        <p:spPr bwMode="auto">
          <a:xfrm>
            <a:off x="51054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45154" name="Rectangle 66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5156" name="Rectangle 68"/>
          <p:cNvSpPr>
            <a:spLocks noChangeArrowheads="1"/>
          </p:cNvSpPr>
          <p:nvPr/>
        </p:nvSpPr>
        <p:spPr bwMode="auto">
          <a:xfrm>
            <a:off x="33528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45157" name="Rectangle 69"/>
          <p:cNvSpPr>
            <a:spLocks noChangeArrowheads="1"/>
          </p:cNvSpPr>
          <p:nvPr/>
        </p:nvSpPr>
        <p:spPr bwMode="auto">
          <a:xfrm>
            <a:off x="28194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345158" name="Rectangle 70"/>
          <p:cNvSpPr>
            <a:spLocks noChangeArrowheads="1"/>
          </p:cNvSpPr>
          <p:nvPr/>
        </p:nvSpPr>
        <p:spPr bwMode="auto">
          <a:xfrm>
            <a:off x="5334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345159" name="Rectangle 71"/>
          <p:cNvSpPr>
            <a:spLocks noChangeArrowheads="1"/>
          </p:cNvSpPr>
          <p:nvPr/>
        </p:nvSpPr>
        <p:spPr bwMode="auto">
          <a:xfrm>
            <a:off x="10668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45160" name="Rectangle 72"/>
          <p:cNvSpPr>
            <a:spLocks noChangeArrowheads="1"/>
          </p:cNvSpPr>
          <p:nvPr/>
        </p:nvSpPr>
        <p:spPr bwMode="auto">
          <a:xfrm>
            <a:off x="16002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45161" name="Rectangle 73"/>
          <p:cNvSpPr>
            <a:spLocks noChangeArrowheads="1"/>
          </p:cNvSpPr>
          <p:nvPr/>
        </p:nvSpPr>
        <p:spPr bwMode="auto">
          <a:xfrm>
            <a:off x="77724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5162" name="Rectangle 74"/>
          <p:cNvSpPr>
            <a:spLocks noChangeArrowheads="1"/>
          </p:cNvSpPr>
          <p:nvPr/>
        </p:nvSpPr>
        <p:spPr bwMode="auto">
          <a:xfrm>
            <a:off x="72390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5164" name="Text Box 76"/>
          <p:cNvSpPr txBox="1">
            <a:spLocks noChangeArrowheads="1"/>
          </p:cNvSpPr>
          <p:nvPr/>
        </p:nvSpPr>
        <p:spPr bwMode="auto">
          <a:xfrm>
            <a:off x="1219200" y="3505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i</a:t>
            </a:r>
          </a:p>
        </p:txBody>
      </p:sp>
      <p:sp>
        <p:nvSpPr>
          <p:cNvPr id="345165" name="Line 77"/>
          <p:cNvSpPr>
            <a:spLocks noChangeShapeType="1"/>
          </p:cNvSpPr>
          <p:nvPr/>
        </p:nvSpPr>
        <p:spPr bwMode="auto">
          <a:xfrm>
            <a:off x="1371600" y="3886200"/>
            <a:ext cx="0" cy="3048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5166" name="Text Box 78"/>
          <p:cNvSpPr txBox="1">
            <a:spLocks noChangeArrowheads="1"/>
          </p:cNvSpPr>
          <p:nvPr/>
        </p:nvSpPr>
        <p:spPr bwMode="auto">
          <a:xfrm>
            <a:off x="2895600" y="3505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j</a:t>
            </a:r>
          </a:p>
        </p:txBody>
      </p:sp>
      <p:sp>
        <p:nvSpPr>
          <p:cNvPr id="345167" name="Line 79"/>
          <p:cNvSpPr>
            <a:spLocks noChangeShapeType="1"/>
          </p:cNvSpPr>
          <p:nvPr/>
        </p:nvSpPr>
        <p:spPr bwMode="auto">
          <a:xfrm>
            <a:off x="3048000" y="38862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5168" name="Text Box 80"/>
          <p:cNvSpPr txBox="1">
            <a:spLocks noChangeArrowheads="1"/>
          </p:cNvSpPr>
          <p:nvPr/>
        </p:nvSpPr>
        <p:spPr bwMode="auto">
          <a:xfrm>
            <a:off x="5715000" y="3505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k</a:t>
            </a:r>
          </a:p>
        </p:txBody>
      </p:sp>
      <p:sp>
        <p:nvSpPr>
          <p:cNvPr id="345169" name="Line 81"/>
          <p:cNvSpPr>
            <a:spLocks noChangeShapeType="1"/>
          </p:cNvSpPr>
          <p:nvPr/>
        </p:nvSpPr>
        <p:spPr bwMode="auto">
          <a:xfrm>
            <a:off x="5867400" y="3886200"/>
            <a:ext cx="0" cy="30480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5170" name="Text Box 82"/>
          <p:cNvSpPr txBox="1">
            <a:spLocks noChangeArrowheads="1"/>
          </p:cNvSpPr>
          <p:nvPr/>
        </p:nvSpPr>
        <p:spPr bwMode="auto">
          <a:xfrm>
            <a:off x="2438400" y="4343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B</a:t>
            </a:r>
          </a:p>
        </p:txBody>
      </p:sp>
      <p:sp>
        <p:nvSpPr>
          <p:cNvPr id="345171" name="Text Box 83"/>
          <p:cNvSpPr txBox="1">
            <a:spLocks noChangeArrowheads="1"/>
          </p:cNvSpPr>
          <p:nvPr/>
        </p:nvSpPr>
        <p:spPr bwMode="auto">
          <a:xfrm>
            <a:off x="4724400" y="4343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C</a:t>
            </a:r>
          </a:p>
        </p:txBody>
      </p:sp>
      <p:sp>
        <p:nvSpPr>
          <p:cNvPr id="345172" name="Rectangle 84"/>
          <p:cNvSpPr>
            <a:spLocks noChangeArrowheads="1"/>
          </p:cNvSpPr>
          <p:nvPr/>
        </p:nvSpPr>
        <p:spPr bwMode="auto">
          <a:xfrm>
            <a:off x="6705600" y="586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5173" name="Rectangle 85"/>
          <p:cNvSpPr>
            <a:spLocks noChangeArrowheads="1"/>
          </p:cNvSpPr>
          <p:nvPr/>
        </p:nvSpPr>
        <p:spPr bwMode="auto">
          <a:xfrm>
            <a:off x="6172200" y="586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5174" name="Rectangle 86"/>
          <p:cNvSpPr>
            <a:spLocks noChangeArrowheads="1"/>
          </p:cNvSpPr>
          <p:nvPr/>
        </p:nvSpPr>
        <p:spPr bwMode="auto">
          <a:xfrm>
            <a:off x="3886200" y="586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45175" name="Rectangle 87"/>
          <p:cNvSpPr>
            <a:spLocks noChangeArrowheads="1"/>
          </p:cNvSpPr>
          <p:nvPr/>
        </p:nvSpPr>
        <p:spPr bwMode="auto">
          <a:xfrm>
            <a:off x="5105400" y="586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45176" name="Rectangle 88"/>
          <p:cNvSpPr>
            <a:spLocks noChangeArrowheads="1"/>
          </p:cNvSpPr>
          <p:nvPr/>
        </p:nvSpPr>
        <p:spPr bwMode="auto">
          <a:xfrm>
            <a:off x="5638800" y="586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345177" name="Rectangle 89"/>
          <p:cNvSpPr>
            <a:spLocks noChangeArrowheads="1"/>
          </p:cNvSpPr>
          <p:nvPr/>
        </p:nvSpPr>
        <p:spPr bwMode="auto">
          <a:xfrm>
            <a:off x="3352800" y="586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45179" name="Rectangle 91"/>
          <p:cNvSpPr>
            <a:spLocks noChangeArrowheads="1"/>
          </p:cNvSpPr>
          <p:nvPr/>
        </p:nvSpPr>
        <p:spPr bwMode="auto">
          <a:xfrm>
            <a:off x="533400" y="586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345180" name="Rectangle 92"/>
          <p:cNvSpPr>
            <a:spLocks noChangeArrowheads="1"/>
          </p:cNvSpPr>
          <p:nvPr/>
        </p:nvSpPr>
        <p:spPr bwMode="auto">
          <a:xfrm>
            <a:off x="1066800" y="586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45181" name="Rectangle 93"/>
          <p:cNvSpPr>
            <a:spLocks noChangeArrowheads="1"/>
          </p:cNvSpPr>
          <p:nvPr/>
        </p:nvSpPr>
        <p:spPr bwMode="auto">
          <a:xfrm>
            <a:off x="1600200" y="586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45182" name="Rectangle 94"/>
          <p:cNvSpPr>
            <a:spLocks noChangeArrowheads="1"/>
          </p:cNvSpPr>
          <p:nvPr/>
        </p:nvSpPr>
        <p:spPr bwMode="auto">
          <a:xfrm>
            <a:off x="7772400" y="586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5183" name="Rectangle 95"/>
          <p:cNvSpPr>
            <a:spLocks noChangeArrowheads="1"/>
          </p:cNvSpPr>
          <p:nvPr/>
        </p:nvSpPr>
        <p:spPr bwMode="auto">
          <a:xfrm>
            <a:off x="7239000" y="586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5184" name="Text Box 96"/>
          <p:cNvSpPr txBox="1">
            <a:spLocks noChangeArrowheads="1"/>
          </p:cNvSpPr>
          <p:nvPr/>
        </p:nvSpPr>
        <p:spPr bwMode="auto">
          <a:xfrm>
            <a:off x="1219200" y="5105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i</a:t>
            </a:r>
          </a:p>
        </p:txBody>
      </p:sp>
      <p:sp>
        <p:nvSpPr>
          <p:cNvPr id="345185" name="Line 97"/>
          <p:cNvSpPr>
            <a:spLocks noChangeShapeType="1"/>
          </p:cNvSpPr>
          <p:nvPr/>
        </p:nvSpPr>
        <p:spPr bwMode="auto">
          <a:xfrm>
            <a:off x="1371600" y="5486400"/>
            <a:ext cx="0" cy="3048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5186" name="Text Box 98"/>
          <p:cNvSpPr txBox="1">
            <a:spLocks noChangeArrowheads="1"/>
          </p:cNvSpPr>
          <p:nvPr/>
        </p:nvSpPr>
        <p:spPr bwMode="auto">
          <a:xfrm>
            <a:off x="3429000" y="5105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j</a:t>
            </a:r>
          </a:p>
        </p:txBody>
      </p:sp>
      <p:sp>
        <p:nvSpPr>
          <p:cNvPr id="345187" name="Line 99"/>
          <p:cNvSpPr>
            <a:spLocks noChangeShapeType="1"/>
          </p:cNvSpPr>
          <p:nvPr/>
        </p:nvSpPr>
        <p:spPr bwMode="auto">
          <a:xfrm>
            <a:off x="3581400" y="54864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5188" name="Text Box 100"/>
          <p:cNvSpPr txBox="1">
            <a:spLocks noChangeArrowheads="1"/>
          </p:cNvSpPr>
          <p:nvPr/>
        </p:nvSpPr>
        <p:spPr bwMode="auto">
          <a:xfrm>
            <a:off x="6248400" y="5105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k</a:t>
            </a:r>
          </a:p>
        </p:txBody>
      </p:sp>
      <p:sp>
        <p:nvSpPr>
          <p:cNvPr id="345189" name="Line 101"/>
          <p:cNvSpPr>
            <a:spLocks noChangeShapeType="1"/>
          </p:cNvSpPr>
          <p:nvPr/>
        </p:nvSpPr>
        <p:spPr bwMode="auto">
          <a:xfrm>
            <a:off x="6400800" y="5486400"/>
            <a:ext cx="0" cy="30480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5190" name="Text Box 102"/>
          <p:cNvSpPr txBox="1">
            <a:spLocks noChangeArrowheads="1"/>
          </p:cNvSpPr>
          <p:nvPr/>
        </p:nvSpPr>
        <p:spPr bwMode="auto">
          <a:xfrm>
            <a:off x="24384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B</a:t>
            </a:r>
          </a:p>
        </p:txBody>
      </p:sp>
      <p:sp>
        <p:nvSpPr>
          <p:cNvPr id="345191" name="Text Box 103"/>
          <p:cNvSpPr txBox="1">
            <a:spLocks noChangeArrowheads="1"/>
          </p:cNvSpPr>
          <p:nvPr/>
        </p:nvSpPr>
        <p:spPr bwMode="auto">
          <a:xfrm>
            <a:off x="47244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C</a:t>
            </a:r>
          </a:p>
        </p:txBody>
      </p:sp>
      <p:sp>
        <p:nvSpPr>
          <p:cNvPr id="345192" name="Text Box 104"/>
          <p:cNvSpPr txBox="1">
            <a:spLocks noChangeArrowheads="1"/>
          </p:cNvSpPr>
          <p:nvPr/>
        </p:nvSpPr>
        <p:spPr bwMode="auto">
          <a:xfrm>
            <a:off x="152400" y="4343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A</a:t>
            </a:r>
          </a:p>
        </p:txBody>
      </p:sp>
      <p:sp>
        <p:nvSpPr>
          <p:cNvPr id="345193" name="Text Box 105"/>
          <p:cNvSpPr txBox="1">
            <a:spLocks noChangeArrowheads="1"/>
          </p:cNvSpPr>
          <p:nvPr/>
        </p:nvSpPr>
        <p:spPr bwMode="auto">
          <a:xfrm>
            <a:off x="1524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A</a:t>
            </a:r>
          </a:p>
        </p:txBody>
      </p:sp>
      <p:sp>
        <p:nvSpPr>
          <p:cNvPr id="345194" name="Text Box 106"/>
          <p:cNvSpPr txBox="1">
            <a:spLocks noChangeArrowheads="1"/>
          </p:cNvSpPr>
          <p:nvPr/>
        </p:nvSpPr>
        <p:spPr bwMode="auto">
          <a:xfrm>
            <a:off x="5867400" y="3429000"/>
            <a:ext cx="304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 increased by 1, k also increased by 1</a:t>
            </a:r>
          </a:p>
        </p:txBody>
      </p:sp>
      <p:sp>
        <p:nvSpPr>
          <p:cNvPr id="345195" name="Text Box 107"/>
          <p:cNvSpPr txBox="1">
            <a:spLocks noChangeArrowheads="1"/>
          </p:cNvSpPr>
          <p:nvPr/>
        </p:nvSpPr>
        <p:spPr bwMode="auto">
          <a:xfrm>
            <a:off x="6934200" y="51054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Compare and copy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4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4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4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4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4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4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4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4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4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4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4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4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4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4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4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4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4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4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4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4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4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4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4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34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4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4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4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4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34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34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4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78" grpId="0" animBg="1"/>
      <p:bldP spid="345112" grpId="0"/>
      <p:bldP spid="345114" grpId="0" animBg="1"/>
      <p:bldP spid="345115" grpId="0"/>
      <p:bldP spid="345139" grpId="0" animBg="1"/>
      <p:bldP spid="345140" grpId="0"/>
      <p:bldP spid="345150" grpId="0" animBg="1"/>
      <p:bldP spid="345151" grpId="0" animBg="1"/>
      <p:bldP spid="345152" grpId="0" animBg="1"/>
      <p:bldP spid="345153" grpId="0" animBg="1"/>
      <p:bldP spid="345154" grpId="0" animBg="1"/>
      <p:bldP spid="345156" grpId="0" animBg="1"/>
      <p:bldP spid="345157" grpId="0" animBg="1"/>
      <p:bldP spid="345158" grpId="0" animBg="1"/>
      <p:bldP spid="345159" grpId="0" animBg="1"/>
      <p:bldP spid="345160" grpId="0" animBg="1"/>
      <p:bldP spid="345161" grpId="0" animBg="1"/>
      <p:bldP spid="345162" grpId="0" animBg="1"/>
      <p:bldP spid="345164" grpId="0"/>
      <p:bldP spid="345165" grpId="0" animBg="1"/>
      <p:bldP spid="345166" grpId="0"/>
      <p:bldP spid="345167" grpId="0" animBg="1"/>
      <p:bldP spid="345168" grpId="0"/>
      <p:bldP spid="345169" grpId="0" animBg="1"/>
      <p:bldP spid="345170" grpId="0"/>
      <p:bldP spid="345171" grpId="0"/>
      <p:bldP spid="345172" grpId="0" animBg="1"/>
      <p:bldP spid="345173" grpId="0" animBg="1"/>
      <p:bldP spid="345174" grpId="0" animBg="1"/>
      <p:bldP spid="345175" grpId="0" animBg="1"/>
      <p:bldP spid="345176" grpId="0" animBg="1"/>
      <p:bldP spid="345177" grpId="0" animBg="1"/>
      <p:bldP spid="345179" grpId="0" animBg="1"/>
      <p:bldP spid="345180" grpId="0" animBg="1"/>
      <p:bldP spid="345181" grpId="0" animBg="1"/>
      <p:bldP spid="345182" grpId="0" animBg="1"/>
      <p:bldP spid="345183" grpId="0" animBg="1"/>
      <p:bldP spid="345184" grpId="0"/>
      <p:bldP spid="345185" grpId="0" animBg="1"/>
      <p:bldP spid="345186" grpId="0"/>
      <p:bldP spid="345187" grpId="0" animBg="1"/>
      <p:bldP spid="345188" grpId="0"/>
      <p:bldP spid="345189" grpId="0" animBg="1"/>
      <p:bldP spid="345190" grpId="0"/>
      <p:bldP spid="345191" grpId="0"/>
      <p:bldP spid="345192" grpId="0"/>
      <p:bldP spid="345193" grpId="0"/>
      <p:bldP spid="345194" grpId="0"/>
      <p:bldP spid="3451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BF6C-FB3A-41EC-AAF7-1414CC16FFDC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Merge Sort Example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67056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61722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51054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46119" name="Rectangle 7"/>
          <p:cNvSpPr>
            <a:spLocks noChangeArrowheads="1"/>
          </p:cNvSpPr>
          <p:nvPr/>
        </p:nvSpPr>
        <p:spPr bwMode="auto">
          <a:xfrm>
            <a:off x="56388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346123" name="Rectangle 11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</a:t>
            </a:r>
          </a:p>
        </p:txBody>
      </p:sp>
      <p:sp>
        <p:nvSpPr>
          <p:cNvPr id="346124" name="Rectangle 12"/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</a:t>
            </a:r>
          </a:p>
        </p:txBody>
      </p:sp>
      <p:sp>
        <p:nvSpPr>
          <p:cNvPr id="346125" name="Rectangle 13"/>
          <p:cNvSpPr>
            <a:spLocks noChangeArrowheads="1"/>
          </p:cNvSpPr>
          <p:nvPr/>
        </p:nvSpPr>
        <p:spPr bwMode="auto">
          <a:xfrm>
            <a:off x="5334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346126" name="Rectangle 14"/>
          <p:cNvSpPr>
            <a:spLocks noChangeArrowheads="1"/>
          </p:cNvSpPr>
          <p:nvPr/>
        </p:nvSpPr>
        <p:spPr bwMode="auto">
          <a:xfrm>
            <a:off x="10668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46127" name="Rectangle 15"/>
          <p:cNvSpPr>
            <a:spLocks noChangeArrowheads="1"/>
          </p:cNvSpPr>
          <p:nvPr/>
        </p:nvSpPr>
        <p:spPr bwMode="auto">
          <a:xfrm>
            <a:off x="16002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46128" name="Rectangle 16"/>
          <p:cNvSpPr>
            <a:spLocks noChangeArrowheads="1"/>
          </p:cNvSpPr>
          <p:nvPr/>
        </p:nvSpPr>
        <p:spPr bwMode="auto">
          <a:xfrm>
            <a:off x="77724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6129" name="Rectangle 17"/>
          <p:cNvSpPr>
            <a:spLocks noChangeArrowheads="1"/>
          </p:cNvSpPr>
          <p:nvPr/>
        </p:nvSpPr>
        <p:spPr bwMode="auto">
          <a:xfrm>
            <a:off x="72390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6132" name="Text Box 20"/>
          <p:cNvSpPr txBox="1">
            <a:spLocks noChangeArrowheads="1"/>
          </p:cNvSpPr>
          <p:nvPr/>
        </p:nvSpPr>
        <p:spPr bwMode="auto">
          <a:xfrm>
            <a:off x="1143000" y="1295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i</a:t>
            </a:r>
          </a:p>
        </p:txBody>
      </p:sp>
      <p:sp>
        <p:nvSpPr>
          <p:cNvPr id="346133" name="Line 21"/>
          <p:cNvSpPr>
            <a:spLocks noChangeShapeType="1"/>
          </p:cNvSpPr>
          <p:nvPr/>
        </p:nvSpPr>
        <p:spPr bwMode="auto">
          <a:xfrm>
            <a:off x="1295400" y="1676400"/>
            <a:ext cx="0" cy="3048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6134" name="Text Box 22"/>
          <p:cNvSpPr txBox="1">
            <a:spLocks noChangeArrowheads="1"/>
          </p:cNvSpPr>
          <p:nvPr/>
        </p:nvSpPr>
        <p:spPr bwMode="auto">
          <a:xfrm>
            <a:off x="3962400" y="1295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j</a:t>
            </a:r>
          </a:p>
        </p:txBody>
      </p:sp>
      <p:sp>
        <p:nvSpPr>
          <p:cNvPr id="346135" name="Line 23"/>
          <p:cNvSpPr>
            <a:spLocks noChangeShapeType="1"/>
          </p:cNvSpPr>
          <p:nvPr/>
        </p:nvSpPr>
        <p:spPr bwMode="auto">
          <a:xfrm>
            <a:off x="4114800" y="16764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6136" name="Text Box 24"/>
          <p:cNvSpPr txBox="1">
            <a:spLocks noChangeArrowheads="1"/>
          </p:cNvSpPr>
          <p:nvPr/>
        </p:nvSpPr>
        <p:spPr bwMode="auto">
          <a:xfrm>
            <a:off x="6781800" y="1295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k</a:t>
            </a:r>
          </a:p>
        </p:txBody>
      </p:sp>
      <p:sp>
        <p:nvSpPr>
          <p:cNvPr id="346137" name="Line 25"/>
          <p:cNvSpPr>
            <a:spLocks noChangeShapeType="1"/>
          </p:cNvSpPr>
          <p:nvPr/>
        </p:nvSpPr>
        <p:spPr bwMode="auto">
          <a:xfrm>
            <a:off x="6934200" y="1676400"/>
            <a:ext cx="0" cy="30480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6138" name="Text Box 26"/>
          <p:cNvSpPr txBox="1">
            <a:spLocks noChangeArrowheads="1"/>
          </p:cNvSpPr>
          <p:nvPr/>
        </p:nvSpPr>
        <p:spPr bwMode="auto">
          <a:xfrm>
            <a:off x="152400" y="213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A</a:t>
            </a:r>
          </a:p>
        </p:txBody>
      </p:sp>
      <p:sp>
        <p:nvSpPr>
          <p:cNvPr id="346139" name="Text Box 27"/>
          <p:cNvSpPr txBox="1">
            <a:spLocks noChangeArrowheads="1"/>
          </p:cNvSpPr>
          <p:nvPr/>
        </p:nvSpPr>
        <p:spPr bwMode="auto">
          <a:xfrm>
            <a:off x="2438400" y="213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B</a:t>
            </a:r>
          </a:p>
        </p:txBody>
      </p:sp>
      <p:sp>
        <p:nvSpPr>
          <p:cNvPr id="346140" name="Text Box 28"/>
          <p:cNvSpPr txBox="1">
            <a:spLocks noChangeArrowheads="1"/>
          </p:cNvSpPr>
          <p:nvPr/>
        </p:nvSpPr>
        <p:spPr bwMode="auto">
          <a:xfrm>
            <a:off x="4724400" y="213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C</a:t>
            </a:r>
          </a:p>
        </p:txBody>
      </p:sp>
      <p:sp>
        <p:nvSpPr>
          <p:cNvPr id="346141" name="Rectangle 29"/>
          <p:cNvSpPr>
            <a:spLocks noChangeArrowheads="1"/>
          </p:cNvSpPr>
          <p:nvPr/>
        </p:nvSpPr>
        <p:spPr bwMode="auto">
          <a:xfrm>
            <a:off x="6705600" y="3733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46142" name="Rectangle 30"/>
          <p:cNvSpPr>
            <a:spLocks noChangeArrowheads="1"/>
          </p:cNvSpPr>
          <p:nvPr/>
        </p:nvSpPr>
        <p:spPr bwMode="auto">
          <a:xfrm>
            <a:off x="6172200" y="3733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46143" name="Rectangle 3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</a:t>
            </a:r>
          </a:p>
        </p:txBody>
      </p:sp>
      <p:sp>
        <p:nvSpPr>
          <p:cNvPr id="346144" name="Rectangle 32"/>
          <p:cNvSpPr>
            <a:spLocks noChangeArrowheads="1"/>
          </p:cNvSpPr>
          <p:nvPr/>
        </p:nvSpPr>
        <p:spPr bwMode="auto">
          <a:xfrm>
            <a:off x="5105400" y="3733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46145" name="Rectangle 33"/>
          <p:cNvSpPr>
            <a:spLocks noChangeArrowheads="1"/>
          </p:cNvSpPr>
          <p:nvPr/>
        </p:nvSpPr>
        <p:spPr bwMode="auto">
          <a:xfrm>
            <a:off x="5638800" y="3733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346146" name="Rectangle 34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</a:t>
            </a:r>
          </a:p>
        </p:txBody>
      </p:sp>
      <p:sp>
        <p:nvSpPr>
          <p:cNvPr id="346147" name="Rectangle 35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</a:t>
            </a:r>
          </a:p>
        </p:txBody>
      </p:sp>
      <p:sp>
        <p:nvSpPr>
          <p:cNvPr id="346148" name="Rectangle 36"/>
          <p:cNvSpPr>
            <a:spLocks noChangeArrowheads="1"/>
          </p:cNvSpPr>
          <p:nvPr/>
        </p:nvSpPr>
        <p:spPr bwMode="auto">
          <a:xfrm>
            <a:off x="533400" y="3733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346149" name="Rectangle 37"/>
          <p:cNvSpPr>
            <a:spLocks noChangeArrowheads="1"/>
          </p:cNvSpPr>
          <p:nvPr/>
        </p:nvSpPr>
        <p:spPr bwMode="auto">
          <a:xfrm>
            <a:off x="1066800" y="3733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46150" name="Rectangle 38"/>
          <p:cNvSpPr>
            <a:spLocks noChangeArrowheads="1"/>
          </p:cNvSpPr>
          <p:nvPr/>
        </p:nvSpPr>
        <p:spPr bwMode="auto">
          <a:xfrm>
            <a:off x="1600200" y="3733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46151" name="Rectangle 39"/>
          <p:cNvSpPr>
            <a:spLocks noChangeArrowheads="1"/>
          </p:cNvSpPr>
          <p:nvPr/>
        </p:nvSpPr>
        <p:spPr bwMode="auto">
          <a:xfrm>
            <a:off x="7772400" y="3733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6152" name="Rectangle 40"/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46153" name="Text Box 41"/>
          <p:cNvSpPr txBox="1">
            <a:spLocks noChangeArrowheads="1"/>
          </p:cNvSpPr>
          <p:nvPr/>
        </p:nvSpPr>
        <p:spPr bwMode="auto">
          <a:xfrm>
            <a:off x="1219200" y="2971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i</a:t>
            </a:r>
          </a:p>
        </p:txBody>
      </p:sp>
      <p:sp>
        <p:nvSpPr>
          <p:cNvPr id="346154" name="Line 42"/>
          <p:cNvSpPr>
            <a:spLocks noChangeShapeType="1"/>
          </p:cNvSpPr>
          <p:nvPr/>
        </p:nvSpPr>
        <p:spPr bwMode="auto">
          <a:xfrm>
            <a:off x="1371600" y="3352800"/>
            <a:ext cx="0" cy="3048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6155" name="Text Box 43"/>
          <p:cNvSpPr txBox="1">
            <a:spLocks noChangeArrowheads="1"/>
          </p:cNvSpPr>
          <p:nvPr/>
        </p:nvSpPr>
        <p:spPr bwMode="auto">
          <a:xfrm>
            <a:off x="4495800" y="2971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j</a:t>
            </a:r>
          </a:p>
        </p:txBody>
      </p:sp>
      <p:sp>
        <p:nvSpPr>
          <p:cNvPr id="346156" name="Line 44"/>
          <p:cNvSpPr>
            <a:spLocks noChangeShapeType="1"/>
          </p:cNvSpPr>
          <p:nvPr/>
        </p:nvSpPr>
        <p:spPr bwMode="auto">
          <a:xfrm>
            <a:off x="4648200" y="33528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6157" name="Text Box 45"/>
          <p:cNvSpPr txBox="1">
            <a:spLocks noChangeArrowheads="1"/>
          </p:cNvSpPr>
          <p:nvPr/>
        </p:nvSpPr>
        <p:spPr bwMode="auto">
          <a:xfrm>
            <a:off x="7315200" y="2971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k</a:t>
            </a:r>
          </a:p>
        </p:txBody>
      </p:sp>
      <p:sp>
        <p:nvSpPr>
          <p:cNvPr id="346158" name="Line 46"/>
          <p:cNvSpPr>
            <a:spLocks noChangeShapeType="1"/>
          </p:cNvSpPr>
          <p:nvPr/>
        </p:nvSpPr>
        <p:spPr bwMode="auto">
          <a:xfrm>
            <a:off x="7467600" y="3352800"/>
            <a:ext cx="0" cy="30480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6159" name="Text Box 47"/>
          <p:cNvSpPr txBox="1">
            <a:spLocks noChangeArrowheads="1"/>
          </p:cNvSpPr>
          <p:nvPr/>
        </p:nvSpPr>
        <p:spPr bwMode="auto">
          <a:xfrm>
            <a:off x="2438400" y="3810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B</a:t>
            </a:r>
          </a:p>
        </p:txBody>
      </p:sp>
      <p:sp>
        <p:nvSpPr>
          <p:cNvPr id="346160" name="Text Box 48"/>
          <p:cNvSpPr txBox="1">
            <a:spLocks noChangeArrowheads="1"/>
          </p:cNvSpPr>
          <p:nvPr/>
        </p:nvSpPr>
        <p:spPr bwMode="auto">
          <a:xfrm>
            <a:off x="4724400" y="3810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C</a:t>
            </a:r>
          </a:p>
        </p:txBody>
      </p:sp>
      <p:sp>
        <p:nvSpPr>
          <p:cNvPr id="346161" name="Rectangle 49"/>
          <p:cNvSpPr>
            <a:spLocks noChangeArrowheads="1"/>
          </p:cNvSpPr>
          <p:nvPr/>
        </p:nvSpPr>
        <p:spPr bwMode="auto">
          <a:xfrm>
            <a:off x="6705600" y="533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46162" name="Rectangle 50"/>
          <p:cNvSpPr>
            <a:spLocks noChangeArrowheads="1"/>
          </p:cNvSpPr>
          <p:nvPr/>
        </p:nvSpPr>
        <p:spPr bwMode="auto">
          <a:xfrm>
            <a:off x="6172200" y="533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46163" name="Rectangle 51"/>
          <p:cNvSpPr>
            <a:spLocks noChangeArrowheads="1"/>
          </p:cNvSpPr>
          <p:nvPr/>
        </p:nvSpPr>
        <p:spPr bwMode="auto">
          <a:xfrm>
            <a:off x="3886200" y="533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</a:t>
            </a:r>
          </a:p>
        </p:txBody>
      </p:sp>
      <p:sp>
        <p:nvSpPr>
          <p:cNvPr id="346164" name="Rectangle 52"/>
          <p:cNvSpPr>
            <a:spLocks noChangeArrowheads="1"/>
          </p:cNvSpPr>
          <p:nvPr/>
        </p:nvSpPr>
        <p:spPr bwMode="auto">
          <a:xfrm>
            <a:off x="5105400" y="533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46165" name="Rectangle 53"/>
          <p:cNvSpPr>
            <a:spLocks noChangeArrowheads="1"/>
          </p:cNvSpPr>
          <p:nvPr/>
        </p:nvSpPr>
        <p:spPr bwMode="auto">
          <a:xfrm>
            <a:off x="5638800" y="533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346166" name="Rectangle 54"/>
          <p:cNvSpPr>
            <a:spLocks noChangeArrowheads="1"/>
          </p:cNvSpPr>
          <p:nvPr/>
        </p:nvSpPr>
        <p:spPr bwMode="auto">
          <a:xfrm>
            <a:off x="3352800" y="533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</a:t>
            </a:r>
          </a:p>
        </p:txBody>
      </p:sp>
      <p:sp>
        <p:nvSpPr>
          <p:cNvPr id="346167" name="Rectangle 55"/>
          <p:cNvSpPr>
            <a:spLocks noChangeArrowheads="1"/>
          </p:cNvSpPr>
          <p:nvPr/>
        </p:nvSpPr>
        <p:spPr bwMode="auto">
          <a:xfrm>
            <a:off x="2819400" y="533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</a:t>
            </a:r>
          </a:p>
        </p:txBody>
      </p:sp>
      <p:sp>
        <p:nvSpPr>
          <p:cNvPr id="346168" name="Rectangle 56"/>
          <p:cNvSpPr>
            <a:spLocks noChangeArrowheads="1"/>
          </p:cNvSpPr>
          <p:nvPr/>
        </p:nvSpPr>
        <p:spPr bwMode="auto">
          <a:xfrm>
            <a:off x="533400" y="533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346169" name="Rectangle 57"/>
          <p:cNvSpPr>
            <a:spLocks noChangeArrowheads="1"/>
          </p:cNvSpPr>
          <p:nvPr/>
        </p:nvSpPr>
        <p:spPr bwMode="auto">
          <a:xfrm>
            <a:off x="1066800" y="533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6</a:t>
            </a:r>
          </a:p>
        </p:txBody>
      </p:sp>
      <p:sp>
        <p:nvSpPr>
          <p:cNvPr id="346170" name="Rectangle 58"/>
          <p:cNvSpPr>
            <a:spLocks noChangeArrowheads="1"/>
          </p:cNvSpPr>
          <p:nvPr/>
        </p:nvSpPr>
        <p:spPr bwMode="auto">
          <a:xfrm>
            <a:off x="1600200" y="533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8</a:t>
            </a:r>
          </a:p>
        </p:txBody>
      </p:sp>
      <p:sp>
        <p:nvSpPr>
          <p:cNvPr id="346171" name="Rectangle 59"/>
          <p:cNvSpPr>
            <a:spLocks noChangeArrowheads="1"/>
          </p:cNvSpPr>
          <p:nvPr/>
        </p:nvSpPr>
        <p:spPr bwMode="auto">
          <a:xfrm>
            <a:off x="7772400" y="533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46172" name="Rectangle 60"/>
          <p:cNvSpPr>
            <a:spLocks noChangeArrowheads="1"/>
          </p:cNvSpPr>
          <p:nvPr/>
        </p:nvSpPr>
        <p:spPr bwMode="auto">
          <a:xfrm>
            <a:off x="7239000" y="533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46173" name="Text Box 61"/>
          <p:cNvSpPr txBox="1">
            <a:spLocks noChangeArrowheads="1"/>
          </p:cNvSpPr>
          <p:nvPr/>
        </p:nvSpPr>
        <p:spPr bwMode="auto">
          <a:xfrm>
            <a:off x="2209800" y="4572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i</a:t>
            </a:r>
          </a:p>
        </p:txBody>
      </p:sp>
      <p:sp>
        <p:nvSpPr>
          <p:cNvPr id="346174" name="Line 62"/>
          <p:cNvSpPr>
            <a:spLocks noChangeShapeType="1"/>
          </p:cNvSpPr>
          <p:nvPr/>
        </p:nvSpPr>
        <p:spPr bwMode="auto">
          <a:xfrm>
            <a:off x="2362200" y="4953000"/>
            <a:ext cx="0" cy="3048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6175" name="Text Box 63"/>
          <p:cNvSpPr txBox="1">
            <a:spLocks noChangeArrowheads="1"/>
          </p:cNvSpPr>
          <p:nvPr/>
        </p:nvSpPr>
        <p:spPr bwMode="auto">
          <a:xfrm>
            <a:off x="4495800" y="4572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j</a:t>
            </a:r>
          </a:p>
        </p:txBody>
      </p:sp>
      <p:sp>
        <p:nvSpPr>
          <p:cNvPr id="346176" name="Line 64"/>
          <p:cNvSpPr>
            <a:spLocks noChangeShapeType="1"/>
          </p:cNvSpPr>
          <p:nvPr/>
        </p:nvSpPr>
        <p:spPr bwMode="auto">
          <a:xfrm>
            <a:off x="4648200" y="49530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6177" name="Text Box 65"/>
          <p:cNvSpPr txBox="1">
            <a:spLocks noChangeArrowheads="1"/>
          </p:cNvSpPr>
          <p:nvPr/>
        </p:nvSpPr>
        <p:spPr bwMode="auto">
          <a:xfrm>
            <a:off x="8382000" y="4572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k</a:t>
            </a:r>
          </a:p>
        </p:txBody>
      </p:sp>
      <p:sp>
        <p:nvSpPr>
          <p:cNvPr id="346178" name="Line 66"/>
          <p:cNvSpPr>
            <a:spLocks noChangeShapeType="1"/>
          </p:cNvSpPr>
          <p:nvPr/>
        </p:nvSpPr>
        <p:spPr bwMode="auto">
          <a:xfrm>
            <a:off x="8534400" y="4953000"/>
            <a:ext cx="0" cy="30480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6179" name="Text Box 67"/>
          <p:cNvSpPr txBox="1">
            <a:spLocks noChangeArrowheads="1"/>
          </p:cNvSpPr>
          <p:nvPr/>
        </p:nvSpPr>
        <p:spPr bwMode="auto">
          <a:xfrm>
            <a:off x="2438400" y="5410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B</a:t>
            </a:r>
          </a:p>
        </p:txBody>
      </p:sp>
      <p:sp>
        <p:nvSpPr>
          <p:cNvPr id="346180" name="Text Box 68"/>
          <p:cNvSpPr txBox="1">
            <a:spLocks noChangeArrowheads="1"/>
          </p:cNvSpPr>
          <p:nvPr/>
        </p:nvSpPr>
        <p:spPr bwMode="auto">
          <a:xfrm>
            <a:off x="4724400" y="5410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C</a:t>
            </a:r>
          </a:p>
        </p:txBody>
      </p:sp>
      <p:sp>
        <p:nvSpPr>
          <p:cNvPr id="346181" name="Text Box 69"/>
          <p:cNvSpPr txBox="1">
            <a:spLocks noChangeArrowheads="1"/>
          </p:cNvSpPr>
          <p:nvPr/>
        </p:nvSpPr>
        <p:spPr bwMode="auto">
          <a:xfrm>
            <a:off x="152400" y="3810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A</a:t>
            </a:r>
          </a:p>
        </p:txBody>
      </p:sp>
      <p:sp>
        <p:nvSpPr>
          <p:cNvPr id="346182" name="Text Box 70"/>
          <p:cNvSpPr txBox="1">
            <a:spLocks noChangeArrowheads="1"/>
          </p:cNvSpPr>
          <p:nvPr/>
        </p:nvSpPr>
        <p:spPr bwMode="auto">
          <a:xfrm>
            <a:off x="152400" y="5410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A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46183" name="Text Box 71"/>
          <p:cNvSpPr txBox="1">
            <a:spLocks noChangeArrowheads="1"/>
          </p:cNvSpPr>
          <p:nvPr/>
        </p:nvSpPr>
        <p:spPr bwMode="auto">
          <a:xfrm>
            <a:off x="5181600" y="4572000"/>
            <a:ext cx="304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Copy the rest of A to C, since B has been finished</a:t>
            </a:r>
          </a:p>
        </p:txBody>
      </p:sp>
      <p:sp>
        <p:nvSpPr>
          <p:cNvPr id="346184" name="AutoShape 72"/>
          <p:cNvSpPr>
            <a:spLocks/>
          </p:cNvSpPr>
          <p:nvPr/>
        </p:nvSpPr>
        <p:spPr bwMode="auto">
          <a:xfrm rot="5400000" flipV="1">
            <a:off x="6667500" y="4533900"/>
            <a:ext cx="152400" cy="3124200"/>
          </a:xfrm>
          <a:prstGeom prst="rightBrace">
            <a:avLst>
              <a:gd name="adj1" fmla="val 170833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6185" name="Text Box 73"/>
          <p:cNvSpPr txBox="1">
            <a:spLocks noChangeArrowheads="1"/>
          </p:cNvSpPr>
          <p:nvPr/>
        </p:nvSpPr>
        <p:spPr bwMode="auto">
          <a:xfrm>
            <a:off x="59436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4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4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4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4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4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4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4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4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4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4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4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4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4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4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4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4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4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4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4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4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34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34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41" grpId="0" animBg="1"/>
      <p:bldP spid="346142" grpId="0" animBg="1"/>
      <p:bldP spid="346143" grpId="0" animBg="1"/>
      <p:bldP spid="346144" grpId="0" animBg="1"/>
      <p:bldP spid="346145" grpId="0" animBg="1"/>
      <p:bldP spid="346146" grpId="0" animBg="1"/>
      <p:bldP spid="346147" grpId="0" animBg="1"/>
      <p:bldP spid="346148" grpId="0" animBg="1"/>
      <p:bldP spid="346149" grpId="0" animBg="1"/>
      <p:bldP spid="346150" grpId="0" animBg="1"/>
      <p:bldP spid="346151" grpId="0" animBg="1"/>
      <p:bldP spid="346152" grpId="0" animBg="1"/>
      <p:bldP spid="346153" grpId="0"/>
      <p:bldP spid="346154" grpId="0" animBg="1"/>
      <p:bldP spid="346155" grpId="0"/>
      <p:bldP spid="346156" grpId="0" animBg="1"/>
      <p:bldP spid="346157" grpId="0"/>
      <p:bldP spid="346158" grpId="0" animBg="1"/>
      <p:bldP spid="346159" grpId="0"/>
      <p:bldP spid="346160" grpId="0"/>
      <p:bldP spid="346161" grpId="0" animBg="1"/>
      <p:bldP spid="346162" grpId="0" animBg="1"/>
      <p:bldP spid="346163" grpId="0" animBg="1"/>
      <p:bldP spid="346164" grpId="0" animBg="1"/>
      <p:bldP spid="346165" grpId="0" animBg="1"/>
      <p:bldP spid="346166" grpId="0" animBg="1"/>
      <p:bldP spid="346167" grpId="0" animBg="1"/>
      <p:bldP spid="346168" grpId="0" animBg="1"/>
      <p:bldP spid="346169" grpId="0" animBg="1"/>
      <p:bldP spid="346170" grpId="0" animBg="1"/>
      <p:bldP spid="346171" grpId="0" animBg="1"/>
      <p:bldP spid="346172" grpId="0" animBg="1"/>
      <p:bldP spid="346173" grpId="0"/>
      <p:bldP spid="346174" grpId="0" animBg="1"/>
      <p:bldP spid="346175" grpId="0"/>
      <p:bldP spid="346176" grpId="0" animBg="1"/>
      <p:bldP spid="346177" grpId="0"/>
      <p:bldP spid="346178" grpId="0" animBg="1"/>
      <p:bldP spid="346179" grpId="0"/>
      <p:bldP spid="346180" grpId="0"/>
      <p:bldP spid="346181" grpId="0"/>
      <p:bldP spid="346182" grpId="0"/>
      <p:bldP spid="346183" grpId="0"/>
      <p:bldP spid="346184" grpId="0" animBg="1"/>
      <p:bldP spid="3461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E8C7-F9B2-4D7D-A3EA-ABDC3113D915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Merge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8382000" cy="531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void merge(int data[], int first, int mid, int last) {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int temp[SIZE], i = first, j = mid + 1, k = 0;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while (i &lt;= mid &amp;&amp; j &lt;= last) {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    if (data[i] &lt;= data[j])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        temp[k++] = data[i++];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    else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        temp[k++] = data[j++];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while (i &lt;= mid) temp[k++] = data[i++];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while (j &lt;= last) temp[k++] = data[j++];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i = 0;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while (i &lt; k) data[first+i] = temp[i++];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}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5867400" y="2133600"/>
            <a:ext cx="30480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Compare A[i] and B[j], copy the smaller one to temp[k]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 is data[first…mid]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B is data[mid+1…last]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 is temp[…]</a:t>
            </a:r>
          </a:p>
        </p:txBody>
      </p:sp>
      <p:sp>
        <p:nvSpPr>
          <p:cNvPr id="354309" name="Line 5"/>
          <p:cNvSpPr>
            <a:spLocks noChangeShapeType="1"/>
          </p:cNvSpPr>
          <p:nvPr/>
        </p:nvSpPr>
        <p:spPr bwMode="auto">
          <a:xfrm flipH="1">
            <a:off x="3886200" y="2362200"/>
            <a:ext cx="1981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6172200" y="46482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The remaining A or B will be copied into temp</a:t>
            </a:r>
          </a:p>
        </p:txBody>
      </p: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5867400" y="533400"/>
            <a:ext cx="304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Create a temp. array to store the temp result</a:t>
            </a:r>
          </a:p>
        </p:txBody>
      </p:sp>
      <p:sp>
        <p:nvSpPr>
          <p:cNvPr id="354312" name="Line 8"/>
          <p:cNvSpPr>
            <a:spLocks noChangeShapeType="1"/>
          </p:cNvSpPr>
          <p:nvPr/>
        </p:nvSpPr>
        <p:spPr bwMode="auto">
          <a:xfrm flipH="1">
            <a:off x="1676400" y="762000"/>
            <a:ext cx="4419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4313" name="Text Box 9"/>
          <p:cNvSpPr txBox="1">
            <a:spLocks noChangeArrowheads="1"/>
          </p:cNvSpPr>
          <p:nvPr/>
        </p:nvSpPr>
        <p:spPr bwMode="auto">
          <a:xfrm>
            <a:off x="5867400" y="5791200"/>
            <a:ext cx="304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The sorted temp. array is copied back to data</a:t>
            </a:r>
          </a:p>
        </p:txBody>
      </p:sp>
      <p:sp>
        <p:nvSpPr>
          <p:cNvPr id="354314" name="Line 10"/>
          <p:cNvSpPr>
            <a:spLocks noChangeShapeType="1"/>
          </p:cNvSpPr>
          <p:nvPr/>
        </p:nvSpPr>
        <p:spPr bwMode="auto">
          <a:xfrm flipH="1">
            <a:off x="5562600" y="5943600"/>
            <a:ext cx="4572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4315" name="Line 11"/>
          <p:cNvSpPr>
            <a:spLocks noChangeShapeType="1"/>
          </p:cNvSpPr>
          <p:nvPr/>
        </p:nvSpPr>
        <p:spPr bwMode="auto">
          <a:xfrm flipH="1">
            <a:off x="5867400" y="48006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4316" name="Line 12"/>
          <p:cNvSpPr>
            <a:spLocks noChangeShapeType="1"/>
          </p:cNvSpPr>
          <p:nvPr/>
        </p:nvSpPr>
        <p:spPr bwMode="auto">
          <a:xfrm flipH="1">
            <a:off x="5867400" y="48768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/>
      <p:bldP spid="354309" grpId="0" animBg="1"/>
      <p:bldP spid="354310" grpId="0"/>
      <p:bldP spid="354311" grpId="0"/>
      <p:bldP spid="354312" grpId="0" animBg="1"/>
      <p:bldP spid="354313" grpId="0"/>
      <p:bldP spid="354314" grpId="0" animBg="1"/>
      <p:bldP spid="354315" grpId="0" animBg="1"/>
      <p:bldP spid="3543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AF40-5AC0-47D2-A036-BC5348153E28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Divide-and-Conquer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This algorithm is a classic divide-and-conquer strategy</a:t>
            </a:r>
          </a:p>
          <a:p>
            <a:r>
              <a:rPr lang="en-US" altLang="zh-TW">
                <a:ea typeface="新細明體" charset="-120"/>
              </a:rPr>
              <a:t>Very powerful use of recursion</a:t>
            </a:r>
          </a:p>
          <a:p>
            <a:r>
              <a:rPr lang="en-US" altLang="zh-TW">
                <a:ea typeface="新細明體" charset="-120"/>
              </a:rPr>
              <a:t>The problem is divided into smaller problems and solved independently and recursively</a:t>
            </a:r>
          </a:p>
          <a:p>
            <a:r>
              <a:rPr lang="en-US" altLang="zh-TW">
                <a:ea typeface="新細明體" charset="-120"/>
              </a:rPr>
              <a:t>The conquering phase consists of merging together the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52D-91FD-4F87-B1AA-85493B49DD2D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Dividing Phase</a:t>
            </a:r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3733800" y="1828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3200400" y="1828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6934200" y="1828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6400800" y="1828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5867400" y="1828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3*</a:t>
            </a:r>
          </a:p>
        </p:txBody>
      </p:sp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4267200" y="1828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4800600" y="1828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52266" name="Rectangle 10"/>
          <p:cNvSpPr>
            <a:spLocks noChangeArrowheads="1"/>
          </p:cNvSpPr>
          <p:nvPr/>
        </p:nvSpPr>
        <p:spPr bwMode="auto">
          <a:xfrm>
            <a:off x="5334000" y="1828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352267" name="AutoShape 11"/>
          <p:cNvSpPr>
            <a:spLocks/>
          </p:cNvSpPr>
          <p:nvPr/>
        </p:nvSpPr>
        <p:spPr bwMode="auto">
          <a:xfrm rot="-5400000">
            <a:off x="5219700" y="-571500"/>
            <a:ext cx="228600" cy="4267200"/>
          </a:xfrm>
          <a:prstGeom prst="rightBrace">
            <a:avLst>
              <a:gd name="adj1" fmla="val 155556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52268" name="Text Box 12"/>
          <p:cNvSpPr txBox="1">
            <a:spLocks noChangeArrowheads="1"/>
          </p:cNvSpPr>
          <p:nvPr/>
        </p:nvSpPr>
        <p:spPr bwMode="auto">
          <a:xfrm>
            <a:off x="4572000" y="11430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52269" name="Rectangle 13"/>
          <p:cNvSpPr>
            <a:spLocks noChangeArrowheads="1"/>
          </p:cNvSpPr>
          <p:nvPr/>
        </p:nvSpPr>
        <p:spPr bwMode="auto">
          <a:xfrm>
            <a:off x="3352800" y="5638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52270" name="Rectangle 14"/>
          <p:cNvSpPr>
            <a:spLocks noChangeArrowheads="1"/>
          </p:cNvSpPr>
          <p:nvPr/>
        </p:nvSpPr>
        <p:spPr bwMode="auto">
          <a:xfrm>
            <a:off x="2667000" y="5638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52271" name="Rectangle 15"/>
          <p:cNvSpPr>
            <a:spLocks noChangeArrowheads="1"/>
          </p:cNvSpPr>
          <p:nvPr/>
        </p:nvSpPr>
        <p:spPr bwMode="auto">
          <a:xfrm>
            <a:off x="7467600" y="5638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52272" name="Rectangle 16"/>
          <p:cNvSpPr>
            <a:spLocks noChangeArrowheads="1"/>
          </p:cNvSpPr>
          <p:nvPr/>
        </p:nvSpPr>
        <p:spPr bwMode="auto">
          <a:xfrm>
            <a:off x="6781800" y="5638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52273" name="Rectangle 17"/>
          <p:cNvSpPr>
            <a:spLocks noChangeArrowheads="1"/>
          </p:cNvSpPr>
          <p:nvPr/>
        </p:nvSpPr>
        <p:spPr bwMode="auto">
          <a:xfrm>
            <a:off x="6096000" y="5638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3*</a:t>
            </a:r>
          </a:p>
        </p:txBody>
      </p:sp>
      <p:sp>
        <p:nvSpPr>
          <p:cNvPr id="352274" name="Rectangle 18"/>
          <p:cNvSpPr>
            <a:spLocks noChangeArrowheads="1"/>
          </p:cNvSpPr>
          <p:nvPr/>
        </p:nvSpPr>
        <p:spPr bwMode="auto">
          <a:xfrm>
            <a:off x="4038600" y="5638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52275" name="Rectangle 19"/>
          <p:cNvSpPr>
            <a:spLocks noChangeArrowheads="1"/>
          </p:cNvSpPr>
          <p:nvPr/>
        </p:nvSpPr>
        <p:spPr bwMode="auto">
          <a:xfrm>
            <a:off x="4724400" y="5638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52276" name="Rectangle 20"/>
          <p:cNvSpPr>
            <a:spLocks noChangeArrowheads="1"/>
          </p:cNvSpPr>
          <p:nvPr/>
        </p:nvSpPr>
        <p:spPr bwMode="auto">
          <a:xfrm>
            <a:off x="5410200" y="5638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352287" name="Rectangle 31"/>
          <p:cNvSpPr>
            <a:spLocks noChangeArrowheads="1"/>
          </p:cNvSpPr>
          <p:nvPr/>
        </p:nvSpPr>
        <p:spPr bwMode="auto">
          <a:xfrm>
            <a:off x="32766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52288" name="Rectangle 32"/>
          <p:cNvSpPr>
            <a:spLocks noChangeArrowheads="1"/>
          </p:cNvSpPr>
          <p:nvPr/>
        </p:nvSpPr>
        <p:spPr bwMode="auto">
          <a:xfrm>
            <a:off x="27432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52289" name="Rectangle 33"/>
          <p:cNvSpPr>
            <a:spLocks noChangeArrowheads="1"/>
          </p:cNvSpPr>
          <p:nvPr/>
        </p:nvSpPr>
        <p:spPr bwMode="auto">
          <a:xfrm>
            <a:off x="73914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52290" name="Rectangle 34"/>
          <p:cNvSpPr>
            <a:spLocks noChangeArrowheads="1"/>
          </p:cNvSpPr>
          <p:nvPr/>
        </p:nvSpPr>
        <p:spPr bwMode="auto">
          <a:xfrm>
            <a:off x="68580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52291" name="Rectangle 35"/>
          <p:cNvSpPr>
            <a:spLocks noChangeArrowheads="1"/>
          </p:cNvSpPr>
          <p:nvPr/>
        </p:nvSpPr>
        <p:spPr bwMode="auto">
          <a:xfrm>
            <a:off x="60960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3*</a:t>
            </a:r>
          </a:p>
        </p:txBody>
      </p:sp>
      <p:sp>
        <p:nvSpPr>
          <p:cNvPr id="352292" name="Rectangle 36"/>
          <p:cNvSpPr>
            <a:spLocks noChangeArrowheads="1"/>
          </p:cNvSpPr>
          <p:nvPr/>
        </p:nvSpPr>
        <p:spPr bwMode="auto">
          <a:xfrm>
            <a:off x="41148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52293" name="Rectangle 37"/>
          <p:cNvSpPr>
            <a:spLocks noChangeArrowheads="1"/>
          </p:cNvSpPr>
          <p:nvPr/>
        </p:nvSpPr>
        <p:spPr bwMode="auto">
          <a:xfrm>
            <a:off x="46482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52294" name="Rectangle 38"/>
          <p:cNvSpPr>
            <a:spLocks noChangeArrowheads="1"/>
          </p:cNvSpPr>
          <p:nvPr/>
        </p:nvSpPr>
        <p:spPr bwMode="auto">
          <a:xfrm>
            <a:off x="5562600" y="4267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352298" name="Rectangle 42"/>
          <p:cNvSpPr>
            <a:spLocks noChangeArrowheads="1"/>
          </p:cNvSpPr>
          <p:nvPr/>
        </p:nvSpPr>
        <p:spPr bwMode="auto">
          <a:xfrm>
            <a:off x="3429000" y="3048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52299" name="Rectangle 43"/>
          <p:cNvSpPr>
            <a:spLocks noChangeArrowheads="1"/>
          </p:cNvSpPr>
          <p:nvPr/>
        </p:nvSpPr>
        <p:spPr bwMode="auto">
          <a:xfrm>
            <a:off x="2895600" y="3048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52300" name="Rectangle 44"/>
          <p:cNvSpPr>
            <a:spLocks noChangeArrowheads="1"/>
          </p:cNvSpPr>
          <p:nvPr/>
        </p:nvSpPr>
        <p:spPr bwMode="auto">
          <a:xfrm>
            <a:off x="7315200" y="3048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52301" name="Rectangle 45"/>
          <p:cNvSpPr>
            <a:spLocks noChangeArrowheads="1"/>
          </p:cNvSpPr>
          <p:nvPr/>
        </p:nvSpPr>
        <p:spPr bwMode="auto">
          <a:xfrm>
            <a:off x="6781800" y="3048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52302" name="Rectangle 46"/>
          <p:cNvSpPr>
            <a:spLocks noChangeArrowheads="1"/>
          </p:cNvSpPr>
          <p:nvPr/>
        </p:nvSpPr>
        <p:spPr bwMode="auto">
          <a:xfrm>
            <a:off x="6248400" y="3048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3*</a:t>
            </a:r>
          </a:p>
        </p:txBody>
      </p:sp>
      <p:sp>
        <p:nvSpPr>
          <p:cNvPr id="352303" name="Rectangle 47"/>
          <p:cNvSpPr>
            <a:spLocks noChangeArrowheads="1"/>
          </p:cNvSpPr>
          <p:nvPr/>
        </p:nvSpPr>
        <p:spPr bwMode="auto">
          <a:xfrm>
            <a:off x="3962400" y="3048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52304" name="Rectangle 48"/>
          <p:cNvSpPr>
            <a:spLocks noChangeArrowheads="1"/>
          </p:cNvSpPr>
          <p:nvPr/>
        </p:nvSpPr>
        <p:spPr bwMode="auto">
          <a:xfrm>
            <a:off x="4495800" y="3048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52305" name="Rectangle 49"/>
          <p:cNvSpPr>
            <a:spLocks noChangeArrowheads="1"/>
          </p:cNvSpPr>
          <p:nvPr/>
        </p:nvSpPr>
        <p:spPr bwMode="auto">
          <a:xfrm>
            <a:off x="5715000" y="3048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352322" name="Text Box 66"/>
          <p:cNvSpPr txBox="1">
            <a:spLocks noChangeArrowheads="1"/>
          </p:cNvSpPr>
          <p:nvPr/>
        </p:nvSpPr>
        <p:spPr bwMode="auto">
          <a:xfrm>
            <a:off x="381000" y="1752600"/>
            <a:ext cx="228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Divide the list into halves</a:t>
            </a:r>
          </a:p>
        </p:txBody>
      </p:sp>
      <p:sp>
        <p:nvSpPr>
          <p:cNvPr id="352328" name="Text Box 72"/>
          <p:cNvSpPr txBox="1">
            <a:spLocks noChangeArrowheads="1"/>
          </p:cNvSpPr>
          <p:nvPr/>
        </p:nvSpPr>
        <p:spPr bwMode="auto">
          <a:xfrm>
            <a:off x="0" y="4648200"/>
            <a:ext cx="2514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Divide again and again until only one single element left in the list</a:t>
            </a:r>
          </a:p>
        </p:txBody>
      </p:sp>
      <p:sp>
        <p:nvSpPr>
          <p:cNvPr id="352329" name="Line 73"/>
          <p:cNvSpPr>
            <a:spLocks noChangeShapeType="1"/>
          </p:cNvSpPr>
          <p:nvPr/>
        </p:nvSpPr>
        <p:spPr bwMode="auto">
          <a:xfrm flipH="1">
            <a:off x="4038600" y="2438400"/>
            <a:ext cx="1219200" cy="4572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352346" name="Group 90"/>
          <p:cNvGrpSpPr>
            <a:grpSpLocks/>
          </p:cNvGrpSpPr>
          <p:nvPr/>
        </p:nvGrpSpPr>
        <p:grpSpPr bwMode="auto">
          <a:xfrm>
            <a:off x="5334000" y="1752600"/>
            <a:ext cx="76200" cy="762000"/>
            <a:chOff x="816" y="1680"/>
            <a:chExt cx="48" cy="720"/>
          </a:xfrm>
        </p:grpSpPr>
        <p:sp>
          <p:nvSpPr>
            <p:cNvPr id="352341" name="Line 85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42" name="Line 86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43" name="Line 87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44" name="Line 88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45" name="Line 89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352347" name="Group 91"/>
          <p:cNvGrpSpPr>
            <a:grpSpLocks/>
          </p:cNvGrpSpPr>
          <p:nvPr/>
        </p:nvGrpSpPr>
        <p:grpSpPr bwMode="auto">
          <a:xfrm>
            <a:off x="3962400" y="2971800"/>
            <a:ext cx="76200" cy="762000"/>
            <a:chOff x="816" y="1680"/>
            <a:chExt cx="48" cy="720"/>
          </a:xfrm>
        </p:grpSpPr>
        <p:sp>
          <p:nvSpPr>
            <p:cNvPr id="352348" name="Line 92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49" name="Line 93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50" name="Line 94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51" name="Line 95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52" name="Line 96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352353" name="Group 97"/>
          <p:cNvGrpSpPr>
            <a:grpSpLocks/>
          </p:cNvGrpSpPr>
          <p:nvPr/>
        </p:nvGrpSpPr>
        <p:grpSpPr bwMode="auto">
          <a:xfrm>
            <a:off x="6705600" y="2971800"/>
            <a:ext cx="76200" cy="762000"/>
            <a:chOff x="816" y="1680"/>
            <a:chExt cx="48" cy="720"/>
          </a:xfrm>
        </p:grpSpPr>
        <p:sp>
          <p:nvSpPr>
            <p:cNvPr id="352354" name="Line 98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55" name="Line 99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56" name="Line 100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57" name="Line 101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58" name="Line 102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352359" name="Group 103"/>
          <p:cNvGrpSpPr>
            <a:grpSpLocks/>
          </p:cNvGrpSpPr>
          <p:nvPr/>
        </p:nvGrpSpPr>
        <p:grpSpPr bwMode="auto">
          <a:xfrm>
            <a:off x="3200400" y="4191000"/>
            <a:ext cx="76200" cy="762000"/>
            <a:chOff x="816" y="1680"/>
            <a:chExt cx="48" cy="720"/>
          </a:xfrm>
        </p:grpSpPr>
        <p:sp>
          <p:nvSpPr>
            <p:cNvPr id="352360" name="Line 104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61" name="Line 105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62" name="Line 106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63" name="Line 107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64" name="Line 108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352365" name="Group 109"/>
          <p:cNvGrpSpPr>
            <a:grpSpLocks/>
          </p:cNvGrpSpPr>
          <p:nvPr/>
        </p:nvGrpSpPr>
        <p:grpSpPr bwMode="auto">
          <a:xfrm>
            <a:off x="4572000" y="4191000"/>
            <a:ext cx="76200" cy="762000"/>
            <a:chOff x="816" y="1680"/>
            <a:chExt cx="48" cy="720"/>
          </a:xfrm>
        </p:grpSpPr>
        <p:sp>
          <p:nvSpPr>
            <p:cNvPr id="352366" name="Line 110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67" name="Line 111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68" name="Line 112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69" name="Line 113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70" name="Line 114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352371" name="Group 115"/>
          <p:cNvGrpSpPr>
            <a:grpSpLocks/>
          </p:cNvGrpSpPr>
          <p:nvPr/>
        </p:nvGrpSpPr>
        <p:grpSpPr bwMode="auto">
          <a:xfrm>
            <a:off x="6019800" y="4191000"/>
            <a:ext cx="76200" cy="762000"/>
            <a:chOff x="816" y="1680"/>
            <a:chExt cx="48" cy="720"/>
          </a:xfrm>
        </p:grpSpPr>
        <p:sp>
          <p:nvSpPr>
            <p:cNvPr id="352372" name="Line 116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73" name="Line 117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74" name="Line 118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75" name="Line 119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76" name="Line 120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352377" name="Group 121"/>
          <p:cNvGrpSpPr>
            <a:grpSpLocks/>
          </p:cNvGrpSpPr>
          <p:nvPr/>
        </p:nvGrpSpPr>
        <p:grpSpPr bwMode="auto">
          <a:xfrm>
            <a:off x="7315200" y="4191000"/>
            <a:ext cx="76200" cy="762000"/>
            <a:chOff x="816" y="1680"/>
            <a:chExt cx="48" cy="720"/>
          </a:xfrm>
        </p:grpSpPr>
        <p:sp>
          <p:nvSpPr>
            <p:cNvPr id="352378" name="Line 122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79" name="Line 123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80" name="Line 124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81" name="Line 125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2382" name="Line 126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352383" name="Line 127"/>
          <p:cNvSpPr>
            <a:spLocks noChangeShapeType="1"/>
          </p:cNvSpPr>
          <p:nvPr/>
        </p:nvSpPr>
        <p:spPr bwMode="auto">
          <a:xfrm>
            <a:off x="5410200" y="2438400"/>
            <a:ext cx="1371600" cy="4572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2384" name="Line 128"/>
          <p:cNvSpPr>
            <a:spLocks noChangeShapeType="1"/>
          </p:cNvSpPr>
          <p:nvPr/>
        </p:nvSpPr>
        <p:spPr bwMode="auto">
          <a:xfrm flipH="1">
            <a:off x="3276600" y="3657600"/>
            <a:ext cx="609600" cy="4572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2385" name="Line 129"/>
          <p:cNvSpPr>
            <a:spLocks noChangeShapeType="1"/>
          </p:cNvSpPr>
          <p:nvPr/>
        </p:nvSpPr>
        <p:spPr bwMode="auto">
          <a:xfrm>
            <a:off x="4038600" y="3657600"/>
            <a:ext cx="609600" cy="4572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2386" name="Line 130"/>
          <p:cNvSpPr>
            <a:spLocks noChangeShapeType="1"/>
          </p:cNvSpPr>
          <p:nvPr/>
        </p:nvSpPr>
        <p:spPr bwMode="auto">
          <a:xfrm flipH="1">
            <a:off x="6096000" y="3657600"/>
            <a:ext cx="609600" cy="4572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2387" name="Line 131"/>
          <p:cNvSpPr>
            <a:spLocks noChangeShapeType="1"/>
          </p:cNvSpPr>
          <p:nvPr/>
        </p:nvSpPr>
        <p:spPr bwMode="auto">
          <a:xfrm>
            <a:off x="6858000" y="3657600"/>
            <a:ext cx="609600" cy="4572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2388" name="Line 132"/>
          <p:cNvSpPr>
            <a:spLocks noChangeShapeType="1"/>
          </p:cNvSpPr>
          <p:nvPr/>
        </p:nvSpPr>
        <p:spPr bwMode="auto">
          <a:xfrm flipH="1">
            <a:off x="2895600" y="5029200"/>
            <a:ext cx="304800" cy="4572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2389" name="Line 133"/>
          <p:cNvSpPr>
            <a:spLocks noChangeShapeType="1"/>
          </p:cNvSpPr>
          <p:nvPr/>
        </p:nvSpPr>
        <p:spPr bwMode="auto">
          <a:xfrm>
            <a:off x="3352800" y="5029200"/>
            <a:ext cx="304800" cy="4572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2390" name="Line 134"/>
          <p:cNvSpPr>
            <a:spLocks noChangeShapeType="1"/>
          </p:cNvSpPr>
          <p:nvPr/>
        </p:nvSpPr>
        <p:spPr bwMode="auto">
          <a:xfrm flipH="1">
            <a:off x="4267200" y="5029200"/>
            <a:ext cx="304800" cy="4572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2391" name="Line 135"/>
          <p:cNvSpPr>
            <a:spLocks noChangeShapeType="1"/>
          </p:cNvSpPr>
          <p:nvPr/>
        </p:nvSpPr>
        <p:spPr bwMode="auto">
          <a:xfrm>
            <a:off x="4724400" y="5029200"/>
            <a:ext cx="304800" cy="4572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2392" name="Line 136"/>
          <p:cNvSpPr>
            <a:spLocks noChangeShapeType="1"/>
          </p:cNvSpPr>
          <p:nvPr/>
        </p:nvSpPr>
        <p:spPr bwMode="auto">
          <a:xfrm flipH="1">
            <a:off x="5715000" y="5029200"/>
            <a:ext cx="304800" cy="4572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2393" name="Line 137"/>
          <p:cNvSpPr>
            <a:spLocks noChangeShapeType="1"/>
          </p:cNvSpPr>
          <p:nvPr/>
        </p:nvSpPr>
        <p:spPr bwMode="auto">
          <a:xfrm>
            <a:off x="6172200" y="5029200"/>
            <a:ext cx="304800" cy="4572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2394" name="Line 138"/>
          <p:cNvSpPr>
            <a:spLocks noChangeShapeType="1"/>
          </p:cNvSpPr>
          <p:nvPr/>
        </p:nvSpPr>
        <p:spPr bwMode="auto">
          <a:xfrm flipH="1">
            <a:off x="7010400" y="5029200"/>
            <a:ext cx="304800" cy="4572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2395" name="Line 139"/>
          <p:cNvSpPr>
            <a:spLocks noChangeShapeType="1"/>
          </p:cNvSpPr>
          <p:nvPr/>
        </p:nvSpPr>
        <p:spPr bwMode="auto">
          <a:xfrm>
            <a:off x="7467600" y="5029200"/>
            <a:ext cx="304800" cy="4572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5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5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5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5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5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5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5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5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5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5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5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5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3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5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5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5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35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35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5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5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35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7" grpId="0" animBg="1"/>
      <p:bldP spid="352268" grpId="0"/>
      <p:bldP spid="352269" grpId="0" animBg="1"/>
      <p:bldP spid="352270" grpId="0" animBg="1"/>
      <p:bldP spid="352271" grpId="0" animBg="1"/>
      <p:bldP spid="352272" grpId="0" animBg="1"/>
      <p:bldP spid="352273" grpId="0" animBg="1"/>
      <p:bldP spid="352274" grpId="0" animBg="1"/>
      <p:bldP spid="352275" grpId="0" animBg="1"/>
      <p:bldP spid="352276" grpId="0" animBg="1"/>
      <p:bldP spid="352287" grpId="0" animBg="1"/>
      <p:bldP spid="352288" grpId="0" animBg="1"/>
      <p:bldP spid="352289" grpId="0" animBg="1"/>
      <p:bldP spid="352290" grpId="0" animBg="1"/>
      <p:bldP spid="352291" grpId="0" animBg="1"/>
      <p:bldP spid="352292" grpId="0" animBg="1"/>
      <p:bldP spid="352293" grpId="0" animBg="1"/>
      <p:bldP spid="352294" grpId="0" animBg="1"/>
      <p:bldP spid="352298" grpId="0" animBg="1"/>
      <p:bldP spid="352299" grpId="0" animBg="1"/>
      <p:bldP spid="352300" grpId="0" animBg="1"/>
      <p:bldP spid="352301" grpId="0" animBg="1"/>
      <p:bldP spid="352302" grpId="0" animBg="1"/>
      <p:bldP spid="352303" grpId="0" animBg="1"/>
      <p:bldP spid="352304" grpId="0" animBg="1"/>
      <p:bldP spid="352305" grpId="0" animBg="1"/>
      <p:bldP spid="352322" grpId="0"/>
      <p:bldP spid="352328" grpId="0"/>
      <p:bldP spid="352329" grpId="0" animBg="1"/>
      <p:bldP spid="352383" grpId="0" animBg="1"/>
      <p:bldP spid="352384" grpId="0" animBg="1"/>
      <p:bldP spid="352385" grpId="0" animBg="1"/>
      <p:bldP spid="352386" grpId="0" animBg="1"/>
      <p:bldP spid="352387" grpId="0" animBg="1"/>
      <p:bldP spid="352388" grpId="0" animBg="1"/>
      <p:bldP spid="352389" grpId="0" animBg="1"/>
      <p:bldP spid="352390" grpId="0" animBg="1"/>
      <p:bldP spid="352391" grpId="0" animBg="1"/>
      <p:bldP spid="352392" grpId="0" animBg="1"/>
      <p:bldP spid="352393" grpId="0" animBg="1"/>
      <p:bldP spid="352394" grpId="0" animBg="1"/>
      <p:bldP spid="3523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575A-9259-419C-B8E4-EDB8E23ABE57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Conquering Phase</a:t>
            </a:r>
          </a:p>
        </p:txBody>
      </p:sp>
      <p:sp>
        <p:nvSpPr>
          <p:cNvPr id="347182" name="Rectangle 46"/>
          <p:cNvSpPr>
            <a:spLocks noChangeArrowheads="1"/>
          </p:cNvSpPr>
          <p:nvPr/>
        </p:nvSpPr>
        <p:spPr bwMode="auto">
          <a:xfrm>
            <a:off x="3352800" y="1295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47183" name="Rectangle 47"/>
          <p:cNvSpPr>
            <a:spLocks noChangeArrowheads="1"/>
          </p:cNvSpPr>
          <p:nvPr/>
        </p:nvSpPr>
        <p:spPr bwMode="auto">
          <a:xfrm>
            <a:off x="2667000" y="1295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47184" name="Rectangle 48"/>
          <p:cNvSpPr>
            <a:spLocks noChangeArrowheads="1"/>
          </p:cNvSpPr>
          <p:nvPr/>
        </p:nvSpPr>
        <p:spPr bwMode="auto">
          <a:xfrm>
            <a:off x="7467600" y="1295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47185" name="Rectangle 49"/>
          <p:cNvSpPr>
            <a:spLocks noChangeArrowheads="1"/>
          </p:cNvSpPr>
          <p:nvPr/>
        </p:nvSpPr>
        <p:spPr bwMode="auto">
          <a:xfrm>
            <a:off x="6781800" y="1295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47186" name="Rectangle 50"/>
          <p:cNvSpPr>
            <a:spLocks noChangeArrowheads="1"/>
          </p:cNvSpPr>
          <p:nvPr/>
        </p:nvSpPr>
        <p:spPr bwMode="auto">
          <a:xfrm>
            <a:off x="6096000" y="1295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3*</a:t>
            </a:r>
          </a:p>
        </p:txBody>
      </p:sp>
      <p:sp>
        <p:nvSpPr>
          <p:cNvPr id="347187" name="Rectangle 51"/>
          <p:cNvSpPr>
            <a:spLocks noChangeArrowheads="1"/>
          </p:cNvSpPr>
          <p:nvPr/>
        </p:nvSpPr>
        <p:spPr bwMode="auto">
          <a:xfrm>
            <a:off x="4038600" y="1295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47188" name="Rectangle 52"/>
          <p:cNvSpPr>
            <a:spLocks noChangeArrowheads="1"/>
          </p:cNvSpPr>
          <p:nvPr/>
        </p:nvSpPr>
        <p:spPr bwMode="auto">
          <a:xfrm>
            <a:off x="4724400" y="1295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47189" name="Rectangle 53"/>
          <p:cNvSpPr>
            <a:spLocks noChangeArrowheads="1"/>
          </p:cNvSpPr>
          <p:nvPr/>
        </p:nvSpPr>
        <p:spPr bwMode="auto">
          <a:xfrm>
            <a:off x="5410200" y="1295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347190" name="AutoShape 54"/>
          <p:cNvSpPr>
            <a:spLocks/>
          </p:cNvSpPr>
          <p:nvPr/>
        </p:nvSpPr>
        <p:spPr bwMode="auto">
          <a:xfrm rot="5400000" flipV="1">
            <a:off x="3162300" y="14097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7191" name="Text Box 55"/>
          <p:cNvSpPr txBox="1">
            <a:spLocks noChangeArrowheads="1"/>
          </p:cNvSpPr>
          <p:nvPr/>
        </p:nvSpPr>
        <p:spPr bwMode="auto">
          <a:xfrm>
            <a:off x="2438400" y="2057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merge</a:t>
            </a:r>
          </a:p>
        </p:txBody>
      </p:sp>
      <p:sp>
        <p:nvSpPr>
          <p:cNvPr id="347192" name="AutoShape 56"/>
          <p:cNvSpPr>
            <a:spLocks/>
          </p:cNvSpPr>
          <p:nvPr/>
        </p:nvSpPr>
        <p:spPr bwMode="auto">
          <a:xfrm rot="5400000" flipV="1">
            <a:off x="4533900" y="14097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7193" name="Text Box 57"/>
          <p:cNvSpPr txBox="1">
            <a:spLocks noChangeArrowheads="1"/>
          </p:cNvSpPr>
          <p:nvPr/>
        </p:nvSpPr>
        <p:spPr bwMode="auto">
          <a:xfrm>
            <a:off x="3810000" y="2057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merge</a:t>
            </a:r>
          </a:p>
        </p:txBody>
      </p:sp>
      <p:sp>
        <p:nvSpPr>
          <p:cNvPr id="347194" name="AutoShape 58"/>
          <p:cNvSpPr>
            <a:spLocks/>
          </p:cNvSpPr>
          <p:nvPr/>
        </p:nvSpPr>
        <p:spPr bwMode="auto">
          <a:xfrm rot="5400000" flipV="1">
            <a:off x="5981700" y="14097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7195" name="Text Box 59"/>
          <p:cNvSpPr txBox="1">
            <a:spLocks noChangeArrowheads="1"/>
          </p:cNvSpPr>
          <p:nvPr/>
        </p:nvSpPr>
        <p:spPr bwMode="auto">
          <a:xfrm>
            <a:off x="5257800" y="2057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merge</a:t>
            </a:r>
          </a:p>
        </p:txBody>
      </p:sp>
      <p:sp>
        <p:nvSpPr>
          <p:cNvPr id="347196" name="AutoShape 60"/>
          <p:cNvSpPr>
            <a:spLocks/>
          </p:cNvSpPr>
          <p:nvPr/>
        </p:nvSpPr>
        <p:spPr bwMode="auto">
          <a:xfrm rot="5400000" flipV="1">
            <a:off x="7353300" y="14097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7197" name="Text Box 61"/>
          <p:cNvSpPr txBox="1">
            <a:spLocks noChangeArrowheads="1"/>
          </p:cNvSpPr>
          <p:nvPr/>
        </p:nvSpPr>
        <p:spPr bwMode="auto">
          <a:xfrm>
            <a:off x="6629400" y="2057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merge</a:t>
            </a:r>
          </a:p>
        </p:txBody>
      </p:sp>
      <p:sp>
        <p:nvSpPr>
          <p:cNvPr id="347198" name="AutoShape 62"/>
          <p:cNvSpPr>
            <a:spLocks/>
          </p:cNvSpPr>
          <p:nvPr/>
        </p:nvSpPr>
        <p:spPr bwMode="auto">
          <a:xfrm rot="5400000" flipV="1">
            <a:off x="3886200" y="2362200"/>
            <a:ext cx="152400" cy="2438400"/>
          </a:xfrm>
          <a:prstGeom prst="rightBrace">
            <a:avLst>
              <a:gd name="adj1" fmla="val 133333"/>
              <a:gd name="adj2" fmla="val 50000"/>
            </a:avLst>
          </a:prstGeom>
          <a:noFill/>
          <a:ln w="9525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7199" name="Text Box 63"/>
          <p:cNvSpPr txBox="1">
            <a:spLocks noChangeArrowheads="1"/>
          </p:cNvSpPr>
          <p:nvPr/>
        </p:nvSpPr>
        <p:spPr bwMode="auto">
          <a:xfrm>
            <a:off x="3200400" y="3657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merge</a:t>
            </a:r>
          </a:p>
        </p:txBody>
      </p:sp>
      <p:sp>
        <p:nvSpPr>
          <p:cNvPr id="347200" name="Rectangle 64"/>
          <p:cNvSpPr>
            <a:spLocks noChangeArrowheads="1"/>
          </p:cNvSpPr>
          <p:nvPr/>
        </p:nvSpPr>
        <p:spPr bwMode="auto">
          <a:xfrm>
            <a:off x="3276600" y="2438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47201" name="Rectangle 65"/>
          <p:cNvSpPr>
            <a:spLocks noChangeArrowheads="1"/>
          </p:cNvSpPr>
          <p:nvPr/>
        </p:nvSpPr>
        <p:spPr bwMode="auto">
          <a:xfrm>
            <a:off x="2743200" y="2438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47202" name="Rectangle 66"/>
          <p:cNvSpPr>
            <a:spLocks noChangeArrowheads="1"/>
          </p:cNvSpPr>
          <p:nvPr/>
        </p:nvSpPr>
        <p:spPr bwMode="auto">
          <a:xfrm>
            <a:off x="7391400" y="2438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47203" name="Rectangle 67"/>
          <p:cNvSpPr>
            <a:spLocks noChangeArrowheads="1"/>
          </p:cNvSpPr>
          <p:nvPr/>
        </p:nvSpPr>
        <p:spPr bwMode="auto">
          <a:xfrm>
            <a:off x="6858000" y="2438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47204" name="Rectangle 68"/>
          <p:cNvSpPr>
            <a:spLocks noChangeArrowheads="1"/>
          </p:cNvSpPr>
          <p:nvPr/>
        </p:nvSpPr>
        <p:spPr bwMode="auto">
          <a:xfrm>
            <a:off x="6096000" y="2438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3*</a:t>
            </a:r>
          </a:p>
        </p:txBody>
      </p:sp>
      <p:sp>
        <p:nvSpPr>
          <p:cNvPr id="347205" name="Rectangle 69"/>
          <p:cNvSpPr>
            <a:spLocks noChangeArrowheads="1"/>
          </p:cNvSpPr>
          <p:nvPr/>
        </p:nvSpPr>
        <p:spPr bwMode="auto">
          <a:xfrm>
            <a:off x="4114800" y="2438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47206" name="Rectangle 70"/>
          <p:cNvSpPr>
            <a:spLocks noChangeArrowheads="1"/>
          </p:cNvSpPr>
          <p:nvPr/>
        </p:nvSpPr>
        <p:spPr bwMode="auto">
          <a:xfrm>
            <a:off x="4648200" y="2438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47207" name="Rectangle 71"/>
          <p:cNvSpPr>
            <a:spLocks noChangeArrowheads="1"/>
          </p:cNvSpPr>
          <p:nvPr/>
        </p:nvSpPr>
        <p:spPr bwMode="auto">
          <a:xfrm>
            <a:off x="5562600" y="2438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347209" name="Text Box 73"/>
          <p:cNvSpPr txBox="1">
            <a:spLocks noChangeArrowheads="1"/>
          </p:cNvSpPr>
          <p:nvPr/>
        </p:nvSpPr>
        <p:spPr bwMode="auto">
          <a:xfrm>
            <a:off x="2765425" y="3200400"/>
            <a:ext cx="9683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47216" name="AutoShape 80"/>
          <p:cNvSpPr>
            <a:spLocks/>
          </p:cNvSpPr>
          <p:nvPr/>
        </p:nvSpPr>
        <p:spPr bwMode="auto">
          <a:xfrm rot="5400000" flipV="1">
            <a:off x="6667500" y="2400300"/>
            <a:ext cx="152400" cy="2362200"/>
          </a:xfrm>
          <a:prstGeom prst="rightBrace">
            <a:avLst>
              <a:gd name="adj1" fmla="val 129167"/>
              <a:gd name="adj2" fmla="val 50000"/>
            </a:avLst>
          </a:prstGeom>
          <a:noFill/>
          <a:ln w="9525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7217" name="Text Box 81"/>
          <p:cNvSpPr txBox="1">
            <a:spLocks noChangeArrowheads="1"/>
          </p:cNvSpPr>
          <p:nvPr/>
        </p:nvSpPr>
        <p:spPr bwMode="auto">
          <a:xfrm>
            <a:off x="5943600" y="3657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merge</a:t>
            </a:r>
          </a:p>
        </p:txBody>
      </p:sp>
      <p:sp>
        <p:nvSpPr>
          <p:cNvPr id="347219" name="Rectangle 83"/>
          <p:cNvSpPr>
            <a:spLocks noChangeArrowheads="1"/>
          </p:cNvSpPr>
          <p:nvPr/>
        </p:nvSpPr>
        <p:spPr bwMode="auto">
          <a:xfrm>
            <a:off x="3429000" y="4038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47220" name="Rectangle 84"/>
          <p:cNvSpPr>
            <a:spLocks noChangeArrowheads="1"/>
          </p:cNvSpPr>
          <p:nvPr/>
        </p:nvSpPr>
        <p:spPr bwMode="auto">
          <a:xfrm>
            <a:off x="2895600" y="4038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47221" name="Rectangle 85"/>
          <p:cNvSpPr>
            <a:spLocks noChangeArrowheads="1"/>
          </p:cNvSpPr>
          <p:nvPr/>
        </p:nvSpPr>
        <p:spPr bwMode="auto">
          <a:xfrm>
            <a:off x="7315200" y="4038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47222" name="Rectangle 86"/>
          <p:cNvSpPr>
            <a:spLocks noChangeArrowheads="1"/>
          </p:cNvSpPr>
          <p:nvPr/>
        </p:nvSpPr>
        <p:spPr bwMode="auto">
          <a:xfrm>
            <a:off x="6781800" y="4038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3*</a:t>
            </a:r>
          </a:p>
        </p:txBody>
      </p:sp>
      <p:sp>
        <p:nvSpPr>
          <p:cNvPr id="347223" name="Rectangle 87"/>
          <p:cNvSpPr>
            <a:spLocks noChangeArrowheads="1"/>
          </p:cNvSpPr>
          <p:nvPr/>
        </p:nvSpPr>
        <p:spPr bwMode="auto">
          <a:xfrm>
            <a:off x="6248400" y="4038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347224" name="Rectangle 88"/>
          <p:cNvSpPr>
            <a:spLocks noChangeArrowheads="1"/>
          </p:cNvSpPr>
          <p:nvPr/>
        </p:nvSpPr>
        <p:spPr bwMode="auto">
          <a:xfrm>
            <a:off x="3962400" y="4038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47225" name="Rectangle 89"/>
          <p:cNvSpPr>
            <a:spLocks noChangeArrowheads="1"/>
          </p:cNvSpPr>
          <p:nvPr/>
        </p:nvSpPr>
        <p:spPr bwMode="auto">
          <a:xfrm>
            <a:off x="4495800" y="4038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47226" name="Rectangle 90"/>
          <p:cNvSpPr>
            <a:spLocks noChangeArrowheads="1"/>
          </p:cNvSpPr>
          <p:nvPr/>
        </p:nvSpPr>
        <p:spPr bwMode="auto">
          <a:xfrm>
            <a:off x="5715000" y="4038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47228" name="Text Box 92"/>
          <p:cNvSpPr txBox="1">
            <a:spLocks noChangeArrowheads="1"/>
          </p:cNvSpPr>
          <p:nvPr/>
        </p:nvSpPr>
        <p:spPr bwMode="auto">
          <a:xfrm>
            <a:off x="3352800" y="4876800"/>
            <a:ext cx="12192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47237" name="Text Box 101"/>
          <p:cNvSpPr txBox="1">
            <a:spLocks noChangeArrowheads="1"/>
          </p:cNvSpPr>
          <p:nvPr/>
        </p:nvSpPr>
        <p:spPr bwMode="auto">
          <a:xfrm>
            <a:off x="4191000" y="3200400"/>
            <a:ext cx="9683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47238" name="Text Box 102"/>
          <p:cNvSpPr txBox="1">
            <a:spLocks noChangeArrowheads="1"/>
          </p:cNvSpPr>
          <p:nvPr/>
        </p:nvSpPr>
        <p:spPr bwMode="auto">
          <a:xfrm>
            <a:off x="5638800" y="3200400"/>
            <a:ext cx="9683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47239" name="Text Box 103"/>
          <p:cNvSpPr txBox="1">
            <a:spLocks noChangeArrowheads="1"/>
          </p:cNvSpPr>
          <p:nvPr/>
        </p:nvSpPr>
        <p:spPr bwMode="auto">
          <a:xfrm>
            <a:off x="6934200" y="3200400"/>
            <a:ext cx="9683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47240" name="Text Box 104"/>
          <p:cNvSpPr txBox="1">
            <a:spLocks noChangeArrowheads="1"/>
          </p:cNvSpPr>
          <p:nvPr/>
        </p:nvSpPr>
        <p:spPr bwMode="auto">
          <a:xfrm>
            <a:off x="6172200" y="4876800"/>
            <a:ext cx="12192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47241" name="AutoShape 105"/>
          <p:cNvSpPr>
            <a:spLocks/>
          </p:cNvSpPr>
          <p:nvPr/>
        </p:nvSpPr>
        <p:spPr bwMode="auto">
          <a:xfrm rot="5400000" flipV="1">
            <a:off x="5288756" y="2788444"/>
            <a:ext cx="166688" cy="4953000"/>
          </a:xfrm>
          <a:prstGeom prst="rightBrace">
            <a:avLst>
              <a:gd name="adj1" fmla="val 247618"/>
              <a:gd name="adj2" fmla="val 50000"/>
            </a:avLst>
          </a:prstGeom>
          <a:noFill/>
          <a:ln w="9525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7242" name="Text Box 106"/>
          <p:cNvSpPr txBox="1">
            <a:spLocks noChangeArrowheads="1"/>
          </p:cNvSpPr>
          <p:nvPr/>
        </p:nvSpPr>
        <p:spPr bwMode="auto">
          <a:xfrm>
            <a:off x="4572000" y="53340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merge</a:t>
            </a:r>
          </a:p>
        </p:txBody>
      </p:sp>
      <p:sp>
        <p:nvSpPr>
          <p:cNvPr id="347243" name="Rectangle 107"/>
          <p:cNvSpPr>
            <a:spLocks noChangeArrowheads="1"/>
          </p:cNvSpPr>
          <p:nvPr/>
        </p:nvSpPr>
        <p:spPr bwMode="auto">
          <a:xfrm>
            <a:off x="3733800" y="5715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347244" name="Rectangle 108"/>
          <p:cNvSpPr>
            <a:spLocks noChangeArrowheads="1"/>
          </p:cNvSpPr>
          <p:nvPr/>
        </p:nvSpPr>
        <p:spPr bwMode="auto">
          <a:xfrm>
            <a:off x="3200400" y="5715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347245" name="Rectangle 109"/>
          <p:cNvSpPr>
            <a:spLocks noChangeArrowheads="1"/>
          </p:cNvSpPr>
          <p:nvPr/>
        </p:nvSpPr>
        <p:spPr bwMode="auto">
          <a:xfrm>
            <a:off x="6934200" y="5715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47246" name="Rectangle 110"/>
          <p:cNvSpPr>
            <a:spLocks noChangeArrowheads="1"/>
          </p:cNvSpPr>
          <p:nvPr/>
        </p:nvSpPr>
        <p:spPr bwMode="auto">
          <a:xfrm>
            <a:off x="6400800" y="5715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47247" name="Rectangle 111"/>
          <p:cNvSpPr>
            <a:spLocks noChangeArrowheads="1"/>
          </p:cNvSpPr>
          <p:nvPr/>
        </p:nvSpPr>
        <p:spPr bwMode="auto">
          <a:xfrm>
            <a:off x="5867400" y="5715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47248" name="Rectangle 112"/>
          <p:cNvSpPr>
            <a:spLocks noChangeArrowheads="1"/>
          </p:cNvSpPr>
          <p:nvPr/>
        </p:nvSpPr>
        <p:spPr bwMode="auto">
          <a:xfrm>
            <a:off x="4267200" y="5715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47249" name="Rectangle 113"/>
          <p:cNvSpPr>
            <a:spLocks noChangeArrowheads="1"/>
          </p:cNvSpPr>
          <p:nvPr/>
        </p:nvSpPr>
        <p:spPr bwMode="auto">
          <a:xfrm>
            <a:off x="4800600" y="5715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3*</a:t>
            </a:r>
          </a:p>
        </p:txBody>
      </p:sp>
      <p:sp>
        <p:nvSpPr>
          <p:cNvPr id="347250" name="Rectangle 114"/>
          <p:cNvSpPr>
            <a:spLocks noChangeArrowheads="1"/>
          </p:cNvSpPr>
          <p:nvPr/>
        </p:nvSpPr>
        <p:spPr bwMode="auto">
          <a:xfrm>
            <a:off x="5334000" y="5715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47251" name="Text Box 115"/>
          <p:cNvSpPr txBox="1">
            <a:spLocks noChangeArrowheads="1"/>
          </p:cNvSpPr>
          <p:nvPr/>
        </p:nvSpPr>
        <p:spPr bwMode="auto">
          <a:xfrm>
            <a:off x="4724400" y="6292850"/>
            <a:ext cx="12192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47256" name="Text Box 120"/>
          <p:cNvSpPr txBox="1">
            <a:spLocks noChangeArrowheads="1"/>
          </p:cNvSpPr>
          <p:nvPr/>
        </p:nvSpPr>
        <p:spPr bwMode="auto">
          <a:xfrm>
            <a:off x="0" y="2057400"/>
            <a:ext cx="2209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Merge the small sorted lists into larger sorted lists</a:t>
            </a:r>
          </a:p>
        </p:txBody>
      </p:sp>
      <p:sp>
        <p:nvSpPr>
          <p:cNvPr id="347257" name="Line 121"/>
          <p:cNvSpPr>
            <a:spLocks noChangeShapeType="1"/>
          </p:cNvSpPr>
          <p:nvPr/>
        </p:nvSpPr>
        <p:spPr bwMode="auto">
          <a:xfrm flipV="1">
            <a:off x="1981200" y="2057400"/>
            <a:ext cx="685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7258" name="Text Box 122"/>
          <p:cNvSpPr txBox="1">
            <a:spLocks noChangeArrowheads="1"/>
          </p:cNvSpPr>
          <p:nvPr/>
        </p:nvSpPr>
        <p:spPr bwMode="auto">
          <a:xfrm>
            <a:off x="0" y="5637213"/>
            <a:ext cx="25146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Merge again and again until one single list left</a:t>
            </a:r>
          </a:p>
        </p:txBody>
      </p:sp>
      <p:sp>
        <p:nvSpPr>
          <p:cNvPr id="347259" name="Line 123"/>
          <p:cNvSpPr>
            <a:spLocks noChangeShapeType="1"/>
          </p:cNvSpPr>
          <p:nvPr/>
        </p:nvSpPr>
        <p:spPr bwMode="auto">
          <a:xfrm flipV="1">
            <a:off x="2209800" y="5257800"/>
            <a:ext cx="762000" cy="2270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47260" name="AutoShape 124"/>
          <p:cNvSpPr>
            <a:spLocks/>
          </p:cNvSpPr>
          <p:nvPr/>
        </p:nvSpPr>
        <p:spPr bwMode="auto">
          <a:xfrm rot="5400000" flipV="1">
            <a:off x="3200400" y="25908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7261" name="AutoShape 125"/>
          <p:cNvSpPr>
            <a:spLocks/>
          </p:cNvSpPr>
          <p:nvPr/>
        </p:nvSpPr>
        <p:spPr bwMode="auto">
          <a:xfrm rot="5400000" flipV="1">
            <a:off x="4572000" y="25908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7262" name="AutoShape 126"/>
          <p:cNvSpPr>
            <a:spLocks/>
          </p:cNvSpPr>
          <p:nvPr/>
        </p:nvSpPr>
        <p:spPr bwMode="auto">
          <a:xfrm rot="5400000" flipV="1">
            <a:off x="6019800" y="25908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7263" name="AutoShape 127"/>
          <p:cNvSpPr>
            <a:spLocks/>
          </p:cNvSpPr>
          <p:nvPr/>
        </p:nvSpPr>
        <p:spPr bwMode="auto">
          <a:xfrm rot="5400000" flipV="1">
            <a:off x="7315200" y="25908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7264" name="AutoShape 128"/>
          <p:cNvSpPr>
            <a:spLocks/>
          </p:cNvSpPr>
          <p:nvPr/>
        </p:nvSpPr>
        <p:spPr bwMode="auto">
          <a:xfrm rot="5400000" flipV="1">
            <a:off x="3886200" y="3733800"/>
            <a:ext cx="152400" cy="21336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7265" name="AutoShape 129"/>
          <p:cNvSpPr>
            <a:spLocks/>
          </p:cNvSpPr>
          <p:nvPr/>
        </p:nvSpPr>
        <p:spPr bwMode="auto">
          <a:xfrm rot="5400000" flipV="1">
            <a:off x="6705600" y="3733800"/>
            <a:ext cx="152400" cy="21336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7269" name="Text Box 133"/>
          <p:cNvSpPr txBox="1">
            <a:spLocks noChangeArrowheads="1"/>
          </p:cNvSpPr>
          <p:nvPr/>
        </p:nvSpPr>
        <p:spPr bwMode="auto">
          <a:xfrm>
            <a:off x="8229600" y="19812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O(n)</a:t>
            </a:r>
            <a:endParaRPr lang="en-US" altLang="zh-HK">
              <a:solidFill>
                <a:srgbClr val="FF99FF"/>
              </a:solidFill>
              <a:ea typeface="新細明體" charset="-120"/>
            </a:endParaRPr>
          </a:p>
        </p:txBody>
      </p:sp>
      <p:sp>
        <p:nvSpPr>
          <p:cNvPr id="347270" name="Text Box 134"/>
          <p:cNvSpPr txBox="1">
            <a:spLocks noChangeArrowheads="1"/>
          </p:cNvSpPr>
          <p:nvPr/>
        </p:nvSpPr>
        <p:spPr bwMode="auto">
          <a:xfrm>
            <a:off x="8229600" y="36718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O(n)</a:t>
            </a:r>
            <a:endParaRPr lang="en-US" altLang="zh-HK">
              <a:solidFill>
                <a:srgbClr val="FF99FF"/>
              </a:solidFill>
              <a:ea typeface="新細明體" charset="-120"/>
            </a:endParaRPr>
          </a:p>
        </p:txBody>
      </p:sp>
      <p:sp>
        <p:nvSpPr>
          <p:cNvPr id="347271" name="Text Box 135"/>
          <p:cNvSpPr txBox="1">
            <a:spLocks noChangeArrowheads="1"/>
          </p:cNvSpPr>
          <p:nvPr/>
        </p:nvSpPr>
        <p:spPr bwMode="auto">
          <a:xfrm>
            <a:off x="8229600" y="52720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99FF"/>
                </a:solidFill>
                <a:ea typeface="新細明體" charset="-120"/>
              </a:rPr>
              <a:t>O(n)</a:t>
            </a:r>
            <a:endParaRPr lang="en-US" altLang="zh-HK">
              <a:solidFill>
                <a:srgbClr val="FF99FF"/>
              </a:solidFill>
              <a:ea typeface="新細明體" charset="-120"/>
            </a:endParaRPr>
          </a:p>
        </p:txBody>
      </p:sp>
      <p:sp>
        <p:nvSpPr>
          <p:cNvPr id="347272" name="Text Box 136"/>
          <p:cNvSpPr txBox="1">
            <a:spLocks noChangeArrowheads="1"/>
          </p:cNvSpPr>
          <p:nvPr/>
        </p:nvSpPr>
        <p:spPr bwMode="auto">
          <a:xfrm>
            <a:off x="2514600" y="6324600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  <a:ea typeface="新細明體" charset="-120"/>
              </a:rPr>
              <a:t>Stable or unstable?</a:t>
            </a:r>
            <a:endParaRPr lang="en-US" altLang="zh-HK">
              <a:solidFill>
                <a:schemeClr val="accent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4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4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34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34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4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34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34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34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34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34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34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34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34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34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3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34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34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34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34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34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34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1" dur="500"/>
                                        <p:tgtEl>
                                          <p:spTgt spid="34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34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9" dur="500"/>
                                        <p:tgtEl>
                                          <p:spTgt spid="34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4" dur="500"/>
                                        <p:tgtEl>
                                          <p:spTgt spid="34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34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3" dur="500"/>
                                        <p:tgtEl>
                                          <p:spTgt spid="34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7" dur="500"/>
                                        <p:tgtEl>
                                          <p:spTgt spid="34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1" dur="500"/>
                                        <p:tgtEl>
                                          <p:spTgt spid="34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5" dur="500"/>
                                        <p:tgtEl>
                                          <p:spTgt spid="34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9" dur="500"/>
                                        <p:tgtEl>
                                          <p:spTgt spid="34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3" dur="500"/>
                                        <p:tgtEl>
                                          <p:spTgt spid="34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7" dur="500"/>
                                        <p:tgtEl>
                                          <p:spTgt spid="34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34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5" dur="500"/>
                                        <p:tgtEl>
                                          <p:spTgt spid="34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9" dur="500"/>
                                        <p:tgtEl>
                                          <p:spTgt spid="34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3" dur="500"/>
                                        <p:tgtEl>
                                          <p:spTgt spid="34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6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7" dur="500"/>
                                        <p:tgtEl>
                                          <p:spTgt spid="34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1" dur="500"/>
                                        <p:tgtEl>
                                          <p:spTgt spid="34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5" dur="500"/>
                                        <p:tgtEl>
                                          <p:spTgt spid="34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0" dur="500"/>
                                        <p:tgtEl>
                                          <p:spTgt spid="34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34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47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47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47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347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4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1" dur="500"/>
                                        <p:tgtEl>
                                          <p:spTgt spid="34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5" dur="500"/>
                                        <p:tgtEl>
                                          <p:spTgt spid="34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9" dur="500"/>
                                        <p:tgtEl>
                                          <p:spTgt spid="34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3" dur="500"/>
                                        <p:tgtEl>
                                          <p:spTgt spid="34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7" dur="500"/>
                                        <p:tgtEl>
                                          <p:spTgt spid="34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1" dur="500"/>
                                        <p:tgtEl>
                                          <p:spTgt spid="34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5" dur="500"/>
                                        <p:tgtEl>
                                          <p:spTgt spid="34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9" dur="500"/>
                                        <p:tgtEl>
                                          <p:spTgt spid="34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3" dur="500"/>
                                        <p:tgtEl>
                                          <p:spTgt spid="34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8" dur="500"/>
                                        <p:tgtEl>
                                          <p:spTgt spid="34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1" dur="500"/>
                                        <p:tgtEl>
                                          <p:spTgt spid="34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4" dur="500"/>
                                        <p:tgtEl>
                                          <p:spTgt spid="34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7" dur="500"/>
                                        <p:tgtEl>
                                          <p:spTgt spid="34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90" grpId="0" animBg="1"/>
      <p:bldP spid="347191" grpId="0"/>
      <p:bldP spid="347192" grpId="0" animBg="1"/>
      <p:bldP spid="347193" grpId="0"/>
      <p:bldP spid="347194" grpId="0" animBg="1"/>
      <p:bldP spid="347195" grpId="0"/>
      <p:bldP spid="347196" grpId="0" animBg="1"/>
      <p:bldP spid="347197" grpId="0"/>
      <p:bldP spid="347198" grpId="0" animBg="1"/>
      <p:bldP spid="347199" grpId="0"/>
      <p:bldP spid="347200" grpId="0" animBg="1"/>
      <p:bldP spid="347201" grpId="0" animBg="1"/>
      <p:bldP spid="347202" grpId="0" animBg="1"/>
      <p:bldP spid="347203" grpId="0" animBg="1"/>
      <p:bldP spid="347204" grpId="0" animBg="1"/>
      <p:bldP spid="347205" grpId="0" animBg="1"/>
      <p:bldP spid="347206" grpId="0" animBg="1"/>
      <p:bldP spid="347207" grpId="0" animBg="1"/>
      <p:bldP spid="347209" grpId="0" animBg="1"/>
      <p:bldP spid="347216" grpId="0" animBg="1"/>
      <p:bldP spid="347217" grpId="0"/>
      <p:bldP spid="347219" grpId="0" animBg="1"/>
      <p:bldP spid="347220" grpId="0" animBg="1"/>
      <p:bldP spid="347221" grpId="0" animBg="1"/>
      <p:bldP spid="347222" grpId="0" animBg="1"/>
      <p:bldP spid="347223" grpId="0" animBg="1"/>
      <p:bldP spid="347224" grpId="0" animBg="1"/>
      <p:bldP spid="347225" grpId="0" animBg="1"/>
      <p:bldP spid="347226" grpId="0" animBg="1"/>
      <p:bldP spid="347228" grpId="0" animBg="1"/>
      <p:bldP spid="347237" grpId="0" animBg="1"/>
      <p:bldP spid="347238" grpId="0" animBg="1"/>
      <p:bldP spid="347239" grpId="0" animBg="1"/>
      <p:bldP spid="347240" grpId="0" animBg="1"/>
      <p:bldP spid="347241" grpId="0" animBg="1"/>
      <p:bldP spid="347242" grpId="0"/>
      <p:bldP spid="347243" grpId="0" animBg="1"/>
      <p:bldP spid="347244" grpId="0" animBg="1"/>
      <p:bldP spid="347245" grpId="0" animBg="1"/>
      <p:bldP spid="347246" grpId="0" animBg="1"/>
      <p:bldP spid="347247" grpId="0" animBg="1"/>
      <p:bldP spid="347248" grpId="0" animBg="1"/>
      <p:bldP spid="347249" grpId="0" animBg="1"/>
      <p:bldP spid="347250" grpId="0" animBg="1"/>
      <p:bldP spid="347251" grpId="0" animBg="1"/>
      <p:bldP spid="347256" grpId="0"/>
      <p:bldP spid="347257" grpId="0" animBg="1"/>
      <p:bldP spid="347258" grpId="0"/>
      <p:bldP spid="347259" grpId="0" animBg="1"/>
      <p:bldP spid="347260" grpId="0" animBg="1"/>
      <p:bldP spid="347261" grpId="0" animBg="1"/>
      <p:bldP spid="347262" grpId="0" animBg="1"/>
      <p:bldP spid="347263" grpId="0" animBg="1"/>
      <p:bldP spid="347264" grpId="0" animBg="1"/>
      <p:bldP spid="347265" grpId="0" animBg="1"/>
      <p:bldP spid="347269" grpId="0"/>
      <p:bldP spid="347270" grpId="0"/>
      <p:bldP spid="347271" grpId="0"/>
      <p:bldP spid="34727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H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H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6765</TotalTime>
  <Words>608</Words>
  <Application>Microsoft Office PowerPoint</Application>
  <PresentationFormat>On-screen Show (4:3)</PresentationFormat>
  <Paragraphs>249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Merge Sort</vt:lpstr>
      <vt:lpstr>Daily Life Example</vt:lpstr>
      <vt:lpstr>The Algorithm</vt:lpstr>
      <vt:lpstr>Merge Sort Example</vt:lpstr>
      <vt:lpstr>Merge Sort Example</vt:lpstr>
      <vt:lpstr>Merge</vt:lpstr>
      <vt:lpstr>Divide-and-Conquer</vt:lpstr>
      <vt:lpstr>Dividing Phase</vt:lpstr>
      <vt:lpstr>Conquering Phase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EE2331 Data Structures And Algorithms</dc:title>
  <dc:creator>EE_users</dc:creator>
  <cp:lastModifiedBy>vanting</cp:lastModifiedBy>
  <cp:revision>153</cp:revision>
  <dcterms:created xsi:type="dcterms:W3CDTF">2006-12-13T09:30:47Z</dcterms:created>
  <dcterms:modified xsi:type="dcterms:W3CDTF">2014-11-12T10:38:55Z</dcterms:modified>
</cp:coreProperties>
</file>