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02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794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980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82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41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229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98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21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039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685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43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4F9F-DDAE-4767-9098-82930DBA7873}" type="datetimeFigureOut">
              <a:rPr lang="zh-HK" altLang="en-US" smtClean="0"/>
              <a:t>14/10/2014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C3FC-D53F-424F-AD2A-9A56C6F29C9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6122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C06B5-C3F2-424B-B13A-2A9D171D1A2D}" type="slidenum">
              <a:rPr lang="zh-TW" altLang="en-US" smtClean="0">
                <a:ea typeface="新細明體" charset="-120"/>
              </a:rPr>
              <a:pPr eaLnBrk="1" hangingPunct="1"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Postfix Expressions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In postfix notation, the operator is written after the two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e.g. 4 + 5 will be changed to 4 5 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4 + 5 is called </a:t>
            </a:r>
            <a:r>
              <a:rPr lang="en-US" altLang="zh-TW" u="sng" smtClean="0">
                <a:ea typeface="新細明體" charset="-120"/>
              </a:rPr>
              <a:t>infix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4 5 + is called </a:t>
            </a:r>
            <a:r>
              <a:rPr lang="en-US" altLang="zh-TW" u="sng" smtClean="0">
                <a:ea typeface="新細明體" charset="-120"/>
              </a:rPr>
              <a:t>postfix</a:t>
            </a:r>
            <a:r>
              <a:rPr lang="en-US" altLang="zh-TW" smtClean="0">
                <a:ea typeface="新細明體" charset="-120"/>
              </a:rPr>
              <a:t>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Expressions are evaluated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Advantage: precedence rules and parentheses are </a:t>
            </a:r>
            <a:r>
              <a:rPr lang="en-US" altLang="zh-TW" u="sng" smtClean="0">
                <a:ea typeface="新細明體" charset="-120"/>
              </a:rPr>
              <a:t>never</a:t>
            </a:r>
            <a:r>
              <a:rPr lang="en-US" altLang="zh-TW" smtClean="0">
                <a:ea typeface="新細明體" charset="-120"/>
              </a:rPr>
              <a:t> needed!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FF7C80"/>
                </a:solidFill>
                <a:ea typeface="新細明體" charset="-120"/>
              </a:rPr>
              <a:t>()</a:t>
            </a:r>
            <a:r>
              <a:rPr lang="en-US" altLang="zh-TW" smtClean="0">
                <a:ea typeface="新細明體" charset="-120"/>
              </a:rPr>
              <a:t> &gt; </a:t>
            </a:r>
            <a:r>
              <a:rPr lang="en-US" altLang="zh-TW" smtClean="0">
                <a:solidFill>
                  <a:srgbClr val="FF7C80"/>
                </a:solidFill>
                <a:ea typeface="新細明體" charset="-120"/>
              </a:rPr>
              <a:t>*</a:t>
            </a:r>
            <a:r>
              <a:rPr lang="en-US" altLang="zh-TW" smtClean="0">
                <a:ea typeface="新細明體" charset="-120"/>
              </a:rPr>
              <a:t>,</a:t>
            </a:r>
            <a:r>
              <a:rPr lang="en-US" altLang="zh-TW" smtClean="0">
                <a:solidFill>
                  <a:srgbClr val="FF7C80"/>
                </a:solidFill>
                <a:ea typeface="新細明體" charset="-120"/>
              </a:rPr>
              <a:t> /</a:t>
            </a:r>
            <a:r>
              <a:rPr lang="en-US" altLang="zh-TW" smtClean="0">
                <a:ea typeface="新細明體" charset="-120"/>
              </a:rPr>
              <a:t> &gt; </a:t>
            </a:r>
            <a:r>
              <a:rPr lang="en-US" altLang="zh-TW" smtClean="0">
                <a:solidFill>
                  <a:srgbClr val="FF7C80"/>
                </a:solidFill>
                <a:ea typeface="新細明體" charset="-120"/>
              </a:rPr>
              <a:t>+</a:t>
            </a:r>
            <a:r>
              <a:rPr lang="en-US" altLang="zh-TW" smtClean="0">
                <a:ea typeface="新細明體" charset="-120"/>
              </a:rPr>
              <a:t>, </a:t>
            </a:r>
            <a:r>
              <a:rPr lang="en-US" altLang="zh-TW" smtClean="0">
                <a:solidFill>
                  <a:srgbClr val="FF7C80"/>
                </a:solidFill>
                <a:ea typeface="新細明體" charset="-120"/>
              </a:rPr>
              <a:t>-</a:t>
            </a:r>
          </a:p>
          <a:p>
            <a:pPr eaLnBrk="1" hangingPunct="1">
              <a:lnSpc>
                <a:spcPct val="90000"/>
              </a:lnSpc>
            </a:pPr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2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E7A9DA-58E4-447A-9D8D-A580B1DD165C}" type="slidenum">
              <a:rPr lang="zh-TW" altLang="en-US" smtClean="0">
                <a:ea typeface="新細明體" charset="-120"/>
              </a:rPr>
              <a:pPr eaLnBrk="1" hangingPunct="1"/>
              <a:t>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(4+5/3)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*(7</a:t>
            </a:r>
            <a:r>
              <a:rPr lang="en-US" altLang="zh-TW" smtClean="0">
                <a:ea typeface="新細明體" charset="-120"/>
              </a:rPr>
              <a:t>*2–1)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1905000" y="21336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905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1219200" y="19669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*</a:t>
            </a: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3048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1905000" y="6110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1219200" y="548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7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3200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3048000" y="6110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3500" name="Rectangle 11"/>
          <p:cNvSpPr>
            <a:spLocks noChangeArrowheads="1"/>
          </p:cNvSpPr>
          <p:nvPr/>
        </p:nvSpPr>
        <p:spPr bwMode="auto">
          <a:xfrm>
            <a:off x="3581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3501" name="Rectangle 12"/>
          <p:cNvSpPr>
            <a:spLocks noChangeArrowheads="1"/>
          </p:cNvSpPr>
          <p:nvPr/>
        </p:nvSpPr>
        <p:spPr bwMode="auto">
          <a:xfrm>
            <a:off x="3962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609600" y="1966913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63503" name="Oval 14"/>
          <p:cNvSpPr>
            <a:spLocks noChangeArrowheads="1"/>
          </p:cNvSpPr>
          <p:nvPr/>
        </p:nvSpPr>
        <p:spPr bwMode="auto">
          <a:xfrm>
            <a:off x="609600" y="5486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10</a:t>
            </a:r>
          </a:p>
        </p:txBody>
      </p:sp>
      <p:sp>
        <p:nvSpPr>
          <p:cNvPr id="63504" name="Rectangle 15"/>
          <p:cNvSpPr>
            <a:spLocks noChangeArrowheads="1"/>
          </p:cNvSpPr>
          <p:nvPr/>
        </p:nvSpPr>
        <p:spPr bwMode="auto">
          <a:xfrm>
            <a:off x="1905000" y="39004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3505" name="Text Box 16"/>
          <p:cNvSpPr txBox="1">
            <a:spLocks noChangeArrowheads="1"/>
          </p:cNvSpPr>
          <p:nvPr/>
        </p:nvSpPr>
        <p:spPr bwMode="auto">
          <a:xfrm>
            <a:off x="1905000" y="435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3506" name="Text Box 17"/>
          <p:cNvSpPr txBox="1">
            <a:spLocks noChangeArrowheads="1"/>
          </p:cNvSpPr>
          <p:nvPr/>
        </p:nvSpPr>
        <p:spPr bwMode="auto">
          <a:xfrm>
            <a:off x="1219200" y="3733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(</a:t>
            </a:r>
          </a:p>
        </p:txBody>
      </p:sp>
      <p:sp>
        <p:nvSpPr>
          <p:cNvPr id="63507" name="Rectangle 18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3508" name="Text Box 19"/>
          <p:cNvSpPr txBox="1">
            <a:spLocks noChangeArrowheads="1"/>
          </p:cNvSpPr>
          <p:nvPr/>
        </p:nvSpPr>
        <p:spPr bwMode="auto">
          <a:xfrm>
            <a:off x="3048000" y="435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3509" name="Rectangle 20"/>
          <p:cNvSpPr>
            <a:spLocks noChangeArrowheads="1"/>
          </p:cNvSpPr>
          <p:nvPr/>
        </p:nvSpPr>
        <p:spPr bwMode="auto">
          <a:xfrm>
            <a:off x="1905000" y="35956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3510" name="Rectangle 21"/>
          <p:cNvSpPr>
            <a:spLocks noChangeArrowheads="1"/>
          </p:cNvSpPr>
          <p:nvPr/>
        </p:nvSpPr>
        <p:spPr bwMode="auto">
          <a:xfrm>
            <a:off x="3581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3511" name="Oval 22"/>
          <p:cNvSpPr>
            <a:spLocks noChangeArrowheads="1"/>
          </p:cNvSpPr>
          <p:nvPr/>
        </p:nvSpPr>
        <p:spPr bwMode="auto">
          <a:xfrm>
            <a:off x="609600" y="3733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9</a:t>
            </a:r>
          </a:p>
        </p:txBody>
      </p:sp>
      <p:sp>
        <p:nvSpPr>
          <p:cNvPr id="63512" name="Rectangle 23"/>
          <p:cNvSpPr>
            <a:spLocks noChangeArrowheads="1"/>
          </p:cNvSpPr>
          <p:nvPr/>
        </p:nvSpPr>
        <p:spPr bwMode="auto">
          <a:xfrm>
            <a:off x="3962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3513" name="Rectangle 24"/>
          <p:cNvSpPr>
            <a:spLocks noChangeArrowheads="1"/>
          </p:cNvSpPr>
          <p:nvPr/>
        </p:nvSpPr>
        <p:spPr bwMode="auto">
          <a:xfrm>
            <a:off x="4343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3514" name="Rectangle 25"/>
          <p:cNvSpPr>
            <a:spLocks noChangeArrowheads="1"/>
          </p:cNvSpPr>
          <p:nvPr/>
        </p:nvSpPr>
        <p:spPr bwMode="auto">
          <a:xfrm>
            <a:off x="4724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609600" y="2590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609600" y="435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609600" y="6110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3581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3962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4724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4343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4724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3525" name="Rectangle 36"/>
          <p:cNvSpPr>
            <a:spLocks noChangeArrowheads="1"/>
          </p:cNvSpPr>
          <p:nvPr/>
        </p:nvSpPr>
        <p:spPr bwMode="auto">
          <a:xfrm>
            <a:off x="5105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3526" name="Rectangle 37"/>
          <p:cNvSpPr>
            <a:spLocks noChangeArrowheads="1"/>
          </p:cNvSpPr>
          <p:nvPr/>
        </p:nvSpPr>
        <p:spPr bwMode="auto">
          <a:xfrm>
            <a:off x="1905000" y="56388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3527" name="Rectangle 38"/>
          <p:cNvSpPr>
            <a:spLocks noChangeArrowheads="1"/>
          </p:cNvSpPr>
          <p:nvPr/>
        </p:nvSpPr>
        <p:spPr bwMode="auto">
          <a:xfrm>
            <a:off x="1905000" y="53340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7217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36FEE-C623-48E0-AAA6-5239E057A800}" type="slidenum">
              <a:rPr lang="zh-TW" altLang="en-US" smtClean="0">
                <a:ea typeface="新細明體" charset="-120"/>
              </a:rPr>
              <a:pPr eaLnBrk="1" hangingPunct="1"/>
              <a:t>11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(4+5/3)*(7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*2–</a:t>
            </a:r>
            <a:r>
              <a:rPr lang="en-US" altLang="zh-TW" smtClean="0">
                <a:ea typeface="新細明體" charset="-120"/>
              </a:rPr>
              <a:t>1)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1905000" y="21336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1905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1219200" y="19669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*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3048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1905000" y="6262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>
            <a:off x="1219200" y="5638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-</a:t>
            </a:r>
          </a:p>
        </p:txBody>
      </p:sp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3200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4523" name="Text Box 10"/>
          <p:cNvSpPr txBox="1">
            <a:spLocks noChangeArrowheads="1"/>
          </p:cNvSpPr>
          <p:nvPr/>
        </p:nvSpPr>
        <p:spPr bwMode="auto">
          <a:xfrm>
            <a:off x="3048000" y="6262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4524" name="Rectangle 11"/>
          <p:cNvSpPr>
            <a:spLocks noChangeArrowheads="1"/>
          </p:cNvSpPr>
          <p:nvPr/>
        </p:nvSpPr>
        <p:spPr bwMode="auto">
          <a:xfrm>
            <a:off x="3581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4525" name="Rectangle 12"/>
          <p:cNvSpPr>
            <a:spLocks noChangeArrowheads="1"/>
          </p:cNvSpPr>
          <p:nvPr/>
        </p:nvSpPr>
        <p:spPr bwMode="auto">
          <a:xfrm>
            <a:off x="3962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609600" y="1966913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11</a:t>
            </a:r>
          </a:p>
        </p:txBody>
      </p:sp>
      <p:sp>
        <p:nvSpPr>
          <p:cNvPr id="64527" name="Oval 14"/>
          <p:cNvSpPr>
            <a:spLocks noChangeArrowheads="1"/>
          </p:cNvSpPr>
          <p:nvPr/>
        </p:nvSpPr>
        <p:spPr bwMode="auto">
          <a:xfrm>
            <a:off x="609600" y="5638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13</a:t>
            </a:r>
          </a:p>
        </p:txBody>
      </p:sp>
      <p:sp>
        <p:nvSpPr>
          <p:cNvPr id="64528" name="Rectangle 15"/>
          <p:cNvSpPr>
            <a:spLocks noChangeArrowheads="1"/>
          </p:cNvSpPr>
          <p:nvPr/>
        </p:nvSpPr>
        <p:spPr bwMode="auto">
          <a:xfrm>
            <a:off x="1905000" y="38242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1905000" y="4281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1219200" y="3657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2</a:t>
            </a:r>
          </a:p>
        </p:txBody>
      </p:sp>
      <p:sp>
        <p:nvSpPr>
          <p:cNvPr id="64531" name="Rectangle 18"/>
          <p:cNvSpPr>
            <a:spLocks noChangeArrowheads="1"/>
          </p:cNvSpPr>
          <p:nvPr/>
        </p:nvSpPr>
        <p:spPr bwMode="auto">
          <a:xfrm>
            <a:off x="3200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3048000" y="4281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4533" name="Rectangle 20"/>
          <p:cNvSpPr>
            <a:spLocks noChangeArrowheads="1"/>
          </p:cNvSpPr>
          <p:nvPr/>
        </p:nvSpPr>
        <p:spPr bwMode="auto">
          <a:xfrm>
            <a:off x="1905000" y="35194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4534" name="Rectangle 21"/>
          <p:cNvSpPr>
            <a:spLocks noChangeArrowheads="1"/>
          </p:cNvSpPr>
          <p:nvPr/>
        </p:nvSpPr>
        <p:spPr bwMode="auto">
          <a:xfrm>
            <a:off x="3581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4535" name="Oval 22"/>
          <p:cNvSpPr>
            <a:spLocks noChangeArrowheads="1"/>
          </p:cNvSpPr>
          <p:nvPr/>
        </p:nvSpPr>
        <p:spPr bwMode="auto">
          <a:xfrm>
            <a:off x="609600" y="3657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64536" name="Rectangle 23"/>
          <p:cNvSpPr>
            <a:spLocks noChangeArrowheads="1"/>
          </p:cNvSpPr>
          <p:nvPr/>
        </p:nvSpPr>
        <p:spPr bwMode="auto">
          <a:xfrm>
            <a:off x="3962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4537" name="Rectangle 24"/>
          <p:cNvSpPr>
            <a:spLocks noChangeArrowheads="1"/>
          </p:cNvSpPr>
          <p:nvPr/>
        </p:nvSpPr>
        <p:spPr bwMode="auto">
          <a:xfrm>
            <a:off x="4343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4538" name="Rectangle 25"/>
          <p:cNvSpPr>
            <a:spLocks noChangeArrowheads="1"/>
          </p:cNvSpPr>
          <p:nvPr/>
        </p:nvSpPr>
        <p:spPr bwMode="auto">
          <a:xfrm>
            <a:off x="4724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4539" name="Text Box 26"/>
          <p:cNvSpPr txBox="1">
            <a:spLocks noChangeArrowheads="1"/>
          </p:cNvSpPr>
          <p:nvPr/>
        </p:nvSpPr>
        <p:spPr bwMode="auto">
          <a:xfrm>
            <a:off x="609600" y="2590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609600" y="4281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4541" name="Text Box 28"/>
          <p:cNvSpPr txBox="1">
            <a:spLocks noChangeArrowheads="1"/>
          </p:cNvSpPr>
          <p:nvPr/>
        </p:nvSpPr>
        <p:spPr bwMode="auto">
          <a:xfrm>
            <a:off x="609600" y="6262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4542" name="Rectangle 29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4543" name="Rectangle 30"/>
          <p:cNvSpPr>
            <a:spLocks noChangeArrowheads="1"/>
          </p:cNvSpPr>
          <p:nvPr/>
        </p:nvSpPr>
        <p:spPr bwMode="auto">
          <a:xfrm>
            <a:off x="3581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4544" name="Rectangle 31"/>
          <p:cNvSpPr>
            <a:spLocks noChangeArrowheads="1"/>
          </p:cNvSpPr>
          <p:nvPr/>
        </p:nvSpPr>
        <p:spPr bwMode="auto">
          <a:xfrm>
            <a:off x="3962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4545" name="Rectangle 32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4546" name="Rectangle 33"/>
          <p:cNvSpPr>
            <a:spLocks noChangeArrowheads="1"/>
          </p:cNvSpPr>
          <p:nvPr/>
        </p:nvSpPr>
        <p:spPr bwMode="auto">
          <a:xfrm>
            <a:off x="4724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4547" name="Rectangle 34"/>
          <p:cNvSpPr>
            <a:spLocks noChangeArrowheads="1"/>
          </p:cNvSpPr>
          <p:nvPr/>
        </p:nvSpPr>
        <p:spPr bwMode="auto">
          <a:xfrm>
            <a:off x="4343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4548" name="Rectangle 35"/>
          <p:cNvSpPr>
            <a:spLocks noChangeArrowheads="1"/>
          </p:cNvSpPr>
          <p:nvPr/>
        </p:nvSpPr>
        <p:spPr bwMode="auto">
          <a:xfrm>
            <a:off x="4724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4549" name="Rectangle 36"/>
          <p:cNvSpPr>
            <a:spLocks noChangeArrowheads="1"/>
          </p:cNvSpPr>
          <p:nvPr/>
        </p:nvSpPr>
        <p:spPr bwMode="auto">
          <a:xfrm>
            <a:off x="5105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4550" name="Rectangle 37"/>
          <p:cNvSpPr>
            <a:spLocks noChangeArrowheads="1"/>
          </p:cNvSpPr>
          <p:nvPr/>
        </p:nvSpPr>
        <p:spPr bwMode="auto">
          <a:xfrm>
            <a:off x="1905000" y="57912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4551" name="Rectangle 38"/>
          <p:cNvSpPr>
            <a:spLocks noChangeArrowheads="1"/>
          </p:cNvSpPr>
          <p:nvPr/>
        </p:nvSpPr>
        <p:spPr bwMode="auto">
          <a:xfrm>
            <a:off x="1905000" y="54864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4552" name="Rectangle 39"/>
          <p:cNvSpPr>
            <a:spLocks noChangeArrowheads="1"/>
          </p:cNvSpPr>
          <p:nvPr/>
        </p:nvSpPr>
        <p:spPr bwMode="auto">
          <a:xfrm>
            <a:off x="5105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4553" name="Rectangle 40"/>
          <p:cNvSpPr>
            <a:spLocks noChangeArrowheads="1"/>
          </p:cNvSpPr>
          <p:nvPr/>
        </p:nvSpPr>
        <p:spPr bwMode="auto">
          <a:xfrm>
            <a:off x="1905000" y="18288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4554" name="Rectangle 41"/>
          <p:cNvSpPr>
            <a:spLocks noChangeArrowheads="1"/>
          </p:cNvSpPr>
          <p:nvPr/>
        </p:nvSpPr>
        <p:spPr bwMode="auto">
          <a:xfrm>
            <a:off x="1905000" y="15240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4555" name="Rectangle 42"/>
          <p:cNvSpPr>
            <a:spLocks noChangeArrowheads="1"/>
          </p:cNvSpPr>
          <p:nvPr/>
        </p:nvSpPr>
        <p:spPr bwMode="auto">
          <a:xfrm>
            <a:off x="5486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4556" name="Rectangle 43"/>
          <p:cNvSpPr>
            <a:spLocks noChangeArrowheads="1"/>
          </p:cNvSpPr>
          <p:nvPr/>
        </p:nvSpPr>
        <p:spPr bwMode="auto">
          <a:xfrm>
            <a:off x="5105400" y="3733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4557" name="Rectangle 44"/>
          <p:cNvSpPr>
            <a:spLocks noChangeArrowheads="1"/>
          </p:cNvSpPr>
          <p:nvPr/>
        </p:nvSpPr>
        <p:spPr bwMode="auto">
          <a:xfrm>
            <a:off x="1905000" y="32004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4558" name="Rectangle 45"/>
          <p:cNvSpPr>
            <a:spLocks noChangeArrowheads="1"/>
          </p:cNvSpPr>
          <p:nvPr/>
        </p:nvSpPr>
        <p:spPr bwMode="auto">
          <a:xfrm>
            <a:off x="1905000" y="48768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64559" name="Rectangle 46"/>
          <p:cNvSpPr>
            <a:spLocks noChangeArrowheads="1"/>
          </p:cNvSpPr>
          <p:nvPr/>
        </p:nvSpPr>
        <p:spPr bwMode="auto">
          <a:xfrm>
            <a:off x="5486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4560" name="Rectangle 47"/>
          <p:cNvSpPr>
            <a:spLocks noChangeArrowheads="1"/>
          </p:cNvSpPr>
          <p:nvPr/>
        </p:nvSpPr>
        <p:spPr bwMode="auto">
          <a:xfrm>
            <a:off x="5867400" y="5715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4561" name="Rectangle 48"/>
          <p:cNvSpPr>
            <a:spLocks noChangeArrowheads="1"/>
          </p:cNvSpPr>
          <p:nvPr/>
        </p:nvSpPr>
        <p:spPr bwMode="auto">
          <a:xfrm>
            <a:off x="1905000" y="5181600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917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F39BF7-DDA7-4DD4-8280-DB338BB837D4}" type="slidenum">
              <a:rPr lang="zh-TW" altLang="en-US" smtClean="0">
                <a:ea typeface="新細明體" charset="-120"/>
              </a:rPr>
              <a:pPr eaLnBrk="1" hangingPunct="1"/>
              <a:t>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(4+5/3)*(7</a:t>
            </a:r>
            <a:r>
              <a:rPr lang="en-US" altLang="zh-TW" smtClean="0">
                <a:solidFill>
                  <a:schemeClr val="tx1"/>
                </a:solidFill>
                <a:ea typeface="新細明體" charset="-120"/>
              </a:rPr>
              <a:t>*2–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1)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905000" y="21336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905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1219200" y="19669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1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3048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1905000" y="5805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3200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3048000" y="58054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 (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postfix</a:t>
            </a:r>
            <a:r>
              <a:rPr lang="en-US" altLang="zh-TW">
                <a:ea typeface="新細明體" charset="-120"/>
              </a:rPr>
              <a:t>)</a:t>
            </a:r>
          </a:p>
        </p:txBody>
      </p:sp>
      <p:sp>
        <p:nvSpPr>
          <p:cNvPr id="65547" name="Rectangle 10"/>
          <p:cNvSpPr>
            <a:spLocks noChangeArrowheads="1"/>
          </p:cNvSpPr>
          <p:nvPr/>
        </p:nvSpPr>
        <p:spPr bwMode="auto">
          <a:xfrm>
            <a:off x="3581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5548" name="Rectangle 11"/>
          <p:cNvSpPr>
            <a:spLocks noChangeArrowheads="1"/>
          </p:cNvSpPr>
          <p:nvPr/>
        </p:nvSpPr>
        <p:spPr bwMode="auto">
          <a:xfrm>
            <a:off x="3962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5549" name="Oval 12"/>
          <p:cNvSpPr>
            <a:spLocks noChangeArrowheads="1"/>
          </p:cNvSpPr>
          <p:nvPr/>
        </p:nvSpPr>
        <p:spPr bwMode="auto">
          <a:xfrm>
            <a:off x="609600" y="1966913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14</a:t>
            </a:r>
          </a:p>
        </p:txBody>
      </p:sp>
      <p:sp>
        <p:nvSpPr>
          <p:cNvPr id="65550" name="Oval 13"/>
          <p:cNvSpPr>
            <a:spLocks noChangeArrowheads="1"/>
          </p:cNvSpPr>
          <p:nvPr/>
        </p:nvSpPr>
        <p:spPr bwMode="auto">
          <a:xfrm>
            <a:off x="609600" y="5181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16</a:t>
            </a:r>
          </a:p>
        </p:txBody>
      </p:sp>
      <p:sp>
        <p:nvSpPr>
          <p:cNvPr id="65551" name="Rectangle 14"/>
          <p:cNvSpPr>
            <a:spLocks noChangeArrowheads="1"/>
          </p:cNvSpPr>
          <p:nvPr/>
        </p:nvSpPr>
        <p:spPr bwMode="auto">
          <a:xfrm>
            <a:off x="1905000" y="39766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5552" name="Text Box 15"/>
          <p:cNvSpPr txBox="1">
            <a:spLocks noChangeArrowheads="1"/>
          </p:cNvSpPr>
          <p:nvPr/>
        </p:nvSpPr>
        <p:spPr bwMode="auto">
          <a:xfrm>
            <a:off x="1905000" y="44338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1219200" y="3810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)</a:t>
            </a:r>
          </a:p>
        </p:txBody>
      </p:sp>
      <p:sp>
        <p:nvSpPr>
          <p:cNvPr id="65554" name="Rectangle 17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5555" name="Text Box 18"/>
          <p:cNvSpPr txBox="1">
            <a:spLocks noChangeArrowheads="1"/>
          </p:cNvSpPr>
          <p:nvPr/>
        </p:nvSpPr>
        <p:spPr bwMode="auto">
          <a:xfrm>
            <a:off x="3048000" y="44338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5556" name="Rectangle 19"/>
          <p:cNvSpPr>
            <a:spLocks noChangeArrowheads="1"/>
          </p:cNvSpPr>
          <p:nvPr/>
        </p:nvSpPr>
        <p:spPr bwMode="auto">
          <a:xfrm>
            <a:off x="3581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5557" name="Oval 20"/>
          <p:cNvSpPr>
            <a:spLocks noChangeArrowheads="1"/>
          </p:cNvSpPr>
          <p:nvPr/>
        </p:nvSpPr>
        <p:spPr bwMode="auto">
          <a:xfrm>
            <a:off x="609600" y="3810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15</a:t>
            </a:r>
          </a:p>
        </p:txBody>
      </p:sp>
      <p:sp>
        <p:nvSpPr>
          <p:cNvPr id="65558" name="Rectangle 21"/>
          <p:cNvSpPr>
            <a:spLocks noChangeArrowheads="1"/>
          </p:cNvSpPr>
          <p:nvPr/>
        </p:nvSpPr>
        <p:spPr bwMode="auto">
          <a:xfrm>
            <a:off x="3962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5559" name="Rectangle 22"/>
          <p:cNvSpPr>
            <a:spLocks noChangeArrowheads="1"/>
          </p:cNvSpPr>
          <p:nvPr/>
        </p:nvSpPr>
        <p:spPr bwMode="auto">
          <a:xfrm>
            <a:off x="4343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5560" name="Rectangle 23"/>
          <p:cNvSpPr>
            <a:spLocks noChangeArrowheads="1"/>
          </p:cNvSpPr>
          <p:nvPr/>
        </p:nvSpPr>
        <p:spPr bwMode="auto">
          <a:xfrm>
            <a:off x="4724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609600" y="2590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5562" name="Text Box 25"/>
          <p:cNvSpPr txBox="1">
            <a:spLocks noChangeArrowheads="1"/>
          </p:cNvSpPr>
          <p:nvPr/>
        </p:nvSpPr>
        <p:spPr bwMode="auto">
          <a:xfrm>
            <a:off x="609600" y="44338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5563" name="Text Box 26"/>
          <p:cNvSpPr txBox="1">
            <a:spLocks noChangeArrowheads="1"/>
          </p:cNvSpPr>
          <p:nvPr/>
        </p:nvSpPr>
        <p:spPr bwMode="auto">
          <a:xfrm>
            <a:off x="609600" y="5805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5564" name="Rectangle 27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5565" name="Rectangle 28"/>
          <p:cNvSpPr>
            <a:spLocks noChangeArrowheads="1"/>
          </p:cNvSpPr>
          <p:nvPr/>
        </p:nvSpPr>
        <p:spPr bwMode="auto">
          <a:xfrm>
            <a:off x="3581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5566" name="Rectangle 29"/>
          <p:cNvSpPr>
            <a:spLocks noChangeArrowheads="1"/>
          </p:cNvSpPr>
          <p:nvPr/>
        </p:nvSpPr>
        <p:spPr bwMode="auto">
          <a:xfrm>
            <a:off x="3962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5567" name="Rectangle 30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5568" name="Rectangle 31"/>
          <p:cNvSpPr>
            <a:spLocks noChangeArrowheads="1"/>
          </p:cNvSpPr>
          <p:nvPr/>
        </p:nvSpPr>
        <p:spPr bwMode="auto">
          <a:xfrm>
            <a:off x="4724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5569" name="Rectangle 32"/>
          <p:cNvSpPr>
            <a:spLocks noChangeArrowheads="1"/>
          </p:cNvSpPr>
          <p:nvPr/>
        </p:nvSpPr>
        <p:spPr bwMode="auto">
          <a:xfrm>
            <a:off x="4343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5570" name="Rectangle 33"/>
          <p:cNvSpPr>
            <a:spLocks noChangeArrowheads="1"/>
          </p:cNvSpPr>
          <p:nvPr/>
        </p:nvSpPr>
        <p:spPr bwMode="auto">
          <a:xfrm>
            <a:off x="4724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5571" name="Rectangle 34"/>
          <p:cNvSpPr>
            <a:spLocks noChangeArrowheads="1"/>
          </p:cNvSpPr>
          <p:nvPr/>
        </p:nvSpPr>
        <p:spPr bwMode="auto">
          <a:xfrm>
            <a:off x="5105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5572" name="Rectangle 35"/>
          <p:cNvSpPr>
            <a:spLocks noChangeArrowheads="1"/>
          </p:cNvSpPr>
          <p:nvPr/>
        </p:nvSpPr>
        <p:spPr bwMode="auto">
          <a:xfrm>
            <a:off x="5105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5573" name="Rectangle 36"/>
          <p:cNvSpPr>
            <a:spLocks noChangeArrowheads="1"/>
          </p:cNvSpPr>
          <p:nvPr/>
        </p:nvSpPr>
        <p:spPr bwMode="auto">
          <a:xfrm>
            <a:off x="1905000" y="18288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5574" name="Rectangle 37"/>
          <p:cNvSpPr>
            <a:spLocks noChangeArrowheads="1"/>
          </p:cNvSpPr>
          <p:nvPr/>
        </p:nvSpPr>
        <p:spPr bwMode="auto">
          <a:xfrm>
            <a:off x="1905000" y="15240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65575" name="Rectangle 38"/>
          <p:cNvSpPr>
            <a:spLocks noChangeArrowheads="1"/>
          </p:cNvSpPr>
          <p:nvPr/>
        </p:nvSpPr>
        <p:spPr bwMode="auto">
          <a:xfrm>
            <a:off x="5486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5576" name="Rectangle 39"/>
          <p:cNvSpPr>
            <a:spLocks noChangeArrowheads="1"/>
          </p:cNvSpPr>
          <p:nvPr/>
        </p:nvSpPr>
        <p:spPr bwMode="auto">
          <a:xfrm>
            <a:off x="5105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65577" name="Rectangle 40"/>
          <p:cNvSpPr>
            <a:spLocks noChangeArrowheads="1"/>
          </p:cNvSpPr>
          <p:nvPr/>
        </p:nvSpPr>
        <p:spPr bwMode="auto">
          <a:xfrm>
            <a:off x="5486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5578" name="Rectangle 41"/>
          <p:cNvSpPr>
            <a:spLocks noChangeArrowheads="1"/>
          </p:cNvSpPr>
          <p:nvPr/>
        </p:nvSpPr>
        <p:spPr bwMode="auto">
          <a:xfrm>
            <a:off x="5867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5579" name="Rectangle 42"/>
          <p:cNvSpPr>
            <a:spLocks noChangeArrowheads="1"/>
          </p:cNvSpPr>
          <p:nvPr/>
        </p:nvSpPr>
        <p:spPr bwMode="auto">
          <a:xfrm>
            <a:off x="1905000" y="5334000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*</a:t>
            </a:r>
          </a:p>
        </p:txBody>
      </p:sp>
      <p:sp>
        <p:nvSpPr>
          <p:cNvPr id="65580" name="Rectangle 43"/>
          <p:cNvSpPr>
            <a:spLocks noChangeArrowheads="1"/>
          </p:cNvSpPr>
          <p:nvPr/>
        </p:nvSpPr>
        <p:spPr bwMode="auto">
          <a:xfrm>
            <a:off x="5486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5581" name="Rectangle 44"/>
          <p:cNvSpPr>
            <a:spLocks noChangeArrowheads="1"/>
          </p:cNvSpPr>
          <p:nvPr/>
        </p:nvSpPr>
        <p:spPr bwMode="auto">
          <a:xfrm>
            <a:off x="5867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5582" name="Rectangle 45"/>
          <p:cNvSpPr>
            <a:spLocks noChangeArrowheads="1"/>
          </p:cNvSpPr>
          <p:nvPr/>
        </p:nvSpPr>
        <p:spPr bwMode="auto">
          <a:xfrm>
            <a:off x="6248400" y="2057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65583" name="Rectangle 46"/>
          <p:cNvSpPr>
            <a:spLocks noChangeArrowheads="1"/>
          </p:cNvSpPr>
          <p:nvPr/>
        </p:nvSpPr>
        <p:spPr bwMode="auto">
          <a:xfrm>
            <a:off x="5867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5584" name="Rectangle 47"/>
          <p:cNvSpPr>
            <a:spLocks noChangeArrowheads="1"/>
          </p:cNvSpPr>
          <p:nvPr/>
        </p:nvSpPr>
        <p:spPr bwMode="auto">
          <a:xfrm>
            <a:off x="6248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65585" name="Rectangle 48"/>
          <p:cNvSpPr>
            <a:spLocks noChangeArrowheads="1"/>
          </p:cNvSpPr>
          <p:nvPr/>
        </p:nvSpPr>
        <p:spPr bwMode="auto">
          <a:xfrm>
            <a:off x="6629400" y="3886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  <p:sp>
        <p:nvSpPr>
          <p:cNvPr id="65586" name="Rectangle 49"/>
          <p:cNvSpPr>
            <a:spLocks noChangeArrowheads="1"/>
          </p:cNvSpPr>
          <p:nvPr/>
        </p:nvSpPr>
        <p:spPr bwMode="auto">
          <a:xfrm>
            <a:off x="1905000" y="3657600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(</a:t>
            </a:r>
          </a:p>
        </p:txBody>
      </p:sp>
      <p:sp>
        <p:nvSpPr>
          <p:cNvPr id="65587" name="Rectangle 50"/>
          <p:cNvSpPr>
            <a:spLocks noChangeArrowheads="1"/>
          </p:cNvSpPr>
          <p:nvPr/>
        </p:nvSpPr>
        <p:spPr bwMode="auto">
          <a:xfrm>
            <a:off x="1905000" y="3352800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-</a:t>
            </a:r>
          </a:p>
        </p:txBody>
      </p:sp>
      <p:sp>
        <p:nvSpPr>
          <p:cNvPr id="65588" name="Rectangle 51"/>
          <p:cNvSpPr>
            <a:spLocks noChangeArrowheads="1"/>
          </p:cNvSpPr>
          <p:nvPr/>
        </p:nvSpPr>
        <p:spPr bwMode="auto">
          <a:xfrm>
            <a:off x="7010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*</a:t>
            </a:r>
          </a:p>
        </p:txBody>
      </p:sp>
      <p:sp>
        <p:nvSpPr>
          <p:cNvPr id="65589" name="Rectangle 52"/>
          <p:cNvSpPr>
            <a:spLocks noChangeArrowheads="1"/>
          </p:cNvSpPr>
          <p:nvPr/>
        </p:nvSpPr>
        <p:spPr bwMode="auto">
          <a:xfrm>
            <a:off x="6248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65590" name="Rectangle 53"/>
          <p:cNvSpPr>
            <a:spLocks noChangeArrowheads="1"/>
          </p:cNvSpPr>
          <p:nvPr/>
        </p:nvSpPr>
        <p:spPr bwMode="auto">
          <a:xfrm>
            <a:off x="6629400" y="52578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267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10655C-E53B-4B5E-AB50-D2725A8170B1}" type="slidenum">
              <a:rPr lang="zh-TW" altLang="en-US" smtClean="0">
                <a:ea typeface="新細明體" charset="-120"/>
              </a:rPr>
              <a:pPr eaLnBrk="1" hangingPunct="1"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Evaluate Postfix Expressions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Read from postfix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If input is an operand</a:t>
            </a:r>
          </a:p>
          <a:p>
            <a:pPr lvl="2" eaLnBrk="1" hangingPunct="1"/>
            <a:r>
              <a:rPr lang="en-US" altLang="zh-TW" smtClean="0">
                <a:ea typeface="新細明體" charset="-120"/>
              </a:rPr>
              <a:t>push on stack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If input is an arithmetic operator</a:t>
            </a:r>
          </a:p>
          <a:p>
            <a:pPr lvl="2" eaLnBrk="1" hangingPunct="1"/>
            <a:r>
              <a:rPr lang="en-US" altLang="zh-TW" smtClean="0">
                <a:ea typeface="新細明體" charset="-120"/>
              </a:rPr>
              <a:t>pop from stack </a:t>
            </a:r>
            <a:r>
              <a:rPr lang="en-US" altLang="zh-TW" u="sng" smtClean="0">
                <a:solidFill>
                  <a:srgbClr val="FF0000"/>
                </a:solidFill>
                <a:ea typeface="新細明體" charset="-120"/>
              </a:rPr>
              <a:t>twice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(the two nearest operands)</a:t>
            </a:r>
            <a:endParaRPr lang="en-US" altLang="zh-TW" smtClean="0">
              <a:solidFill>
                <a:srgbClr val="FF0000"/>
              </a:solidFill>
              <a:ea typeface="新細明體" charset="-120"/>
            </a:endParaRPr>
          </a:p>
          <a:p>
            <a:pPr lvl="2" eaLnBrk="1" hangingPunct="1"/>
            <a:r>
              <a:rPr lang="en-US" altLang="zh-TW" smtClean="0">
                <a:ea typeface="新細明體" charset="-120"/>
              </a:rPr>
              <a:t>compute their result</a:t>
            </a:r>
          </a:p>
          <a:p>
            <a:pPr lvl="2" eaLnBrk="1" hangingPunct="1"/>
            <a:r>
              <a:rPr lang="en-US" altLang="zh-TW" smtClean="0">
                <a:ea typeface="新細明體" charset="-120"/>
              </a:rPr>
              <a:t>push the result onto stack</a:t>
            </a: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67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188752-DE51-43BD-9DD7-A0B152B2303B}" type="slidenum">
              <a:rPr lang="zh-TW" altLang="en-US" smtClean="0">
                <a:ea typeface="新細明體" charset="-120"/>
              </a:rPr>
              <a:pPr eaLnBrk="1" hangingPunct="1"/>
              <a:t>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 rot="16200000" flipH="1">
            <a:off x="29337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3340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105400" y="617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1: push(4)</a:t>
            </a:r>
          </a:p>
        </p:txBody>
      </p:sp>
      <p:sp>
        <p:nvSpPr>
          <p:cNvPr id="56327" name="AutoShape 20"/>
          <p:cNvSpPr>
            <a:spLocks noChangeArrowheads="1"/>
          </p:cNvSpPr>
          <p:nvPr/>
        </p:nvSpPr>
        <p:spPr bwMode="auto">
          <a:xfrm>
            <a:off x="45720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5125" name="AutoShape 21"/>
          <p:cNvSpPr>
            <a:spLocks noChangeArrowheads="1"/>
          </p:cNvSpPr>
          <p:nvPr/>
        </p:nvSpPr>
        <p:spPr bwMode="auto">
          <a:xfrm>
            <a:off x="5181600" y="4800600"/>
            <a:ext cx="2667000" cy="990600"/>
          </a:xfrm>
          <a:prstGeom prst="flowChartMagneticDisk">
            <a:avLst/>
          </a:prstGeom>
          <a:solidFill>
            <a:srgbClr val="66CCFF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60960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4</a:t>
            </a:r>
          </a:p>
        </p:txBody>
      </p:sp>
      <p:grpSp>
        <p:nvGrpSpPr>
          <p:cNvPr id="56330" name="Group 34"/>
          <p:cNvGrpSpPr>
            <a:grpSpLocks/>
          </p:cNvGrpSpPr>
          <p:nvPr/>
        </p:nvGrpSpPr>
        <p:grpSpPr bwMode="auto">
          <a:xfrm>
            <a:off x="4572000" y="1905000"/>
            <a:ext cx="3810000" cy="4038600"/>
            <a:chOff x="2880" y="1200"/>
            <a:chExt cx="2400" cy="2544"/>
          </a:xfrm>
        </p:grpSpPr>
        <p:sp>
          <p:nvSpPr>
            <p:cNvPr id="56333" name="AutoShape 27"/>
            <p:cNvSpPr>
              <a:spLocks noChangeArrowheads="1"/>
            </p:cNvSpPr>
            <p:nvPr/>
          </p:nvSpPr>
          <p:spPr bwMode="auto">
            <a:xfrm rot="16200000" flipH="1">
              <a:off x="3768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BBE0E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6334" name="Rectangle 28"/>
            <p:cNvSpPr>
              <a:spLocks noChangeArrowheads="1"/>
            </p:cNvSpPr>
            <p:nvPr/>
          </p:nvSpPr>
          <p:spPr bwMode="auto">
            <a:xfrm>
              <a:off x="2880" y="1488"/>
              <a:ext cx="1920" cy="2256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6335" name="Line 29"/>
            <p:cNvSpPr>
              <a:spLocks noChangeShapeType="1"/>
            </p:cNvSpPr>
            <p:nvPr/>
          </p:nvSpPr>
          <p:spPr bwMode="auto">
            <a:xfrm flipH="1">
              <a:off x="3792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6336" name="Line 30"/>
            <p:cNvSpPr>
              <a:spLocks noChangeShapeType="1"/>
            </p:cNvSpPr>
            <p:nvPr/>
          </p:nvSpPr>
          <p:spPr bwMode="auto">
            <a:xfrm flipH="1">
              <a:off x="3744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6337" name="Line 31"/>
            <p:cNvSpPr>
              <a:spLocks noChangeShapeType="1"/>
            </p:cNvSpPr>
            <p:nvPr/>
          </p:nvSpPr>
          <p:spPr bwMode="auto">
            <a:xfrm flipH="1">
              <a:off x="3552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6338" name="Line 32"/>
            <p:cNvSpPr>
              <a:spLocks noChangeShapeType="1"/>
            </p:cNvSpPr>
            <p:nvPr/>
          </p:nvSpPr>
          <p:spPr bwMode="auto">
            <a:xfrm flipH="1">
              <a:off x="3504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56331" name="Text Box 36"/>
          <p:cNvSpPr txBox="1">
            <a:spLocks noChangeArrowheads="1"/>
          </p:cNvSpPr>
          <p:nvPr/>
        </p:nvSpPr>
        <p:spPr bwMode="auto">
          <a:xfrm>
            <a:off x="609600" y="2514600"/>
            <a:ext cx="3200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charset="-120"/>
              </a:rPr>
              <a:t>Infix:</a:t>
            </a:r>
            <a:r>
              <a:rPr lang="en-US" altLang="zh-TW">
                <a:ea typeface="新細明體" charset="-120"/>
              </a:rPr>
              <a:t> (4 + 5) * (7 - 2)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charset="-120"/>
              </a:rPr>
              <a:t>Postfix:</a:t>
            </a:r>
            <a:r>
              <a:rPr lang="en-US" altLang="zh-TW">
                <a:ea typeface="新細明體" charset="-120"/>
              </a:rPr>
              <a:t> 4 5 + 7 2 - *</a:t>
            </a:r>
          </a:p>
        </p:txBody>
      </p:sp>
      <p:sp>
        <p:nvSpPr>
          <p:cNvPr id="56332" name="Text Box 37"/>
          <p:cNvSpPr txBox="1">
            <a:spLocks noChangeArrowheads="1"/>
          </p:cNvSpPr>
          <p:nvPr/>
        </p:nvSpPr>
        <p:spPr bwMode="auto">
          <a:xfrm>
            <a:off x="55626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4</a:t>
            </a:r>
            <a:r>
              <a:rPr lang="en-US" altLang="zh-TW">
                <a:latin typeface="Verdana" pitchFamily="34" charset="0"/>
                <a:ea typeface="新細明體" charset="-120"/>
              </a:rPr>
              <a:t> 5 + 7 2 - *</a:t>
            </a:r>
          </a:p>
        </p:txBody>
      </p:sp>
    </p:spTree>
    <p:extLst>
      <p:ext uri="{BB962C8B-B14F-4D97-AF65-F5344CB8AC3E}">
        <p14:creationId xmlns:p14="http://schemas.microsoft.com/office/powerpoint/2010/main" val="29729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5" grpId="0" animBg="1"/>
      <p:bldP spid="175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ED203E-AEF3-4AC6-B798-EF7EF7D510C7}" type="slidenum">
              <a:rPr lang="zh-TW" altLang="en-US" smtClean="0">
                <a:ea typeface="新細明體" charset="-120"/>
              </a:rPr>
              <a:pPr eaLnBrk="1" hangingPunct="1"/>
              <a:t>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77154" name="AutoShape 2"/>
          <p:cNvSpPr>
            <a:spLocks noChangeArrowheads="1"/>
          </p:cNvSpPr>
          <p:nvPr/>
        </p:nvSpPr>
        <p:spPr bwMode="auto">
          <a:xfrm rot="16200000" flipH="1">
            <a:off x="29337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53340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5105400" y="6096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3: pop() twice and then push the result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45720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5181600" y="4800600"/>
            <a:ext cx="2667000" cy="990600"/>
          </a:xfrm>
          <a:prstGeom prst="flowChartMagneticDisk">
            <a:avLst/>
          </a:prstGeom>
          <a:solidFill>
            <a:srgbClr val="66CCFF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0960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55626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latin typeface="Verdana" pitchFamily="34" charset="0"/>
                <a:ea typeface="新細明體" charset="-120"/>
              </a:rPr>
              <a:t>4 5</a:t>
            </a:r>
            <a:r>
              <a:rPr lang="en-US" altLang="zh-TW">
                <a:latin typeface="Verdana" pitchFamily="34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+</a:t>
            </a:r>
            <a:r>
              <a:rPr lang="en-US" altLang="zh-TW">
                <a:latin typeface="Verdana" pitchFamily="34" charset="0"/>
                <a:ea typeface="新細明體" charset="-120"/>
              </a:rPr>
              <a:t> 7 2 - *</a:t>
            </a:r>
          </a:p>
        </p:txBody>
      </p:sp>
      <p:sp>
        <p:nvSpPr>
          <p:cNvPr id="57355" name="Text Box 18"/>
          <p:cNvSpPr txBox="1">
            <a:spLocks noChangeArrowheads="1"/>
          </p:cNvSpPr>
          <p:nvPr/>
        </p:nvSpPr>
        <p:spPr bwMode="auto">
          <a:xfrm>
            <a:off x="990600" y="6096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2: push(5)</a:t>
            </a:r>
          </a:p>
        </p:txBody>
      </p:sp>
      <p:sp>
        <p:nvSpPr>
          <p:cNvPr id="57356" name="AutoShape 19"/>
          <p:cNvSpPr>
            <a:spLocks noChangeArrowheads="1"/>
          </p:cNvSpPr>
          <p:nvPr/>
        </p:nvSpPr>
        <p:spPr bwMode="auto">
          <a:xfrm rot="16200000" flipH="1">
            <a:off x="-11049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7357" name="AutoShape 20"/>
          <p:cNvSpPr>
            <a:spLocks noChangeArrowheads="1"/>
          </p:cNvSpPr>
          <p:nvPr/>
        </p:nvSpPr>
        <p:spPr bwMode="auto">
          <a:xfrm>
            <a:off x="5334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7358" name="Rectangle 21"/>
          <p:cNvSpPr>
            <a:spLocks noChangeArrowheads="1"/>
          </p:cNvSpPr>
          <p:nvPr/>
        </p:nvSpPr>
        <p:spPr bwMode="auto">
          <a:xfrm>
            <a:off x="12954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7359" name="AutoShape 22"/>
          <p:cNvSpPr>
            <a:spLocks noChangeArrowheads="1"/>
          </p:cNvSpPr>
          <p:nvPr/>
        </p:nvSpPr>
        <p:spPr bwMode="auto">
          <a:xfrm>
            <a:off x="1143000" y="4800600"/>
            <a:ext cx="2667000" cy="990600"/>
          </a:xfrm>
          <a:prstGeom prst="flowChartMagneticDisk">
            <a:avLst/>
          </a:prstGeom>
          <a:solidFill>
            <a:srgbClr val="66CCFF"/>
          </a:solidFill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7175" name="AutoShape 23"/>
          <p:cNvSpPr>
            <a:spLocks noChangeArrowheads="1"/>
          </p:cNvSpPr>
          <p:nvPr/>
        </p:nvSpPr>
        <p:spPr bwMode="auto">
          <a:xfrm>
            <a:off x="685800" y="4114800"/>
            <a:ext cx="2667000" cy="990600"/>
          </a:xfrm>
          <a:prstGeom prst="flowChartMagneticDisk">
            <a:avLst/>
          </a:prstGeom>
          <a:solidFill>
            <a:srgbClr val="99CC00"/>
          </a:solidFill>
          <a:ln w="38100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7361" name="Text Box 24"/>
          <p:cNvSpPr txBox="1">
            <a:spLocks noChangeArrowheads="1"/>
          </p:cNvSpPr>
          <p:nvPr/>
        </p:nvSpPr>
        <p:spPr bwMode="auto">
          <a:xfrm>
            <a:off x="20574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15240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5</a:t>
            </a:r>
          </a:p>
        </p:txBody>
      </p:sp>
      <p:grpSp>
        <p:nvGrpSpPr>
          <p:cNvPr id="57363" name="Group 32"/>
          <p:cNvGrpSpPr>
            <a:grpSpLocks/>
          </p:cNvGrpSpPr>
          <p:nvPr/>
        </p:nvGrpSpPr>
        <p:grpSpPr bwMode="auto">
          <a:xfrm>
            <a:off x="533400" y="1905000"/>
            <a:ext cx="3810000" cy="4038600"/>
            <a:chOff x="336" y="1200"/>
            <a:chExt cx="2400" cy="2544"/>
          </a:xfrm>
        </p:grpSpPr>
        <p:sp>
          <p:nvSpPr>
            <p:cNvPr id="57374" name="Rectangle 26"/>
            <p:cNvSpPr>
              <a:spLocks noChangeArrowheads="1"/>
            </p:cNvSpPr>
            <p:nvPr/>
          </p:nvSpPr>
          <p:spPr bwMode="auto">
            <a:xfrm>
              <a:off x="336" y="1488"/>
              <a:ext cx="1920" cy="2256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7375" name="AutoShape 27"/>
            <p:cNvSpPr>
              <a:spLocks noChangeArrowheads="1"/>
            </p:cNvSpPr>
            <p:nvPr/>
          </p:nvSpPr>
          <p:spPr bwMode="auto">
            <a:xfrm rot="16200000" flipH="1">
              <a:off x="1224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7376" name="Line 28"/>
            <p:cNvSpPr>
              <a:spLocks noChangeShapeType="1"/>
            </p:cNvSpPr>
            <p:nvPr/>
          </p:nvSpPr>
          <p:spPr bwMode="auto">
            <a:xfrm flipH="1">
              <a:off x="1248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377" name="Line 29"/>
            <p:cNvSpPr>
              <a:spLocks noChangeShapeType="1"/>
            </p:cNvSpPr>
            <p:nvPr/>
          </p:nvSpPr>
          <p:spPr bwMode="auto">
            <a:xfrm flipH="1">
              <a:off x="1200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378" name="Line 30"/>
            <p:cNvSpPr>
              <a:spLocks noChangeShapeType="1"/>
            </p:cNvSpPr>
            <p:nvPr/>
          </p:nvSpPr>
          <p:spPr bwMode="auto">
            <a:xfrm flipH="1">
              <a:off x="1008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379" name="Line 31"/>
            <p:cNvSpPr>
              <a:spLocks noChangeShapeType="1"/>
            </p:cNvSpPr>
            <p:nvPr/>
          </p:nvSpPr>
          <p:spPr bwMode="auto">
            <a:xfrm flipH="1">
              <a:off x="960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57364" name="Text Box 33"/>
          <p:cNvSpPr txBox="1">
            <a:spLocks noChangeArrowheads="1"/>
          </p:cNvSpPr>
          <p:nvPr/>
        </p:nvSpPr>
        <p:spPr bwMode="auto">
          <a:xfrm>
            <a:off x="14478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latin typeface="Verdana" pitchFamily="34" charset="0"/>
                <a:ea typeface="新細明體" charset="-120"/>
              </a:rPr>
              <a:t>4 </a:t>
            </a: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5</a:t>
            </a:r>
            <a:r>
              <a:rPr lang="en-US" altLang="zh-TW">
                <a:latin typeface="Verdana" pitchFamily="34" charset="0"/>
                <a:ea typeface="新細明體" charset="-120"/>
              </a:rPr>
              <a:t> + 7 2 - *</a:t>
            </a:r>
          </a:p>
        </p:txBody>
      </p:sp>
      <p:sp>
        <p:nvSpPr>
          <p:cNvPr id="177186" name="AutoShape 34"/>
          <p:cNvSpPr>
            <a:spLocks noChangeArrowheads="1"/>
          </p:cNvSpPr>
          <p:nvPr/>
        </p:nvSpPr>
        <p:spPr bwMode="auto">
          <a:xfrm>
            <a:off x="4724400" y="4114800"/>
            <a:ext cx="2667000" cy="990600"/>
          </a:xfrm>
          <a:prstGeom prst="flowChartMagneticDisk">
            <a:avLst/>
          </a:prstGeom>
          <a:solidFill>
            <a:srgbClr val="99CC00"/>
          </a:solidFill>
          <a:ln w="38100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7187" name="Text Box 35"/>
          <p:cNvSpPr txBox="1">
            <a:spLocks noChangeArrowheads="1"/>
          </p:cNvSpPr>
          <p:nvPr/>
        </p:nvSpPr>
        <p:spPr bwMode="auto">
          <a:xfrm>
            <a:off x="55626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0" y="1905000"/>
            <a:ext cx="3810000" cy="4038600"/>
            <a:chOff x="2880" y="1200"/>
            <a:chExt cx="2400" cy="2544"/>
          </a:xfrm>
        </p:grpSpPr>
        <p:sp>
          <p:nvSpPr>
            <p:cNvPr id="57368" name="AutoShape 10"/>
            <p:cNvSpPr>
              <a:spLocks noChangeArrowheads="1"/>
            </p:cNvSpPr>
            <p:nvPr/>
          </p:nvSpPr>
          <p:spPr bwMode="auto">
            <a:xfrm rot="16200000" flipH="1">
              <a:off x="3768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7369" name="Rectangle 11"/>
            <p:cNvSpPr>
              <a:spLocks noChangeArrowheads="1"/>
            </p:cNvSpPr>
            <p:nvPr/>
          </p:nvSpPr>
          <p:spPr bwMode="auto">
            <a:xfrm>
              <a:off x="2880" y="1488"/>
              <a:ext cx="1920" cy="2256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7370" name="Line 12"/>
            <p:cNvSpPr>
              <a:spLocks noChangeShapeType="1"/>
            </p:cNvSpPr>
            <p:nvPr/>
          </p:nvSpPr>
          <p:spPr bwMode="auto">
            <a:xfrm flipH="1">
              <a:off x="3792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371" name="Line 13"/>
            <p:cNvSpPr>
              <a:spLocks noChangeShapeType="1"/>
            </p:cNvSpPr>
            <p:nvPr/>
          </p:nvSpPr>
          <p:spPr bwMode="auto">
            <a:xfrm flipH="1">
              <a:off x="3744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372" name="Line 14"/>
            <p:cNvSpPr>
              <a:spLocks noChangeShapeType="1"/>
            </p:cNvSpPr>
            <p:nvPr/>
          </p:nvSpPr>
          <p:spPr bwMode="auto">
            <a:xfrm flipH="1">
              <a:off x="3552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373" name="Line 15"/>
            <p:cNvSpPr>
              <a:spLocks noChangeShapeType="1"/>
            </p:cNvSpPr>
            <p:nvPr/>
          </p:nvSpPr>
          <p:spPr bwMode="auto">
            <a:xfrm flipH="1">
              <a:off x="3504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1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nimBg="1"/>
      <p:bldP spid="177155" grpId="0" animBg="1"/>
      <p:bldP spid="177157" grpId="0"/>
      <p:bldP spid="177158" grpId="0" animBg="1"/>
      <p:bldP spid="177159" grpId="0" animBg="1"/>
      <p:bldP spid="177159" grpId="1" animBg="1"/>
      <p:bldP spid="177160" grpId="0"/>
      <p:bldP spid="177160" grpId="1"/>
      <p:bldP spid="177169" grpId="0"/>
      <p:bldP spid="177175" grpId="0" animBg="1"/>
      <p:bldP spid="177177" grpId="0"/>
      <p:bldP spid="177186" grpId="0" animBg="1"/>
      <p:bldP spid="177186" grpId="1" animBg="1"/>
      <p:bldP spid="177187" grpId="0"/>
      <p:bldP spid="1771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818670-E972-4853-A98D-A5B8BD52DC2A}" type="slidenum">
              <a:rPr lang="zh-TW" altLang="en-US" smtClean="0">
                <a:ea typeface="新細明體" charset="-120"/>
              </a:rPr>
              <a:pPr eaLnBrk="1" hangingPunct="1"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78178" name="AutoShape 2"/>
          <p:cNvSpPr>
            <a:spLocks noChangeArrowheads="1"/>
          </p:cNvSpPr>
          <p:nvPr/>
        </p:nvSpPr>
        <p:spPr bwMode="auto">
          <a:xfrm rot="16200000" flipH="1">
            <a:off x="29337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53340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105400" y="617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5: push(2)</a:t>
            </a:r>
          </a:p>
        </p:txBody>
      </p:sp>
      <p:sp>
        <p:nvSpPr>
          <p:cNvPr id="178182" name="AutoShape 6"/>
          <p:cNvSpPr>
            <a:spLocks noChangeArrowheads="1"/>
          </p:cNvSpPr>
          <p:nvPr/>
        </p:nvSpPr>
        <p:spPr bwMode="auto">
          <a:xfrm>
            <a:off x="45720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55626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latin typeface="Verdana" pitchFamily="34" charset="0"/>
                <a:ea typeface="新細明體" charset="-120"/>
              </a:rPr>
              <a:t>4 5 + 7</a:t>
            </a:r>
            <a:r>
              <a:rPr lang="en-US" altLang="zh-TW">
                <a:latin typeface="Verdana" pitchFamily="34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2</a:t>
            </a:r>
            <a:r>
              <a:rPr lang="en-US" altLang="zh-TW">
                <a:latin typeface="Verdana" pitchFamily="34" charset="0"/>
                <a:ea typeface="新細明體" charset="-120"/>
              </a:rPr>
              <a:t> - *</a:t>
            </a: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990600" y="617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4: push(7)</a:t>
            </a: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 rot="16200000" flipH="1">
            <a:off x="-11049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5334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80" name="Rectangle 13"/>
          <p:cNvSpPr>
            <a:spLocks noChangeArrowheads="1"/>
          </p:cNvSpPr>
          <p:nvPr/>
        </p:nvSpPr>
        <p:spPr bwMode="auto">
          <a:xfrm>
            <a:off x="12954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81" name="Text Box 25"/>
          <p:cNvSpPr txBox="1">
            <a:spLocks noChangeArrowheads="1"/>
          </p:cNvSpPr>
          <p:nvPr/>
        </p:nvSpPr>
        <p:spPr bwMode="auto">
          <a:xfrm>
            <a:off x="14478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latin typeface="Verdana" pitchFamily="34" charset="0"/>
                <a:ea typeface="新細明體" charset="-120"/>
              </a:rPr>
              <a:t>4 5 +</a:t>
            </a:r>
            <a:r>
              <a:rPr lang="en-US" altLang="zh-TW">
                <a:latin typeface="Verdana" pitchFamily="34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7</a:t>
            </a:r>
            <a:r>
              <a:rPr lang="en-US" altLang="zh-TW">
                <a:latin typeface="Verdana" pitchFamily="34" charset="0"/>
                <a:ea typeface="新細明體" charset="-120"/>
              </a:rPr>
              <a:t> 2 - *</a:t>
            </a:r>
          </a:p>
        </p:txBody>
      </p:sp>
      <p:sp>
        <p:nvSpPr>
          <p:cNvPr id="58382" name="AutoShape 35"/>
          <p:cNvSpPr>
            <a:spLocks noChangeArrowheads="1"/>
          </p:cNvSpPr>
          <p:nvPr/>
        </p:nvSpPr>
        <p:spPr bwMode="auto">
          <a:xfrm>
            <a:off x="1066800" y="4800600"/>
            <a:ext cx="2667000" cy="990600"/>
          </a:xfrm>
          <a:prstGeom prst="flowChartMagneticDisk">
            <a:avLst/>
          </a:prstGeom>
          <a:solidFill>
            <a:srgbClr val="B2B2B2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8212" name="AutoShape 36"/>
          <p:cNvSpPr>
            <a:spLocks noChangeArrowheads="1"/>
          </p:cNvSpPr>
          <p:nvPr/>
        </p:nvSpPr>
        <p:spPr bwMode="auto">
          <a:xfrm>
            <a:off x="838200" y="4114800"/>
            <a:ext cx="2667000" cy="990600"/>
          </a:xfrm>
          <a:prstGeom prst="flowChartMagneticDisk">
            <a:avLst/>
          </a:prstGeom>
          <a:solidFill>
            <a:srgbClr val="FF7C8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84" name="Text Box 37"/>
          <p:cNvSpPr txBox="1">
            <a:spLocks noChangeArrowheads="1"/>
          </p:cNvSpPr>
          <p:nvPr/>
        </p:nvSpPr>
        <p:spPr bwMode="auto">
          <a:xfrm>
            <a:off x="19812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16764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7</a:t>
            </a:r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>
            <a:off x="533400" y="1905000"/>
            <a:ext cx="3810000" cy="4038600"/>
            <a:chOff x="336" y="1200"/>
            <a:chExt cx="2400" cy="2544"/>
          </a:xfrm>
        </p:grpSpPr>
        <p:sp>
          <p:nvSpPr>
            <p:cNvPr id="58400" name="Rectangle 19"/>
            <p:cNvSpPr>
              <a:spLocks noChangeArrowheads="1"/>
            </p:cNvSpPr>
            <p:nvPr/>
          </p:nvSpPr>
          <p:spPr bwMode="auto">
            <a:xfrm>
              <a:off x="336" y="1488"/>
              <a:ext cx="1920" cy="2256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8401" name="AutoShape 20"/>
            <p:cNvSpPr>
              <a:spLocks noChangeArrowheads="1"/>
            </p:cNvSpPr>
            <p:nvPr/>
          </p:nvSpPr>
          <p:spPr bwMode="auto">
            <a:xfrm rot="16200000" flipH="1">
              <a:off x="1224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8402" name="Line 21"/>
            <p:cNvSpPr>
              <a:spLocks noChangeShapeType="1"/>
            </p:cNvSpPr>
            <p:nvPr/>
          </p:nvSpPr>
          <p:spPr bwMode="auto">
            <a:xfrm flipH="1">
              <a:off x="1248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8403" name="Line 22"/>
            <p:cNvSpPr>
              <a:spLocks noChangeShapeType="1"/>
            </p:cNvSpPr>
            <p:nvPr/>
          </p:nvSpPr>
          <p:spPr bwMode="auto">
            <a:xfrm flipH="1">
              <a:off x="1200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8404" name="Line 23"/>
            <p:cNvSpPr>
              <a:spLocks noChangeShapeType="1"/>
            </p:cNvSpPr>
            <p:nvPr/>
          </p:nvSpPr>
          <p:spPr bwMode="auto">
            <a:xfrm flipH="1">
              <a:off x="1008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8405" name="Line 24"/>
            <p:cNvSpPr>
              <a:spLocks noChangeShapeType="1"/>
            </p:cNvSpPr>
            <p:nvPr/>
          </p:nvSpPr>
          <p:spPr bwMode="auto">
            <a:xfrm flipH="1">
              <a:off x="960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78219" name="AutoShape 43"/>
          <p:cNvSpPr>
            <a:spLocks noChangeArrowheads="1"/>
          </p:cNvSpPr>
          <p:nvPr/>
        </p:nvSpPr>
        <p:spPr bwMode="auto">
          <a:xfrm>
            <a:off x="5105400" y="4800600"/>
            <a:ext cx="2667000" cy="990600"/>
          </a:xfrm>
          <a:prstGeom prst="flowChartMagneticDisk">
            <a:avLst/>
          </a:prstGeom>
          <a:solidFill>
            <a:srgbClr val="B2B2B2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8220" name="AutoShape 44"/>
          <p:cNvSpPr>
            <a:spLocks noChangeArrowheads="1"/>
          </p:cNvSpPr>
          <p:nvPr/>
        </p:nvSpPr>
        <p:spPr bwMode="auto">
          <a:xfrm>
            <a:off x="4800600" y="4114800"/>
            <a:ext cx="2667000" cy="990600"/>
          </a:xfrm>
          <a:prstGeom prst="flowChartMagneticDisk">
            <a:avLst/>
          </a:prstGeom>
          <a:solidFill>
            <a:srgbClr val="FF7C8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8221" name="Text Box 45"/>
          <p:cNvSpPr txBox="1">
            <a:spLocks noChangeArrowheads="1"/>
          </p:cNvSpPr>
          <p:nvPr/>
        </p:nvSpPr>
        <p:spPr bwMode="auto">
          <a:xfrm>
            <a:off x="60198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78222" name="Text Box 46"/>
          <p:cNvSpPr txBox="1">
            <a:spLocks noChangeArrowheads="1"/>
          </p:cNvSpPr>
          <p:nvPr/>
        </p:nvSpPr>
        <p:spPr bwMode="auto">
          <a:xfrm>
            <a:off x="54864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78215" name="AutoShape 39"/>
          <p:cNvSpPr>
            <a:spLocks noChangeArrowheads="1"/>
          </p:cNvSpPr>
          <p:nvPr/>
        </p:nvSpPr>
        <p:spPr bwMode="auto">
          <a:xfrm>
            <a:off x="4953000" y="3429000"/>
            <a:ext cx="2667000" cy="990600"/>
          </a:xfrm>
          <a:prstGeom prst="flowChartMagneticDisk">
            <a:avLst/>
          </a:prstGeom>
          <a:solidFill>
            <a:srgbClr val="FF9900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867400" y="3886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0" y="1905000"/>
            <a:ext cx="3810000" cy="4038600"/>
            <a:chOff x="2880" y="1200"/>
            <a:chExt cx="2400" cy="2544"/>
          </a:xfrm>
        </p:grpSpPr>
        <p:sp>
          <p:nvSpPr>
            <p:cNvPr id="58394" name="AutoShape 29"/>
            <p:cNvSpPr>
              <a:spLocks noChangeArrowheads="1"/>
            </p:cNvSpPr>
            <p:nvPr/>
          </p:nvSpPr>
          <p:spPr bwMode="auto">
            <a:xfrm rot="16200000" flipH="1">
              <a:off x="3768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8395" name="Rectangle 30"/>
            <p:cNvSpPr>
              <a:spLocks noChangeArrowheads="1"/>
            </p:cNvSpPr>
            <p:nvPr/>
          </p:nvSpPr>
          <p:spPr bwMode="auto">
            <a:xfrm>
              <a:off x="2880" y="1488"/>
              <a:ext cx="1920" cy="2256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8396" name="Line 31"/>
            <p:cNvSpPr>
              <a:spLocks noChangeShapeType="1"/>
            </p:cNvSpPr>
            <p:nvPr/>
          </p:nvSpPr>
          <p:spPr bwMode="auto">
            <a:xfrm flipH="1">
              <a:off x="3792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8397" name="Line 32"/>
            <p:cNvSpPr>
              <a:spLocks noChangeShapeType="1"/>
            </p:cNvSpPr>
            <p:nvPr/>
          </p:nvSpPr>
          <p:spPr bwMode="auto">
            <a:xfrm flipH="1">
              <a:off x="3744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8398" name="Line 33"/>
            <p:cNvSpPr>
              <a:spLocks noChangeShapeType="1"/>
            </p:cNvSpPr>
            <p:nvPr/>
          </p:nvSpPr>
          <p:spPr bwMode="auto">
            <a:xfrm flipH="1">
              <a:off x="3552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8399" name="Line 34"/>
            <p:cNvSpPr>
              <a:spLocks noChangeShapeType="1"/>
            </p:cNvSpPr>
            <p:nvPr/>
          </p:nvSpPr>
          <p:spPr bwMode="auto">
            <a:xfrm flipH="1">
              <a:off x="3504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4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8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79" grpId="0" animBg="1"/>
      <p:bldP spid="178181" grpId="0"/>
      <p:bldP spid="178182" grpId="0" animBg="1"/>
      <p:bldP spid="178185" grpId="0"/>
      <p:bldP spid="178212" grpId="0" animBg="1"/>
      <p:bldP spid="178214" grpId="0"/>
      <p:bldP spid="178219" grpId="0" animBg="1"/>
      <p:bldP spid="178220" grpId="0" animBg="1"/>
      <p:bldP spid="178221" grpId="0"/>
      <p:bldP spid="178222" grpId="0"/>
      <p:bldP spid="178215" grpId="0" animBg="1"/>
      <p:bldP spid="1782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6B840-C190-457B-93B3-A833DB4B5AAB}" type="slidenum">
              <a:rPr lang="zh-TW" altLang="en-US" smtClean="0">
                <a:ea typeface="新細明體" charset="-120"/>
              </a:rPr>
              <a:pPr eaLnBrk="1" hangingPunct="1"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79202" name="AutoShape 2"/>
          <p:cNvSpPr>
            <a:spLocks noChangeArrowheads="1"/>
          </p:cNvSpPr>
          <p:nvPr/>
        </p:nvSpPr>
        <p:spPr bwMode="auto">
          <a:xfrm rot="16200000" flipH="1">
            <a:off x="29337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53340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105400" y="6096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7: pop() twice and compute the result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45720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55626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latin typeface="Verdana" pitchFamily="34" charset="0"/>
                <a:ea typeface="新細明體" charset="-120"/>
              </a:rPr>
              <a:t>4 5 + 7 2 -</a:t>
            </a:r>
            <a:r>
              <a:rPr lang="en-US" altLang="zh-TW">
                <a:latin typeface="Verdana" pitchFamily="34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*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990600" y="6096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Step 6: pop() twice and then push the result</a:t>
            </a:r>
          </a:p>
        </p:txBody>
      </p:sp>
      <p:sp>
        <p:nvSpPr>
          <p:cNvPr id="59402" name="AutoShape 9"/>
          <p:cNvSpPr>
            <a:spLocks noChangeArrowheads="1"/>
          </p:cNvSpPr>
          <p:nvPr/>
        </p:nvSpPr>
        <p:spPr bwMode="auto">
          <a:xfrm rot="16200000" flipH="1">
            <a:off x="-1104900" y="3543300"/>
            <a:ext cx="4038600" cy="762000"/>
          </a:xfrm>
          <a:prstGeom prst="parallelogram">
            <a:avLst>
              <a:gd name="adj" fmla="val 58251"/>
            </a:avLst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3" name="AutoShape 10"/>
          <p:cNvSpPr>
            <a:spLocks noChangeArrowheads="1"/>
          </p:cNvSpPr>
          <p:nvPr/>
        </p:nvSpPr>
        <p:spPr bwMode="auto">
          <a:xfrm>
            <a:off x="533400" y="5486400"/>
            <a:ext cx="3810000" cy="457200"/>
          </a:xfrm>
          <a:prstGeom prst="flowChartInputOutpu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1295400" y="1905000"/>
            <a:ext cx="3048000" cy="35814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5" name="Text Box 12"/>
          <p:cNvSpPr txBox="1">
            <a:spLocks noChangeArrowheads="1"/>
          </p:cNvSpPr>
          <p:nvPr/>
        </p:nvSpPr>
        <p:spPr bwMode="auto">
          <a:xfrm>
            <a:off x="1447800" y="1309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DDDDDD"/>
                </a:solidFill>
                <a:latin typeface="Verdana" pitchFamily="34" charset="0"/>
                <a:ea typeface="新細明體" charset="-120"/>
              </a:rPr>
              <a:t>4 5 + 7 2</a:t>
            </a:r>
            <a:r>
              <a:rPr lang="en-US" altLang="zh-TW">
                <a:latin typeface="Verdana" pitchFamily="34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-</a:t>
            </a:r>
            <a:r>
              <a:rPr lang="en-US" altLang="zh-TW">
                <a:latin typeface="Verdana" pitchFamily="34" charset="0"/>
                <a:ea typeface="新細明體" charset="-120"/>
              </a:rPr>
              <a:t> *</a:t>
            </a:r>
          </a:p>
        </p:txBody>
      </p:sp>
      <p:sp>
        <p:nvSpPr>
          <p:cNvPr id="59406" name="AutoShape 13"/>
          <p:cNvSpPr>
            <a:spLocks noChangeArrowheads="1"/>
          </p:cNvSpPr>
          <p:nvPr/>
        </p:nvSpPr>
        <p:spPr bwMode="auto">
          <a:xfrm>
            <a:off x="1066800" y="4800600"/>
            <a:ext cx="2667000" cy="990600"/>
          </a:xfrm>
          <a:prstGeom prst="flowChartMagneticDisk">
            <a:avLst/>
          </a:prstGeom>
          <a:solidFill>
            <a:srgbClr val="B2B2B2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9812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79224" name="AutoShape 24"/>
          <p:cNvSpPr>
            <a:spLocks noChangeArrowheads="1"/>
          </p:cNvSpPr>
          <p:nvPr/>
        </p:nvSpPr>
        <p:spPr bwMode="auto">
          <a:xfrm>
            <a:off x="5105400" y="4800600"/>
            <a:ext cx="2667000" cy="990600"/>
          </a:xfrm>
          <a:prstGeom prst="flowChartMagneticDisk">
            <a:avLst/>
          </a:prstGeom>
          <a:solidFill>
            <a:srgbClr val="B2B2B2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9225" name="AutoShape 25"/>
          <p:cNvSpPr>
            <a:spLocks noChangeArrowheads="1"/>
          </p:cNvSpPr>
          <p:nvPr/>
        </p:nvSpPr>
        <p:spPr bwMode="auto">
          <a:xfrm>
            <a:off x="762000" y="4114800"/>
            <a:ext cx="2667000" cy="990600"/>
          </a:xfrm>
          <a:prstGeom prst="flowChartMagneticDisk">
            <a:avLst/>
          </a:prstGeom>
          <a:solidFill>
            <a:srgbClr val="FF7C8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6019800" y="525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14478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79228" name="AutoShape 28"/>
          <p:cNvSpPr>
            <a:spLocks noChangeArrowheads="1"/>
          </p:cNvSpPr>
          <p:nvPr/>
        </p:nvSpPr>
        <p:spPr bwMode="auto">
          <a:xfrm>
            <a:off x="914400" y="3429000"/>
            <a:ext cx="2667000" cy="990600"/>
          </a:xfrm>
          <a:prstGeom prst="flowChartMagneticDisk">
            <a:avLst/>
          </a:prstGeom>
          <a:solidFill>
            <a:srgbClr val="FF9900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1828800" y="3886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</a:p>
        </p:txBody>
      </p:sp>
      <p:grpSp>
        <p:nvGrpSpPr>
          <p:cNvPr id="59414" name="Group 17"/>
          <p:cNvGrpSpPr>
            <a:grpSpLocks/>
          </p:cNvGrpSpPr>
          <p:nvPr/>
        </p:nvGrpSpPr>
        <p:grpSpPr bwMode="auto">
          <a:xfrm>
            <a:off x="533400" y="1905000"/>
            <a:ext cx="3810000" cy="4038600"/>
            <a:chOff x="336" y="1200"/>
            <a:chExt cx="2400" cy="2544"/>
          </a:xfrm>
        </p:grpSpPr>
        <p:sp>
          <p:nvSpPr>
            <p:cNvPr id="59424" name="Rectangle 18"/>
            <p:cNvSpPr>
              <a:spLocks noChangeArrowheads="1"/>
            </p:cNvSpPr>
            <p:nvPr/>
          </p:nvSpPr>
          <p:spPr bwMode="auto">
            <a:xfrm>
              <a:off x="336" y="1488"/>
              <a:ext cx="1920" cy="2256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9425" name="AutoShape 19"/>
            <p:cNvSpPr>
              <a:spLocks noChangeArrowheads="1"/>
            </p:cNvSpPr>
            <p:nvPr/>
          </p:nvSpPr>
          <p:spPr bwMode="auto">
            <a:xfrm rot="16200000" flipH="1">
              <a:off x="1224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9426" name="Line 20"/>
            <p:cNvSpPr>
              <a:spLocks noChangeShapeType="1"/>
            </p:cNvSpPr>
            <p:nvPr/>
          </p:nvSpPr>
          <p:spPr bwMode="auto">
            <a:xfrm flipH="1">
              <a:off x="1248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427" name="Line 21"/>
            <p:cNvSpPr>
              <a:spLocks noChangeShapeType="1"/>
            </p:cNvSpPr>
            <p:nvPr/>
          </p:nvSpPr>
          <p:spPr bwMode="auto">
            <a:xfrm flipH="1">
              <a:off x="1200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428" name="Line 22"/>
            <p:cNvSpPr>
              <a:spLocks noChangeShapeType="1"/>
            </p:cNvSpPr>
            <p:nvPr/>
          </p:nvSpPr>
          <p:spPr bwMode="auto">
            <a:xfrm flipH="1">
              <a:off x="1008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429" name="Line 23"/>
            <p:cNvSpPr>
              <a:spLocks noChangeShapeType="1"/>
            </p:cNvSpPr>
            <p:nvPr/>
          </p:nvSpPr>
          <p:spPr bwMode="auto">
            <a:xfrm flipH="1">
              <a:off x="960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79214" name="AutoShape 14"/>
          <p:cNvSpPr>
            <a:spLocks noChangeArrowheads="1"/>
          </p:cNvSpPr>
          <p:nvPr/>
        </p:nvSpPr>
        <p:spPr bwMode="auto">
          <a:xfrm>
            <a:off x="4876800" y="4114800"/>
            <a:ext cx="2667000" cy="990600"/>
          </a:xfrm>
          <a:prstGeom prst="flowChartMagneticDisk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57150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5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1905000"/>
            <a:ext cx="3810000" cy="4038600"/>
            <a:chOff x="2880" y="1200"/>
            <a:chExt cx="2400" cy="2544"/>
          </a:xfrm>
        </p:grpSpPr>
        <p:sp>
          <p:nvSpPr>
            <p:cNvPr id="59418" name="AutoShape 31"/>
            <p:cNvSpPr>
              <a:spLocks noChangeArrowheads="1"/>
            </p:cNvSpPr>
            <p:nvPr/>
          </p:nvSpPr>
          <p:spPr bwMode="auto">
            <a:xfrm rot="16200000" flipH="1">
              <a:off x="3768" y="2232"/>
              <a:ext cx="2544" cy="480"/>
            </a:xfrm>
            <a:prstGeom prst="parallelogram">
              <a:avLst>
                <a:gd name="adj" fmla="val 58251"/>
              </a:avLst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9419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920" cy="2256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9420" name="Line 33"/>
            <p:cNvSpPr>
              <a:spLocks noChangeShapeType="1"/>
            </p:cNvSpPr>
            <p:nvPr/>
          </p:nvSpPr>
          <p:spPr bwMode="auto">
            <a:xfrm flipH="1">
              <a:off x="3792" y="1776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421" name="Line 34"/>
            <p:cNvSpPr>
              <a:spLocks noChangeShapeType="1"/>
            </p:cNvSpPr>
            <p:nvPr/>
          </p:nvSpPr>
          <p:spPr bwMode="auto">
            <a:xfrm flipH="1">
              <a:off x="3744" y="1920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422" name="Line 35"/>
            <p:cNvSpPr>
              <a:spLocks noChangeShapeType="1"/>
            </p:cNvSpPr>
            <p:nvPr/>
          </p:nvSpPr>
          <p:spPr bwMode="auto">
            <a:xfrm flipH="1">
              <a:off x="3552" y="3024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9423" name="Line 36"/>
            <p:cNvSpPr>
              <a:spLocks noChangeShapeType="1"/>
            </p:cNvSpPr>
            <p:nvPr/>
          </p:nvSpPr>
          <p:spPr bwMode="auto">
            <a:xfrm flipH="1">
              <a:off x="3504" y="3168"/>
              <a:ext cx="576" cy="33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0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nimBg="1"/>
      <p:bldP spid="179203" grpId="0" animBg="1"/>
      <p:bldP spid="179205" grpId="0"/>
      <p:bldP spid="179206" grpId="0" animBg="1"/>
      <p:bldP spid="179207" grpId="0"/>
      <p:bldP spid="179224" grpId="0" animBg="1"/>
      <p:bldP spid="179224" grpId="1" animBg="1"/>
      <p:bldP spid="179225" grpId="0" animBg="1"/>
      <p:bldP spid="179226" grpId="0"/>
      <p:bldP spid="179226" grpId="1"/>
      <p:bldP spid="179227" grpId="0"/>
      <p:bldP spid="179228" grpId="0" animBg="1"/>
      <p:bldP spid="179229" grpId="0"/>
      <p:bldP spid="179214" grpId="0" animBg="1"/>
      <p:bldP spid="179214" grpId="1" animBg="1"/>
      <p:bldP spid="179216" grpId="0"/>
      <p:bldP spid="1792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DCEF8D-61B3-42D9-B50F-7CAD25F0611D}" type="slidenum">
              <a:rPr lang="zh-TW" altLang="en-US" smtClean="0">
                <a:ea typeface="新細明體" charset="-120"/>
              </a:rPr>
              <a:pPr eaLnBrk="1" hangingPunct="1"/>
              <a:t>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Algorithm: Infix to Postfix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Read from infix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input is an operand, output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input is operator </a:t>
            </a:r>
            <a:r>
              <a:rPr lang="en-US" altLang="zh-TW" sz="2000" smtClean="0">
                <a:solidFill>
                  <a:srgbClr val="FF7C80"/>
                </a:solidFill>
                <a:ea typeface="新細明體" charset="-120"/>
              </a:rPr>
              <a:t>(</a:t>
            </a:r>
            <a:r>
              <a:rPr lang="en-US" altLang="zh-TW" sz="2000" smtClean="0">
                <a:ea typeface="新細明體" charset="-120"/>
              </a:rPr>
              <a:t>, push it onto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input is operator </a:t>
            </a:r>
            <a:r>
              <a:rPr lang="en-US" altLang="zh-TW" sz="2000" smtClean="0">
                <a:solidFill>
                  <a:srgbClr val="FF7C80"/>
                </a:solidFill>
                <a:ea typeface="新細明體" charset="-120"/>
              </a:rPr>
              <a:t>)</a:t>
            </a:r>
            <a:r>
              <a:rPr lang="en-US" altLang="zh-TW" sz="2000" smtClean="0">
                <a:ea typeface="新細明體" charset="-120"/>
              </a:rPr>
              <a:t>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charset="-120"/>
              </a:rPr>
              <a:t>Pop all operators from stack and output them orderly; until…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charset="-120"/>
              </a:rPr>
              <a:t>Pop </a:t>
            </a:r>
            <a:r>
              <a:rPr lang="en-US" altLang="zh-TW" sz="1800" smtClean="0">
                <a:solidFill>
                  <a:srgbClr val="FF7C80"/>
                </a:solidFill>
                <a:ea typeface="新細明體" charset="-120"/>
              </a:rPr>
              <a:t>(</a:t>
            </a:r>
            <a:r>
              <a:rPr lang="en-US" altLang="zh-TW" sz="1800" smtClean="0">
                <a:ea typeface="新細明體" charset="-120"/>
              </a:rPr>
              <a:t>, but no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input is an operator (e.g. </a:t>
            </a:r>
            <a:r>
              <a:rPr lang="en-US" altLang="zh-TW" sz="2000" smtClean="0">
                <a:solidFill>
                  <a:srgbClr val="FF7C80"/>
                </a:solidFill>
                <a:ea typeface="新細明體" charset="-120"/>
              </a:rPr>
              <a:t>+</a:t>
            </a:r>
            <a:r>
              <a:rPr lang="en-US" altLang="zh-TW" sz="2000" smtClean="0">
                <a:ea typeface="新細明體" charset="-120"/>
              </a:rPr>
              <a:t>, </a:t>
            </a:r>
            <a:r>
              <a:rPr lang="en-US" altLang="zh-TW" sz="2000" smtClean="0">
                <a:solidFill>
                  <a:srgbClr val="FF7C80"/>
                </a:solidFill>
                <a:ea typeface="新細明體" charset="-120"/>
              </a:rPr>
              <a:t>-</a:t>
            </a:r>
            <a:r>
              <a:rPr lang="en-US" altLang="zh-TW" sz="2000" smtClean="0">
                <a:ea typeface="新細明體" charset="-120"/>
              </a:rPr>
              <a:t>, </a:t>
            </a:r>
            <a:r>
              <a:rPr lang="en-US" altLang="zh-TW" sz="2000" smtClean="0">
                <a:solidFill>
                  <a:srgbClr val="FF7C80"/>
                </a:solidFill>
                <a:ea typeface="新細明體" charset="-120"/>
              </a:rPr>
              <a:t>*</a:t>
            </a:r>
            <a:r>
              <a:rPr lang="en-US" altLang="zh-TW" sz="2000" smtClean="0">
                <a:ea typeface="新細明體" charset="-120"/>
              </a:rPr>
              <a:t>, </a:t>
            </a:r>
            <a:r>
              <a:rPr lang="en-US" altLang="zh-TW" sz="2000" smtClean="0">
                <a:solidFill>
                  <a:srgbClr val="FF7C80"/>
                </a:solidFill>
                <a:ea typeface="新細明體" charset="-120"/>
              </a:rPr>
              <a:t>/</a:t>
            </a:r>
            <a:r>
              <a:rPr lang="en-US" altLang="zh-TW" sz="2000" smtClean="0">
                <a:ea typeface="新細明體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FF0000"/>
                </a:solidFill>
                <a:ea typeface="新細明體" charset="-120"/>
              </a:rPr>
              <a:t>If input has higher precedence than the top element of the stack, then push the input onto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FF0000"/>
                </a:solidFill>
                <a:ea typeface="新細明體" charset="-120"/>
              </a:rPr>
              <a:t>Otherwise pop to output the top element </a:t>
            </a:r>
            <a:r>
              <a:rPr lang="en-US" altLang="zh-TW" sz="1800" smtClean="0">
                <a:solidFill>
                  <a:schemeClr val="accent2"/>
                </a:solidFill>
                <a:ea typeface="新細明體" charset="-120"/>
              </a:rPr>
              <a:t>repeatedly until the input has higher precedence than the top element of the stack, then push the input onto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Pop and output the rest from the stack until the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5572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AAEC6-7D58-4276-AAE3-6D3695B0C622}" type="slidenum">
              <a:rPr lang="zh-TW" altLang="en-US" smtClean="0">
                <a:ea typeface="新細明體" charset="-120"/>
              </a:rPr>
              <a:pPr eaLnBrk="1" hangingPunct="1"/>
              <a:t>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(4+5</a:t>
            </a:r>
            <a:r>
              <a:rPr lang="en-US" altLang="zh-TW" smtClean="0">
                <a:ea typeface="新細明體" charset="-120"/>
              </a:rPr>
              <a:t>/3)*(7*2–1)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752600" y="16144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752600" y="2071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1143000" y="14620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(</a:t>
            </a:r>
          </a:p>
        </p:txBody>
      </p:sp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2895600" y="2071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1752600" y="28336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1752600" y="32908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1143000" y="2667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4</a:t>
            </a:r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3048000" y="2757488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2895600" y="32908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1453" name="Rectangle 12"/>
          <p:cNvSpPr>
            <a:spLocks noChangeArrowheads="1"/>
          </p:cNvSpPr>
          <p:nvPr/>
        </p:nvSpPr>
        <p:spPr bwMode="auto">
          <a:xfrm>
            <a:off x="1752600" y="41148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1752600" y="4572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1143000" y="3962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+</a:t>
            </a:r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2895600" y="4572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1752600" y="38100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1459" name="Oval 18"/>
          <p:cNvSpPr>
            <a:spLocks noChangeArrowheads="1"/>
          </p:cNvSpPr>
          <p:nvPr/>
        </p:nvSpPr>
        <p:spPr bwMode="auto">
          <a:xfrm>
            <a:off x="609600" y="146208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61460" name="Oval 19"/>
          <p:cNvSpPr>
            <a:spLocks noChangeArrowheads="1"/>
          </p:cNvSpPr>
          <p:nvPr/>
        </p:nvSpPr>
        <p:spPr bwMode="auto">
          <a:xfrm>
            <a:off x="609600" y="2667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61461" name="Oval 20"/>
          <p:cNvSpPr>
            <a:spLocks noChangeArrowheads="1"/>
          </p:cNvSpPr>
          <p:nvPr/>
        </p:nvSpPr>
        <p:spPr bwMode="auto">
          <a:xfrm>
            <a:off x="609600" y="3962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61462" name="Rectangle 21"/>
          <p:cNvSpPr>
            <a:spLocks noChangeArrowheads="1"/>
          </p:cNvSpPr>
          <p:nvPr/>
        </p:nvSpPr>
        <p:spPr bwMode="auto">
          <a:xfrm>
            <a:off x="1752600" y="54864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1752600" y="594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1219200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5</a:t>
            </a:r>
          </a:p>
        </p:txBody>
      </p:sp>
      <p:sp>
        <p:nvSpPr>
          <p:cNvPr id="61465" name="Rectangle 24"/>
          <p:cNvSpPr>
            <a:spLocks noChangeArrowheads="1"/>
          </p:cNvSpPr>
          <p:nvPr/>
        </p:nvSpPr>
        <p:spPr bwMode="auto">
          <a:xfrm>
            <a:off x="30480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2895600" y="594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1467" name="Rectangle 26"/>
          <p:cNvSpPr>
            <a:spLocks noChangeArrowheads="1"/>
          </p:cNvSpPr>
          <p:nvPr/>
        </p:nvSpPr>
        <p:spPr bwMode="auto">
          <a:xfrm>
            <a:off x="1752600" y="51816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34290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1469" name="Oval 28"/>
          <p:cNvSpPr>
            <a:spLocks noChangeArrowheads="1"/>
          </p:cNvSpPr>
          <p:nvPr/>
        </p:nvSpPr>
        <p:spPr bwMode="auto">
          <a:xfrm>
            <a:off x="609600" y="5257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61470" name="Text Box 29"/>
          <p:cNvSpPr txBox="1">
            <a:spLocks noChangeArrowheads="1"/>
          </p:cNvSpPr>
          <p:nvPr/>
        </p:nvSpPr>
        <p:spPr bwMode="auto">
          <a:xfrm>
            <a:off x="609600" y="2071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1471" name="Text Box 30"/>
          <p:cNvSpPr txBox="1">
            <a:spLocks noChangeArrowheads="1"/>
          </p:cNvSpPr>
          <p:nvPr/>
        </p:nvSpPr>
        <p:spPr bwMode="auto">
          <a:xfrm>
            <a:off x="609600" y="32908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1472" name="Text Box 31"/>
          <p:cNvSpPr txBox="1">
            <a:spLocks noChangeArrowheads="1"/>
          </p:cNvSpPr>
          <p:nvPr/>
        </p:nvSpPr>
        <p:spPr bwMode="auto">
          <a:xfrm>
            <a:off x="609600" y="4586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1473" name="Text Box 32"/>
          <p:cNvSpPr txBox="1">
            <a:spLocks noChangeArrowheads="1"/>
          </p:cNvSpPr>
          <p:nvPr/>
        </p:nvSpPr>
        <p:spPr bwMode="auto">
          <a:xfrm>
            <a:off x="609600" y="594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15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C827BE-21EF-4811-92C3-14B1377CC541}" type="slidenum">
              <a:rPr lang="zh-TW" altLang="en-US" smtClean="0">
                <a:ea typeface="新細明體" charset="-120"/>
              </a:rPr>
              <a:pPr eaLnBrk="1" hangingPunct="1"/>
              <a:t>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(4+5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/3)</a:t>
            </a:r>
            <a:r>
              <a:rPr lang="en-US" altLang="zh-TW" smtClean="0">
                <a:ea typeface="新細明體" charset="-120"/>
              </a:rPr>
              <a:t>*(7*2–1)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905000" y="21478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905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219200" y="1981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/</a:t>
            </a: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3200400" y="2071688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3048000" y="26050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>
            <a:off x="1905000" y="18430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3581400" y="2071688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2475" name="Rectangle 10"/>
          <p:cNvSpPr>
            <a:spLocks noChangeArrowheads="1"/>
          </p:cNvSpPr>
          <p:nvPr/>
        </p:nvSpPr>
        <p:spPr bwMode="auto">
          <a:xfrm>
            <a:off x="1905000" y="5653088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(</a:t>
            </a:r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1905000" y="6110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2477" name="Text Box 12"/>
          <p:cNvSpPr txBox="1">
            <a:spLocks noChangeArrowheads="1"/>
          </p:cNvSpPr>
          <p:nvPr/>
        </p:nvSpPr>
        <p:spPr bwMode="auto">
          <a:xfrm>
            <a:off x="1219200" y="548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)</a:t>
            </a:r>
          </a:p>
        </p:txBody>
      </p:sp>
      <p:sp>
        <p:nvSpPr>
          <p:cNvPr id="62478" name="Rectangle 13"/>
          <p:cNvSpPr>
            <a:spLocks noChangeArrowheads="1"/>
          </p:cNvSpPr>
          <p:nvPr/>
        </p:nvSpPr>
        <p:spPr bwMode="auto">
          <a:xfrm>
            <a:off x="3200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3048000" y="6110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3581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3962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1905000" y="5348288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+</a:t>
            </a:r>
          </a:p>
        </p:txBody>
      </p:sp>
      <p:sp>
        <p:nvSpPr>
          <p:cNvPr id="62483" name="Oval 18"/>
          <p:cNvSpPr>
            <a:spLocks noChangeArrowheads="1"/>
          </p:cNvSpPr>
          <p:nvPr/>
        </p:nvSpPr>
        <p:spPr bwMode="auto">
          <a:xfrm>
            <a:off x="609600" y="1981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62484" name="Oval 19"/>
          <p:cNvSpPr>
            <a:spLocks noChangeArrowheads="1"/>
          </p:cNvSpPr>
          <p:nvPr/>
        </p:nvSpPr>
        <p:spPr bwMode="auto">
          <a:xfrm>
            <a:off x="609600" y="5486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1905000" y="15240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1905000" y="39004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(</a:t>
            </a:r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1905000" y="435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Stack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1219200" y="3733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Verdana" pitchFamily="34" charset="0"/>
                <a:ea typeface="新細明體" charset="-120"/>
              </a:rPr>
              <a:t>3</a:t>
            </a: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2490" name="Text Box 25"/>
          <p:cNvSpPr txBox="1">
            <a:spLocks noChangeArrowheads="1"/>
          </p:cNvSpPr>
          <p:nvPr/>
        </p:nvSpPr>
        <p:spPr bwMode="auto">
          <a:xfrm>
            <a:off x="3048000" y="435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Output</a:t>
            </a: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1905000" y="359568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3581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2493" name="Oval 28"/>
          <p:cNvSpPr>
            <a:spLocks noChangeArrowheads="1"/>
          </p:cNvSpPr>
          <p:nvPr/>
        </p:nvSpPr>
        <p:spPr bwMode="auto">
          <a:xfrm>
            <a:off x="609600" y="3733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1905000" y="3276600"/>
            <a:ext cx="7620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3962400" y="3810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1905000" y="5029200"/>
            <a:ext cx="7620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/</a:t>
            </a: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343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/</a:t>
            </a: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4724400" y="55626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609600" y="2590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609600" y="435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609600" y="6110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767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585</Words>
  <Application>Microsoft Office PowerPoint</Application>
  <PresentationFormat>On-screen Show (4:3)</PresentationFormat>
  <Paragraphs>276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Postfix Expressions</vt:lpstr>
      <vt:lpstr>Evaluate Postfix Expressions</vt:lpstr>
      <vt:lpstr>Example</vt:lpstr>
      <vt:lpstr>Example</vt:lpstr>
      <vt:lpstr>Example</vt:lpstr>
      <vt:lpstr>Example</vt:lpstr>
      <vt:lpstr>The Algorithm: Infix to Postfix</vt:lpstr>
      <vt:lpstr>Example: (4+5/3)*(7*2–1)</vt:lpstr>
      <vt:lpstr>Example: (4+5/3)*(7*2–1)</vt:lpstr>
      <vt:lpstr>Example: (4+5/3)*(7*2–1)</vt:lpstr>
      <vt:lpstr>Example: (4+5/3)*(7*2–1)</vt:lpstr>
      <vt:lpstr>Example: (4+5/3)*(7*2–1)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Postfix Expressions</dc:title>
  <dc:creator>vanting</dc:creator>
  <cp:lastModifiedBy>vanting</cp:lastModifiedBy>
  <cp:revision>1</cp:revision>
  <dcterms:created xsi:type="dcterms:W3CDTF">2014-10-14T03:28:28Z</dcterms:created>
  <dcterms:modified xsi:type="dcterms:W3CDTF">2014-10-14T03:30:08Z</dcterms:modified>
</cp:coreProperties>
</file>