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BE0E3"/>
    <a:srgbClr val="CC9900"/>
    <a:srgbClr val="FF0000"/>
    <a:srgbClr val="996633"/>
    <a:srgbClr val="669900"/>
    <a:srgbClr val="33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94206" autoAdjust="0"/>
  </p:normalViewPr>
  <p:slideViewPr>
    <p:cSldViewPr>
      <p:cViewPr varScale="1">
        <p:scale>
          <a:sx n="86" d="100"/>
          <a:sy n="86" d="100"/>
        </p:scale>
        <p:origin x="-9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9A244-1BE5-4CEF-9A9C-65E9841992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6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A114-2046-442F-AB6B-CB8D14682B2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432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BDAF-9C77-415C-953F-3D2950E399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74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DC48-4816-444D-840F-9AF26C4868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5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C07A-59F4-4CE7-B0AD-F63F824551D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56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5729A5-1E13-4B7B-B7F0-370404FD8A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127F90-5D0F-41FD-8052-827888EC7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15CF0-C7AC-4105-8355-4105BB35B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E2F32-B480-49B2-9482-240E333734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2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1A05-FAB6-4703-8455-A76442B5BE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19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A29C-2BE0-4FB8-8162-25F68F5F9C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2FA9D-0CA2-40CD-A935-05B5AA9F12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2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3344-164B-44E6-B6A6-4411D5493B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5AA1-322D-422E-B2FA-05C36EF492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89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49E4D-000F-43DC-A111-51257883BB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6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fld id="{7773794E-E5CF-4FC3-A360-F6CE6E961A7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D668-4BE5-403F-9E04-7906CC82FB9A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Time Complexity: O(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log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</a:p>
          <a:p>
            <a:r>
              <a:rPr lang="en-US" altLang="zh-TW">
                <a:ea typeface="新細明體" charset="-120"/>
              </a:rPr>
              <a:t>Space Complexity: O(log</a:t>
            </a:r>
            <a:r>
              <a:rPr lang="en-US" altLang="zh-TW" i="1">
                <a:ea typeface="新細明體" charset="-120"/>
              </a:rPr>
              <a:t>n</a:t>
            </a:r>
            <a:r>
              <a:rPr lang="en-US" altLang="zh-TW">
                <a:ea typeface="新細明體" charset="-120"/>
              </a:rPr>
              <a:t>)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57BD-AD84-42B4-AD9F-D58569A22B76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64008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58674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48006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5751" name="Rectangle 7"/>
          <p:cNvSpPr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4157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Left Sublist</a:t>
            </a:r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37338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32004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28956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415756" name="AutoShape 12"/>
          <p:cNvSpPr>
            <a:spLocks/>
          </p:cNvSpPr>
          <p:nvPr/>
        </p:nvSpPr>
        <p:spPr bwMode="auto">
          <a:xfrm rot="-5400000" flipH="1" flipV="1">
            <a:off x="3619500" y="17145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5757" name="Text Box 13"/>
          <p:cNvSpPr txBox="1">
            <a:spLocks noChangeArrowheads="1"/>
          </p:cNvSpPr>
          <p:nvPr/>
        </p:nvSpPr>
        <p:spPr bwMode="auto">
          <a:xfrm>
            <a:off x="990600" y="1600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pivot with high</a:t>
            </a:r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37338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32004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69342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64008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58674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42672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48006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5334000" y="3276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5766" name="Text Box 22"/>
          <p:cNvSpPr txBox="1">
            <a:spLocks noChangeArrowheads="1"/>
          </p:cNvSpPr>
          <p:nvPr/>
        </p:nvSpPr>
        <p:spPr bwMode="auto">
          <a:xfrm>
            <a:off x="762000" y="3352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Combining the array</a:t>
            </a:r>
          </a:p>
        </p:txBody>
      </p:sp>
      <p:sp>
        <p:nvSpPr>
          <p:cNvPr id="415767" name="AutoShape 23"/>
          <p:cNvSpPr>
            <a:spLocks/>
          </p:cNvSpPr>
          <p:nvPr/>
        </p:nvSpPr>
        <p:spPr bwMode="auto">
          <a:xfrm rot="5400000" flipV="1">
            <a:off x="3924300" y="31623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5768" name="Text Box 24"/>
          <p:cNvSpPr txBox="1">
            <a:spLocks noChangeArrowheads="1"/>
          </p:cNvSpPr>
          <p:nvPr/>
        </p:nvSpPr>
        <p:spPr bwMode="auto">
          <a:xfrm>
            <a:off x="3200400" y="39766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5334000" y="39766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5770" name="AutoShape 26"/>
          <p:cNvSpPr>
            <a:spLocks/>
          </p:cNvSpPr>
          <p:nvPr/>
        </p:nvSpPr>
        <p:spPr bwMode="auto">
          <a:xfrm rot="-5400000" flipH="1" flipV="1">
            <a:off x="6096000" y="2667000"/>
            <a:ext cx="152400" cy="25908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5771" name="Group 27"/>
          <p:cNvGrpSpPr>
            <a:grpSpLocks/>
          </p:cNvGrpSpPr>
          <p:nvPr/>
        </p:nvGrpSpPr>
        <p:grpSpPr bwMode="auto">
          <a:xfrm>
            <a:off x="4800600" y="3124200"/>
            <a:ext cx="76200" cy="762000"/>
            <a:chOff x="816" y="1680"/>
            <a:chExt cx="48" cy="720"/>
          </a:xfrm>
        </p:grpSpPr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73" name="Line 29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74" name="Line 30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75" name="Line 31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76" name="Line 32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5777" name="Text Box 33"/>
          <p:cNvSpPr txBox="1">
            <a:spLocks noChangeArrowheads="1"/>
          </p:cNvSpPr>
          <p:nvPr/>
        </p:nvSpPr>
        <p:spPr bwMode="auto">
          <a:xfrm>
            <a:off x="5715000" y="5957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recursively</a:t>
            </a:r>
          </a:p>
        </p:txBody>
      </p:sp>
      <p:sp>
        <p:nvSpPr>
          <p:cNvPr id="415778" name="Line 34"/>
          <p:cNvSpPr>
            <a:spLocks noChangeShapeType="1"/>
          </p:cNvSpPr>
          <p:nvPr/>
        </p:nvSpPr>
        <p:spPr bwMode="auto">
          <a:xfrm flipH="1" flipV="1">
            <a:off x="6248400" y="5500688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5779" name="Text Box 35"/>
          <p:cNvSpPr txBox="1">
            <a:spLocks noChangeArrowheads="1"/>
          </p:cNvSpPr>
          <p:nvPr/>
        </p:nvSpPr>
        <p:spPr bwMode="auto">
          <a:xfrm>
            <a:off x="3048000" y="48006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{7, 12, 25}   </a:t>
            </a:r>
            <a:r>
              <a:rPr lang="en-US" altLang="zh-TW">
                <a:ea typeface="MS PGothic" pitchFamily="34" charset="-128"/>
                <a:cs typeface="Arial" charset="0"/>
              </a:rPr>
              <a:t>≤</a:t>
            </a:r>
            <a:r>
              <a:rPr lang="en-US" altLang="zh-TW">
                <a:ea typeface="新細明體" charset="-120"/>
              </a:rPr>
              <a:t>   {48, 57, 92, 86, 33}</a:t>
            </a:r>
          </a:p>
        </p:txBody>
      </p:sp>
      <p:sp>
        <p:nvSpPr>
          <p:cNvPr id="415780" name="AutoShape 36"/>
          <p:cNvSpPr>
            <a:spLocks/>
          </p:cNvSpPr>
          <p:nvPr/>
        </p:nvSpPr>
        <p:spPr bwMode="auto">
          <a:xfrm rot="-5400000" flipH="1" flipV="1">
            <a:off x="6096000" y="44196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5781" name="Group 37"/>
          <p:cNvGrpSpPr>
            <a:grpSpLocks/>
          </p:cNvGrpSpPr>
          <p:nvPr/>
        </p:nvGrpSpPr>
        <p:grpSpPr bwMode="auto">
          <a:xfrm>
            <a:off x="4267200" y="3124200"/>
            <a:ext cx="76200" cy="762000"/>
            <a:chOff x="816" y="1680"/>
            <a:chExt cx="48" cy="720"/>
          </a:xfrm>
        </p:grpSpPr>
        <p:sp>
          <p:nvSpPr>
            <p:cNvPr id="415782" name="Line 38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83" name="Line 39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84" name="Line 40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85" name="Line 41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5786" name="Line 42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8" grpId="0" animBg="1"/>
      <p:bldP spid="415759" grpId="0" animBg="1"/>
      <p:bldP spid="415760" grpId="0" animBg="1"/>
      <p:bldP spid="415761" grpId="0" animBg="1"/>
      <p:bldP spid="415762" grpId="0" animBg="1"/>
      <p:bldP spid="415763" grpId="0" animBg="1"/>
      <p:bldP spid="415764" grpId="0" animBg="1"/>
      <p:bldP spid="415765" grpId="0" animBg="1"/>
      <p:bldP spid="415766" grpId="0"/>
      <p:bldP spid="415767" grpId="0" animBg="1"/>
      <p:bldP spid="415768" grpId="0"/>
      <p:bldP spid="415769" grpId="0"/>
      <p:bldP spid="415770" grpId="0" animBg="1"/>
      <p:bldP spid="415777" grpId="0"/>
      <p:bldP spid="415778" grpId="0" animBg="1"/>
      <p:bldP spid="415779" grpId="0"/>
      <p:bldP spid="4157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57FD-670E-47B3-8976-45E7147DCC9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3733800" y="3581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3200400" y="3581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267200" y="3581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64008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58674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6777" name="Rectangle 9"/>
          <p:cNvSpPr>
            <a:spLocks noChangeArrowheads="1"/>
          </p:cNvSpPr>
          <p:nvPr/>
        </p:nvSpPr>
        <p:spPr bwMode="auto">
          <a:xfrm>
            <a:off x="48006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67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Right Sublist</a:t>
            </a:r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37338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6781" name="Rectangle 13"/>
          <p:cNvSpPr>
            <a:spLocks noChangeArrowheads="1"/>
          </p:cNvSpPr>
          <p:nvPr/>
        </p:nvSpPr>
        <p:spPr bwMode="auto">
          <a:xfrm>
            <a:off x="32004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6782" name="Rectangle 14"/>
          <p:cNvSpPr>
            <a:spLocks noChangeArrowheads="1"/>
          </p:cNvSpPr>
          <p:nvPr/>
        </p:nvSpPr>
        <p:spPr bwMode="auto">
          <a:xfrm>
            <a:off x="69342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6783" name="Rectangle 15"/>
          <p:cNvSpPr>
            <a:spLocks noChangeArrowheads="1"/>
          </p:cNvSpPr>
          <p:nvPr/>
        </p:nvSpPr>
        <p:spPr bwMode="auto">
          <a:xfrm>
            <a:off x="64008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6784" name="Rectangle 16"/>
          <p:cNvSpPr>
            <a:spLocks noChangeArrowheads="1"/>
          </p:cNvSpPr>
          <p:nvPr/>
        </p:nvSpPr>
        <p:spPr bwMode="auto">
          <a:xfrm>
            <a:off x="58674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6785" name="Rectangle 17"/>
          <p:cNvSpPr>
            <a:spLocks noChangeArrowheads="1"/>
          </p:cNvSpPr>
          <p:nvPr/>
        </p:nvSpPr>
        <p:spPr bwMode="auto">
          <a:xfrm>
            <a:off x="48006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6786" name="Rectangle 18"/>
          <p:cNvSpPr>
            <a:spLocks noChangeArrowheads="1"/>
          </p:cNvSpPr>
          <p:nvPr/>
        </p:nvSpPr>
        <p:spPr bwMode="auto">
          <a:xfrm>
            <a:off x="5334000" y="3581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6787" name="Text Box 19"/>
          <p:cNvSpPr txBox="1">
            <a:spLocks noChangeArrowheads="1"/>
          </p:cNvSpPr>
          <p:nvPr/>
        </p:nvSpPr>
        <p:spPr bwMode="auto">
          <a:xfrm>
            <a:off x="228600" y="36718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Search and exchange</a:t>
            </a:r>
          </a:p>
        </p:txBody>
      </p:sp>
      <p:grpSp>
        <p:nvGrpSpPr>
          <p:cNvPr id="416788" name="Group 20"/>
          <p:cNvGrpSpPr>
            <a:grpSpLocks/>
          </p:cNvGrpSpPr>
          <p:nvPr/>
        </p:nvGrpSpPr>
        <p:grpSpPr bwMode="auto">
          <a:xfrm>
            <a:off x="5334000" y="3429000"/>
            <a:ext cx="76200" cy="762000"/>
            <a:chOff x="816" y="1680"/>
            <a:chExt cx="48" cy="720"/>
          </a:xfrm>
        </p:grpSpPr>
        <p:sp>
          <p:nvSpPr>
            <p:cNvPr id="416789" name="Line 21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790" name="Line 22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791" name="Line 23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792" name="Line 24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793" name="Line 25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6794" name="Text Box 26"/>
          <p:cNvSpPr txBox="1">
            <a:spLocks noChangeArrowheads="1"/>
          </p:cNvSpPr>
          <p:nvPr/>
        </p:nvSpPr>
        <p:spPr bwMode="auto">
          <a:xfrm>
            <a:off x="5334000" y="2209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6795" name="AutoShape 27"/>
          <p:cNvSpPr>
            <a:spLocks/>
          </p:cNvSpPr>
          <p:nvPr/>
        </p:nvSpPr>
        <p:spPr bwMode="auto">
          <a:xfrm rot="-5400000" flipH="1" flipV="1">
            <a:off x="6096000" y="900113"/>
            <a:ext cx="152400" cy="25908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796" name="Oval 28"/>
          <p:cNvSpPr>
            <a:spLocks noChangeArrowheads="1"/>
          </p:cNvSpPr>
          <p:nvPr/>
        </p:nvSpPr>
        <p:spPr bwMode="auto">
          <a:xfrm>
            <a:off x="4876800" y="3657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797" name="Text Box 29"/>
          <p:cNvSpPr txBox="1">
            <a:spLocks noChangeArrowheads="1"/>
          </p:cNvSpPr>
          <p:nvPr/>
        </p:nvSpPr>
        <p:spPr bwMode="auto">
          <a:xfrm>
            <a:off x="4495800" y="2743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 flipV="1">
            <a:off x="5029200" y="30480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6799" name="AutoShape 31"/>
          <p:cNvSpPr>
            <a:spLocks noChangeArrowheads="1"/>
          </p:cNvSpPr>
          <p:nvPr/>
        </p:nvSpPr>
        <p:spPr bwMode="auto">
          <a:xfrm rot="-5400000">
            <a:off x="6934200" y="3124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00" name="AutoShape 32"/>
          <p:cNvSpPr>
            <a:spLocks noChangeArrowheads="1"/>
          </p:cNvSpPr>
          <p:nvPr/>
        </p:nvSpPr>
        <p:spPr bwMode="auto">
          <a:xfrm rot="-5400000">
            <a:off x="5334000" y="3124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01" name="Text Box 33"/>
          <p:cNvSpPr txBox="1">
            <a:spLocks noChangeArrowheads="1"/>
          </p:cNvSpPr>
          <p:nvPr/>
        </p:nvSpPr>
        <p:spPr bwMode="auto">
          <a:xfrm>
            <a:off x="5257800" y="2743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6802" name="Text Box 34"/>
          <p:cNvSpPr txBox="1">
            <a:spLocks noChangeArrowheads="1"/>
          </p:cNvSpPr>
          <p:nvPr/>
        </p:nvSpPr>
        <p:spPr bwMode="auto">
          <a:xfrm>
            <a:off x="67818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6803" name="Arc 35"/>
          <p:cNvSpPr>
            <a:spLocks/>
          </p:cNvSpPr>
          <p:nvPr/>
        </p:nvSpPr>
        <p:spPr bwMode="auto">
          <a:xfrm rot="10774548" flipH="1">
            <a:off x="5562600" y="4038600"/>
            <a:ext cx="16764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04" name="Rectangle 36"/>
          <p:cNvSpPr>
            <a:spLocks noChangeArrowheads="1"/>
          </p:cNvSpPr>
          <p:nvPr/>
        </p:nvSpPr>
        <p:spPr bwMode="auto">
          <a:xfrm>
            <a:off x="3733800" y="5715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6805" name="Rectangle 37"/>
          <p:cNvSpPr>
            <a:spLocks noChangeArrowheads="1"/>
          </p:cNvSpPr>
          <p:nvPr/>
        </p:nvSpPr>
        <p:spPr bwMode="auto">
          <a:xfrm>
            <a:off x="3200400" y="5715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6806" name="Rectangle 38"/>
          <p:cNvSpPr>
            <a:spLocks noChangeArrowheads="1"/>
          </p:cNvSpPr>
          <p:nvPr/>
        </p:nvSpPr>
        <p:spPr bwMode="auto">
          <a:xfrm>
            <a:off x="4267200" y="5715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6807" name="Rectangle 39"/>
          <p:cNvSpPr>
            <a:spLocks noChangeArrowheads="1"/>
          </p:cNvSpPr>
          <p:nvPr/>
        </p:nvSpPr>
        <p:spPr bwMode="auto">
          <a:xfrm>
            <a:off x="69342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6808" name="Rectangle 40"/>
          <p:cNvSpPr>
            <a:spLocks noChangeArrowheads="1"/>
          </p:cNvSpPr>
          <p:nvPr/>
        </p:nvSpPr>
        <p:spPr bwMode="auto">
          <a:xfrm>
            <a:off x="64008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6809" name="Rectangle 41"/>
          <p:cNvSpPr>
            <a:spLocks noChangeArrowheads="1"/>
          </p:cNvSpPr>
          <p:nvPr/>
        </p:nvSpPr>
        <p:spPr bwMode="auto">
          <a:xfrm>
            <a:off x="58674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6810" name="Rectangle 42"/>
          <p:cNvSpPr>
            <a:spLocks noChangeArrowheads="1"/>
          </p:cNvSpPr>
          <p:nvPr/>
        </p:nvSpPr>
        <p:spPr bwMode="auto">
          <a:xfrm>
            <a:off x="48006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6811" name="Rectangle 43"/>
          <p:cNvSpPr>
            <a:spLocks noChangeArrowheads="1"/>
          </p:cNvSpPr>
          <p:nvPr/>
        </p:nvSpPr>
        <p:spPr bwMode="auto">
          <a:xfrm>
            <a:off x="5334000" y="5715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33</a:t>
            </a:r>
          </a:p>
        </p:txBody>
      </p:sp>
      <p:grpSp>
        <p:nvGrpSpPr>
          <p:cNvPr id="416812" name="Group 44"/>
          <p:cNvGrpSpPr>
            <a:grpSpLocks/>
          </p:cNvGrpSpPr>
          <p:nvPr/>
        </p:nvGrpSpPr>
        <p:grpSpPr bwMode="auto">
          <a:xfrm>
            <a:off x="5334000" y="5562600"/>
            <a:ext cx="76200" cy="762000"/>
            <a:chOff x="816" y="1680"/>
            <a:chExt cx="48" cy="720"/>
          </a:xfrm>
        </p:grpSpPr>
        <p:sp>
          <p:nvSpPr>
            <p:cNvPr id="416813" name="Line 45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14" name="Line 46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15" name="Line 47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16" name="Line 48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6817" name="Line 49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6818" name="Oval 50"/>
          <p:cNvSpPr>
            <a:spLocks noChangeArrowheads="1"/>
          </p:cNvSpPr>
          <p:nvPr/>
        </p:nvSpPr>
        <p:spPr bwMode="auto">
          <a:xfrm>
            <a:off x="4876800" y="57912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19" name="Text Box 51"/>
          <p:cNvSpPr txBox="1">
            <a:spLocks noChangeArrowheads="1"/>
          </p:cNvSpPr>
          <p:nvPr/>
        </p:nvSpPr>
        <p:spPr bwMode="auto">
          <a:xfrm>
            <a:off x="4495800" y="4876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6820" name="Line 52"/>
          <p:cNvSpPr>
            <a:spLocks noChangeShapeType="1"/>
          </p:cNvSpPr>
          <p:nvPr/>
        </p:nvSpPr>
        <p:spPr bwMode="auto">
          <a:xfrm flipV="1">
            <a:off x="5029200" y="51816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6821" name="AutoShape 53"/>
          <p:cNvSpPr>
            <a:spLocks noChangeArrowheads="1"/>
          </p:cNvSpPr>
          <p:nvPr/>
        </p:nvSpPr>
        <p:spPr bwMode="auto">
          <a:xfrm rot="-5400000">
            <a:off x="6934200" y="52578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22" name="AutoShape 54"/>
          <p:cNvSpPr>
            <a:spLocks noChangeArrowheads="1"/>
          </p:cNvSpPr>
          <p:nvPr/>
        </p:nvSpPr>
        <p:spPr bwMode="auto">
          <a:xfrm rot="-5400000">
            <a:off x="5334000" y="52578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23" name="Text Box 55"/>
          <p:cNvSpPr txBox="1">
            <a:spLocks noChangeArrowheads="1"/>
          </p:cNvSpPr>
          <p:nvPr/>
        </p:nvSpPr>
        <p:spPr bwMode="auto">
          <a:xfrm>
            <a:off x="5257800" y="4876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6824" name="Text Box 56"/>
          <p:cNvSpPr txBox="1">
            <a:spLocks noChangeArrowheads="1"/>
          </p:cNvSpPr>
          <p:nvPr/>
        </p:nvSpPr>
        <p:spPr bwMode="auto">
          <a:xfrm>
            <a:off x="67818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6825" name="AutoShape 57"/>
          <p:cNvSpPr>
            <a:spLocks noChangeArrowheads="1"/>
          </p:cNvSpPr>
          <p:nvPr/>
        </p:nvSpPr>
        <p:spPr bwMode="auto">
          <a:xfrm rot="-10800000">
            <a:off x="5791200" y="52578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6826" name="AutoShape 58"/>
          <p:cNvSpPr>
            <a:spLocks noChangeArrowheads="1"/>
          </p:cNvSpPr>
          <p:nvPr/>
        </p:nvSpPr>
        <p:spPr bwMode="auto">
          <a:xfrm rot="-21600000">
            <a:off x="6705600" y="52578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1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  <p:bldP spid="416771" grpId="0" animBg="1"/>
      <p:bldP spid="416772" grpId="0" animBg="1"/>
      <p:bldP spid="416782" grpId="0" animBg="1"/>
      <p:bldP spid="416783" grpId="0" animBg="1"/>
      <p:bldP spid="416784" grpId="0" animBg="1"/>
      <p:bldP spid="416785" grpId="0" animBg="1"/>
      <p:bldP spid="416786" grpId="0" animBg="1"/>
      <p:bldP spid="416787" grpId="0"/>
      <p:bldP spid="416796" grpId="0" animBg="1"/>
      <p:bldP spid="416797" grpId="0"/>
      <p:bldP spid="416798" grpId="0" animBg="1"/>
      <p:bldP spid="416799" grpId="0" animBg="1"/>
      <p:bldP spid="416800" grpId="0" animBg="1"/>
      <p:bldP spid="416801" grpId="0"/>
      <p:bldP spid="416802" grpId="0"/>
      <p:bldP spid="416803" grpId="0" animBg="1"/>
      <p:bldP spid="416804" grpId="0" animBg="1"/>
      <p:bldP spid="416805" grpId="0" animBg="1"/>
      <p:bldP spid="416806" grpId="0" animBg="1"/>
      <p:bldP spid="416807" grpId="0" animBg="1"/>
      <p:bldP spid="416808" grpId="0" animBg="1"/>
      <p:bldP spid="416809" grpId="0" animBg="1"/>
      <p:bldP spid="416810" grpId="0" animBg="1"/>
      <p:bldP spid="416811" grpId="0" animBg="1"/>
      <p:bldP spid="416818" grpId="0" animBg="1"/>
      <p:bldP spid="416819" grpId="0"/>
      <p:bldP spid="416820" grpId="0" animBg="1"/>
      <p:bldP spid="416821" grpId="0" animBg="1"/>
      <p:bldP spid="416822" grpId="0" animBg="1"/>
      <p:bldP spid="416823" grpId="0"/>
      <p:bldP spid="416824" grpId="0"/>
      <p:bldP spid="416825" grpId="0" animBg="1"/>
      <p:bldP spid="4168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0CE2-C173-4994-9656-946B37024F7B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Right Sublist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42672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6934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6400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5867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7801" name="Rectangle 9"/>
          <p:cNvSpPr>
            <a:spLocks noChangeArrowheads="1"/>
          </p:cNvSpPr>
          <p:nvPr/>
        </p:nvSpPr>
        <p:spPr bwMode="auto">
          <a:xfrm>
            <a:off x="48006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53340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33</a:t>
            </a:r>
          </a:p>
        </p:txBody>
      </p:sp>
      <p:grpSp>
        <p:nvGrpSpPr>
          <p:cNvPr id="417803" name="Group 11"/>
          <p:cNvGrpSpPr>
            <a:grpSpLocks/>
          </p:cNvGrpSpPr>
          <p:nvPr/>
        </p:nvGrpSpPr>
        <p:grpSpPr bwMode="auto">
          <a:xfrm>
            <a:off x="5334000" y="1905000"/>
            <a:ext cx="76200" cy="762000"/>
            <a:chOff x="816" y="1680"/>
            <a:chExt cx="48" cy="720"/>
          </a:xfrm>
        </p:grpSpPr>
        <p:sp>
          <p:nvSpPr>
            <p:cNvPr id="417804" name="Line 12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05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06" name="Line 14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07" name="Line 15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08" name="Line 16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7809" name="Oval 17"/>
          <p:cNvSpPr>
            <a:spLocks noChangeArrowheads="1"/>
          </p:cNvSpPr>
          <p:nvPr/>
        </p:nvSpPr>
        <p:spPr bwMode="auto">
          <a:xfrm>
            <a:off x="4876800" y="2133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10" name="Text Box 18"/>
          <p:cNvSpPr txBox="1">
            <a:spLocks noChangeArrowheads="1"/>
          </p:cNvSpPr>
          <p:nvPr/>
        </p:nvSpPr>
        <p:spPr bwMode="auto">
          <a:xfrm>
            <a:off x="4495800" y="1219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 flipV="1">
            <a:off x="5029200" y="15240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7812" name="AutoShape 20"/>
          <p:cNvSpPr>
            <a:spLocks noChangeArrowheads="1"/>
          </p:cNvSpPr>
          <p:nvPr/>
        </p:nvSpPr>
        <p:spPr bwMode="auto">
          <a:xfrm rot="-5400000">
            <a:off x="53340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13" name="AutoShape 21"/>
          <p:cNvSpPr>
            <a:spLocks noChangeArrowheads="1"/>
          </p:cNvSpPr>
          <p:nvPr/>
        </p:nvSpPr>
        <p:spPr bwMode="auto">
          <a:xfrm rot="-5400000">
            <a:off x="58674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14" name="Text Box 22"/>
          <p:cNvSpPr txBox="1">
            <a:spLocks noChangeArrowheads="1"/>
          </p:cNvSpPr>
          <p:nvPr/>
        </p:nvSpPr>
        <p:spPr bwMode="auto">
          <a:xfrm>
            <a:off x="5791200" y="1219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7815" name="Text Box 23"/>
          <p:cNvSpPr txBox="1">
            <a:spLocks noChangeArrowheads="1"/>
          </p:cNvSpPr>
          <p:nvPr/>
        </p:nvSpPr>
        <p:spPr bwMode="auto">
          <a:xfrm>
            <a:off x="5181600" y="121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7816" name="Arc 24"/>
          <p:cNvSpPr>
            <a:spLocks/>
          </p:cNvSpPr>
          <p:nvPr/>
        </p:nvSpPr>
        <p:spPr bwMode="auto">
          <a:xfrm rot="10774548" flipH="1">
            <a:off x="5029200" y="2514600"/>
            <a:ext cx="609600" cy="1492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17" name="Text Box 25"/>
          <p:cNvSpPr txBox="1">
            <a:spLocks noChangeArrowheads="1"/>
          </p:cNvSpPr>
          <p:nvPr/>
        </p:nvSpPr>
        <p:spPr bwMode="auto">
          <a:xfrm>
            <a:off x="381000" y="2133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pivot with high</a:t>
            </a:r>
          </a:p>
        </p:txBody>
      </p:sp>
      <p:sp>
        <p:nvSpPr>
          <p:cNvPr id="417818" name="Rectangle 26"/>
          <p:cNvSpPr>
            <a:spLocks noChangeArrowheads="1"/>
          </p:cNvSpPr>
          <p:nvPr/>
        </p:nvSpPr>
        <p:spPr bwMode="auto">
          <a:xfrm>
            <a:off x="3733800" y="3962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7819" name="Rectangle 27"/>
          <p:cNvSpPr>
            <a:spLocks noChangeArrowheads="1"/>
          </p:cNvSpPr>
          <p:nvPr/>
        </p:nvSpPr>
        <p:spPr bwMode="auto">
          <a:xfrm>
            <a:off x="3200400" y="3962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7820" name="Rectangle 28"/>
          <p:cNvSpPr>
            <a:spLocks noChangeArrowheads="1"/>
          </p:cNvSpPr>
          <p:nvPr/>
        </p:nvSpPr>
        <p:spPr bwMode="auto">
          <a:xfrm>
            <a:off x="4267200" y="3962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7821" name="Rectangle 29"/>
          <p:cNvSpPr>
            <a:spLocks noChangeArrowheads="1"/>
          </p:cNvSpPr>
          <p:nvPr/>
        </p:nvSpPr>
        <p:spPr bwMode="auto">
          <a:xfrm>
            <a:off x="69342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7822" name="Rectangle 30"/>
          <p:cNvSpPr>
            <a:spLocks noChangeArrowheads="1"/>
          </p:cNvSpPr>
          <p:nvPr/>
        </p:nvSpPr>
        <p:spPr bwMode="auto">
          <a:xfrm>
            <a:off x="64008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58674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7824" name="Rectangle 32"/>
          <p:cNvSpPr>
            <a:spLocks noChangeArrowheads="1"/>
          </p:cNvSpPr>
          <p:nvPr/>
        </p:nvSpPr>
        <p:spPr bwMode="auto">
          <a:xfrm>
            <a:off x="48006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33</a:t>
            </a:r>
          </a:p>
        </p:txBody>
      </p:sp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5334000" y="3962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48</a:t>
            </a:r>
          </a:p>
        </p:txBody>
      </p:sp>
      <p:grpSp>
        <p:nvGrpSpPr>
          <p:cNvPr id="417826" name="Group 34"/>
          <p:cNvGrpSpPr>
            <a:grpSpLocks/>
          </p:cNvGrpSpPr>
          <p:nvPr/>
        </p:nvGrpSpPr>
        <p:grpSpPr bwMode="auto">
          <a:xfrm>
            <a:off x="5334000" y="3810000"/>
            <a:ext cx="76200" cy="762000"/>
            <a:chOff x="816" y="1680"/>
            <a:chExt cx="48" cy="720"/>
          </a:xfrm>
        </p:grpSpPr>
        <p:sp>
          <p:nvSpPr>
            <p:cNvPr id="417827" name="Line 35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28" name="Line 36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29" name="Line 37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0" name="Line 38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1" name="Line 39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17832" name="Group 40"/>
          <p:cNvGrpSpPr>
            <a:grpSpLocks/>
          </p:cNvGrpSpPr>
          <p:nvPr/>
        </p:nvGrpSpPr>
        <p:grpSpPr bwMode="auto">
          <a:xfrm>
            <a:off x="5867400" y="3810000"/>
            <a:ext cx="76200" cy="762000"/>
            <a:chOff x="816" y="1680"/>
            <a:chExt cx="48" cy="720"/>
          </a:xfrm>
        </p:grpSpPr>
        <p:sp>
          <p:nvSpPr>
            <p:cNvPr id="417833" name="Line 41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4" name="Line 42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5" name="Line 43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6" name="Line 44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7837" name="Line 45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7838" name="Text Box 46"/>
          <p:cNvSpPr txBox="1">
            <a:spLocks noChangeArrowheads="1"/>
          </p:cNvSpPr>
          <p:nvPr/>
        </p:nvSpPr>
        <p:spPr bwMode="auto">
          <a:xfrm>
            <a:off x="3505200" y="53340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Only one element, no need to sort (base case)</a:t>
            </a:r>
          </a:p>
        </p:txBody>
      </p:sp>
      <p:sp>
        <p:nvSpPr>
          <p:cNvPr id="417839" name="Text Box 47"/>
          <p:cNvSpPr txBox="1">
            <a:spLocks noChangeArrowheads="1"/>
          </p:cNvSpPr>
          <p:nvPr/>
        </p:nvSpPr>
        <p:spPr bwMode="auto">
          <a:xfrm>
            <a:off x="5943600" y="5334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recursively</a:t>
            </a:r>
          </a:p>
        </p:txBody>
      </p:sp>
      <p:sp>
        <p:nvSpPr>
          <p:cNvPr id="417840" name="Line 48"/>
          <p:cNvSpPr>
            <a:spLocks noChangeShapeType="1"/>
          </p:cNvSpPr>
          <p:nvPr/>
        </p:nvSpPr>
        <p:spPr bwMode="auto">
          <a:xfrm flipV="1">
            <a:off x="4572000" y="48768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7841" name="Line 49"/>
          <p:cNvSpPr>
            <a:spLocks noChangeShapeType="1"/>
          </p:cNvSpPr>
          <p:nvPr/>
        </p:nvSpPr>
        <p:spPr bwMode="auto">
          <a:xfrm flipH="1" flipV="1">
            <a:off x="6629400" y="48768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7842" name="AutoShape 50"/>
          <p:cNvSpPr>
            <a:spLocks/>
          </p:cNvSpPr>
          <p:nvPr/>
        </p:nvSpPr>
        <p:spPr bwMode="auto">
          <a:xfrm rot="-5400000" flipH="1" flipV="1">
            <a:off x="4991100" y="4443413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43" name="AutoShape 51"/>
          <p:cNvSpPr>
            <a:spLocks/>
          </p:cNvSpPr>
          <p:nvPr/>
        </p:nvSpPr>
        <p:spPr bwMode="auto">
          <a:xfrm rot="-5400000" flipH="1" flipV="1">
            <a:off x="6584156" y="3917157"/>
            <a:ext cx="166687" cy="1600200"/>
          </a:xfrm>
          <a:prstGeom prst="rightBrace">
            <a:avLst>
              <a:gd name="adj1" fmla="val 80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44" name="AutoShape 52"/>
          <p:cNvSpPr>
            <a:spLocks noChangeArrowheads="1"/>
          </p:cNvSpPr>
          <p:nvPr/>
        </p:nvSpPr>
        <p:spPr bwMode="auto">
          <a:xfrm rot="-10800000">
            <a:off x="6324600" y="160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7845" name="AutoShape 53"/>
          <p:cNvSpPr>
            <a:spLocks noChangeArrowheads="1"/>
          </p:cNvSpPr>
          <p:nvPr/>
        </p:nvSpPr>
        <p:spPr bwMode="auto">
          <a:xfrm rot="-21600000">
            <a:off x="5105400" y="160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18" grpId="0" animBg="1"/>
      <p:bldP spid="417819" grpId="0" animBg="1"/>
      <p:bldP spid="417820" grpId="0" animBg="1"/>
      <p:bldP spid="417821" grpId="0" animBg="1"/>
      <p:bldP spid="417822" grpId="0" animBg="1"/>
      <p:bldP spid="417823" grpId="0" animBg="1"/>
      <p:bldP spid="417824" grpId="0" animBg="1"/>
      <p:bldP spid="417825" grpId="0" animBg="1"/>
      <p:bldP spid="417838" grpId="0"/>
      <p:bldP spid="417839" grpId="0"/>
      <p:bldP spid="417840" grpId="0" animBg="1"/>
      <p:bldP spid="417841" grpId="0" animBg="1"/>
      <p:bldP spid="417842" grpId="0" animBg="1"/>
      <p:bldP spid="4178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17EC-D5B4-4369-B0C0-50E1556DC875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48006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53340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Another Right Sublist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auto">
          <a:xfrm>
            <a:off x="42672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8824" name="Rectangle 8"/>
          <p:cNvSpPr>
            <a:spLocks noChangeArrowheads="1"/>
          </p:cNvSpPr>
          <p:nvPr/>
        </p:nvSpPr>
        <p:spPr bwMode="auto">
          <a:xfrm>
            <a:off x="6934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8825" name="Rectangle 9"/>
          <p:cNvSpPr>
            <a:spLocks noChangeArrowheads="1"/>
          </p:cNvSpPr>
          <p:nvPr/>
        </p:nvSpPr>
        <p:spPr bwMode="auto">
          <a:xfrm>
            <a:off x="6400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5867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400800" y="1905000"/>
            <a:ext cx="76200" cy="762000"/>
            <a:chOff x="816" y="1680"/>
            <a:chExt cx="48" cy="720"/>
          </a:xfrm>
        </p:grpSpPr>
        <p:sp>
          <p:nvSpPr>
            <p:cNvPr id="418828" name="Line 12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29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30" name="Line 14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31" name="Line 15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32" name="Line 16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8833" name="Oval 17"/>
          <p:cNvSpPr>
            <a:spLocks noChangeArrowheads="1"/>
          </p:cNvSpPr>
          <p:nvPr/>
        </p:nvSpPr>
        <p:spPr bwMode="auto">
          <a:xfrm>
            <a:off x="5943600" y="2133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34" name="Text Box 18"/>
          <p:cNvSpPr txBox="1">
            <a:spLocks noChangeArrowheads="1"/>
          </p:cNvSpPr>
          <p:nvPr/>
        </p:nvSpPr>
        <p:spPr bwMode="auto">
          <a:xfrm>
            <a:off x="5638800" y="1219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8835" name="Line 19"/>
          <p:cNvSpPr>
            <a:spLocks noChangeShapeType="1"/>
          </p:cNvSpPr>
          <p:nvPr/>
        </p:nvSpPr>
        <p:spPr bwMode="auto">
          <a:xfrm flipV="1">
            <a:off x="6172200" y="15240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8836" name="AutoShape 20"/>
          <p:cNvSpPr>
            <a:spLocks noChangeArrowheads="1"/>
          </p:cNvSpPr>
          <p:nvPr/>
        </p:nvSpPr>
        <p:spPr bwMode="auto">
          <a:xfrm rot="-5400000">
            <a:off x="69342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37" name="AutoShape 21"/>
          <p:cNvSpPr>
            <a:spLocks noChangeArrowheads="1"/>
          </p:cNvSpPr>
          <p:nvPr/>
        </p:nvSpPr>
        <p:spPr bwMode="auto">
          <a:xfrm rot="-5400000">
            <a:off x="64008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38" name="Text Box 22"/>
          <p:cNvSpPr txBox="1">
            <a:spLocks noChangeArrowheads="1"/>
          </p:cNvSpPr>
          <p:nvPr/>
        </p:nvSpPr>
        <p:spPr bwMode="auto">
          <a:xfrm>
            <a:off x="6324600" y="1219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8839" name="Text Box 23"/>
          <p:cNvSpPr txBox="1">
            <a:spLocks noChangeArrowheads="1"/>
          </p:cNvSpPr>
          <p:nvPr/>
        </p:nvSpPr>
        <p:spPr bwMode="auto">
          <a:xfrm>
            <a:off x="6781800" y="121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8840" name="Text Box 24"/>
          <p:cNvSpPr txBox="1">
            <a:spLocks noChangeArrowheads="1"/>
          </p:cNvSpPr>
          <p:nvPr/>
        </p:nvSpPr>
        <p:spPr bwMode="auto">
          <a:xfrm>
            <a:off x="381000" y="1981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Select the pivot, low and high before searching</a:t>
            </a:r>
          </a:p>
        </p:txBody>
      </p:sp>
      <p:sp>
        <p:nvSpPr>
          <p:cNvPr id="418841" name="Rectangle 25"/>
          <p:cNvSpPr>
            <a:spLocks noChangeArrowheads="1"/>
          </p:cNvSpPr>
          <p:nvPr/>
        </p:nvSpPr>
        <p:spPr bwMode="auto">
          <a:xfrm>
            <a:off x="48006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8842" name="Rectangle 26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8843" name="Rectangle 27"/>
          <p:cNvSpPr>
            <a:spLocks noChangeArrowheads="1"/>
          </p:cNvSpPr>
          <p:nvPr/>
        </p:nvSpPr>
        <p:spPr bwMode="auto">
          <a:xfrm>
            <a:off x="37338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8844" name="Rectangle 28"/>
          <p:cNvSpPr>
            <a:spLocks noChangeArrowheads="1"/>
          </p:cNvSpPr>
          <p:nvPr/>
        </p:nvSpPr>
        <p:spPr bwMode="auto">
          <a:xfrm>
            <a:off x="32004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8845" name="Rectangle 29"/>
          <p:cNvSpPr>
            <a:spLocks noChangeArrowheads="1"/>
          </p:cNvSpPr>
          <p:nvPr/>
        </p:nvSpPr>
        <p:spPr bwMode="auto">
          <a:xfrm>
            <a:off x="42672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8846" name="Rectangle 30"/>
          <p:cNvSpPr>
            <a:spLocks noChangeArrowheads="1"/>
          </p:cNvSpPr>
          <p:nvPr/>
        </p:nvSpPr>
        <p:spPr bwMode="auto">
          <a:xfrm>
            <a:off x="69342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8847" name="Rectangle 31"/>
          <p:cNvSpPr>
            <a:spLocks noChangeArrowheads="1"/>
          </p:cNvSpPr>
          <p:nvPr/>
        </p:nvSpPr>
        <p:spPr bwMode="auto">
          <a:xfrm>
            <a:off x="64008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8848" name="Rectangle 32"/>
          <p:cNvSpPr>
            <a:spLocks noChangeArrowheads="1"/>
          </p:cNvSpPr>
          <p:nvPr/>
        </p:nvSpPr>
        <p:spPr bwMode="auto">
          <a:xfrm>
            <a:off x="58674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grpSp>
        <p:nvGrpSpPr>
          <p:cNvPr id="418849" name="Group 33"/>
          <p:cNvGrpSpPr>
            <a:grpSpLocks/>
          </p:cNvGrpSpPr>
          <p:nvPr/>
        </p:nvGrpSpPr>
        <p:grpSpPr bwMode="auto">
          <a:xfrm>
            <a:off x="6400800" y="3505200"/>
            <a:ext cx="76200" cy="762000"/>
            <a:chOff x="816" y="1680"/>
            <a:chExt cx="48" cy="720"/>
          </a:xfrm>
        </p:grpSpPr>
        <p:sp>
          <p:nvSpPr>
            <p:cNvPr id="418850" name="Line 34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51" name="Line 35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52" name="Line 36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53" name="Line 37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54" name="Line 38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8855" name="Oval 39"/>
          <p:cNvSpPr>
            <a:spLocks noChangeArrowheads="1"/>
          </p:cNvSpPr>
          <p:nvPr/>
        </p:nvSpPr>
        <p:spPr bwMode="auto">
          <a:xfrm>
            <a:off x="5943600" y="37338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56" name="Text Box 40"/>
          <p:cNvSpPr txBox="1">
            <a:spLocks noChangeArrowheads="1"/>
          </p:cNvSpPr>
          <p:nvPr/>
        </p:nvSpPr>
        <p:spPr bwMode="auto">
          <a:xfrm>
            <a:off x="5638800" y="2819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8857" name="Line 41"/>
          <p:cNvSpPr>
            <a:spLocks noChangeShapeType="1"/>
          </p:cNvSpPr>
          <p:nvPr/>
        </p:nvSpPr>
        <p:spPr bwMode="auto">
          <a:xfrm flipV="1">
            <a:off x="6172200" y="3124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8858" name="AutoShape 42"/>
          <p:cNvSpPr>
            <a:spLocks noChangeArrowheads="1"/>
          </p:cNvSpPr>
          <p:nvPr/>
        </p:nvSpPr>
        <p:spPr bwMode="auto">
          <a:xfrm rot="-5400000">
            <a:off x="6934200" y="3200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59" name="AutoShape 43"/>
          <p:cNvSpPr>
            <a:spLocks noChangeArrowheads="1"/>
          </p:cNvSpPr>
          <p:nvPr/>
        </p:nvSpPr>
        <p:spPr bwMode="auto">
          <a:xfrm rot="-5400000">
            <a:off x="7543800" y="3200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60" name="Text Box 44"/>
          <p:cNvSpPr txBox="1">
            <a:spLocks noChangeArrowheads="1"/>
          </p:cNvSpPr>
          <p:nvPr/>
        </p:nvSpPr>
        <p:spPr bwMode="auto">
          <a:xfrm>
            <a:off x="7467600" y="2819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8861" name="Text Box 45"/>
          <p:cNvSpPr txBox="1">
            <a:spLocks noChangeArrowheads="1"/>
          </p:cNvSpPr>
          <p:nvPr/>
        </p:nvSpPr>
        <p:spPr bwMode="auto">
          <a:xfrm>
            <a:off x="6781800" y="2819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8862" name="Arc 46"/>
          <p:cNvSpPr>
            <a:spLocks/>
          </p:cNvSpPr>
          <p:nvPr/>
        </p:nvSpPr>
        <p:spPr bwMode="auto">
          <a:xfrm rot="10774548" flipH="1">
            <a:off x="6170613" y="4110038"/>
            <a:ext cx="1066800" cy="231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63" name="Text Box 47"/>
          <p:cNvSpPr txBox="1">
            <a:spLocks noChangeArrowheads="1"/>
          </p:cNvSpPr>
          <p:nvPr/>
        </p:nvSpPr>
        <p:spPr bwMode="auto">
          <a:xfrm>
            <a:off x="381000" y="37480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pivot with high</a:t>
            </a:r>
          </a:p>
        </p:txBody>
      </p:sp>
      <p:sp>
        <p:nvSpPr>
          <p:cNvPr id="418864" name="Rectangle 48"/>
          <p:cNvSpPr>
            <a:spLocks noChangeArrowheads="1"/>
          </p:cNvSpPr>
          <p:nvPr/>
        </p:nvSpPr>
        <p:spPr bwMode="auto">
          <a:xfrm>
            <a:off x="4800600" y="48768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8865" name="Rectangle 49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8866" name="Rectangle 50"/>
          <p:cNvSpPr>
            <a:spLocks noChangeArrowheads="1"/>
          </p:cNvSpPr>
          <p:nvPr/>
        </p:nvSpPr>
        <p:spPr bwMode="auto">
          <a:xfrm>
            <a:off x="3733800" y="48768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8867" name="Rectangle 51"/>
          <p:cNvSpPr>
            <a:spLocks noChangeArrowheads="1"/>
          </p:cNvSpPr>
          <p:nvPr/>
        </p:nvSpPr>
        <p:spPr bwMode="auto">
          <a:xfrm>
            <a:off x="3200400" y="48768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8868" name="Rectangle 52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8869" name="Rectangle 53"/>
          <p:cNvSpPr>
            <a:spLocks noChangeArrowheads="1"/>
          </p:cNvSpPr>
          <p:nvPr/>
        </p:nvSpPr>
        <p:spPr bwMode="auto">
          <a:xfrm>
            <a:off x="6934200" y="4876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92</a:t>
            </a:r>
          </a:p>
        </p:txBody>
      </p:sp>
      <p:sp>
        <p:nvSpPr>
          <p:cNvPr id="418870" name="Rectangle 54"/>
          <p:cNvSpPr>
            <a:spLocks noChangeArrowheads="1"/>
          </p:cNvSpPr>
          <p:nvPr/>
        </p:nvSpPr>
        <p:spPr bwMode="auto">
          <a:xfrm>
            <a:off x="6400800" y="4876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8871" name="Rectangle 55"/>
          <p:cNvSpPr>
            <a:spLocks noChangeArrowheads="1"/>
          </p:cNvSpPr>
          <p:nvPr/>
        </p:nvSpPr>
        <p:spPr bwMode="auto">
          <a:xfrm>
            <a:off x="5867400" y="4876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grpSp>
        <p:nvGrpSpPr>
          <p:cNvPr id="418872" name="Group 56"/>
          <p:cNvGrpSpPr>
            <a:grpSpLocks/>
          </p:cNvGrpSpPr>
          <p:nvPr/>
        </p:nvGrpSpPr>
        <p:grpSpPr bwMode="auto">
          <a:xfrm>
            <a:off x="6934200" y="4724400"/>
            <a:ext cx="76200" cy="762000"/>
            <a:chOff x="816" y="1680"/>
            <a:chExt cx="48" cy="720"/>
          </a:xfrm>
        </p:grpSpPr>
        <p:sp>
          <p:nvSpPr>
            <p:cNvPr id="418873" name="Line 57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74" name="Line 58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75" name="Line 59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76" name="Line 60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77" name="Line 61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18878" name="Group 62"/>
          <p:cNvGrpSpPr>
            <a:grpSpLocks/>
          </p:cNvGrpSpPr>
          <p:nvPr/>
        </p:nvGrpSpPr>
        <p:grpSpPr bwMode="auto">
          <a:xfrm>
            <a:off x="7467600" y="4724400"/>
            <a:ext cx="76200" cy="762000"/>
            <a:chOff x="816" y="1680"/>
            <a:chExt cx="48" cy="720"/>
          </a:xfrm>
        </p:grpSpPr>
        <p:sp>
          <p:nvSpPr>
            <p:cNvPr id="418879" name="Line 63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80" name="Line 64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81" name="Line 65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82" name="Line 66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8883" name="Line 67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8884" name="Line 68"/>
          <p:cNvSpPr>
            <a:spLocks noChangeShapeType="1"/>
          </p:cNvSpPr>
          <p:nvPr/>
        </p:nvSpPr>
        <p:spPr bwMode="auto">
          <a:xfrm flipV="1">
            <a:off x="5867400" y="575945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8885" name="Line 69"/>
          <p:cNvSpPr>
            <a:spLocks noChangeShapeType="1"/>
          </p:cNvSpPr>
          <p:nvPr/>
        </p:nvSpPr>
        <p:spPr bwMode="auto">
          <a:xfrm flipH="1" flipV="1">
            <a:off x="8001000" y="57912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8886" name="AutoShape 70"/>
          <p:cNvSpPr>
            <a:spLocks/>
          </p:cNvSpPr>
          <p:nvPr/>
        </p:nvSpPr>
        <p:spPr bwMode="auto">
          <a:xfrm rot="-5400000" flipH="1" flipV="1">
            <a:off x="6309519" y="5090319"/>
            <a:ext cx="182562" cy="1066800"/>
          </a:xfrm>
          <a:prstGeom prst="rightBrace">
            <a:avLst>
              <a:gd name="adj1" fmla="val 4869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87" name="Text Box 71"/>
          <p:cNvSpPr txBox="1">
            <a:spLocks noChangeArrowheads="1"/>
          </p:cNvSpPr>
          <p:nvPr/>
        </p:nvSpPr>
        <p:spPr bwMode="auto">
          <a:xfrm>
            <a:off x="6781800" y="6216650"/>
            <a:ext cx="23622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No need to sort (base case)</a:t>
            </a:r>
          </a:p>
        </p:txBody>
      </p:sp>
      <p:sp>
        <p:nvSpPr>
          <p:cNvPr id="418888" name="AutoShape 72"/>
          <p:cNvSpPr>
            <a:spLocks/>
          </p:cNvSpPr>
          <p:nvPr/>
        </p:nvSpPr>
        <p:spPr bwMode="auto">
          <a:xfrm rot="-5400000" flipH="1" flipV="1">
            <a:off x="7909719" y="5090319"/>
            <a:ext cx="182562" cy="1066800"/>
          </a:xfrm>
          <a:prstGeom prst="rightBrace">
            <a:avLst>
              <a:gd name="adj1" fmla="val 4869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8889" name="Text Box 73"/>
          <p:cNvSpPr txBox="1">
            <a:spLocks noChangeArrowheads="1"/>
          </p:cNvSpPr>
          <p:nvPr/>
        </p:nvSpPr>
        <p:spPr bwMode="auto">
          <a:xfrm>
            <a:off x="4800600" y="621665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this recursively</a:t>
            </a:r>
          </a:p>
        </p:txBody>
      </p:sp>
      <p:sp>
        <p:nvSpPr>
          <p:cNvPr id="418890" name="AutoShape 74"/>
          <p:cNvSpPr>
            <a:spLocks noChangeArrowheads="1"/>
          </p:cNvSpPr>
          <p:nvPr/>
        </p:nvSpPr>
        <p:spPr bwMode="auto">
          <a:xfrm rot="-10800000">
            <a:off x="8001000" y="32004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1" grpId="0" animBg="1"/>
      <p:bldP spid="418842" grpId="0" animBg="1"/>
      <p:bldP spid="418843" grpId="0" animBg="1"/>
      <p:bldP spid="418844" grpId="0" animBg="1"/>
      <p:bldP spid="418845" grpId="0" animBg="1"/>
      <p:bldP spid="418846" grpId="0" animBg="1"/>
      <p:bldP spid="418847" grpId="0" animBg="1"/>
      <p:bldP spid="418848" grpId="0" animBg="1"/>
      <p:bldP spid="418855" grpId="0" animBg="1"/>
      <p:bldP spid="418856" grpId="0"/>
      <p:bldP spid="418857" grpId="0" animBg="1"/>
      <p:bldP spid="418858" grpId="0" animBg="1"/>
      <p:bldP spid="418859" grpId="0" animBg="1"/>
      <p:bldP spid="418860" grpId="0"/>
      <p:bldP spid="418861" grpId="0"/>
      <p:bldP spid="418862" grpId="0" animBg="1"/>
      <p:bldP spid="418863" grpId="0"/>
      <p:bldP spid="418864" grpId="0" animBg="1"/>
      <p:bldP spid="418865" grpId="0" animBg="1"/>
      <p:bldP spid="418866" grpId="0" animBg="1"/>
      <p:bldP spid="418867" grpId="0" animBg="1"/>
      <p:bldP spid="418868" grpId="0" animBg="1"/>
      <p:bldP spid="418869" grpId="0" animBg="1"/>
      <p:bldP spid="418870" grpId="0" animBg="1"/>
      <p:bldP spid="418871" grpId="0" animBg="1"/>
      <p:bldP spid="418884" grpId="0" animBg="1"/>
      <p:bldP spid="418885" grpId="0" animBg="1"/>
      <p:bldP spid="418886" grpId="0" animBg="1"/>
      <p:bldP spid="418888" grpId="0" animBg="1"/>
      <p:bldP spid="418889" grpId="0"/>
      <p:bldP spid="4188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6B0E-71EA-489C-B3A3-6A41DD243AD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9342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69342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48006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53340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9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Last Sublist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4267200" y="20574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400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5867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grpSp>
        <p:nvGrpSpPr>
          <p:cNvPr id="419852" name="Group 12"/>
          <p:cNvGrpSpPr>
            <a:grpSpLocks/>
          </p:cNvGrpSpPr>
          <p:nvPr/>
        </p:nvGrpSpPr>
        <p:grpSpPr bwMode="auto">
          <a:xfrm>
            <a:off x="6400800" y="1905000"/>
            <a:ext cx="76200" cy="762000"/>
            <a:chOff x="816" y="1680"/>
            <a:chExt cx="48" cy="720"/>
          </a:xfrm>
        </p:grpSpPr>
        <p:sp>
          <p:nvSpPr>
            <p:cNvPr id="419853" name="Line 13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54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55" name="Line 15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56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57" name="Line 17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9858" name="Oval 18"/>
          <p:cNvSpPr>
            <a:spLocks noChangeArrowheads="1"/>
          </p:cNvSpPr>
          <p:nvPr/>
        </p:nvSpPr>
        <p:spPr bwMode="auto">
          <a:xfrm>
            <a:off x="5943600" y="2133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5638800" y="990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9860" name="Line 20"/>
          <p:cNvSpPr>
            <a:spLocks noChangeShapeType="1"/>
          </p:cNvSpPr>
          <p:nvPr/>
        </p:nvSpPr>
        <p:spPr bwMode="auto">
          <a:xfrm flipV="1">
            <a:off x="6172200" y="15240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9861" name="AutoShape 21"/>
          <p:cNvSpPr>
            <a:spLocks noChangeArrowheads="1"/>
          </p:cNvSpPr>
          <p:nvPr/>
        </p:nvSpPr>
        <p:spPr bwMode="auto">
          <a:xfrm rot="-5400000">
            <a:off x="66294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62" name="AutoShape 22"/>
          <p:cNvSpPr>
            <a:spLocks noChangeArrowheads="1"/>
          </p:cNvSpPr>
          <p:nvPr/>
        </p:nvSpPr>
        <p:spPr bwMode="auto">
          <a:xfrm rot="-5400000">
            <a:off x="62484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6172200" y="1219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9864" name="Text Box 24"/>
          <p:cNvSpPr txBox="1">
            <a:spLocks noChangeArrowheads="1"/>
          </p:cNvSpPr>
          <p:nvPr/>
        </p:nvSpPr>
        <p:spPr bwMode="auto">
          <a:xfrm>
            <a:off x="6477000" y="1219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9865" name="Text Box 25"/>
          <p:cNvSpPr txBox="1">
            <a:spLocks noChangeArrowheads="1"/>
          </p:cNvSpPr>
          <p:nvPr/>
        </p:nvSpPr>
        <p:spPr bwMode="auto">
          <a:xfrm>
            <a:off x="381000" y="1981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Select the pivot, low and high before searching</a:t>
            </a:r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48006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37338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12</a:t>
            </a:r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32004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7</a:t>
            </a:r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4267200" y="36576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64008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5867400" y="3657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grpSp>
        <p:nvGrpSpPr>
          <p:cNvPr id="419873" name="Group 33"/>
          <p:cNvGrpSpPr>
            <a:grpSpLocks/>
          </p:cNvGrpSpPr>
          <p:nvPr/>
        </p:nvGrpSpPr>
        <p:grpSpPr bwMode="auto">
          <a:xfrm>
            <a:off x="6400800" y="3505200"/>
            <a:ext cx="76200" cy="762000"/>
            <a:chOff x="816" y="1680"/>
            <a:chExt cx="48" cy="720"/>
          </a:xfrm>
        </p:grpSpPr>
        <p:sp>
          <p:nvSpPr>
            <p:cNvPr id="419874" name="Line 34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75" name="Line 35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76" name="Line 36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77" name="Line 37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878" name="Line 38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9879" name="Oval 39"/>
          <p:cNvSpPr>
            <a:spLocks noChangeArrowheads="1"/>
          </p:cNvSpPr>
          <p:nvPr/>
        </p:nvSpPr>
        <p:spPr bwMode="auto">
          <a:xfrm>
            <a:off x="5943600" y="37338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80" name="Text Box 40"/>
          <p:cNvSpPr txBox="1">
            <a:spLocks noChangeArrowheads="1"/>
          </p:cNvSpPr>
          <p:nvPr/>
        </p:nvSpPr>
        <p:spPr bwMode="auto">
          <a:xfrm>
            <a:off x="5410200" y="2590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9881" name="Line 41"/>
          <p:cNvSpPr>
            <a:spLocks noChangeShapeType="1"/>
          </p:cNvSpPr>
          <p:nvPr/>
        </p:nvSpPr>
        <p:spPr bwMode="auto">
          <a:xfrm flipV="1">
            <a:off x="5943600" y="31242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9882" name="AutoShape 42"/>
          <p:cNvSpPr>
            <a:spLocks noChangeArrowheads="1"/>
          </p:cNvSpPr>
          <p:nvPr/>
        </p:nvSpPr>
        <p:spPr bwMode="auto">
          <a:xfrm rot="-5400000">
            <a:off x="6019800" y="3200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83" name="AutoShape 43"/>
          <p:cNvSpPr>
            <a:spLocks noChangeArrowheads="1"/>
          </p:cNvSpPr>
          <p:nvPr/>
        </p:nvSpPr>
        <p:spPr bwMode="auto">
          <a:xfrm rot="-5400000">
            <a:off x="6400800" y="3200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84" name="Text Box 44"/>
          <p:cNvSpPr txBox="1">
            <a:spLocks noChangeArrowheads="1"/>
          </p:cNvSpPr>
          <p:nvPr/>
        </p:nvSpPr>
        <p:spPr bwMode="auto">
          <a:xfrm>
            <a:off x="6324600" y="2819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9885" name="Text Box 45"/>
          <p:cNvSpPr txBox="1">
            <a:spLocks noChangeArrowheads="1"/>
          </p:cNvSpPr>
          <p:nvPr/>
        </p:nvSpPr>
        <p:spPr bwMode="auto">
          <a:xfrm>
            <a:off x="5867400" y="2819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9886" name="Arc 46"/>
          <p:cNvSpPr>
            <a:spLocks/>
          </p:cNvSpPr>
          <p:nvPr/>
        </p:nvSpPr>
        <p:spPr bwMode="auto">
          <a:xfrm rot="10774548" flipH="1">
            <a:off x="5943600" y="4111625"/>
            <a:ext cx="304800" cy="155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87" name="Text Box 47"/>
          <p:cNvSpPr txBox="1">
            <a:spLocks noChangeArrowheads="1"/>
          </p:cNvSpPr>
          <p:nvPr/>
        </p:nvSpPr>
        <p:spPr bwMode="auto">
          <a:xfrm>
            <a:off x="381000" y="35814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pivot with high</a:t>
            </a:r>
            <a:br>
              <a:rPr lang="en-US" altLang="zh-TW">
                <a:solidFill>
                  <a:srgbClr val="FF0000"/>
                </a:solidFill>
                <a:ea typeface="新細明體" charset="-120"/>
              </a:rPr>
            </a:b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(exchange with itself)</a:t>
            </a:r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48006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53340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37338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32004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42672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69342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64008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5867400" y="50434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9896" name="AutoShape 56"/>
          <p:cNvSpPr>
            <a:spLocks/>
          </p:cNvSpPr>
          <p:nvPr/>
        </p:nvSpPr>
        <p:spPr bwMode="auto">
          <a:xfrm rot="5400000" flipV="1">
            <a:off x="5288756" y="3626644"/>
            <a:ext cx="90488" cy="4267200"/>
          </a:xfrm>
          <a:prstGeom prst="rightBrace">
            <a:avLst>
              <a:gd name="adj1" fmla="val 392980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9897" name="Text Box 57"/>
          <p:cNvSpPr txBox="1">
            <a:spLocks noChangeArrowheads="1"/>
          </p:cNvSpPr>
          <p:nvPr/>
        </p:nvSpPr>
        <p:spPr bwMode="auto">
          <a:xfrm>
            <a:off x="44958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419898" name="Text Box 58"/>
          <p:cNvSpPr txBox="1">
            <a:spLocks noChangeArrowheads="1"/>
          </p:cNvSpPr>
          <p:nvPr/>
        </p:nvSpPr>
        <p:spPr bwMode="auto">
          <a:xfrm>
            <a:off x="381000" y="50292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Finally, the list is sorted correctly</a:t>
            </a:r>
          </a:p>
        </p:txBody>
      </p:sp>
      <p:sp>
        <p:nvSpPr>
          <p:cNvPr id="419899" name="AutoShape 59"/>
          <p:cNvSpPr>
            <a:spLocks noChangeArrowheads="1"/>
          </p:cNvSpPr>
          <p:nvPr/>
        </p:nvSpPr>
        <p:spPr bwMode="auto">
          <a:xfrm rot="-21600000">
            <a:off x="5791200" y="32004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66" grpId="0" animBg="1"/>
      <p:bldP spid="419867" grpId="0" animBg="1"/>
      <p:bldP spid="419868" grpId="0" animBg="1"/>
      <p:bldP spid="419869" grpId="0" animBg="1"/>
      <p:bldP spid="419870" grpId="0" animBg="1"/>
      <p:bldP spid="419871" grpId="0" animBg="1"/>
      <p:bldP spid="419872" grpId="0" animBg="1"/>
      <p:bldP spid="419879" grpId="0" animBg="1"/>
      <p:bldP spid="419880" grpId="0"/>
      <p:bldP spid="419881" grpId="0" animBg="1"/>
      <p:bldP spid="419882" grpId="0" animBg="1"/>
      <p:bldP spid="419883" grpId="0" animBg="1"/>
      <p:bldP spid="419884" grpId="0"/>
      <p:bldP spid="419885" grpId="0"/>
      <p:bldP spid="419886" grpId="0" animBg="1"/>
      <p:bldP spid="419887" grpId="0"/>
      <p:bldP spid="419888" grpId="0" animBg="1"/>
      <p:bldP spid="419889" grpId="0" animBg="1"/>
      <p:bldP spid="419890" grpId="0" animBg="1"/>
      <p:bldP spid="419891" grpId="0" animBg="1"/>
      <p:bldP spid="419892" grpId="0" animBg="1"/>
      <p:bldP spid="419893" grpId="0" animBg="1"/>
      <p:bldP spid="419894" grpId="0" animBg="1"/>
      <p:bldP spid="419895" grpId="0" animBg="1"/>
      <p:bldP spid="419896" grpId="0" animBg="1"/>
      <p:bldP spid="419897" grpId="0"/>
      <p:bldP spid="419898" grpId="0"/>
      <p:bldP spid="4198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66E-BD16-402D-B414-374ECF18FFC8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4040188" y="12192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86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4144963" y="9144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4473575" y="10668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20870" name="Text Box 6"/>
          <p:cNvSpPr txBox="1">
            <a:spLocks noChangeArrowheads="1"/>
          </p:cNvSpPr>
          <p:nvPr/>
        </p:nvSpPr>
        <p:spPr bwMode="auto">
          <a:xfrm>
            <a:off x="4321175" y="5937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4854575" y="9906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4397375" y="13716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3816350" y="19050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pivot: </a:t>
            </a: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25</a:t>
            </a:r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3054350" y="23622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7</a:t>
            </a:r>
          </a:p>
        </p:txBody>
      </p: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2749550" y="22098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12</a:t>
            </a:r>
          </a:p>
        </p:txBody>
      </p: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2438400" y="3048000"/>
            <a:ext cx="124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pivot: </a:t>
            </a: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12</a:t>
            </a:r>
          </a:p>
        </p:txBody>
      </p:sp>
      <p:sp>
        <p:nvSpPr>
          <p:cNvPr id="420877" name="Text Box 13"/>
          <p:cNvSpPr txBox="1">
            <a:spLocks noChangeArrowheads="1"/>
          </p:cNvSpPr>
          <p:nvPr/>
        </p:nvSpPr>
        <p:spPr bwMode="auto">
          <a:xfrm>
            <a:off x="1987550" y="38703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7</a:t>
            </a:r>
          </a:p>
        </p:txBody>
      </p:sp>
      <p:sp>
        <p:nvSpPr>
          <p:cNvPr id="420878" name="Text Box 14"/>
          <p:cNvSpPr txBox="1">
            <a:spLocks noChangeArrowheads="1"/>
          </p:cNvSpPr>
          <p:nvPr/>
        </p:nvSpPr>
        <p:spPr bwMode="auto">
          <a:xfrm>
            <a:off x="5638800" y="30480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pivot: </a:t>
            </a: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48</a:t>
            </a:r>
          </a:p>
        </p:txBody>
      </p:sp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5235575" y="37338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33</a:t>
            </a:r>
          </a:p>
        </p:txBody>
      </p:sp>
      <p:sp>
        <p:nvSpPr>
          <p:cNvPr id="420880" name="Text Box 16"/>
          <p:cNvSpPr txBox="1">
            <a:spLocks noChangeArrowheads="1"/>
          </p:cNvSpPr>
          <p:nvPr/>
        </p:nvSpPr>
        <p:spPr bwMode="auto">
          <a:xfrm>
            <a:off x="7569200" y="38100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92</a:t>
            </a:r>
          </a:p>
        </p:txBody>
      </p:sp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7369175" y="35623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20882" name="Text Box 18"/>
          <p:cNvSpPr txBox="1">
            <a:spLocks noChangeArrowheads="1"/>
          </p:cNvSpPr>
          <p:nvPr/>
        </p:nvSpPr>
        <p:spPr bwMode="auto">
          <a:xfrm>
            <a:off x="6962775" y="4422775"/>
            <a:ext cx="134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pivot: </a:t>
            </a: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92</a:t>
            </a:r>
          </a:p>
        </p:txBody>
      </p:sp>
      <p:sp>
        <p:nvSpPr>
          <p:cNvPr id="420883" name="Text Box 19"/>
          <p:cNvSpPr txBox="1">
            <a:spLocks noChangeArrowheads="1"/>
          </p:cNvSpPr>
          <p:nvPr/>
        </p:nvSpPr>
        <p:spPr bwMode="auto">
          <a:xfrm>
            <a:off x="6477000" y="503396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57</a:t>
            </a:r>
          </a:p>
        </p:txBody>
      </p:sp>
      <p:sp>
        <p:nvSpPr>
          <p:cNvPr id="420884" name="Line 20"/>
          <p:cNvSpPr>
            <a:spLocks noChangeShapeType="1"/>
          </p:cNvSpPr>
          <p:nvPr/>
        </p:nvSpPr>
        <p:spPr bwMode="auto">
          <a:xfrm flipH="1">
            <a:off x="3406775" y="1524000"/>
            <a:ext cx="5334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85" name="Line 21"/>
          <p:cNvSpPr>
            <a:spLocks noChangeShapeType="1"/>
          </p:cNvSpPr>
          <p:nvPr/>
        </p:nvSpPr>
        <p:spPr bwMode="auto">
          <a:xfrm>
            <a:off x="5464175" y="1447800"/>
            <a:ext cx="6858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86" name="Line 22"/>
          <p:cNvSpPr>
            <a:spLocks noChangeShapeType="1"/>
          </p:cNvSpPr>
          <p:nvPr/>
        </p:nvSpPr>
        <p:spPr bwMode="auto">
          <a:xfrm flipH="1">
            <a:off x="2081213" y="2895600"/>
            <a:ext cx="509587" cy="715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87" name="Line 23"/>
          <p:cNvSpPr>
            <a:spLocks noChangeShapeType="1"/>
          </p:cNvSpPr>
          <p:nvPr/>
        </p:nvSpPr>
        <p:spPr bwMode="auto">
          <a:xfrm flipH="1">
            <a:off x="5464175" y="2819400"/>
            <a:ext cx="5334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>
            <a:off x="6988175" y="2819400"/>
            <a:ext cx="557213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 flipH="1">
            <a:off x="6781800" y="4267200"/>
            <a:ext cx="457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0" name="Text Box 26"/>
          <p:cNvSpPr txBox="1">
            <a:spLocks noChangeArrowheads="1"/>
          </p:cNvSpPr>
          <p:nvPr/>
        </p:nvSpPr>
        <p:spPr bwMode="auto">
          <a:xfrm>
            <a:off x="762000" y="5257800"/>
            <a:ext cx="3024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Numbers give order of recursive calls</a:t>
            </a:r>
          </a:p>
        </p:txBody>
      </p:sp>
      <p:sp>
        <p:nvSpPr>
          <p:cNvPr id="420891" name="Line 27"/>
          <p:cNvSpPr>
            <a:spLocks noChangeShapeType="1"/>
          </p:cNvSpPr>
          <p:nvPr/>
        </p:nvSpPr>
        <p:spPr bwMode="auto">
          <a:xfrm>
            <a:off x="3529013" y="2895600"/>
            <a:ext cx="574675" cy="647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2" name="Line 28"/>
          <p:cNvSpPr>
            <a:spLocks noChangeShapeType="1"/>
          </p:cNvSpPr>
          <p:nvPr/>
        </p:nvSpPr>
        <p:spPr bwMode="auto">
          <a:xfrm>
            <a:off x="8054975" y="4191000"/>
            <a:ext cx="457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3" name="Text Box 29"/>
          <p:cNvSpPr txBox="1">
            <a:spLocks noChangeArrowheads="1"/>
          </p:cNvSpPr>
          <p:nvPr/>
        </p:nvSpPr>
        <p:spPr bwMode="auto">
          <a:xfrm>
            <a:off x="4778375" y="12954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25</a:t>
            </a:r>
          </a:p>
        </p:txBody>
      </p:sp>
      <p:sp>
        <p:nvSpPr>
          <p:cNvPr id="420894" name="Freeform 30"/>
          <p:cNvSpPr>
            <a:spLocks/>
          </p:cNvSpPr>
          <p:nvPr/>
        </p:nvSpPr>
        <p:spPr bwMode="auto">
          <a:xfrm>
            <a:off x="2660650" y="1828800"/>
            <a:ext cx="985838" cy="1066800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5" name="Freeform 31"/>
          <p:cNvSpPr>
            <a:spLocks/>
          </p:cNvSpPr>
          <p:nvPr/>
        </p:nvSpPr>
        <p:spPr bwMode="auto">
          <a:xfrm>
            <a:off x="1806575" y="3581400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6" name="Freeform 32"/>
          <p:cNvSpPr>
            <a:spLocks/>
          </p:cNvSpPr>
          <p:nvPr/>
        </p:nvSpPr>
        <p:spPr bwMode="auto">
          <a:xfrm>
            <a:off x="3841750" y="3581400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ap="rnd" cmpd="sng">
            <a:solidFill>
              <a:srgbClr val="33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7" name="Freeform 33"/>
          <p:cNvSpPr>
            <a:spLocks/>
          </p:cNvSpPr>
          <p:nvPr/>
        </p:nvSpPr>
        <p:spPr bwMode="auto">
          <a:xfrm>
            <a:off x="4016375" y="228600"/>
            <a:ext cx="1409700" cy="1524000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8" name="Freeform 34"/>
          <p:cNvSpPr>
            <a:spLocks/>
          </p:cNvSpPr>
          <p:nvPr/>
        </p:nvSpPr>
        <p:spPr bwMode="auto">
          <a:xfrm>
            <a:off x="5997575" y="1676400"/>
            <a:ext cx="1127125" cy="1219200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899" name="Freeform 35"/>
          <p:cNvSpPr>
            <a:spLocks/>
          </p:cNvSpPr>
          <p:nvPr/>
        </p:nvSpPr>
        <p:spPr bwMode="auto">
          <a:xfrm>
            <a:off x="5159375" y="3429000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00" name="Freeform 36"/>
          <p:cNvSpPr>
            <a:spLocks/>
          </p:cNvSpPr>
          <p:nvPr/>
        </p:nvSpPr>
        <p:spPr bwMode="auto">
          <a:xfrm>
            <a:off x="6477000" y="4802188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01" name="Freeform 37"/>
          <p:cNvSpPr>
            <a:spLocks/>
          </p:cNvSpPr>
          <p:nvPr/>
        </p:nvSpPr>
        <p:spPr bwMode="auto">
          <a:xfrm>
            <a:off x="8207375" y="4721225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solidFill>
            <a:schemeClr val="bg1"/>
          </a:solidFill>
          <a:ln w="38100" cap="rnd" cmpd="sng">
            <a:solidFill>
              <a:srgbClr val="3399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02" name="Freeform 38"/>
          <p:cNvSpPr>
            <a:spLocks/>
          </p:cNvSpPr>
          <p:nvPr/>
        </p:nvSpPr>
        <p:spPr bwMode="auto">
          <a:xfrm>
            <a:off x="7218363" y="3352800"/>
            <a:ext cx="846137" cy="914400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03" name="Oval 39"/>
          <p:cNvSpPr>
            <a:spLocks noChangeArrowheads="1"/>
          </p:cNvSpPr>
          <p:nvPr/>
        </p:nvSpPr>
        <p:spPr bwMode="auto">
          <a:xfrm>
            <a:off x="3330575" y="12192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420904" name="Text Box 40"/>
          <p:cNvSpPr txBox="1">
            <a:spLocks noChangeArrowheads="1"/>
          </p:cNvSpPr>
          <p:nvPr/>
        </p:nvSpPr>
        <p:spPr bwMode="auto">
          <a:xfrm>
            <a:off x="4625975" y="7620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20905" name="Text Box 41"/>
          <p:cNvSpPr txBox="1">
            <a:spLocks noChangeArrowheads="1"/>
          </p:cNvSpPr>
          <p:nvPr/>
        </p:nvSpPr>
        <p:spPr bwMode="auto">
          <a:xfrm>
            <a:off x="6083300" y="24987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20906" name="Text Box 42"/>
          <p:cNvSpPr txBox="1">
            <a:spLocks noChangeArrowheads="1"/>
          </p:cNvSpPr>
          <p:nvPr/>
        </p:nvSpPr>
        <p:spPr bwMode="auto">
          <a:xfrm>
            <a:off x="6083300" y="21415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20907" name="Text Box 43"/>
          <p:cNvSpPr txBox="1">
            <a:spLocks noChangeArrowheads="1"/>
          </p:cNvSpPr>
          <p:nvPr/>
        </p:nvSpPr>
        <p:spPr bwMode="auto">
          <a:xfrm>
            <a:off x="6311900" y="1919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20908" name="Text Box 44"/>
          <p:cNvSpPr txBox="1">
            <a:spLocks noChangeArrowheads="1"/>
          </p:cNvSpPr>
          <p:nvPr/>
        </p:nvSpPr>
        <p:spPr bwMode="auto">
          <a:xfrm>
            <a:off x="6511925" y="22240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20909" name="Text Box 45"/>
          <p:cNvSpPr txBox="1">
            <a:spLocks noChangeArrowheads="1"/>
          </p:cNvSpPr>
          <p:nvPr/>
        </p:nvSpPr>
        <p:spPr bwMode="auto">
          <a:xfrm>
            <a:off x="6435725" y="24987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48</a:t>
            </a:r>
          </a:p>
        </p:txBody>
      </p:sp>
      <p:sp>
        <p:nvSpPr>
          <p:cNvPr id="420910" name="Text Box 46"/>
          <p:cNvSpPr txBox="1">
            <a:spLocks noChangeArrowheads="1"/>
          </p:cNvSpPr>
          <p:nvPr/>
        </p:nvSpPr>
        <p:spPr bwMode="auto">
          <a:xfrm>
            <a:off x="7216775" y="38703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20911" name="Text Box 47"/>
          <p:cNvSpPr txBox="1">
            <a:spLocks noChangeArrowheads="1"/>
          </p:cNvSpPr>
          <p:nvPr/>
        </p:nvSpPr>
        <p:spPr bwMode="auto">
          <a:xfrm>
            <a:off x="6734175" y="5197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248400" y="5640388"/>
            <a:ext cx="1246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pivot: </a:t>
            </a:r>
            <a:r>
              <a:rPr lang="en-US" altLang="zh-TW" sz="2000">
                <a:solidFill>
                  <a:srgbClr val="3399FF"/>
                </a:solidFill>
                <a:ea typeface="新細明體" charset="-120"/>
              </a:rPr>
              <a:t>57</a:t>
            </a:r>
          </a:p>
        </p:txBody>
      </p:sp>
      <p:sp>
        <p:nvSpPr>
          <p:cNvPr id="420913" name="Text Box 49"/>
          <p:cNvSpPr txBox="1">
            <a:spLocks noChangeArrowheads="1"/>
          </p:cNvSpPr>
          <p:nvPr/>
        </p:nvSpPr>
        <p:spPr bwMode="auto">
          <a:xfrm>
            <a:off x="7597775" y="63087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86</a:t>
            </a:r>
          </a:p>
        </p:txBody>
      </p:sp>
      <p:sp>
        <p:nvSpPr>
          <p:cNvPr id="420914" name="Line 50"/>
          <p:cNvSpPr>
            <a:spLocks noChangeShapeType="1"/>
          </p:cNvSpPr>
          <p:nvPr/>
        </p:nvSpPr>
        <p:spPr bwMode="auto">
          <a:xfrm flipH="1">
            <a:off x="6073775" y="5562600"/>
            <a:ext cx="327025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15" name="Line 51"/>
          <p:cNvSpPr>
            <a:spLocks noChangeShapeType="1"/>
          </p:cNvSpPr>
          <p:nvPr/>
        </p:nvSpPr>
        <p:spPr bwMode="auto">
          <a:xfrm>
            <a:off x="7339013" y="5562600"/>
            <a:ext cx="411162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16" name="Freeform 52"/>
          <p:cNvSpPr>
            <a:spLocks/>
          </p:cNvSpPr>
          <p:nvPr/>
        </p:nvSpPr>
        <p:spPr bwMode="auto">
          <a:xfrm>
            <a:off x="5791200" y="6019800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ap="rnd" cmpd="sng">
            <a:solidFill>
              <a:srgbClr val="3399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17" name="Freeform 53"/>
          <p:cNvSpPr>
            <a:spLocks/>
          </p:cNvSpPr>
          <p:nvPr/>
        </p:nvSpPr>
        <p:spPr bwMode="auto">
          <a:xfrm>
            <a:off x="7521575" y="6019800"/>
            <a:ext cx="708025" cy="765175"/>
          </a:xfrm>
          <a:custGeom>
            <a:avLst/>
            <a:gdLst>
              <a:gd name="T0" fmla="*/ 124 w 1713"/>
              <a:gd name="T1" fmla="*/ 131 h 1852"/>
              <a:gd name="T2" fmla="*/ 108 w 1713"/>
              <a:gd name="T3" fmla="*/ 115 h 1852"/>
              <a:gd name="T4" fmla="*/ 131 w 1713"/>
              <a:gd name="T5" fmla="*/ 108 h 1852"/>
              <a:gd name="T6" fmla="*/ 185 w 1713"/>
              <a:gd name="T7" fmla="*/ 92 h 1852"/>
              <a:gd name="T8" fmla="*/ 469 w 1713"/>
              <a:gd name="T9" fmla="*/ 138 h 1852"/>
              <a:gd name="T10" fmla="*/ 515 w 1713"/>
              <a:gd name="T11" fmla="*/ 177 h 1852"/>
              <a:gd name="T12" fmla="*/ 584 w 1713"/>
              <a:gd name="T13" fmla="*/ 284 h 1852"/>
              <a:gd name="T14" fmla="*/ 492 w 1713"/>
              <a:gd name="T15" fmla="*/ 461 h 1852"/>
              <a:gd name="T16" fmla="*/ 85 w 1713"/>
              <a:gd name="T17" fmla="*/ 952 h 1852"/>
              <a:gd name="T18" fmla="*/ 24 w 1713"/>
              <a:gd name="T19" fmla="*/ 1121 h 1852"/>
              <a:gd name="T20" fmla="*/ 8 w 1713"/>
              <a:gd name="T21" fmla="*/ 1244 h 1852"/>
              <a:gd name="T22" fmla="*/ 162 w 1713"/>
              <a:gd name="T23" fmla="*/ 1720 h 1852"/>
              <a:gd name="T24" fmla="*/ 438 w 1713"/>
              <a:gd name="T25" fmla="*/ 1820 h 1852"/>
              <a:gd name="T26" fmla="*/ 561 w 1713"/>
              <a:gd name="T27" fmla="*/ 1836 h 1852"/>
              <a:gd name="T28" fmla="*/ 1322 w 1713"/>
              <a:gd name="T29" fmla="*/ 1705 h 1852"/>
              <a:gd name="T30" fmla="*/ 1567 w 1713"/>
              <a:gd name="T31" fmla="*/ 1544 h 1852"/>
              <a:gd name="T32" fmla="*/ 1629 w 1713"/>
              <a:gd name="T33" fmla="*/ 1482 h 1852"/>
              <a:gd name="T34" fmla="*/ 1660 w 1713"/>
              <a:gd name="T35" fmla="*/ 1452 h 1852"/>
              <a:gd name="T36" fmla="*/ 1713 w 1713"/>
              <a:gd name="T37" fmla="*/ 1313 h 1852"/>
              <a:gd name="T38" fmla="*/ 1698 w 1713"/>
              <a:gd name="T39" fmla="*/ 1221 h 1852"/>
              <a:gd name="T40" fmla="*/ 1614 w 1713"/>
              <a:gd name="T41" fmla="*/ 1091 h 1852"/>
              <a:gd name="T42" fmla="*/ 1498 w 1713"/>
              <a:gd name="T43" fmla="*/ 937 h 1852"/>
              <a:gd name="T44" fmla="*/ 1375 w 1713"/>
              <a:gd name="T45" fmla="*/ 830 h 1852"/>
              <a:gd name="T46" fmla="*/ 1322 w 1713"/>
              <a:gd name="T47" fmla="*/ 768 h 1852"/>
              <a:gd name="T48" fmla="*/ 1199 w 1713"/>
              <a:gd name="T49" fmla="*/ 653 h 1852"/>
              <a:gd name="T50" fmla="*/ 999 w 1713"/>
              <a:gd name="T51" fmla="*/ 453 h 1852"/>
              <a:gd name="T52" fmla="*/ 938 w 1713"/>
              <a:gd name="T53" fmla="*/ 346 h 1852"/>
              <a:gd name="T54" fmla="*/ 922 w 1713"/>
              <a:gd name="T55" fmla="*/ 300 h 1852"/>
              <a:gd name="T56" fmla="*/ 915 w 1713"/>
              <a:gd name="T57" fmla="*/ 254 h 1852"/>
              <a:gd name="T58" fmla="*/ 1061 w 1713"/>
              <a:gd name="T59" fmla="*/ 0 h 1852"/>
              <a:gd name="T60" fmla="*/ 1153 w 1713"/>
              <a:gd name="T61" fmla="*/ 8 h 1852"/>
              <a:gd name="T62" fmla="*/ 1245 w 1713"/>
              <a:gd name="T63" fmla="*/ 77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13" h="1852">
                <a:moveTo>
                  <a:pt x="124" y="131"/>
                </a:moveTo>
                <a:cubicBezTo>
                  <a:pt x="119" y="126"/>
                  <a:pt x="106" y="122"/>
                  <a:pt x="108" y="115"/>
                </a:cubicBezTo>
                <a:cubicBezTo>
                  <a:pt x="110" y="107"/>
                  <a:pt x="123" y="110"/>
                  <a:pt x="131" y="108"/>
                </a:cubicBezTo>
                <a:cubicBezTo>
                  <a:pt x="175" y="94"/>
                  <a:pt x="132" y="106"/>
                  <a:pt x="185" y="92"/>
                </a:cubicBezTo>
                <a:cubicBezTo>
                  <a:pt x="349" y="99"/>
                  <a:pt x="351" y="91"/>
                  <a:pt x="469" y="138"/>
                </a:cubicBezTo>
                <a:cubicBezTo>
                  <a:pt x="483" y="152"/>
                  <a:pt x="501" y="163"/>
                  <a:pt x="515" y="177"/>
                </a:cubicBezTo>
                <a:cubicBezTo>
                  <a:pt x="546" y="208"/>
                  <a:pt x="561" y="249"/>
                  <a:pt x="584" y="284"/>
                </a:cubicBezTo>
                <a:cubicBezTo>
                  <a:pt x="604" y="360"/>
                  <a:pt x="567" y="435"/>
                  <a:pt x="492" y="461"/>
                </a:cubicBezTo>
                <a:cubicBezTo>
                  <a:pt x="323" y="599"/>
                  <a:pt x="183" y="756"/>
                  <a:pt x="85" y="952"/>
                </a:cubicBezTo>
                <a:cubicBezTo>
                  <a:pt x="57" y="1008"/>
                  <a:pt x="34" y="1060"/>
                  <a:pt x="24" y="1121"/>
                </a:cubicBezTo>
                <a:cubicBezTo>
                  <a:pt x="17" y="1162"/>
                  <a:pt x="8" y="1244"/>
                  <a:pt x="8" y="1244"/>
                </a:cubicBezTo>
                <a:cubicBezTo>
                  <a:pt x="20" y="1429"/>
                  <a:pt x="0" y="1603"/>
                  <a:pt x="162" y="1720"/>
                </a:cubicBezTo>
                <a:cubicBezTo>
                  <a:pt x="240" y="1776"/>
                  <a:pt x="344" y="1808"/>
                  <a:pt x="438" y="1820"/>
                </a:cubicBezTo>
                <a:cubicBezTo>
                  <a:pt x="479" y="1825"/>
                  <a:pt x="561" y="1836"/>
                  <a:pt x="561" y="1836"/>
                </a:cubicBezTo>
                <a:cubicBezTo>
                  <a:pt x="876" y="1830"/>
                  <a:pt x="1061" y="1852"/>
                  <a:pt x="1322" y="1705"/>
                </a:cubicBezTo>
                <a:cubicBezTo>
                  <a:pt x="1406" y="1657"/>
                  <a:pt x="1492" y="1604"/>
                  <a:pt x="1567" y="1544"/>
                </a:cubicBezTo>
                <a:cubicBezTo>
                  <a:pt x="1590" y="1526"/>
                  <a:pt x="1608" y="1503"/>
                  <a:pt x="1629" y="1482"/>
                </a:cubicBezTo>
                <a:cubicBezTo>
                  <a:pt x="1639" y="1472"/>
                  <a:pt x="1660" y="1452"/>
                  <a:pt x="1660" y="1452"/>
                </a:cubicBezTo>
                <a:cubicBezTo>
                  <a:pt x="1684" y="1403"/>
                  <a:pt x="1697" y="1364"/>
                  <a:pt x="1713" y="1313"/>
                </a:cubicBezTo>
                <a:cubicBezTo>
                  <a:pt x="1708" y="1282"/>
                  <a:pt x="1705" y="1251"/>
                  <a:pt x="1698" y="1221"/>
                </a:cubicBezTo>
                <a:cubicBezTo>
                  <a:pt x="1687" y="1175"/>
                  <a:pt x="1640" y="1129"/>
                  <a:pt x="1614" y="1091"/>
                </a:cubicBezTo>
                <a:cubicBezTo>
                  <a:pt x="1578" y="1038"/>
                  <a:pt x="1543" y="983"/>
                  <a:pt x="1498" y="937"/>
                </a:cubicBezTo>
                <a:cubicBezTo>
                  <a:pt x="1460" y="898"/>
                  <a:pt x="1416" y="866"/>
                  <a:pt x="1375" y="830"/>
                </a:cubicBezTo>
                <a:cubicBezTo>
                  <a:pt x="1326" y="787"/>
                  <a:pt x="1363" y="813"/>
                  <a:pt x="1322" y="768"/>
                </a:cubicBezTo>
                <a:cubicBezTo>
                  <a:pt x="1284" y="726"/>
                  <a:pt x="1239" y="693"/>
                  <a:pt x="1199" y="653"/>
                </a:cubicBezTo>
                <a:cubicBezTo>
                  <a:pt x="1131" y="585"/>
                  <a:pt x="1078" y="508"/>
                  <a:pt x="999" y="453"/>
                </a:cubicBezTo>
                <a:cubicBezTo>
                  <a:pt x="977" y="420"/>
                  <a:pt x="953" y="383"/>
                  <a:pt x="938" y="346"/>
                </a:cubicBezTo>
                <a:cubicBezTo>
                  <a:pt x="932" y="331"/>
                  <a:pt x="922" y="300"/>
                  <a:pt x="922" y="300"/>
                </a:cubicBezTo>
                <a:cubicBezTo>
                  <a:pt x="920" y="285"/>
                  <a:pt x="914" y="269"/>
                  <a:pt x="915" y="254"/>
                </a:cubicBezTo>
                <a:cubicBezTo>
                  <a:pt x="922" y="89"/>
                  <a:pt x="920" y="54"/>
                  <a:pt x="1061" y="0"/>
                </a:cubicBezTo>
                <a:cubicBezTo>
                  <a:pt x="1092" y="3"/>
                  <a:pt x="1123" y="0"/>
                  <a:pt x="1153" y="8"/>
                </a:cubicBezTo>
                <a:cubicBezTo>
                  <a:pt x="1177" y="15"/>
                  <a:pt x="1226" y="58"/>
                  <a:pt x="1245" y="77"/>
                </a:cubicBez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20918" name="Oval 54"/>
          <p:cNvSpPr>
            <a:spLocks noChangeArrowheads="1"/>
          </p:cNvSpPr>
          <p:nvPr/>
        </p:nvSpPr>
        <p:spPr bwMode="auto">
          <a:xfrm>
            <a:off x="1828800" y="2819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420919" name="Oval 55"/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420920" name="Oval 56"/>
          <p:cNvSpPr>
            <a:spLocks noChangeArrowheads="1"/>
          </p:cNvSpPr>
          <p:nvPr/>
        </p:nvSpPr>
        <p:spPr bwMode="auto">
          <a:xfrm>
            <a:off x="5311775" y="2667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</a:t>
            </a:r>
          </a:p>
        </p:txBody>
      </p:sp>
      <p:sp>
        <p:nvSpPr>
          <p:cNvPr id="420921" name="Oval 57"/>
          <p:cNvSpPr>
            <a:spLocks noChangeArrowheads="1"/>
          </p:cNvSpPr>
          <p:nvPr/>
        </p:nvSpPr>
        <p:spPr bwMode="auto">
          <a:xfrm>
            <a:off x="7292975" y="2667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6</a:t>
            </a:r>
          </a:p>
        </p:txBody>
      </p:sp>
      <p:sp>
        <p:nvSpPr>
          <p:cNvPr id="420922" name="Oval 58"/>
          <p:cNvSpPr>
            <a:spLocks noChangeArrowheads="1"/>
          </p:cNvSpPr>
          <p:nvPr/>
        </p:nvSpPr>
        <p:spPr bwMode="auto">
          <a:xfrm>
            <a:off x="5616575" y="1143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</a:t>
            </a:r>
          </a:p>
        </p:txBody>
      </p:sp>
      <p:sp>
        <p:nvSpPr>
          <p:cNvPr id="420923" name="Oval 59"/>
          <p:cNvSpPr>
            <a:spLocks noChangeArrowheads="1"/>
          </p:cNvSpPr>
          <p:nvPr/>
        </p:nvSpPr>
        <p:spPr bwMode="auto">
          <a:xfrm>
            <a:off x="6530975" y="4038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20924" name="Oval 60"/>
          <p:cNvSpPr>
            <a:spLocks noChangeArrowheads="1"/>
          </p:cNvSpPr>
          <p:nvPr/>
        </p:nvSpPr>
        <p:spPr bwMode="auto">
          <a:xfrm>
            <a:off x="8359775" y="40386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10</a:t>
            </a:r>
          </a:p>
        </p:txBody>
      </p:sp>
      <p:sp>
        <p:nvSpPr>
          <p:cNvPr id="420925" name="Oval 61"/>
          <p:cNvSpPr>
            <a:spLocks noChangeArrowheads="1"/>
          </p:cNvSpPr>
          <p:nvPr/>
        </p:nvSpPr>
        <p:spPr bwMode="auto">
          <a:xfrm>
            <a:off x="5768975" y="5334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8</a:t>
            </a:r>
          </a:p>
        </p:txBody>
      </p:sp>
      <p:sp>
        <p:nvSpPr>
          <p:cNvPr id="420926" name="Oval 62"/>
          <p:cNvSpPr>
            <a:spLocks noChangeArrowheads="1"/>
          </p:cNvSpPr>
          <p:nvPr/>
        </p:nvSpPr>
        <p:spPr bwMode="auto">
          <a:xfrm>
            <a:off x="7521575" y="533400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42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2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3" grpId="0"/>
      <p:bldP spid="420874" grpId="0"/>
      <p:bldP spid="420875" grpId="0"/>
      <p:bldP spid="420876" grpId="0"/>
      <p:bldP spid="420877" grpId="0"/>
      <p:bldP spid="420878" grpId="0"/>
      <p:bldP spid="420879" grpId="0"/>
      <p:bldP spid="420880" grpId="0"/>
      <p:bldP spid="420881" grpId="0"/>
      <p:bldP spid="420882" grpId="0"/>
      <p:bldP spid="420883" grpId="0"/>
      <p:bldP spid="420884" grpId="0" animBg="1"/>
      <p:bldP spid="420885" grpId="0" animBg="1"/>
      <p:bldP spid="420886" grpId="0" animBg="1"/>
      <p:bldP spid="420887" grpId="0" animBg="1"/>
      <p:bldP spid="420888" grpId="0" animBg="1"/>
      <p:bldP spid="420889" grpId="0" animBg="1"/>
      <p:bldP spid="420891" grpId="0" animBg="1"/>
      <p:bldP spid="420892" grpId="0" animBg="1"/>
      <p:bldP spid="420894" grpId="0" animBg="1"/>
      <p:bldP spid="420895" grpId="0" animBg="1"/>
      <p:bldP spid="420896" grpId="0" animBg="1"/>
      <p:bldP spid="420898" grpId="0" animBg="1"/>
      <p:bldP spid="420899" grpId="0" animBg="1"/>
      <p:bldP spid="420900" grpId="0" animBg="1"/>
      <p:bldP spid="420901" grpId="0" animBg="1"/>
      <p:bldP spid="420902" grpId="0" animBg="1"/>
      <p:bldP spid="420903" grpId="0" animBg="1"/>
      <p:bldP spid="420905" grpId="0"/>
      <p:bldP spid="420906" grpId="0"/>
      <p:bldP spid="420907" grpId="0"/>
      <p:bldP spid="420908" grpId="0"/>
      <p:bldP spid="420909" grpId="0"/>
      <p:bldP spid="420910" grpId="0"/>
      <p:bldP spid="420911" grpId="0"/>
      <p:bldP spid="420912" grpId="0"/>
      <p:bldP spid="420913" grpId="0"/>
      <p:bldP spid="420914" grpId="0" animBg="1"/>
      <p:bldP spid="420915" grpId="0" animBg="1"/>
      <p:bldP spid="420916" grpId="0" animBg="1"/>
      <p:bldP spid="420917" grpId="0" animBg="1"/>
      <p:bldP spid="420918" grpId="0" animBg="1"/>
      <p:bldP spid="420919" grpId="0" animBg="1"/>
      <p:bldP spid="420920" grpId="0" animBg="1"/>
      <p:bldP spid="420921" grpId="0" animBg="1"/>
      <p:bldP spid="420922" grpId="0" animBg="1"/>
      <p:bldP spid="420923" grpId="0" animBg="1"/>
      <p:bldP spid="420924" grpId="0" animBg="1"/>
      <p:bldP spid="420925" grpId="0" animBg="1"/>
      <p:bldP spid="4209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C11A-C9CB-4AEA-AF5C-6A7D445F09BF}" type="slidenum">
              <a:rPr lang="zh-TW" altLang="en-US"/>
              <a:pPr/>
              <a:t>2</a:t>
            </a:fld>
            <a:endParaRPr lang="en-US" altLang="zh-TW"/>
          </a:p>
        </p:txBody>
      </p:sp>
      <p:grpSp>
        <p:nvGrpSpPr>
          <p:cNvPr id="407554" name="Group 2"/>
          <p:cNvGrpSpPr>
            <a:grpSpLocks/>
          </p:cNvGrpSpPr>
          <p:nvPr/>
        </p:nvGrpSpPr>
        <p:grpSpPr bwMode="auto">
          <a:xfrm rot="-799946">
            <a:off x="2895600" y="2286000"/>
            <a:ext cx="1143000" cy="1600200"/>
            <a:chOff x="3552" y="1680"/>
            <a:chExt cx="720" cy="1008"/>
          </a:xfrm>
        </p:grpSpPr>
        <p:sp>
          <p:nvSpPr>
            <p:cNvPr id="407555" name="AutoShape 3"/>
            <p:cNvSpPr>
              <a:spLocks noChangeArrowheads="1"/>
            </p:cNvSpPr>
            <p:nvPr/>
          </p:nvSpPr>
          <p:spPr bwMode="auto">
            <a:xfrm>
              <a:off x="3552" y="168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56" name="Text Box 4"/>
            <p:cNvSpPr txBox="1">
              <a:spLocks noChangeArrowheads="1"/>
            </p:cNvSpPr>
            <p:nvPr/>
          </p:nvSpPr>
          <p:spPr bwMode="auto">
            <a:xfrm>
              <a:off x="3600" y="17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3</a:t>
              </a:r>
            </a:p>
          </p:txBody>
        </p:sp>
      </p:grpSp>
      <p:sp>
        <p:nvSpPr>
          <p:cNvPr id="407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</a:t>
            </a:r>
          </a:p>
        </p:txBody>
      </p:sp>
      <p:grpSp>
        <p:nvGrpSpPr>
          <p:cNvPr id="407558" name="Group 6"/>
          <p:cNvGrpSpPr>
            <a:grpSpLocks/>
          </p:cNvGrpSpPr>
          <p:nvPr/>
        </p:nvGrpSpPr>
        <p:grpSpPr bwMode="auto">
          <a:xfrm rot="-1386547">
            <a:off x="3429000" y="1981200"/>
            <a:ext cx="1143000" cy="1600200"/>
            <a:chOff x="2064" y="3120"/>
            <a:chExt cx="720" cy="1008"/>
          </a:xfrm>
        </p:grpSpPr>
        <p:sp>
          <p:nvSpPr>
            <p:cNvPr id="407559" name="AutoShape 7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 rot="-1386547">
            <a:off x="3048000" y="2819400"/>
            <a:ext cx="1143000" cy="1600200"/>
            <a:chOff x="2064" y="3120"/>
            <a:chExt cx="720" cy="1008"/>
          </a:xfrm>
        </p:grpSpPr>
        <p:sp>
          <p:nvSpPr>
            <p:cNvPr id="407562" name="AutoShape 10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63" name="Text Box 11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10</a:t>
              </a:r>
            </a:p>
          </p:txBody>
        </p:sp>
      </p:grpSp>
      <p:grpSp>
        <p:nvGrpSpPr>
          <p:cNvPr id="407564" name="Group 12"/>
          <p:cNvGrpSpPr>
            <a:grpSpLocks/>
          </p:cNvGrpSpPr>
          <p:nvPr/>
        </p:nvGrpSpPr>
        <p:grpSpPr bwMode="auto">
          <a:xfrm>
            <a:off x="4191000" y="1981200"/>
            <a:ext cx="1143000" cy="1600200"/>
            <a:chOff x="2064" y="3120"/>
            <a:chExt cx="720" cy="1008"/>
          </a:xfrm>
        </p:grpSpPr>
        <p:sp>
          <p:nvSpPr>
            <p:cNvPr id="407565" name="AutoShape 13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66" name="Text Box 14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6</a:t>
              </a:r>
            </a:p>
          </p:txBody>
        </p:sp>
      </p:grpSp>
      <p:grpSp>
        <p:nvGrpSpPr>
          <p:cNvPr id="407567" name="Group 15"/>
          <p:cNvGrpSpPr>
            <a:grpSpLocks/>
          </p:cNvGrpSpPr>
          <p:nvPr/>
        </p:nvGrpSpPr>
        <p:grpSpPr bwMode="auto">
          <a:xfrm rot="784277">
            <a:off x="4572000" y="2362200"/>
            <a:ext cx="1143000" cy="1600200"/>
            <a:chOff x="2064" y="3120"/>
            <a:chExt cx="720" cy="1008"/>
          </a:xfrm>
        </p:grpSpPr>
        <p:sp>
          <p:nvSpPr>
            <p:cNvPr id="407568" name="AutoShape 16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7</a:t>
              </a:r>
            </a:p>
          </p:txBody>
        </p:sp>
      </p:grpSp>
      <p:grpSp>
        <p:nvGrpSpPr>
          <p:cNvPr id="407570" name="Group 18"/>
          <p:cNvGrpSpPr>
            <a:grpSpLocks/>
          </p:cNvGrpSpPr>
          <p:nvPr/>
        </p:nvGrpSpPr>
        <p:grpSpPr bwMode="auto">
          <a:xfrm rot="-280014">
            <a:off x="3657600" y="2819400"/>
            <a:ext cx="1143000" cy="1600200"/>
            <a:chOff x="2064" y="3120"/>
            <a:chExt cx="720" cy="1008"/>
          </a:xfrm>
        </p:grpSpPr>
        <p:sp>
          <p:nvSpPr>
            <p:cNvPr id="407571" name="AutoShape 19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72" name="Text Box 20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8</a:t>
              </a:r>
            </a:p>
          </p:txBody>
        </p:sp>
      </p:grpSp>
      <p:grpSp>
        <p:nvGrpSpPr>
          <p:cNvPr id="407573" name="Group 21"/>
          <p:cNvGrpSpPr>
            <a:grpSpLocks/>
          </p:cNvGrpSpPr>
          <p:nvPr/>
        </p:nvGrpSpPr>
        <p:grpSpPr bwMode="auto">
          <a:xfrm rot="-706519">
            <a:off x="3200400" y="3657600"/>
            <a:ext cx="1143000" cy="1600200"/>
            <a:chOff x="2064" y="3120"/>
            <a:chExt cx="720" cy="1008"/>
          </a:xfrm>
        </p:grpSpPr>
        <p:sp>
          <p:nvSpPr>
            <p:cNvPr id="407574" name="AutoShape 22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75" name="Text Box 23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2</a:t>
              </a:r>
            </a:p>
          </p:txBody>
        </p:sp>
      </p:grpSp>
      <p:grpSp>
        <p:nvGrpSpPr>
          <p:cNvPr id="407576" name="Group 24"/>
          <p:cNvGrpSpPr>
            <a:grpSpLocks/>
          </p:cNvGrpSpPr>
          <p:nvPr/>
        </p:nvGrpSpPr>
        <p:grpSpPr bwMode="auto">
          <a:xfrm rot="1362417">
            <a:off x="4114800" y="2895600"/>
            <a:ext cx="1143000" cy="1600200"/>
            <a:chOff x="2064" y="3120"/>
            <a:chExt cx="720" cy="1008"/>
          </a:xfrm>
        </p:grpSpPr>
        <p:sp>
          <p:nvSpPr>
            <p:cNvPr id="407577" name="AutoShape 25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78" name="Text Box 26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9</a:t>
              </a:r>
            </a:p>
          </p:txBody>
        </p:sp>
      </p:grpSp>
      <p:grpSp>
        <p:nvGrpSpPr>
          <p:cNvPr id="407579" name="Group 27"/>
          <p:cNvGrpSpPr>
            <a:grpSpLocks/>
          </p:cNvGrpSpPr>
          <p:nvPr/>
        </p:nvGrpSpPr>
        <p:grpSpPr bwMode="auto">
          <a:xfrm rot="-1311728">
            <a:off x="4800600" y="2895600"/>
            <a:ext cx="1143000" cy="1600200"/>
            <a:chOff x="2064" y="3120"/>
            <a:chExt cx="720" cy="1008"/>
          </a:xfrm>
        </p:grpSpPr>
        <p:sp>
          <p:nvSpPr>
            <p:cNvPr id="407580" name="AutoShape 28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81" name="Text Box 29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4</a:t>
              </a:r>
            </a:p>
          </p:txBody>
        </p:sp>
      </p:grpSp>
      <p:grpSp>
        <p:nvGrpSpPr>
          <p:cNvPr id="407582" name="Group 30"/>
          <p:cNvGrpSpPr>
            <a:grpSpLocks/>
          </p:cNvGrpSpPr>
          <p:nvPr/>
        </p:nvGrpSpPr>
        <p:grpSpPr bwMode="auto">
          <a:xfrm rot="1852571">
            <a:off x="4038600" y="3505200"/>
            <a:ext cx="1143000" cy="1600200"/>
            <a:chOff x="2064" y="3120"/>
            <a:chExt cx="720" cy="1008"/>
          </a:xfrm>
        </p:grpSpPr>
        <p:sp>
          <p:nvSpPr>
            <p:cNvPr id="407583" name="AutoShape 31"/>
            <p:cNvSpPr>
              <a:spLocks noChangeArrowheads="1"/>
            </p:cNvSpPr>
            <p:nvPr/>
          </p:nvSpPr>
          <p:spPr bwMode="auto">
            <a:xfrm>
              <a:off x="2064" y="3120"/>
              <a:ext cx="720" cy="10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/>
                </a:gs>
                <a:gs pos="50000">
                  <a:srgbClr val="66CCFF"/>
                </a:gs>
                <a:gs pos="100000">
                  <a:srgbClr val="3399FF"/>
                </a:gs>
              </a:gsLst>
              <a:lin ang="2700000" scaled="1"/>
            </a:gradFill>
            <a:ln w="9525">
              <a:solidFill>
                <a:srgbClr val="3399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7584" name="Text Box 32"/>
            <p:cNvSpPr txBox="1">
              <a:spLocks noChangeArrowheads="1"/>
            </p:cNvSpPr>
            <p:nvPr/>
          </p:nvSpPr>
          <p:spPr bwMode="auto">
            <a:xfrm>
              <a:off x="2112" y="316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FF00"/>
                  </a:solidFill>
                  <a:ea typeface="新細明體" charset="-120"/>
                </a:rPr>
                <a:t>5</a:t>
              </a:r>
            </a:p>
          </p:txBody>
        </p:sp>
      </p:grpSp>
      <p:sp>
        <p:nvSpPr>
          <p:cNvPr id="407585" name="Oval 33"/>
          <p:cNvSpPr>
            <a:spLocks noChangeArrowheads="1"/>
          </p:cNvSpPr>
          <p:nvPr/>
        </p:nvSpPr>
        <p:spPr bwMode="auto">
          <a:xfrm>
            <a:off x="228600" y="1447800"/>
            <a:ext cx="3733800" cy="4191000"/>
          </a:xfrm>
          <a:prstGeom prst="ellipse">
            <a:avLst/>
          </a:prstGeom>
          <a:noFill/>
          <a:ln w="38100">
            <a:solidFill>
              <a:srgbClr val="33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07586" name="Oval 34"/>
          <p:cNvSpPr>
            <a:spLocks noChangeArrowheads="1"/>
          </p:cNvSpPr>
          <p:nvPr/>
        </p:nvSpPr>
        <p:spPr bwMode="auto">
          <a:xfrm>
            <a:off x="5029200" y="1371600"/>
            <a:ext cx="3733800" cy="4191000"/>
          </a:xfrm>
          <a:prstGeom prst="ellipse">
            <a:avLst/>
          </a:prstGeom>
          <a:noFill/>
          <a:ln w="38100">
            <a:solidFill>
              <a:srgbClr val="33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07587" name="Text Box 35"/>
          <p:cNvSpPr txBox="1">
            <a:spLocks noChangeArrowheads="1"/>
          </p:cNvSpPr>
          <p:nvPr/>
        </p:nvSpPr>
        <p:spPr bwMode="auto">
          <a:xfrm>
            <a:off x="1143000" y="5791200"/>
            <a:ext cx="1905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Left</a:t>
            </a:r>
          </a:p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(recursion)</a:t>
            </a:r>
          </a:p>
        </p:txBody>
      </p:sp>
      <p:sp>
        <p:nvSpPr>
          <p:cNvPr id="407588" name="Text Box 36"/>
          <p:cNvSpPr txBox="1">
            <a:spLocks noChangeArrowheads="1"/>
          </p:cNvSpPr>
          <p:nvPr/>
        </p:nvSpPr>
        <p:spPr bwMode="auto">
          <a:xfrm>
            <a:off x="5943600" y="5791200"/>
            <a:ext cx="1905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Right</a:t>
            </a:r>
          </a:p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(recursion)</a:t>
            </a:r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3581400" y="5791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pivot</a:t>
            </a:r>
          </a:p>
        </p:txBody>
      </p:sp>
      <p:sp>
        <p:nvSpPr>
          <p:cNvPr id="407590" name="Oval 38"/>
          <p:cNvSpPr>
            <a:spLocks noChangeArrowheads="1"/>
          </p:cNvSpPr>
          <p:nvPr/>
        </p:nvSpPr>
        <p:spPr bwMode="auto">
          <a:xfrm>
            <a:off x="3429000" y="3048000"/>
            <a:ext cx="2173288" cy="2438400"/>
          </a:xfrm>
          <a:prstGeom prst="ellipse">
            <a:avLst/>
          </a:prstGeom>
          <a:noFill/>
          <a:ln w="38100">
            <a:solidFill>
              <a:srgbClr val="33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07591" name="Text Box 39"/>
          <p:cNvSpPr txBox="1">
            <a:spLocks noChangeArrowheads="1"/>
          </p:cNvSpPr>
          <p:nvPr/>
        </p:nvSpPr>
        <p:spPr bwMode="auto">
          <a:xfrm>
            <a:off x="2514600" y="5791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  <a:cs typeface="Arial" charset="0"/>
              </a:rPr>
              <a:t>&lt;</a:t>
            </a: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4724400" y="5791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>
                <a:ea typeface="MS PGothic" pitchFamily="34" charset="-128"/>
              </a:rPr>
              <a:t>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7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75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2" dur="20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2000" fill="hold"/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5" grpId="0" animBg="1"/>
      <p:bldP spid="407586" grpId="0" animBg="1"/>
      <p:bldP spid="407587" grpId="0"/>
      <p:bldP spid="407588" grpId="0"/>
      <p:bldP spid="407589" grpId="0"/>
      <p:bldP spid="407590" grpId="0" animBg="1"/>
      <p:bldP spid="407591" grpId="0"/>
      <p:bldP spid="4075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1834-7A61-4D8C-A9FE-94E98F0AECD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Recursion + iteration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Faster than bubble sort, insertion sort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Generally faster than merge sort, heapsort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Any drawback?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Another name: partition exchange sort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Two “steps”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1) Exchange, then 2) partition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03C1-16AA-466C-871C-660557868C79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Exchange and Partition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If the list has one or no elements (</a:t>
            </a:r>
            <a:r>
              <a:rPr lang="en-US" altLang="zh-TW" sz="2800">
                <a:solidFill>
                  <a:srgbClr val="FF0000"/>
                </a:solidFill>
                <a:ea typeface="新細明體" charset="-120"/>
              </a:rPr>
              <a:t>base case</a:t>
            </a:r>
            <a:r>
              <a:rPr lang="en-US" altLang="zh-TW" sz="2800">
                <a:ea typeface="新細明體" charset="-120"/>
              </a:rPr>
              <a:t>)</a:t>
            </a:r>
          </a:p>
          <a:p>
            <a:pPr lvl="1"/>
            <a:r>
              <a:rPr lang="en-US" altLang="zh-TW" sz="2400">
                <a:ea typeface="新細明體" charset="-120"/>
              </a:rPr>
              <a:t>Do nothing (as already sorted)</a:t>
            </a:r>
          </a:p>
          <a:p>
            <a:r>
              <a:rPr lang="en-US" altLang="zh-TW" sz="2800">
                <a:ea typeface="新細明體" charset="-120"/>
              </a:rPr>
              <a:t>If the list has two or more elements</a:t>
            </a:r>
          </a:p>
          <a:p>
            <a:pPr lvl="1"/>
            <a:r>
              <a:rPr lang="en-US" altLang="zh-TW" sz="2400">
                <a:ea typeface="新細明體" charset="-120"/>
              </a:rPr>
              <a:t>Pick an element as the </a:t>
            </a:r>
            <a:r>
              <a:rPr lang="en-US" altLang="zh-TW" sz="2400" b="1">
                <a:ea typeface="新細明體" charset="-120"/>
              </a:rPr>
              <a:t>pivot</a:t>
            </a:r>
          </a:p>
          <a:p>
            <a:pPr lvl="1"/>
            <a:r>
              <a:rPr lang="en-US" altLang="zh-TW" sz="2400">
                <a:ea typeface="新細明體" charset="-120"/>
              </a:rPr>
              <a:t>Place the elements </a:t>
            </a:r>
            <a:r>
              <a:rPr lang="en-US" altLang="zh-TW" sz="2400" b="1">
                <a:ea typeface="新細明體" charset="-120"/>
              </a:rPr>
              <a:t>smaller</a:t>
            </a:r>
            <a:r>
              <a:rPr lang="en-US" altLang="zh-TW" sz="2400">
                <a:ea typeface="新細明體" charset="-120"/>
              </a:rPr>
              <a:t> than the pivot </a:t>
            </a:r>
            <a:r>
              <a:rPr lang="en-US" altLang="zh-TW" sz="2400" b="1">
                <a:ea typeface="新細明體" charset="-120"/>
              </a:rPr>
              <a:t>before</a:t>
            </a:r>
            <a:r>
              <a:rPr lang="en-US" altLang="zh-TW" sz="2400">
                <a:ea typeface="新細明體" charset="-120"/>
              </a:rPr>
              <a:t> it and the elements </a:t>
            </a:r>
            <a:r>
              <a:rPr lang="en-US" altLang="zh-TW" sz="2400" b="1">
                <a:ea typeface="新細明體" charset="-120"/>
              </a:rPr>
              <a:t>larger</a:t>
            </a:r>
            <a:r>
              <a:rPr lang="en-US" altLang="zh-TW" sz="2400">
                <a:ea typeface="新細明體" charset="-120"/>
              </a:rPr>
              <a:t> than or equal to the pivot </a:t>
            </a:r>
            <a:r>
              <a:rPr lang="en-US" altLang="zh-TW" sz="2400" b="1">
                <a:ea typeface="新細明體" charset="-120"/>
              </a:rPr>
              <a:t>after</a:t>
            </a:r>
            <a:r>
              <a:rPr lang="en-US" altLang="zh-TW" sz="2400">
                <a:ea typeface="新細明體" charset="-120"/>
              </a:rPr>
              <a:t> it (in any order) (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by iteration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lvl="1"/>
            <a:r>
              <a:rPr lang="en-US" altLang="zh-TW" sz="2400">
                <a:ea typeface="新細明體" charset="-120"/>
              </a:rPr>
              <a:t>Sort the elements before the pivot (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by recursion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lvl="1"/>
            <a:r>
              <a:rPr lang="en-US" altLang="zh-TW" sz="2400">
                <a:ea typeface="新細明體" charset="-120"/>
              </a:rPr>
              <a:t>Sort the elements after the pivot (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by recursion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endParaRPr lang="en-US" altLang="zh-TW" sz="28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5B03-034E-4E66-9624-904F174FD3F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General Concept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590800" y="2119313"/>
            <a:ext cx="42672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>
              <a:ea typeface="新細明體" charset="-120"/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590800" y="3733800"/>
            <a:ext cx="1828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>
              <a:ea typeface="新細明體" charset="-12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981200" y="211931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3399FF"/>
                </a:solidFill>
                <a:ea typeface="新細明體" charset="-120"/>
              </a:rPr>
              <a:t>Pivot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 rot="-5400000">
            <a:off x="64770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31" name="AutoShape 7"/>
          <p:cNvSpPr>
            <a:spLocks noChangeArrowheads="1"/>
          </p:cNvSpPr>
          <p:nvPr/>
        </p:nvSpPr>
        <p:spPr bwMode="auto">
          <a:xfrm rot="-5400000">
            <a:off x="2590800" y="1585913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2209800" y="1143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6096000" y="1143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4419600" y="3733800"/>
            <a:ext cx="2438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1981200" y="37338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3399FF"/>
                </a:solidFill>
                <a:ea typeface="新細明體" charset="-120"/>
              </a:rPr>
              <a:t>Pivot</a:t>
            </a: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2590800" y="42672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&lt; pivot</a:t>
            </a:r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4419600" y="42672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&gt;= pivot</a:t>
            </a: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152400" y="3810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partition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4572000" y="2943225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Rearrange the elements</a:t>
            </a:r>
          </a:p>
        </p:txBody>
      </p: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2057400" y="5653088"/>
            <a:ext cx="1828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>
              <a:ea typeface="新細明體" charset="-120"/>
            </a:endParaRPr>
          </a:p>
        </p:txBody>
      </p:sp>
      <p:sp>
        <p:nvSpPr>
          <p:cNvPr id="410641" name="Rectangle 17"/>
          <p:cNvSpPr>
            <a:spLocks noChangeArrowheads="1"/>
          </p:cNvSpPr>
          <p:nvPr/>
        </p:nvSpPr>
        <p:spPr bwMode="auto">
          <a:xfrm>
            <a:off x="4419600" y="5653088"/>
            <a:ext cx="2438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10642" name="Rectangle 18"/>
          <p:cNvSpPr>
            <a:spLocks noChangeArrowheads="1"/>
          </p:cNvSpPr>
          <p:nvPr/>
        </p:nvSpPr>
        <p:spPr bwMode="auto">
          <a:xfrm>
            <a:off x="3886200" y="5653088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>
                <a:solidFill>
                  <a:srgbClr val="3399FF"/>
                </a:solidFill>
                <a:ea typeface="新細明體" charset="-120"/>
              </a:rPr>
              <a:t>Pivot</a:t>
            </a:r>
          </a:p>
        </p:txBody>
      </p:sp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1905000" y="62626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ea typeface="新細明體" charset="-120"/>
              </a:rPr>
              <a:t>A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E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F</a:t>
            </a:r>
            <a:r>
              <a:rPr lang="en-US" altLang="zh-TW">
                <a:ea typeface="新細明體" charset="-120"/>
              </a:rPr>
              <a:t> &lt; pivot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4419600" y="62626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>
                <a:ea typeface="新細明體" charset="-120"/>
              </a:rPr>
              <a:t>D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B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H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 i="1">
                <a:ea typeface="新細明體" charset="-120"/>
              </a:rPr>
              <a:t>C</a:t>
            </a:r>
            <a:r>
              <a:rPr lang="en-US" altLang="zh-TW">
                <a:ea typeface="新細明體" charset="-120"/>
              </a:rPr>
              <a:t> &gt;= pivot</a:t>
            </a:r>
          </a:p>
        </p:txBody>
      </p: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152400" y="57292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</a:t>
            </a:r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4572000" y="4710113"/>
            <a:ext cx="342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Place pivot in proper location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3429000" y="1538288"/>
            <a:ext cx="259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0648" name="AutoShape 24"/>
          <p:cNvSpPr>
            <a:spLocks/>
          </p:cNvSpPr>
          <p:nvPr/>
        </p:nvSpPr>
        <p:spPr bwMode="auto">
          <a:xfrm rot="-5400000">
            <a:off x="4686300" y="-38100"/>
            <a:ext cx="76200" cy="4114800"/>
          </a:xfrm>
          <a:prstGeom prst="rightBrace">
            <a:avLst>
              <a:gd name="adj1" fmla="val 4500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49" name="Oval 25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10650" name="Oval 26"/>
          <p:cNvSpPr>
            <a:spLocks noChangeArrowheads="1"/>
          </p:cNvSpPr>
          <p:nvPr/>
        </p:nvSpPr>
        <p:spPr bwMode="auto">
          <a:xfrm>
            <a:off x="3048000" y="2286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10651" name="Oval 27"/>
          <p:cNvSpPr>
            <a:spLocks noChangeArrowheads="1"/>
          </p:cNvSpPr>
          <p:nvPr/>
        </p:nvSpPr>
        <p:spPr bwMode="auto">
          <a:xfrm>
            <a:off x="3505200" y="22098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10652" name="Oval 28"/>
          <p:cNvSpPr>
            <a:spLocks noChangeArrowheads="1"/>
          </p:cNvSpPr>
          <p:nvPr/>
        </p:nvSpPr>
        <p:spPr bwMode="auto">
          <a:xfrm>
            <a:off x="4114800" y="2286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10653" name="Oval 29"/>
          <p:cNvSpPr>
            <a:spLocks noChangeArrowheads="1"/>
          </p:cNvSpPr>
          <p:nvPr/>
        </p:nvSpPr>
        <p:spPr bwMode="auto">
          <a:xfrm>
            <a:off x="4800600" y="22098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10654" name="Oval 30"/>
          <p:cNvSpPr>
            <a:spLocks noChangeArrowheads="1"/>
          </p:cNvSpPr>
          <p:nvPr/>
        </p:nvSpPr>
        <p:spPr bwMode="auto">
          <a:xfrm>
            <a:off x="5410200" y="2286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10655" name="Oval 31"/>
          <p:cNvSpPr>
            <a:spLocks noChangeArrowheads="1"/>
          </p:cNvSpPr>
          <p:nvPr/>
        </p:nvSpPr>
        <p:spPr bwMode="auto">
          <a:xfrm>
            <a:off x="6096000" y="22098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10656" name="Oval 32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10657" name="Oval 33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10658" name="Oval 34"/>
          <p:cNvSpPr>
            <a:spLocks noChangeArrowheads="1"/>
          </p:cNvSpPr>
          <p:nvPr/>
        </p:nvSpPr>
        <p:spPr bwMode="auto">
          <a:xfrm>
            <a:off x="6019800" y="3810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10659" name="Oval 35"/>
          <p:cNvSpPr>
            <a:spLocks noChangeArrowheads="1"/>
          </p:cNvSpPr>
          <p:nvPr/>
        </p:nvSpPr>
        <p:spPr bwMode="auto">
          <a:xfrm>
            <a:off x="5486400" y="38862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10660" name="Oval 36"/>
          <p:cNvSpPr>
            <a:spLocks noChangeArrowheads="1"/>
          </p:cNvSpPr>
          <p:nvPr/>
        </p:nvSpPr>
        <p:spPr bwMode="auto">
          <a:xfrm>
            <a:off x="3962400" y="38862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10661" name="Oval 37"/>
          <p:cNvSpPr>
            <a:spLocks noChangeArrowheads="1"/>
          </p:cNvSpPr>
          <p:nvPr/>
        </p:nvSpPr>
        <p:spPr bwMode="auto">
          <a:xfrm>
            <a:off x="4724400" y="3810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10662" name="Oval 38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10663" name="Oval 39"/>
          <p:cNvSpPr>
            <a:spLocks noChangeArrowheads="1"/>
          </p:cNvSpPr>
          <p:nvPr/>
        </p:nvSpPr>
        <p:spPr bwMode="auto">
          <a:xfrm>
            <a:off x="3048000" y="3810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10664" name="Oval 40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10665" name="Oval 41"/>
          <p:cNvSpPr>
            <a:spLocks noChangeArrowheads="1"/>
          </p:cNvSpPr>
          <p:nvPr/>
        </p:nvSpPr>
        <p:spPr bwMode="auto">
          <a:xfrm>
            <a:off x="2133600" y="57292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410666" name="Oval 42"/>
          <p:cNvSpPr>
            <a:spLocks noChangeArrowheads="1"/>
          </p:cNvSpPr>
          <p:nvPr/>
        </p:nvSpPr>
        <p:spPr bwMode="auto">
          <a:xfrm>
            <a:off x="3429000" y="58054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F</a:t>
            </a:r>
          </a:p>
        </p:txBody>
      </p:sp>
      <p:sp>
        <p:nvSpPr>
          <p:cNvPr id="410667" name="Oval 43"/>
          <p:cNvSpPr>
            <a:spLocks noChangeArrowheads="1"/>
          </p:cNvSpPr>
          <p:nvPr/>
        </p:nvSpPr>
        <p:spPr bwMode="auto">
          <a:xfrm>
            <a:off x="3048000" y="58054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C</a:t>
            </a:r>
          </a:p>
        </p:txBody>
      </p:sp>
      <p:sp>
        <p:nvSpPr>
          <p:cNvPr id="410668" name="Oval 44"/>
          <p:cNvSpPr>
            <a:spLocks noChangeArrowheads="1"/>
          </p:cNvSpPr>
          <p:nvPr/>
        </p:nvSpPr>
        <p:spPr bwMode="auto">
          <a:xfrm>
            <a:off x="2514600" y="57292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E</a:t>
            </a:r>
          </a:p>
        </p:txBody>
      </p:sp>
      <p:sp>
        <p:nvSpPr>
          <p:cNvPr id="410669" name="Oval 45"/>
          <p:cNvSpPr>
            <a:spLocks noChangeArrowheads="1"/>
          </p:cNvSpPr>
          <p:nvPr/>
        </p:nvSpPr>
        <p:spPr bwMode="auto">
          <a:xfrm>
            <a:off x="5867400" y="57292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H</a:t>
            </a:r>
          </a:p>
        </p:txBody>
      </p:sp>
      <p:sp>
        <p:nvSpPr>
          <p:cNvPr id="410670" name="Oval 46"/>
          <p:cNvSpPr>
            <a:spLocks noChangeArrowheads="1"/>
          </p:cNvSpPr>
          <p:nvPr/>
        </p:nvSpPr>
        <p:spPr bwMode="auto">
          <a:xfrm>
            <a:off x="5334000" y="58054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410671" name="Oval 47"/>
          <p:cNvSpPr>
            <a:spLocks noChangeArrowheads="1"/>
          </p:cNvSpPr>
          <p:nvPr/>
        </p:nvSpPr>
        <p:spPr bwMode="auto">
          <a:xfrm>
            <a:off x="4572000" y="57292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D</a:t>
            </a:r>
          </a:p>
        </p:txBody>
      </p:sp>
      <p:sp>
        <p:nvSpPr>
          <p:cNvPr id="410672" name="Oval 48"/>
          <p:cNvSpPr>
            <a:spLocks noChangeArrowheads="1"/>
          </p:cNvSpPr>
          <p:nvPr/>
        </p:nvSpPr>
        <p:spPr bwMode="auto">
          <a:xfrm>
            <a:off x="6248400" y="5805488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G</a:t>
            </a:r>
          </a:p>
        </p:txBody>
      </p:sp>
      <p:sp>
        <p:nvSpPr>
          <p:cNvPr id="410673" name="Text Box 49"/>
          <p:cNvSpPr txBox="1">
            <a:spLocks noChangeArrowheads="1"/>
          </p:cNvSpPr>
          <p:nvPr/>
        </p:nvSpPr>
        <p:spPr bwMode="auto">
          <a:xfrm>
            <a:off x="2209800" y="513397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0674" name="AutoShape 50"/>
          <p:cNvSpPr>
            <a:spLocks/>
          </p:cNvSpPr>
          <p:nvPr/>
        </p:nvSpPr>
        <p:spPr bwMode="auto">
          <a:xfrm rot="-5400000">
            <a:off x="2933700" y="4624388"/>
            <a:ext cx="76200" cy="18288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75" name="Text Box 51"/>
          <p:cNvSpPr txBox="1">
            <a:spLocks noChangeArrowheads="1"/>
          </p:cNvSpPr>
          <p:nvPr/>
        </p:nvSpPr>
        <p:spPr bwMode="auto">
          <a:xfrm>
            <a:off x="4876800" y="513397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0676" name="AutoShape 52"/>
          <p:cNvSpPr>
            <a:spLocks/>
          </p:cNvSpPr>
          <p:nvPr/>
        </p:nvSpPr>
        <p:spPr bwMode="auto">
          <a:xfrm rot="-5400000">
            <a:off x="5600700" y="4624388"/>
            <a:ext cx="76200" cy="18288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77" name="AutoShape 53"/>
          <p:cNvSpPr>
            <a:spLocks noChangeArrowheads="1"/>
          </p:cNvSpPr>
          <p:nvPr/>
        </p:nvSpPr>
        <p:spPr bwMode="auto">
          <a:xfrm rot="10800000">
            <a:off x="4114800" y="28194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0678" name="AutoShape 54"/>
          <p:cNvSpPr>
            <a:spLocks noChangeArrowheads="1"/>
          </p:cNvSpPr>
          <p:nvPr/>
        </p:nvSpPr>
        <p:spPr bwMode="auto">
          <a:xfrm rot="10800000">
            <a:off x="4114800" y="4572000"/>
            <a:ext cx="609600" cy="762000"/>
          </a:xfrm>
          <a:prstGeom prst="upArrow">
            <a:avLst>
              <a:gd name="adj1" fmla="val 60417"/>
              <a:gd name="adj2" fmla="val 72396"/>
            </a:avLst>
          </a:prstGeom>
          <a:gradFill rotWithShape="1">
            <a:gsLst>
              <a:gs pos="0">
                <a:srgbClr val="FF000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4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4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4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4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4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4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4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4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/>
      <p:bldP spid="410630" grpId="0" animBg="1"/>
      <p:bldP spid="410631" grpId="0" animBg="1"/>
      <p:bldP spid="410632" grpId="0"/>
      <p:bldP spid="410633" grpId="0"/>
      <p:bldP spid="410634" grpId="0" animBg="1"/>
      <p:bldP spid="410635" grpId="0" animBg="1"/>
      <p:bldP spid="410636" grpId="0"/>
      <p:bldP spid="410637" grpId="0"/>
      <p:bldP spid="410638" grpId="0"/>
      <p:bldP spid="410639" grpId="0"/>
      <p:bldP spid="410640" grpId="0" animBg="1"/>
      <p:bldP spid="410641" grpId="0" animBg="1"/>
      <p:bldP spid="410642" grpId="0" animBg="1"/>
      <p:bldP spid="410643" grpId="0"/>
      <p:bldP spid="410644" grpId="0"/>
      <p:bldP spid="410645" grpId="0"/>
      <p:bldP spid="410646" grpId="0"/>
      <p:bldP spid="410647" grpId="0"/>
      <p:bldP spid="410657" grpId="0" animBg="1"/>
      <p:bldP spid="410658" grpId="0" animBg="1"/>
      <p:bldP spid="410659" grpId="0" animBg="1"/>
      <p:bldP spid="410660" grpId="0" animBg="1"/>
      <p:bldP spid="410661" grpId="0" animBg="1"/>
      <p:bldP spid="410662" grpId="0" animBg="1"/>
      <p:bldP spid="410663" grpId="0" animBg="1"/>
      <p:bldP spid="410664" grpId="0" animBg="1"/>
      <p:bldP spid="410665" grpId="0" animBg="1"/>
      <p:bldP spid="410666" grpId="0" animBg="1"/>
      <p:bldP spid="410667" grpId="0" animBg="1"/>
      <p:bldP spid="410668" grpId="0" animBg="1"/>
      <p:bldP spid="410669" grpId="0" animBg="1"/>
      <p:bldP spid="410670" grpId="0" animBg="1"/>
      <p:bldP spid="410671" grpId="0" animBg="1"/>
      <p:bldP spid="410672" grpId="0" animBg="1"/>
      <p:bldP spid="410673" grpId="0"/>
      <p:bldP spid="410674" grpId="0" animBg="1"/>
      <p:bldP spid="410675" grpId="0"/>
      <p:bldP spid="410676" grpId="0" animBg="1"/>
      <p:bldP spid="410677" grpId="0" animBg="1"/>
      <p:bldP spid="4106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DF24-F689-48F1-BC1E-246D0DBFEDCF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 Example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32004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69342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64008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58674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1656" name="Rectangle 8"/>
          <p:cNvSpPr>
            <a:spLocks noChangeArrowheads="1"/>
          </p:cNvSpPr>
          <p:nvPr/>
        </p:nvSpPr>
        <p:spPr bwMode="auto">
          <a:xfrm>
            <a:off x="42672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48006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1658" name="Rectangle 10"/>
          <p:cNvSpPr>
            <a:spLocks noChangeArrowheads="1"/>
          </p:cNvSpPr>
          <p:nvPr/>
        </p:nvSpPr>
        <p:spPr bwMode="auto">
          <a:xfrm>
            <a:off x="5334000" y="2438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11659" name="AutoShape 11"/>
          <p:cNvSpPr>
            <a:spLocks/>
          </p:cNvSpPr>
          <p:nvPr/>
        </p:nvSpPr>
        <p:spPr bwMode="auto">
          <a:xfrm rot="-5400000" flipH="1" flipV="1">
            <a:off x="5219700" y="1028700"/>
            <a:ext cx="228600" cy="4267200"/>
          </a:xfrm>
          <a:prstGeom prst="rightBrace">
            <a:avLst>
              <a:gd name="adj1" fmla="val 155556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4572000" y="32004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1905000" y="1295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Select the 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first element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as pivot</a:t>
            </a:r>
          </a:p>
        </p:txBody>
      </p:sp>
      <p:sp>
        <p:nvSpPr>
          <p:cNvPr id="411662" name="Line 14"/>
          <p:cNvSpPr>
            <a:spLocks noChangeShapeType="1"/>
          </p:cNvSpPr>
          <p:nvPr/>
        </p:nvSpPr>
        <p:spPr bwMode="auto">
          <a:xfrm flipV="1">
            <a:off x="3505200" y="19050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1663" name="Oval 15"/>
          <p:cNvSpPr>
            <a:spLocks noChangeArrowheads="1"/>
          </p:cNvSpPr>
          <p:nvPr/>
        </p:nvSpPr>
        <p:spPr bwMode="auto">
          <a:xfrm>
            <a:off x="3276600" y="2514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304800" y="2528888"/>
            <a:ext cx="2667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original array:</a:t>
            </a:r>
          </a:p>
        </p:txBody>
      </p: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3733800" y="12192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Search for elements greater than pivot</a:t>
            </a: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6705600" y="126365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Search for elements smaller than pivot</a:t>
            </a:r>
          </a:p>
        </p:txBody>
      </p:sp>
      <p:grpSp>
        <p:nvGrpSpPr>
          <p:cNvPr id="411667" name="Group 19"/>
          <p:cNvGrpSpPr>
            <a:grpSpLocks/>
          </p:cNvGrpSpPr>
          <p:nvPr/>
        </p:nvGrpSpPr>
        <p:grpSpPr bwMode="auto">
          <a:xfrm>
            <a:off x="3733800" y="2362200"/>
            <a:ext cx="76200" cy="762000"/>
            <a:chOff x="816" y="1680"/>
            <a:chExt cx="48" cy="720"/>
          </a:xfrm>
        </p:grpSpPr>
        <p:sp>
          <p:nvSpPr>
            <p:cNvPr id="411668" name="Line 20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70" name="Line 22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71" name="Line 23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72" name="Line 24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1673" name="Rectangle 25"/>
          <p:cNvSpPr>
            <a:spLocks noChangeArrowheads="1"/>
          </p:cNvSpPr>
          <p:nvPr/>
        </p:nvSpPr>
        <p:spPr bwMode="auto">
          <a:xfrm>
            <a:off x="37338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57</a:t>
            </a:r>
          </a:p>
        </p:txBody>
      </p:sp>
      <p:sp>
        <p:nvSpPr>
          <p:cNvPr id="411674" name="Rectangle 26"/>
          <p:cNvSpPr>
            <a:spLocks noChangeArrowheads="1"/>
          </p:cNvSpPr>
          <p:nvPr/>
        </p:nvSpPr>
        <p:spPr bwMode="auto">
          <a:xfrm>
            <a:off x="32004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1675" name="Rectangle 27"/>
          <p:cNvSpPr>
            <a:spLocks noChangeArrowheads="1"/>
          </p:cNvSpPr>
          <p:nvPr/>
        </p:nvSpPr>
        <p:spPr bwMode="auto">
          <a:xfrm>
            <a:off x="69342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1676" name="Rectangle 28"/>
          <p:cNvSpPr>
            <a:spLocks noChangeArrowheads="1"/>
          </p:cNvSpPr>
          <p:nvPr/>
        </p:nvSpPr>
        <p:spPr bwMode="auto">
          <a:xfrm>
            <a:off x="64008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1677" name="Rectangle 29"/>
          <p:cNvSpPr>
            <a:spLocks noChangeArrowheads="1"/>
          </p:cNvSpPr>
          <p:nvPr/>
        </p:nvSpPr>
        <p:spPr bwMode="auto">
          <a:xfrm>
            <a:off x="58674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1678" name="Rectangle 30"/>
          <p:cNvSpPr>
            <a:spLocks noChangeArrowheads="1"/>
          </p:cNvSpPr>
          <p:nvPr/>
        </p:nvSpPr>
        <p:spPr bwMode="auto">
          <a:xfrm>
            <a:off x="42672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1679" name="Rectangle 31"/>
          <p:cNvSpPr>
            <a:spLocks noChangeArrowheads="1"/>
          </p:cNvSpPr>
          <p:nvPr/>
        </p:nvSpPr>
        <p:spPr bwMode="auto">
          <a:xfrm>
            <a:off x="48006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1680" name="Rectangle 32"/>
          <p:cNvSpPr>
            <a:spLocks noChangeArrowheads="1"/>
          </p:cNvSpPr>
          <p:nvPr/>
        </p:nvSpPr>
        <p:spPr bwMode="auto">
          <a:xfrm>
            <a:off x="5334000" y="4419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11681" name="Oval 33"/>
          <p:cNvSpPr>
            <a:spLocks noChangeArrowheads="1"/>
          </p:cNvSpPr>
          <p:nvPr/>
        </p:nvSpPr>
        <p:spPr bwMode="auto">
          <a:xfrm>
            <a:off x="3276600" y="44958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1682" name="Group 34"/>
          <p:cNvGrpSpPr>
            <a:grpSpLocks/>
          </p:cNvGrpSpPr>
          <p:nvPr/>
        </p:nvGrpSpPr>
        <p:grpSpPr bwMode="auto">
          <a:xfrm>
            <a:off x="3733800" y="4343400"/>
            <a:ext cx="76200" cy="762000"/>
            <a:chOff x="816" y="1680"/>
            <a:chExt cx="48" cy="720"/>
          </a:xfrm>
        </p:grpSpPr>
        <p:sp>
          <p:nvSpPr>
            <p:cNvPr id="411683" name="Line 35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84" name="Line 36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85" name="Line 37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86" name="Line 38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687" name="Line 39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1688" name="Arc 40"/>
          <p:cNvSpPr>
            <a:spLocks/>
          </p:cNvSpPr>
          <p:nvPr/>
        </p:nvSpPr>
        <p:spPr bwMode="auto">
          <a:xfrm rot="10774548" flipH="1">
            <a:off x="3960813" y="4799013"/>
            <a:ext cx="16764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689" name="Rectangle 41"/>
          <p:cNvSpPr>
            <a:spLocks noChangeArrowheads="1"/>
          </p:cNvSpPr>
          <p:nvPr/>
        </p:nvSpPr>
        <p:spPr bwMode="auto">
          <a:xfrm>
            <a:off x="37338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1690" name="Rectangle 42"/>
          <p:cNvSpPr>
            <a:spLocks noChangeArrowheads="1"/>
          </p:cNvSpPr>
          <p:nvPr/>
        </p:nvSpPr>
        <p:spPr bwMode="auto">
          <a:xfrm>
            <a:off x="3200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1691" name="Rectangle 43"/>
          <p:cNvSpPr>
            <a:spLocks noChangeArrowheads="1"/>
          </p:cNvSpPr>
          <p:nvPr/>
        </p:nvSpPr>
        <p:spPr bwMode="auto">
          <a:xfrm>
            <a:off x="69342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1692" name="Rectangle 44"/>
          <p:cNvSpPr>
            <a:spLocks noChangeArrowheads="1"/>
          </p:cNvSpPr>
          <p:nvPr/>
        </p:nvSpPr>
        <p:spPr bwMode="auto">
          <a:xfrm>
            <a:off x="64008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1693" name="Rectangle 45"/>
          <p:cNvSpPr>
            <a:spLocks noChangeArrowheads="1"/>
          </p:cNvSpPr>
          <p:nvPr/>
        </p:nvSpPr>
        <p:spPr bwMode="auto">
          <a:xfrm>
            <a:off x="5867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1694" name="Rectangle 46"/>
          <p:cNvSpPr>
            <a:spLocks noChangeArrowheads="1"/>
          </p:cNvSpPr>
          <p:nvPr/>
        </p:nvSpPr>
        <p:spPr bwMode="auto">
          <a:xfrm>
            <a:off x="42672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1695" name="Rectangle 47"/>
          <p:cNvSpPr>
            <a:spLocks noChangeArrowheads="1"/>
          </p:cNvSpPr>
          <p:nvPr/>
        </p:nvSpPr>
        <p:spPr bwMode="auto">
          <a:xfrm>
            <a:off x="48006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1696" name="Rectangle 48"/>
          <p:cNvSpPr>
            <a:spLocks noChangeArrowheads="1"/>
          </p:cNvSpPr>
          <p:nvPr/>
        </p:nvSpPr>
        <p:spPr bwMode="auto">
          <a:xfrm>
            <a:off x="53340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1697" name="Oval 49"/>
          <p:cNvSpPr>
            <a:spLocks noChangeArrowheads="1"/>
          </p:cNvSpPr>
          <p:nvPr/>
        </p:nvSpPr>
        <p:spPr bwMode="auto">
          <a:xfrm>
            <a:off x="3276600" y="5867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1698" name="Group 50"/>
          <p:cNvGrpSpPr>
            <a:grpSpLocks/>
          </p:cNvGrpSpPr>
          <p:nvPr/>
        </p:nvGrpSpPr>
        <p:grpSpPr bwMode="auto">
          <a:xfrm>
            <a:off x="3733800" y="5715000"/>
            <a:ext cx="76200" cy="762000"/>
            <a:chOff x="816" y="1680"/>
            <a:chExt cx="48" cy="720"/>
          </a:xfrm>
        </p:grpSpPr>
        <p:sp>
          <p:nvSpPr>
            <p:cNvPr id="411699" name="Line 51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700" name="Line 52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701" name="Line 53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702" name="Line 54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1703" name="Line 55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1704" name="AutoShape 56"/>
          <p:cNvSpPr>
            <a:spLocks noChangeArrowheads="1"/>
          </p:cNvSpPr>
          <p:nvPr/>
        </p:nvSpPr>
        <p:spPr bwMode="auto">
          <a:xfrm rot="-5400000">
            <a:off x="70104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05" name="AutoShape 57"/>
          <p:cNvSpPr>
            <a:spLocks noChangeArrowheads="1"/>
          </p:cNvSpPr>
          <p:nvPr/>
        </p:nvSpPr>
        <p:spPr bwMode="auto">
          <a:xfrm rot="-5400000">
            <a:off x="64770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06" name="AutoShape 58"/>
          <p:cNvSpPr>
            <a:spLocks noChangeArrowheads="1"/>
          </p:cNvSpPr>
          <p:nvPr/>
        </p:nvSpPr>
        <p:spPr bwMode="auto">
          <a:xfrm rot="-5400000">
            <a:off x="59436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 cap="rnd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07" name="AutoShape 59"/>
          <p:cNvSpPr>
            <a:spLocks noChangeArrowheads="1"/>
          </p:cNvSpPr>
          <p:nvPr/>
        </p:nvSpPr>
        <p:spPr bwMode="auto">
          <a:xfrm rot="-5400000">
            <a:off x="54102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08" name="AutoShape 60"/>
          <p:cNvSpPr>
            <a:spLocks noChangeArrowheads="1"/>
          </p:cNvSpPr>
          <p:nvPr/>
        </p:nvSpPr>
        <p:spPr bwMode="auto">
          <a:xfrm rot="-5400000">
            <a:off x="3733800" y="39624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09" name="AutoShape 61"/>
          <p:cNvSpPr>
            <a:spLocks noChangeArrowheads="1"/>
          </p:cNvSpPr>
          <p:nvPr/>
        </p:nvSpPr>
        <p:spPr bwMode="auto">
          <a:xfrm rot="-5400000">
            <a:off x="5410200" y="5334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0" name="AutoShape 62"/>
          <p:cNvSpPr>
            <a:spLocks noChangeArrowheads="1"/>
          </p:cNvSpPr>
          <p:nvPr/>
        </p:nvSpPr>
        <p:spPr bwMode="auto">
          <a:xfrm rot="-5400000">
            <a:off x="3733800" y="5334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219200" y="4495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them</a:t>
            </a:r>
          </a:p>
        </p:txBody>
      </p:sp>
      <p:sp>
        <p:nvSpPr>
          <p:cNvPr id="411712" name="Text Box 64"/>
          <p:cNvSpPr txBox="1">
            <a:spLocks noChangeArrowheads="1"/>
          </p:cNvSpPr>
          <p:nvPr/>
        </p:nvSpPr>
        <p:spPr bwMode="auto">
          <a:xfrm>
            <a:off x="1219200" y="5867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after exchange</a:t>
            </a: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3352800" y="3519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5029200" y="35194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1715" name="AutoShape 67"/>
          <p:cNvSpPr>
            <a:spLocks noChangeArrowheads="1"/>
          </p:cNvSpPr>
          <p:nvPr/>
        </p:nvSpPr>
        <p:spPr bwMode="auto">
          <a:xfrm rot="-10800000">
            <a:off x="4191000" y="541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6" name="AutoShape 68"/>
          <p:cNvSpPr>
            <a:spLocks noChangeArrowheads="1"/>
          </p:cNvSpPr>
          <p:nvPr/>
        </p:nvSpPr>
        <p:spPr bwMode="auto">
          <a:xfrm rot="-21600000">
            <a:off x="5181600" y="541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7" name="AutoShape 69"/>
          <p:cNvSpPr>
            <a:spLocks noChangeArrowheads="1"/>
          </p:cNvSpPr>
          <p:nvPr/>
        </p:nvSpPr>
        <p:spPr bwMode="auto">
          <a:xfrm rot="-5400000">
            <a:off x="6934200" y="1981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8" name="AutoShape 70"/>
          <p:cNvSpPr>
            <a:spLocks noChangeArrowheads="1"/>
          </p:cNvSpPr>
          <p:nvPr/>
        </p:nvSpPr>
        <p:spPr bwMode="auto">
          <a:xfrm rot="-5400000">
            <a:off x="3733800" y="1981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19" name="AutoShape 71"/>
          <p:cNvSpPr>
            <a:spLocks noChangeArrowheads="1"/>
          </p:cNvSpPr>
          <p:nvPr/>
        </p:nvSpPr>
        <p:spPr bwMode="auto">
          <a:xfrm rot="-10800000">
            <a:off x="4191000" y="1981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1720" name="AutoShape 72"/>
          <p:cNvSpPr>
            <a:spLocks noChangeArrowheads="1"/>
          </p:cNvSpPr>
          <p:nvPr/>
        </p:nvSpPr>
        <p:spPr bwMode="auto">
          <a:xfrm rot="-21600000">
            <a:off x="6705600" y="1981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1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1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4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41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4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9" grpId="0" animBg="1"/>
      <p:bldP spid="411660" grpId="0"/>
      <p:bldP spid="411661" grpId="0"/>
      <p:bldP spid="411662" grpId="0" animBg="1"/>
      <p:bldP spid="411663" grpId="0" animBg="1"/>
      <p:bldP spid="411665" grpId="0"/>
      <p:bldP spid="411666" grpId="0"/>
      <p:bldP spid="411673" grpId="0" animBg="1"/>
      <p:bldP spid="411674" grpId="0" animBg="1"/>
      <p:bldP spid="411675" grpId="0" animBg="1"/>
      <p:bldP spid="411676" grpId="0" animBg="1"/>
      <p:bldP spid="411677" grpId="0" animBg="1"/>
      <p:bldP spid="411678" grpId="0" animBg="1"/>
      <p:bldP spid="411679" grpId="0" animBg="1"/>
      <p:bldP spid="411680" grpId="0" animBg="1"/>
      <p:bldP spid="411681" grpId="0" animBg="1"/>
      <p:bldP spid="411688" grpId="0" animBg="1"/>
      <p:bldP spid="411689" grpId="0" animBg="1"/>
      <p:bldP spid="411690" grpId="0" animBg="1"/>
      <p:bldP spid="411691" grpId="0" animBg="1"/>
      <p:bldP spid="411692" grpId="0" animBg="1"/>
      <p:bldP spid="411693" grpId="0" animBg="1"/>
      <p:bldP spid="411694" grpId="0" animBg="1"/>
      <p:bldP spid="411695" grpId="0" animBg="1"/>
      <p:bldP spid="411696" grpId="0" animBg="1"/>
      <p:bldP spid="411697" grpId="0" animBg="1"/>
      <p:bldP spid="411704" grpId="0" animBg="1"/>
      <p:bldP spid="411704" grpId="1" animBg="1"/>
      <p:bldP spid="411705" grpId="0" animBg="1"/>
      <p:bldP spid="411705" grpId="1" animBg="1"/>
      <p:bldP spid="411706" grpId="0" animBg="1"/>
      <p:bldP spid="411706" grpId="1" animBg="1"/>
      <p:bldP spid="411707" grpId="0" animBg="1"/>
      <p:bldP spid="411708" grpId="0" animBg="1"/>
      <p:bldP spid="411709" grpId="0" animBg="1"/>
      <p:bldP spid="411710" grpId="0" animBg="1"/>
      <p:bldP spid="411711" grpId="0"/>
      <p:bldP spid="411712" grpId="0"/>
      <p:bldP spid="411713" grpId="0"/>
      <p:bldP spid="411714" grpId="0"/>
      <p:bldP spid="411715" grpId="0" animBg="1"/>
      <p:bldP spid="411716" grpId="0" animBg="1"/>
      <p:bldP spid="411717" grpId="0" animBg="1"/>
      <p:bldP spid="411718" grpId="0" animBg="1"/>
      <p:bldP spid="411719" grpId="0" animBg="1"/>
      <p:bldP spid="4117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0D98-3117-4B26-95B8-EC92D12A96F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 Example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3200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6934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64008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58674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42672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48006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5334000" y="20574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2683" name="Oval 11"/>
          <p:cNvSpPr>
            <a:spLocks noChangeArrowheads="1"/>
          </p:cNvSpPr>
          <p:nvPr/>
        </p:nvSpPr>
        <p:spPr bwMode="auto">
          <a:xfrm>
            <a:off x="3276600" y="2133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2684" name="Group 12"/>
          <p:cNvGrpSpPr>
            <a:grpSpLocks/>
          </p:cNvGrpSpPr>
          <p:nvPr/>
        </p:nvGrpSpPr>
        <p:grpSpPr bwMode="auto">
          <a:xfrm>
            <a:off x="3733800" y="1981200"/>
            <a:ext cx="76200" cy="762000"/>
            <a:chOff x="816" y="1680"/>
            <a:chExt cx="48" cy="720"/>
          </a:xfrm>
        </p:grpSpPr>
        <p:sp>
          <p:nvSpPr>
            <p:cNvPr id="412685" name="Line 13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687" name="Line 15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688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689" name="Line 17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2690" name="AutoShape 18"/>
          <p:cNvSpPr>
            <a:spLocks noChangeArrowheads="1"/>
          </p:cNvSpPr>
          <p:nvPr/>
        </p:nvSpPr>
        <p:spPr bwMode="auto">
          <a:xfrm rot="-5400000">
            <a:off x="54102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691" name="AutoShape 19"/>
          <p:cNvSpPr>
            <a:spLocks noChangeArrowheads="1"/>
          </p:cNvSpPr>
          <p:nvPr/>
        </p:nvSpPr>
        <p:spPr bwMode="auto">
          <a:xfrm rot="-5400000">
            <a:off x="3810000" y="16002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692" name="Text Box 20"/>
          <p:cNvSpPr txBox="1">
            <a:spLocks noChangeArrowheads="1"/>
          </p:cNvSpPr>
          <p:nvPr/>
        </p:nvSpPr>
        <p:spPr bwMode="auto">
          <a:xfrm>
            <a:off x="1219200" y="2133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search again</a:t>
            </a:r>
          </a:p>
        </p:txBody>
      </p:sp>
      <p:sp>
        <p:nvSpPr>
          <p:cNvPr id="412693" name="Rectangle 21"/>
          <p:cNvSpPr>
            <a:spLocks noChangeArrowheads="1"/>
          </p:cNvSpPr>
          <p:nvPr/>
        </p:nvSpPr>
        <p:spPr bwMode="auto">
          <a:xfrm>
            <a:off x="37338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2694" name="Rectangle 22"/>
          <p:cNvSpPr>
            <a:spLocks noChangeArrowheads="1"/>
          </p:cNvSpPr>
          <p:nvPr/>
        </p:nvSpPr>
        <p:spPr bwMode="auto">
          <a:xfrm>
            <a:off x="32004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2695" name="Rectangle 23"/>
          <p:cNvSpPr>
            <a:spLocks noChangeArrowheads="1"/>
          </p:cNvSpPr>
          <p:nvPr/>
        </p:nvSpPr>
        <p:spPr bwMode="auto">
          <a:xfrm>
            <a:off x="69342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2696" name="Rectangle 24"/>
          <p:cNvSpPr>
            <a:spLocks noChangeArrowheads="1"/>
          </p:cNvSpPr>
          <p:nvPr/>
        </p:nvSpPr>
        <p:spPr bwMode="auto">
          <a:xfrm>
            <a:off x="64008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2697" name="Rectangle 25"/>
          <p:cNvSpPr>
            <a:spLocks noChangeArrowheads="1"/>
          </p:cNvSpPr>
          <p:nvPr/>
        </p:nvSpPr>
        <p:spPr bwMode="auto">
          <a:xfrm>
            <a:off x="58674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42672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48</a:t>
            </a:r>
          </a:p>
        </p:txBody>
      </p:sp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48006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12</a:t>
            </a:r>
          </a:p>
        </p:txBody>
      </p:sp>
      <p:sp>
        <p:nvSpPr>
          <p:cNvPr id="412700" name="Rectangle 28"/>
          <p:cNvSpPr>
            <a:spLocks noChangeArrowheads="1"/>
          </p:cNvSpPr>
          <p:nvPr/>
        </p:nvSpPr>
        <p:spPr bwMode="auto">
          <a:xfrm>
            <a:off x="5334000" y="3505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2701" name="Oval 29"/>
          <p:cNvSpPr>
            <a:spLocks noChangeArrowheads="1"/>
          </p:cNvSpPr>
          <p:nvPr/>
        </p:nvSpPr>
        <p:spPr bwMode="auto">
          <a:xfrm>
            <a:off x="3276600" y="3581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2702" name="Group 30"/>
          <p:cNvGrpSpPr>
            <a:grpSpLocks/>
          </p:cNvGrpSpPr>
          <p:nvPr/>
        </p:nvGrpSpPr>
        <p:grpSpPr bwMode="auto">
          <a:xfrm>
            <a:off x="3733800" y="3429000"/>
            <a:ext cx="76200" cy="762000"/>
            <a:chOff x="816" y="1680"/>
            <a:chExt cx="48" cy="720"/>
          </a:xfrm>
        </p:grpSpPr>
        <p:sp>
          <p:nvSpPr>
            <p:cNvPr id="412703" name="Line 31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04" name="Line 32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05" name="Line 33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06" name="Line 34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07" name="Line 35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2708" name="AutoShape 36"/>
          <p:cNvSpPr>
            <a:spLocks noChangeArrowheads="1"/>
          </p:cNvSpPr>
          <p:nvPr/>
        </p:nvSpPr>
        <p:spPr bwMode="auto">
          <a:xfrm rot="-5400000">
            <a:off x="4876800" y="3048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09" name="AutoShape 37"/>
          <p:cNvSpPr>
            <a:spLocks noChangeArrowheads="1"/>
          </p:cNvSpPr>
          <p:nvPr/>
        </p:nvSpPr>
        <p:spPr bwMode="auto">
          <a:xfrm rot="-5400000">
            <a:off x="4343400" y="3048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10" name="Text Box 38"/>
          <p:cNvSpPr txBox="1">
            <a:spLocks noChangeArrowheads="1"/>
          </p:cNvSpPr>
          <p:nvPr/>
        </p:nvSpPr>
        <p:spPr bwMode="auto">
          <a:xfrm>
            <a:off x="990600" y="35956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again </a:t>
            </a:r>
          </a:p>
        </p:txBody>
      </p:sp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3429000" y="1143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5029200" y="1143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2713" name="Text Box 41"/>
          <p:cNvSpPr txBox="1">
            <a:spLocks noChangeArrowheads="1"/>
          </p:cNvSpPr>
          <p:nvPr/>
        </p:nvSpPr>
        <p:spPr bwMode="auto">
          <a:xfrm>
            <a:off x="3962400" y="2667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2714" name="Text Box 42"/>
          <p:cNvSpPr txBox="1">
            <a:spLocks noChangeArrowheads="1"/>
          </p:cNvSpPr>
          <p:nvPr/>
        </p:nvSpPr>
        <p:spPr bwMode="auto">
          <a:xfrm>
            <a:off x="4495800" y="2667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2715" name="Rectangle 43"/>
          <p:cNvSpPr>
            <a:spLocks noChangeArrowheads="1"/>
          </p:cNvSpPr>
          <p:nvPr/>
        </p:nvSpPr>
        <p:spPr bwMode="auto">
          <a:xfrm>
            <a:off x="37338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2716" name="Rectangle 44"/>
          <p:cNvSpPr>
            <a:spLocks noChangeArrowheads="1"/>
          </p:cNvSpPr>
          <p:nvPr/>
        </p:nvSpPr>
        <p:spPr bwMode="auto">
          <a:xfrm>
            <a:off x="32004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2717" name="Rectangle 45"/>
          <p:cNvSpPr>
            <a:spLocks noChangeArrowheads="1"/>
          </p:cNvSpPr>
          <p:nvPr/>
        </p:nvSpPr>
        <p:spPr bwMode="auto">
          <a:xfrm>
            <a:off x="69342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2718" name="Rectangle 46"/>
          <p:cNvSpPr>
            <a:spLocks noChangeArrowheads="1"/>
          </p:cNvSpPr>
          <p:nvPr/>
        </p:nvSpPr>
        <p:spPr bwMode="auto">
          <a:xfrm>
            <a:off x="64008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2719" name="Rectangle 47"/>
          <p:cNvSpPr>
            <a:spLocks noChangeArrowheads="1"/>
          </p:cNvSpPr>
          <p:nvPr/>
        </p:nvSpPr>
        <p:spPr bwMode="auto">
          <a:xfrm>
            <a:off x="58674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2720" name="Rectangle 48"/>
          <p:cNvSpPr>
            <a:spLocks noChangeArrowheads="1"/>
          </p:cNvSpPr>
          <p:nvPr/>
        </p:nvSpPr>
        <p:spPr bwMode="auto">
          <a:xfrm>
            <a:off x="42672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2721" name="Rectangle 49"/>
          <p:cNvSpPr>
            <a:spLocks noChangeArrowheads="1"/>
          </p:cNvSpPr>
          <p:nvPr/>
        </p:nvSpPr>
        <p:spPr bwMode="auto">
          <a:xfrm>
            <a:off x="48006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48</a:t>
            </a:r>
          </a:p>
        </p:txBody>
      </p:sp>
      <p:sp>
        <p:nvSpPr>
          <p:cNvPr id="412722" name="Rectangle 50"/>
          <p:cNvSpPr>
            <a:spLocks noChangeArrowheads="1"/>
          </p:cNvSpPr>
          <p:nvPr/>
        </p:nvSpPr>
        <p:spPr bwMode="auto">
          <a:xfrm>
            <a:off x="5334000" y="4953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2723" name="Oval 51"/>
          <p:cNvSpPr>
            <a:spLocks noChangeArrowheads="1"/>
          </p:cNvSpPr>
          <p:nvPr/>
        </p:nvSpPr>
        <p:spPr bwMode="auto">
          <a:xfrm>
            <a:off x="3276600" y="50292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2724" name="Group 52"/>
          <p:cNvGrpSpPr>
            <a:grpSpLocks/>
          </p:cNvGrpSpPr>
          <p:nvPr/>
        </p:nvGrpSpPr>
        <p:grpSpPr bwMode="auto">
          <a:xfrm>
            <a:off x="3733800" y="4876800"/>
            <a:ext cx="76200" cy="762000"/>
            <a:chOff x="816" y="1680"/>
            <a:chExt cx="48" cy="720"/>
          </a:xfrm>
        </p:grpSpPr>
        <p:sp>
          <p:nvSpPr>
            <p:cNvPr id="412725" name="Line 53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26" name="Line 54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27" name="Line 55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28" name="Line 56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2729" name="Line 57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2730" name="AutoShape 58"/>
          <p:cNvSpPr>
            <a:spLocks noChangeArrowheads="1"/>
          </p:cNvSpPr>
          <p:nvPr/>
        </p:nvSpPr>
        <p:spPr bwMode="auto">
          <a:xfrm rot="-5400000">
            <a:off x="4343400" y="44958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31" name="AutoShape 59"/>
          <p:cNvSpPr>
            <a:spLocks noChangeArrowheads="1"/>
          </p:cNvSpPr>
          <p:nvPr/>
        </p:nvSpPr>
        <p:spPr bwMode="auto">
          <a:xfrm rot="-5400000">
            <a:off x="4876800" y="44958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32" name="Text Box 60"/>
          <p:cNvSpPr txBox="1">
            <a:spLocks noChangeArrowheads="1"/>
          </p:cNvSpPr>
          <p:nvPr/>
        </p:nvSpPr>
        <p:spPr bwMode="auto">
          <a:xfrm>
            <a:off x="990600" y="4876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Search stops when low </a:t>
            </a:r>
            <a:r>
              <a:rPr lang="en-US" altLang="zh-TW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≥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high</a:t>
            </a:r>
          </a:p>
        </p:txBody>
      </p:sp>
      <p:sp>
        <p:nvSpPr>
          <p:cNvPr id="412733" name="Rectangle 61"/>
          <p:cNvSpPr>
            <a:spLocks noChangeArrowheads="1"/>
          </p:cNvSpPr>
          <p:nvPr/>
        </p:nvSpPr>
        <p:spPr bwMode="auto">
          <a:xfrm>
            <a:off x="37338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2734" name="Rectangle 62"/>
          <p:cNvSpPr>
            <a:spLocks noChangeArrowheads="1"/>
          </p:cNvSpPr>
          <p:nvPr/>
        </p:nvSpPr>
        <p:spPr bwMode="auto">
          <a:xfrm>
            <a:off x="32004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2735" name="Rectangle 63"/>
          <p:cNvSpPr>
            <a:spLocks noChangeArrowheads="1"/>
          </p:cNvSpPr>
          <p:nvPr/>
        </p:nvSpPr>
        <p:spPr bwMode="auto">
          <a:xfrm>
            <a:off x="69342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2736" name="Rectangle 64"/>
          <p:cNvSpPr>
            <a:spLocks noChangeArrowheads="1"/>
          </p:cNvSpPr>
          <p:nvPr/>
        </p:nvSpPr>
        <p:spPr bwMode="auto">
          <a:xfrm>
            <a:off x="64008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2737" name="Rectangle 65"/>
          <p:cNvSpPr>
            <a:spLocks noChangeArrowheads="1"/>
          </p:cNvSpPr>
          <p:nvPr/>
        </p:nvSpPr>
        <p:spPr bwMode="auto">
          <a:xfrm>
            <a:off x="58674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2738" name="Rectangle 66"/>
          <p:cNvSpPr>
            <a:spLocks noChangeArrowheads="1"/>
          </p:cNvSpPr>
          <p:nvPr/>
        </p:nvSpPr>
        <p:spPr bwMode="auto">
          <a:xfrm>
            <a:off x="42672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2739" name="Rectangle 67"/>
          <p:cNvSpPr>
            <a:spLocks noChangeArrowheads="1"/>
          </p:cNvSpPr>
          <p:nvPr/>
        </p:nvSpPr>
        <p:spPr bwMode="auto">
          <a:xfrm>
            <a:off x="48006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48</a:t>
            </a:r>
          </a:p>
        </p:txBody>
      </p:sp>
      <p:sp>
        <p:nvSpPr>
          <p:cNvPr id="412740" name="Rectangle 68"/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2741" name="Oval 69"/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42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exchange pivot with </a:t>
            </a:r>
            <a:r>
              <a:rPr lang="en-US" altLang="zh-TW" u="sng">
                <a:solidFill>
                  <a:srgbClr val="FF0000"/>
                </a:solidFill>
                <a:ea typeface="新細明體" charset="-120"/>
              </a:rPr>
              <a:t>high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</a:t>
            </a:r>
          </a:p>
        </p:txBody>
      </p:sp>
      <p:sp>
        <p:nvSpPr>
          <p:cNvPr id="412743" name="Arc 71"/>
          <p:cNvSpPr>
            <a:spLocks/>
          </p:cNvSpPr>
          <p:nvPr/>
        </p:nvSpPr>
        <p:spPr bwMode="auto">
          <a:xfrm rot="10774548" flipH="1">
            <a:off x="4495800" y="3886200"/>
            <a:ext cx="609600" cy="1492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44" name="Text Box 72"/>
          <p:cNvSpPr txBox="1">
            <a:spLocks noChangeArrowheads="1"/>
          </p:cNvSpPr>
          <p:nvPr/>
        </p:nvSpPr>
        <p:spPr bwMode="auto">
          <a:xfrm>
            <a:off x="4495800" y="4114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2745" name="Text Box 73"/>
          <p:cNvSpPr txBox="1">
            <a:spLocks noChangeArrowheads="1"/>
          </p:cNvSpPr>
          <p:nvPr/>
        </p:nvSpPr>
        <p:spPr bwMode="auto">
          <a:xfrm>
            <a:off x="3962400" y="4114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2746" name="Arc 74"/>
          <p:cNvSpPr>
            <a:spLocks/>
          </p:cNvSpPr>
          <p:nvPr/>
        </p:nvSpPr>
        <p:spPr bwMode="auto">
          <a:xfrm rot="10774548" flipH="1">
            <a:off x="3352800" y="6400800"/>
            <a:ext cx="1144588" cy="152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47" name="AutoShape 75"/>
          <p:cNvSpPr>
            <a:spLocks noChangeArrowheads="1"/>
          </p:cNvSpPr>
          <p:nvPr/>
        </p:nvSpPr>
        <p:spPr bwMode="auto">
          <a:xfrm rot="-10800000">
            <a:off x="4267200" y="160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48" name="AutoShape 76"/>
          <p:cNvSpPr>
            <a:spLocks noChangeArrowheads="1"/>
          </p:cNvSpPr>
          <p:nvPr/>
        </p:nvSpPr>
        <p:spPr bwMode="auto">
          <a:xfrm rot="-21600000">
            <a:off x="5181600" y="160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49" name="AutoShape 77"/>
          <p:cNvSpPr>
            <a:spLocks noChangeArrowheads="1"/>
          </p:cNvSpPr>
          <p:nvPr/>
        </p:nvSpPr>
        <p:spPr bwMode="auto">
          <a:xfrm rot="-21600000">
            <a:off x="4114800" y="44958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2750" name="AutoShape 78"/>
          <p:cNvSpPr>
            <a:spLocks noChangeArrowheads="1"/>
          </p:cNvSpPr>
          <p:nvPr/>
        </p:nvSpPr>
        <p:spPr bwMode="auto">
          <a:xfrm rot="-10800000">
            <a:off x="5334000" y="44958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1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1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1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3" grpId="0" animBg="1"/>
      <p:bldP spid="412694" grpId="0" animBg="1"/>
      <p:bldP spid="412695" grpId="0" animBg="1"/>
      <p:bldP spid="412696" grpId="0" animBg="1"/>
      <p:bldP spid="412697" grpId="0" animBg="1"/>
      <p:bldP spid="412698" grpId="0" animBg="1"/>
      <p:bldP spid="412699" grpId="0" animBg="1"/>
      <p:bldP spid="412700" grpId="0" animBg="1"/>
      <p:bldP spid="412701" grpId="0" animBg="1"/>
      <p:bldP spid="412708" grpId="0" animBg="1"/>
      <p:bldP spid="412709" grpId="0" animBg="1"/>
      <p:bldP spid="412710" grpId="0"/>
      <p:bldP spid="412715" grpId="0" animBg="1"/>
      <p:bldP spid="412716" grpId="0" animBg="1"/>
      <p:bldP spid="412717" grpId="0" animBg="1"/>
      <p:bldP spid="412718" grpId="0" animBg="1"/>
      <p:bldP spid="412719" grpId="0" animBg="1"/>
      <p:bldP spid="412720" grpId="0" animBg="1"/>
      <p:bldP spid="412721" grpId="0" animBg="1"/>
      <p:bldP spid="412722" grpId="0" animBg="1"/>
      <p:bldP spid="412723" grpId="0" animBg="1"/>
      <p:bldP spid="412730" grpId="0" animBg="1"/>
      <p:bldP spid="412731" grpId="0" animBg="1"/>
      <p:bldP spid="412732" grpId="0"/>
      <p:bldP spid="412733" grpId="0" animBg="1"/>
      <p:bldP spid="412734" grpId="0" animBg="1"/>
      <p:bldP spid="412735" grpId="0" animBg="1"/>
      <p:bldP spid="412736" grpId="0" animBg="1"/>
      <p:bldP spid="412737" grpId="0" animBg="1"/>
      <p:bldP spid="412738" grpId="0" animBg="1"/>
      <p:bldP spid="412739" grpId="0" animBg="1"/>
      <p:bldP spid="412740" grpId="0" animBg="1"/>
      <p:bldP spid="412741" grpId="0" animBg="1"/>
      <p:bldP spid="412742" grpId="0"/>
      <p:bldP spid="412743" grpId="0" animBg="1"/>
      <p:bldP spid="412746" grpId="0" animBg="1"/>
      <p:bldP spid="412749" grpId="0" animBg="1"/>
      <p:bldP spid="4127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3AA0-EFEA-4A00-A327-EEB07490DA7B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Quicksort Example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7338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2004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33</a:t>
            </a: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64008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86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58674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92</a:t>
            </a:r>
          </a:p>
        </p:txBody>
      </p:sp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25</a:t>
            </a: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48006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48</a:t>
            </a: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57</a:t>
            </a:r>
          </a:p>
        </p:txBody>
      </p:sp>
      <p:sp>
        <p:nvSpPr>
          <p:cNvPr id="413707" name="Oval 11"/>
          <p:cNvSpPr>
            <a:spLocks noChangeArrowheads="1"/>
          </p:cNvSpPr>
          <p:nvPr/>
        </p:nvSpPr>
        <p:spPr bwMode="auto">
          <a:xfrm>
            <a:off x="4343400" y="16002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990600" y="1600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After 1</a:t>
            </a:r>
            <a:r>
              <a:rPr lang="en-US" altLang="zh-TW" baseline="30000">
                <a:solidFill>
                  <a:srgbClr val="FF0000"/>
                </a:solidFill>
                <a:ea typeface="新細明體" charset="-120"/>
              </a:rPr>
              <a:t>st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 pass </a:t>
            </a:r>
          </a:p>
        </p:txBody>
      </p:sp>
      <p:sp>
        <p:nvSpPr>
          <p:cNvPr id="413709" name="AutoShape 13"/>
          <p:cNvSpPr>
            <a:spLocks/>
          </p:cNvSpPr>
          <p:nvPr/>
        </p:nvSpPr>
        <p:spPr bwMode="auto">
          <a:xfrm rot="5400000" flipV="1">
            <a:off x="4457700" y="19431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66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3733800" y="24526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sorted list</a:t>
            </a:r>
          </a:p>
        </p:txBody>
      </p:sp>
      <p:sp>
        <p:nvSpPr>
          <p:cNvPr id="413711" name="Text Box 15"/>
          <p:cNvSpPr txBox="1">
            <a:spLocks noChangeArrowheads="1"/>
          </p:cNvSpPr>
          <p:nvPr/>
        </p:nvSpPr>
        <p:spPr bwMode="auto">
          <a:xfrm>
            <a:off x="28956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3712" name="AutoShape 16"/>
          <p:cNvSpPr>
            <a:spLocks/>
          </p:cNvSpPr>
          <p:nvPr/>
        </p:nvSpPr>
        <p:spPr bwMode="auto">
          <a:xfrm rot="-5400000" flipH="1" flipV="1">
            <a:off x="3619500" y="17145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53340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3714" name="AutoShape 18"/>
          <p:cNvSpPr>
            <a:spLocks/>
          </p:cNvSpPr>
          <p:nvPr/>
        </p:nvSpPr>
        <p:spPr bwMode="auto">
          <a:xfrm rot="-5400000" flipH="1" flipV="1">
            <a:off x="6096000" y="914400"/>
            <a:ext cx="152400" cy="25908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3715" name="Group 19"/>
          <p:cNvGrpSpPr>
            <a:grpSpLocks/>
          </p:cNvGrpSpPr>
          <p:nvPr/>
        </p:nvGrpSpPr>
        <p:grpSpPr bwMode="auto">
          <a:xfrm>
            <a:off x="4191000" y="1371600"/>
            <a:ext cx="76200" cy="762000"/>
            <a:chOff x="816" y="1680"/>
            <a:chExt cx="48" cy="720"/>
          </a:xfrm>
        </p:grpSpPr>
        <p:sp>
          <p:nvSpPr>
            <p:cNvPr id="413716" name="Line 20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19" name="Line 23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20" name="Line 24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13721" name="Group 25"/>
          <p:cNvGrpSpPr>
            <a:grpSpLocks/>
          </p:cNvGrpSpPr>
          <p:nvPr/>
        </p:nvGrpSpPr>
        <p:grpSpPr bwMode="auto">
          <a:xfrm>
            <a:off x="4800600" y="1371600"/>
            <a:ext cx="76200" cy="762000"/>
            <a:chOff x="816" y="1680"/>
            <a:chExt cx="48" cy="720"/>
          </a:xfrm>
        </p:grpSpPr>
        <p:sp>
          <p:nvSpPr>
            <p:cNvPr id="413722" name="Line 26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23" name="Line 27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24" name="Line 28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25" name="Line 29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3726" name="Line 30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057400" y="47386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recursively</a:t>
            </a:r>
          </a:p>
        </p:txBody>
      </p:sp>
      <p:sp>
        <p:nvSpPr>
          <p:cNvPr id="413728" name="Text Box 32"/>
          <p:cNvSpPr txBox="1">
            <a:spLocks noChangeArrowheads="1"/>
          </p:cNvSpPr>
          <p:nvPr/>
        </p:nvSpPr>
        <p:spPr bwMode="auto">
          <a:xfrm>
            <a:off x="5562600" y="47386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recursively</a:t>
            </a:r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 flipV="1">
            <a:off x="3124200" y="4281488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 flipH="1" flipV="1">
            <a:off x="6248400" y="4281488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2971800" y="3581400"/>
            <a:ext cx="449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{12, 7}   &lt;   25   </a:t>
            </a:r>
            <a:r>
              <a:rPr lang="en-US" altLang="zh-TW">
                <a:ea typeface="MS PGothic" pitchFamily="34" charset="-128"/>
                <a:cs typeface="Arial" charset="0"/>
              </a:rPr>
              <a:t>≤</a:t>
            </a:r>
            <a:r>
              <a:rPr lang="en-US" altLang="zh-TW">
                <a:ea typeface="新細明體" charset="-120"/>
              </a:rPr>
              <a:t>   {48, 57, 92, 86, 33}</a:t>
            </a:r>
          </a:p>
        </p:txBody>
      </p:sp>
      <p:sp>
        <p:nvSpPr>
          <p:cNvPr id="413732" name="AutoShape 36"/>
          <p:cNvSpPr>
            <a:spLocks/>
          </p:cNvSpPr>
          <p:nvPr/>
        </p:nvSpPr>
        <p:spPr bwMode="auto">
          <a:xfrm rot="-5400000" flipH="1" flipV="1">
            <a:off x="3543300" y="38481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3733" name="AutoShape 37"/>
          <p:cNvSpPr>
            <a:spLocks/>
          </p:cNvSpPr>
          <p:nvPr/>
        </p:nvSpPr>
        <p:spPr bwMode="auto">
          <a:xfrm rot="-5400000" flipH="1" flipV="1">
            <a:off x="6096000" y="3200400"/>
            <a:ext cx="152400" cy="18288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9" grpId="0" animBg="1"/>
      <p:bldP spid="413710" grpId="0"/>
      <p:bldP spid="413711" grpId="0"/>
      <p:bldP spid="413712" grpId="0" animBg="1"/>
      <p:bldP spid="413713" grpId="0"/>
      <p:bldP spid="413714" grpId="0" animBg="1"/>
      <p:bldP spid="413727" grpId="0"/>
      <p:bldP spid="413728" grpId="0"/>
      <p:bldP spid="413729" grpId="0" animBg="1"/>
      <p:bldP spid="413730" grpId="0" animBg="1"/>
      <p:bldP spid="413731" grpId="0"/>
      <p:bldP spid="413732" grpId="0" animBg="1"/>
      <p:bldP spid="4137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7D17-3B76-44D0-87C1-F2C003B2857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69342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64008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58674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42672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48006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5334000" y="3886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414728" name="Rectangle 8"/>
          <p:cNvSpPr>
            <a:spLocks noChangeArrowheads="1"/>
          </p:cNvSpPr>
          <p:nvPr/>
        </p:nvSpPr>
        <p:spPr bwMode="auto">
          <a:xfrm>
            <a:off x="69342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4729" name="Rectangle 9"/>
          <p:cNvSpPr>
            <a:spLocks noChangeArrowheads="1"/>
          </p:cNvSpPr>
          <p:nvPr/>
        </p:nvSpPr>
        <p:spPr bwMode="auto">
          <a:xfrm>
            <a:off x="64008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58674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14731" name="Rectangle 11"/>
          <p:cNvSpPr>
            <a:spLocks noChangeArrowheads="1"/>
          </p:cNvSpPr>
          <p:nvPr/>
        </p:nvSpPr>
        <p:spPr bwMode="auto">
          <a:xfrm>
            <a:off x="42672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4732" name="Rectangle 12"/>
          <p:cNvSpPr>
            <a:spLocks noChangeArrowheads="1"/>
          </p:cNvSpPr>
          <p:nvPr/>
        </p:nvSpPr>
        <p:spPr bwMode="auto">
          <a:xfrm>
            <a:off x="48006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4733" name="Rectangle 13"/>
          <p:cNvSpPr>
            <a:spLocks noChangeArrowheads="1"/>
          </p:cNvSpPr>
          <p:nvPr/>
        </p:nvSpPr>
        <p:spPr bwMode="auto">
          <a:xfrm>
            <a:off x="5334000" y="57912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414734" name="Rectangle 1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33</a:t>
            </a:r>
          </a:p>
        </p:txBody>
      </p:sp>
      <p:sp>
        <p:nvSpPr>
          <p:cNvPr id="414735" name="Rectangle 15"/>
          <p:cNvSpPr>
            <a:spLocks noChangeArrowheads="1"/>
          </p:cNvSpPr>
          <p:nvPr/>
        </p:nvSpPr>
        <p:spPr bwMode="auto">
          <a:xfrm>
            <a:off x="64008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86</a:t>
            </a:r>
          </a:p>
        </p:txBody>
      </p:sp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58674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92</a:t>
            </a:r>
          </a:p>
        </p:txBody>
      </p:sp>
      <p:sp>
        <p:nvSpPr>
          <p:cNvPr id="414737" name="Rectangle 17"/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25</a:t>
            </a:r>
          </a:p>
        </p:txBody>
      </p: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48006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48</a:t>
            </a:r>
          </a:p>
        </p:txBody>
      </p:sp>
      <p:sp>
        <p:nvSpPr>
          <p:cNvPr id="414739" name="Rectangle 19"/>
          <p:cNvSpPr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chemeClr val="bg2"/>
                </a:solidFill>
                <a:ea typeface="新細明體" charset="-120"/>
              </a:rPr>
              <a:t>57</a:t>
            </a:r>
          </a:p>
        </p:txBody>
      </p:sp>
      <p:sp>
        <p:nvSpPr>
          <p:cNvPr id="41474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Sort the Left Sublist</a:t>
            </a:r>
          </a:p>
        </p:txBody>
      </p:sp>
      <p:sp>
        <p:nvSpPr>
          <p:cNvPr id="414741" name="Rectangle 21"/>
          <p:cNvSpPr>
            <a:spLocks noChangeArrowheads="1"/>
          </p:cNvSpPr>
          <p:nvPr/>
        </p:nvSpPr>
        <p:spPr bwMode="auto">
          <a:xfrm>
            <a:off x="37338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4742" name="Rectangle 22"/>
          <p:cNvSpPr>
            <a:spLocks noChangeArrowheads="1"/>
          </p:cNvSpPr>
          <p:nvPr/>
        </p:nvSpPr>
        <p:spPr bwMode="auto">
          <a:xfrm>
            <a:off x="3200400" y="15240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4743" name="Text Box 23"/>
          <p:cNvSpPr txBox="1">
            <a:spLocks noChangeArrowheads="1"/>
          </p:cNvSpPr>
          <p:nvPr/>
        </p:nvSpPr>
        <p:spPr bwMode="auto">
          <a:xfrm>
            <a:off x="2895600" y="2224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3399FF"/>
                </a:solidFill>
                <a:ea typeface="新細明體" charset="-120"/>
              </a:rPr>
              <a:t>unsorted list</a:t>
            </a:r>
          </a:p>
        </p:txBody>
      </p:sp>
      <p:sp>
        <p:nvSpPr>
          <p:cNvPr id="414744" name="AutoShape 24"/>
          <p:cNvSpPr>
            <a:spLocks/>
          </p:cNvSpPr>
          <p:nvPr/>
        </p:nvSpPr>
        <p:spPr bwMode="auto">
          <a:xfrm rot="-5400000" flipH="1" flipV="1">
            <a:off x="3619500" y="17145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45" name="Text Box 25"/>
          <p:cNvSpPr txBox="1">
            <a:spLocks noChangeArrowheads="1"/>
          </p:cNvSpPr>
          <p:nvPr/>
        </p:nvSpPr>
        <p:spPr bwMode="auto">
          <a:xfrm>
            <a:off x="990600" y="1600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Sort the left sublist </a:t>
            </a:r>
          </a:p>
        </p:txBody>
      </p:sp>
      <p:sp>
        <p:nvSpPr>
          <p:cNvPr id="414746" name="Rectangle 26"/>
          <p:cNvSpPr>
            <a:spLocks noChangeArrowheads="1"/>
          </p:cNvSpPr>
          <p:nvPr/>
        </p:nvSpPr>
        <p:spPr bwMode="auto">
          <a:xfrm>
            <a:off x="37338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4747" name="Rectangle 27"/>
          <p:cNvSpPr>
            <a:spLocks noChangeArrowheads="1"/>
          </p:cNvSpPr>
          <p:nvPr/>
        </p:nvSpPr>
        <p:spPr bwMode="auto">
          <a:xfrm>
            <a:off x="3200400" y="3886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4748" name="Oval 28"/>
          <p:cNvSpPr>
            <a:spLocks noChangeArrowheads="1"/>
          </p:cNvSpPr>
          <p:nvPr/>
        </p:nvSpPr>
        <p:spPr bwMode="auto">
          <a:xfrm>
            <a:off x="3276600" y="3962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4749" name="Group 29"/>
          <p:cNvGrpSpPr>
            <a:grpSpLocks/>
          </p:cNvGrpSpPr>
          <p:nvPr/>
        </p:nvGrpSpPr>
        <p:grpSpPr bwMode="auto">
          <a:xfrm>
            <a:off x="3733800" y="3810000"/>
            <a:ext cx="76200" cy="762000"/>
            <a:chOff x="816" y="1680"/>
            <a:chExt cx="48" cy="720"/>
          </a:xfrm>
        </p:grpSpPr>
        <p:sp>
          <p:nvSpPr>
            <p:cNvPr id="414750" name="Line 30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51" name="Line 31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52" name="Line 32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53" name="Line 33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54" name="Line 34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4755" name="Text Box 35"/>
          <p:cNvSpPr txBox="1">
            <a:spLocks noChangeArrowheads="1"/>
          </p:cNvSpPr>
          <p:nvPr/>
        </p:nvSpPr>
        <p:spPr bwMode="auto">
          <a:xfrm>
            <a:off x="2971800" y="28194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pivot</a:t>
            </a:r>
          </a:p>
        </p:txBody>
      </p:sp>
      <p:sp>
        <p:nvSpPr>
          <p:cNvPr id="414756" name="Line 36"/>
          <p:cNvSpPr>
            <a:spLocks noChangeShapeType="1"/>
          </p:cNvSpPr>
          <p:nvPr/>
        </p:nvSpPr>
        <p:spPr bwMode="auto">
          <a:xfrm flipV="1">
            <a:off x="3505200" y="33528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14757" name="AutoShape 37"/>
          <p:cNvSpPr>
            <a:spLocks noChangeArrowheads="1"/>
          </p:cNvSpPr>
          <p:nvPr/>
        </p:nvSpPr>
        <p:spPr bwMode="auto">
          <a:xfrm rot="-5400000">
            <a:off x="3962400" y="3429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58" name="AutoShape 38"/>
          <p:cNvSpPr>
            <a:spLocks noChangeArrowheads="1"/>
          </p:cNvSpPr>
          <p:nvPr/>
        </p:nvSpPr>
        <p:spPr bwMode="auto">
          <a:xfrm rot="-5400000">
            <a:off x="3581400" y="3429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59" name="Text Box 39"/>
          <p:cNvSpPr txBox="1">
            <a:spLocks noChangeArrowheads="1"/>
          </p:cNvSpPr>
          <p:nvPr/>
        </p:nvSpPr>
        <p:spPr bwMode="auto">
          <a:xfrm>
            <a:off x="3505200" y="3048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4760" name="Text Box 40"/>
          <p:cNvSpPr txBox="1">
            <a:spLocks noChangeArrowheads="1"/>
          </p:cNvSpPr>
          <p:nvPr/>
        </p:nvSpPr>
        <p:spPr bwMode="auto">
          <a:xfrm>
            <a:off x="3810000" y="3048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4761" name="Rectangle 41"/>
          <p:cNvSpPr>
            <a:spLocks noChangeArrowheads="1"/>
          </p:cNvSpPr>
          <p:nvPr/>
        </p:nvSpPr>
        <p:spPr bwMode="auto">
          <a:xfrm>
            <a:off x="37338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414762" name="Rectangle 42"/>
          <p:cNvSpPr>
            <a:spLocks noChangeArrowheads="1"/>
          </p:cNvSpPr>
          <p:nvPr/>
        </p:nvSpPr>
        <p:spPr bwMode="auto">
          <a:xfrm>
            <a:off x="3200400" y="5791200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12</a:t>
            </a:r>
          </a:p>
        </p:txBody>
      </p:sp>
      <p:sp>
        <p:nvSpPr>
          <p:cNvPr id="414763" name="Oval 43"/>
          <p:cNvSpPr>
            <a:spLocks noChangeArrowheads="1"/>
          </p:cNvSpPr>
          <p:nvPr/>
        </p:nvSpPr>
        <p:spPr bwMode="auto">
          <a:xfrm>
            <a:off x="3276600" y="5867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414764" name="Group 44"/>
          <p:cNvGrpSpPr>
            <a:grpSpLocks/>
          </p:cNvGrpSpPr>
          <p:nvPr/>
        </p:nvGrpSpPr>
        <p:grpSpPr bwMode="auto">
          <a:xfrm>
            <a:off x="3733800" y="5715000"/>
            <a:ext cx="76200" cy="762000"/>
            <a:chOff x="816" y="1680"/>
            <a:chExt cx="48" cy="720"/>
          </a:xfrm>
        </p:grpSpPr>
        <p:sp>
          <p:nvSpPr>
            <p:cNvPr id="414765" name="Line 45"/>
            <p:cNvSpPr>
              <a:spLocks noChangeShapeType="1"/>
            </p:cNvSpPr>
            <p:nvPr/>
          </p:nvSpPr>
          <p:spPr bwMode="auto">
            <a:xfrm flipH="1">
              <a:off x="816" y="168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66" name="Line 46"/>
            <p:cNvSpPr>
              <a:spLocks noChangeShapeType="1"/>
            </p:cNvSpPr>
            <p:nvPr/>
          </p:nvSpPr>
          <p:spPr bwMode="auto">
            <a:xfrm>
              <a:off x="816" y="182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67" name="Line 47"/>
            <p:cNvSpPr>
              <a:spLocks noChangeShapeType="1"/>
            </p:cNvSpPr>
            <p:nvPr/>
          </p:nvSpPr>
          <p:spPr bwMode="auto">
            <a:xfrm flipH="1">
              <a:off x="816" y="196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68" name="Line 48"/>
            <p:cNvSpPr>
              <a:spLocks noChangeShapeType="1"/>
            </p:cNvSpPr>
            <p:nvPr/>
          </p:nvSpPr>
          <p:spPr bwMode="auto">
            <a:xfrm>
              <a:off x="816" y="211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769" name="Line 49"/>
            <p:cNvSpPr>
              <a:spLocks noChangeShapeType="1"/>
            </p:cNvSpPr>
            <p:nvPr/>
          </p:nvSpPr>
          <p:spPr bwMode="auto">
            <a:xfrm flipH="1">
              <a:off x="816" y="2256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4770" name="AutoShape 50"/>
          <p:cNvSpPr>
            <a:spLocks noChangeArrowheads="1"/>
          </p:cNvSpPr>
          <p:nvPr/>
        </p:nvSpPr>
        <p:spPr bwMode="auto">
          <a:xfrm rot="-5400000">
            <a:off x="3733800" y="5334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71" name="AutoShape 51"/>
          <p:cNvSpPr>
            <a:spLocks noChangeArrowheads="1"/>
          </p:cNvSpPr>
          <p:nvPr/>
        </p:nvSpPr>
        <p:spPr bwMode="auto">
          <a:xfrm rot="-5400000">
            <a:off x="4343400" y="5334000"/>
            <a:ext cx="457200" cy="3048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72" name="Text Box 52"/>
          <p:cNvSpPr txBox="1">
            <a:spLocks noChangeArrowheads="1"/>
          </p:cNvSpPr>
          <p:nvPr/>
        </p:nvSpPr>
        <p:spPr bwMode="auto">
          <a:xfrm>
            <a:off x="4267200" y="4953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FF9900"/>
                </a:solidFill>
                <a:ea typeface="新細明體" charset="-120"/>
              </a:rPr>
              <a:t>low</a:t>
            </a:r>
          </a:p>
        </p:txBody>
      </p:sp>
      <p:sp>
        <p:nvSpPr>
          <p:cNvPr id="414773" name="Text Box 53"/>
          <p:cNvSpPr txBox="1">
            <a:spLocks noChangeArrowheads="1"/>
          </p:cNvSpPr>
          <p:nvPr/>
        </p:nvSpPr>
        <p:spPr bwMode="auto">
          <a:xfrm>
            <a:off x="3581400" y="4953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669900"/>
                </a:solidFill>
                <a:ea typeface="新細明體" charset="-120"/>
              </a:rPr>
              <a:t>high</a:t>
            </a:r>
          </a:p>
        </p:txBody>
      </p:sp>
      <p:sp>
        <p:nvSpPr>
          <p:cNvPr id="414774" name="Text Box 54"/>
          <p:cNvSpPr txBox="1">
            <a:spLocks noChangeArrowheads="1"/>
          </p:cNvSpPr>
          <p:nvPr/>
        </p:nvSpPr>
        <p:spPr bwMode="auto">
          <a:xfrm>
            <a:off x="0" y="5637213"/>
            <a:ext cx="3276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After searching, high will point to 7 (smaller than 12) and low will point out of the array</a:t>
            </a:r>
          </a:p>
        </p:txBody>
      </p:sp>
      <p:sp>
        <p:nvSpPr>
          <p:cNvPr id="414775" name="Arc 55"/>
          <p:cNvSpPr>
            <a:spLocks/>
          </p:cNvSpPr>
          <p:nvPr/>
        </p:nvSpPr>
        <p:spPr bwMode="auto">
          <a:xfrm rot="10774548" flipH="1">
            <a:off x="3429000" y="6248400"/>
            <a:ext cx="609600" cy="1492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76 h 21676"/>
              <a:gd name="T2" fmla="*/ 43200 w 43200"/>
              <a:gd name="T3" fmla="*/ 21600 h 21676"/>
              <a:gd name="T4" fmla="*/ 21600 w 43200"/>
              <a:gd name="T5" fmla="*/ 21600 h 2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76" fill="none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76" stroke="0" extrusionOk="0">
                <a:moveTo>
                  <a:pt x="0" y="21675"/>
                </a:moveTo>
                <a:cubicBezTo>
                  <a:pt x="0" y="21650"/>
                  <a:pt x="0" y="21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76" name="AutoShape 56"/>
          <p:cNvSpPr>
            <a:spLocks noChangeArrowheads="1"/>
          </p:cNvSpPr>
          <p:nvPr/>
        </p:nvSpPr>
        <p:spPr bwMode="auto">
          <a:xfrm rot="-10800000">
            <a:off x="4800600" y="541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rgbClr val="FF99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14777" name="AutoShape 57"/>
          <p:cNvSpPr>
            <a:spLocks noChangeArrowheads="1"/>
          </p:cNvSpPr>
          <p:nvPr/>
        </p:nvSpPr>
        <p:spPr bwMode="auto">
          <a:xfrm rot="-21600000">
            <a:off x="3505200" y="5410200"/>
            <a:ext cx="228600" cy="152400"/>
          </a:xfrm>
          <a:prstGeom prst="leftArrow">
            <a:avLst>
              <a:gd name="adj1" fmla="val 58333"/>
              <a:gd name="adj2" fmla="val 81764"/>
            </a:avLst>
          </a:prstGeom>
          <a:solidFill>
            <a:schemeClr val="folHlink">
              <a:alpha val="50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3" grpId="0" animBg="1"/>
      <p:bldP spid="414724" grpId="0" animBg="1"/>
      <p:bldP spid="414725" grpId="0" animBg="1"/>
      <p:bldP spid="414726" grpId="0" animBg="1"/>
      <p:bldP spid="414727" grpId="0" animBg="1"/>
      <p:bldP spid="414728" grpId="0" animBg="1"/>
      <p:bldP spid="414729" grpId="0" animBg="1"/>
      <p:bldP spid="414730" grpId="0" animBg="1"/>
      <p:bldP spid="414731" grpId="0" animBg="1"/>
      <p:bldP spid="414732" grpId="0" animBg="1"/>
      <p:bldP spid="414733" grpId="0" animBg="1"/>
      <p:bldP spid="414746" grpId="0" animBg="1"/>
      <p:bldP spid="414747" grpId="0" animBg="1"/>
      <p:bldP spid="414748" grpId="0" animBg="1"/>
      <p:bldP spid="414755" grpId="0"/>
      <p:bldP spid="414756" grpId="0" animBg="1"/>
      <p:bldP spid="414757" grpId="0" animBg="1"/>
      <p:bldP spid="414758" grpId="0" animBg="1"/>
      <p:bldP spid="414759" grpId="0"/>
      <p:bldP spid="414760" grpId="0"/>
      <p:bldP spid="414761" grpId="0" animBg="1"/>
      <p:bldP spid="414762" grpId="0" animBg="1"/>
      <p:bldP spid="414763" grpId="0" animBg="1"/>
      <p:bldP spid="414770" grpId="0" animBg="1"/>
      <p:bldP spid="414771" grpId="0" animBg="1"/>
      <p:bldP spid="414772" grpId="0"/>
      <p:bldP spid="414773" grpId="0"/>
      <p:bldP spid="414774" grpId="0"/>
      <p:bldP spid="414775" grpId="0" animBg="1"/>
      <p:bldP spid="414776" grpId="0" animBg="1"/>
      <p:bldP spid="41477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H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763</Words>
  <Application>Microsoft Office PowerPoint</Application>
  <PresentationFormat>On-screen Show (4:3)</PresentationFormat>
  <Paragraphs>410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Quicksort</vt:lpstr>
      <vt:lpstr>Quicksort</vt:lpstr>
      <vt:lpstr>Quicksort</vt:lpstr>
      <vt:lpstr>Exchange and Partition</vt:lpstr>
      <vt:lpstr>The General Concept</vt:lpstr>
      <vt:lpstr>Quicksort Example</vt:lpstr>
      <vt:lpstr>Quicksort Example</vt:lpstr>
      <vt:lpstr>Quicksort Example</vt:lpstr>
      <vt:lpstr>Sort the Left Sublist</vt:lpstr>
      <vt:lpstr>Sort the Left Sublist</vt:lpstr>
      <vt:lpstr>Sort the Right Sublist</vt:lpstr>
      <vt:lpstr>Sort the Right Sublist</vt:lpstr>
      <vt:lpstr>Sort Another Right Sublist</vt:lpstr>
      <vt:lpstr>Sort the Last Sublist</vt:lpstr>
      <vt:lpstr>Quicksort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EE2331 Data Structures And Algorithms</dc:title>
  <dc:creator>EE_users</dc:creator>
  <cp:lastModifiedBy>vanting</cp:lastModifiedBy>
  <cp:revision>153</cp:revision>
  <dcterms:created xsi:type="dcterms:W3CDTF">2006-12-13T09:30:47Z</dcterms:created>
  <dcterms:modified xsi:type="dcterms:W3CDTF">2014-11-12T10:34:26Z</dcterms:modified>
</cp:coreProperties>
</file>