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8" r:id="rId2"/>
    <p:sldId id="439" r:id="rId3"/>
    <p:sldId id="390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8" r:id="rId17"/>
    <p:sldId id="40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BE0E3"/>
    <a:srgbClr val="CC9900"/>
    <a:srgbClr val="FF0000"/>
    <a:srgbClr val="996633"/>
    <a:srgbClr val="669900"/>
    <a:srgbClr val="33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206" autoAdjust="0"/>
  </p:normalViewPr>
  <p:slideViewPr>
    <p:cSldViewPr>
      <p:cViewPr varScale="1">
        <p:scale>
          <a:sx n="97" d="100"/>
          <a:sy n="97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9A244-1BE5-4CEF-9A9C-65E984199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6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9A114-2046-442F-AB6B-CB8D14682B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BDAF-9C77-415C-953F-3D2950E399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5DC48-4816-444D-840F-9AF26C4868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5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C07A-59F4-4CE7-B0AD-F63F824551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5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5729A5-1E13-4B7B-B7F0-370404FD8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127F90-5D0F-41FD-8052-827888EC7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15CF0-C7AC-4105-8355-4105BB35BB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4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E2F32-B480-49B2-9482-240E333734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2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1A05-FAB6-4703-8455-A76442B5BE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19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A29C-2BE0-4FB8-8162-25F68F5F9C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1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FA9D-0CA2-40CD-A935-05B5AA9F12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2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3344-164B-44E6-B6A6-4411D5493B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5AA1-322D-422E-B2FA-05C36EF492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8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9E4D-000F-43DC-A111-51257883BB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7773794E-E5CF-4FC3-A360-F6CE6E961A7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48E1-C6D7-4C26-A4BF-AD07CE298D79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Radix Sort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Time Complexity: O(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  <a:cs typeface="Arial" charset="0"/>
              </a:rPr>
              <a:t>·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</a:p>
          <a:p>
            <a:r>
              <a:rPr lang="en-US" altLang="zh-TW">
                <a:ea typeface="新細明體" charset="-120"/>
              </a:rPr>
              <a:t>Space Complexity: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BD74-8D43-4CBB-AFFA-F8B7FA73F17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Complexity Analysis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Time to enqueue and dequeue the elements in each pass is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</a:p>
          <a:p>
            <a:r>
              <a:rPr lang="en-US" altLang="zh-TW">
                <a:ea typeface="新細明體" charset="-120"/>
              </a:rPr>
              <a:t>There are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 passes</a:t>
            </a:r>
          </a:p>
          <a:p>
            <a:pPr lvl="1"/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 is the no. of digits of the elements</a:t>
            </a:r>
          </a:p>
          <a:p>
            <a:r>
              <a:rPr lang="en-US" altLang="zh-TW">
                <a:ea typeface="新細明體" charset="-120"/>
              </a:rPr>
              <a:t>The time complexity is O(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 i="1">
                <a:ea typeface="新細明體" charset="-120"/>
                <a:cs typeface="Arial" charset="0"/>
              </a:rPr>
              <a:t>·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</a:p>
          <a:p>
            <a:r>
              <a:rPr lang="en-US" altLang="zh-TW">
                <a:ea typeface="新細明體" charset="-120"/>
              </a:rPr>
              <a:t>Radix sort’s complexity depends directly on the length of elements</a:t>
            </a:r>
          </a:p>
          <a:p>
            <a:pPr lvl="1"/>
            <a:r>
              <a:rPr lang="en-US" altLang="zh-TW">
                <a:ea typeface="新細明體" charset="-120"/>
              </a:rPr>
              <a:t>Other sorting methods depends on </a:t>
            </a:r>
            <a:r>
              <a:rPr lang="en-US" altLang="zh-TW" i="1">
                <a:ea typeface="新細明體" charset="-120"/>
              </a:rPr>
              <a:t>n </a:t>
            </a:r>
            <a:r>
              <a:rPr lang="en-US" altLang="zh-TW">
                <a:ea typeface="新細明體" charset="-120"/>
              </a:rPr>
              <a:t>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74F5-3FF9-46F8-9386-A65792ED64A2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Complexity Analysis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If </a:t>
            </a:r>
            <a:r>
              <a:rPr lang="en-US" altLang="zh-TW" sz="2400" i="1">
                <a:ea typeface="新細明體" charset="-120"/>
              </a:rPr>
              <a:t>k </a:t>
            </a:r>
            <a:r>
              <a:rPr lang="en-US" altLang="zh-TW" sz="2400">
                <a:ea typeface="新細明體" charset="-120"/>
              </a:rPr>
              <a:t>is large and </a:t>
            </a:r>
            <a:r>
              <a:rPr lang="en-US" altLang="zh-TW" sz="2400" i="1">
                <a:ea typeface="新細明體" charset="-120"/>
              </a:rPr>
              <a:t>n </a:t>
            </a:r>
            <a:r>
              <a:rPr lang="en-US" altLang="zh-TW" sz="2400">
                <a:ea typeface="新細明體" charset="-120"/>
              </a:rPr>
              <a:t>relatively small, radix sort is not a good choice, e.g. to sort 5 and 100,000,000,000,000,000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k = 18 and n = 2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Use comparison sorts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But if </a:t>
            </a:r>
            <a:r>
              <a:rPr lang="en-US" altLang="zh-TW" sz="2400" i="1">
                <a:ea typeface="新細明體" charset="-120"/>
              </a:rPr>
              <a:t>k </a:t>
            </a:r>
            <a:r>
              <a:rPr lang="en-US" altLang="zh-TW" sz="2400">
                <a:ea typeface="新細明體" charset="-120"/>
              </a:rPr>
              <a:t>is small and </a:t>
            </a:r>
            <a:r>
              <a:rPr lang="en-US" altLang="zh-TW" sz="2400" i="1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 is large, then radix sort</a:t>
            </a:r>
            <a:r>
              <a:rPr lang="en-US" altLang="zh-TW" sz="2400" i="1">
                <a:ea typeface="新細明體" charset="-120"/>
              </a:rPr>
              <a:t> </a:t>
            </a:r>
            <a:r>
              <a:rPr lang="en-US" altLang="zh-TW" sz="2400">
                <a:ea typeface="新細明體" charset="-120"/>
              </a:rPr>
              <a:t>will be </a:t>
            </a:r>
            <a:r>
              <a:rPr lang="en-US" altLang="zh-TW" sz="2400" b="1">
                <a:ea typeface="新細明體" charset="-120"/>
              </a:rPr>
              <a:t>faster</a:t>
            </a:r>
            <a:r>
              <a:rPr lang="en-US" altLang="zh-TW" sz="2400">
                <a:ea typeface="新細明體" charset="-120"/>
              </a:rPr>
              <a:t> (linear time) than any other method we have studied, e.g. to sort #0 ~ #99 (uniformly distributed)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k = 2 and n = 100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Time complexity is O(n)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Other drawbacks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Memory overhead: additional memory for queues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Space complexity: O(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) </a:t>
            </a:r>
            <a:endParaRPr lang="en-US" altLang="zh-TW" sz="2000" i="1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9C68-9984-4D56-888C-71C002492CA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Advanced Example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Sorting characters</a:t>
            </a:r>
          </a:p>
          <a:p>
            <a:r>
              <a:rPr lang="en-US" altLang="zh-TW" b="1">
                <a:ea typeface="新細明體" charset="-120"/>
              </a:rPr>
              <a:t>Two</a:t>
            </a:r>
            <a:r>
              <a:rPr lang="en-US" altLang="zh-TW">
                <a:ea typeface="新細明體" charset="-120"/>
              </a:rPr>
              <a:t> buckets are enough</a:t>
            </a:r>
          </a:p>
          <a:p>
            <a:r>
              <a:rPr lang="en-US" altLang="zh-TW">
                <a:ea typeface="新細明體" charset="-120"/>
              </a:rPr>
              <a:t>“Convert” characters into binary bits first</a:t>
            </a:r>
          </a:p>
          <a:p>
            <a:r>
              <a:rPr lang="en-US" altLang="zh-TW">
                <a:ea typeface="新細明體" charset="-120"/>
              </a:rPr>
              <a:t>Compare the bits one by one</a:t>
            </a: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29718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0100 0001</a:t>
            </a:r>
          </a:p>
        </p:txBody>
      </p:sp>
      <p:sp>
        <p:nvSpPr>
          <p:cNvPr id="447494" name="Rectangle 6"/>
          <p:cNvSpPr>
            <a:spLocks noChangeArrowheads="1"/>
          </p:cNvSpPr>
          <p:nvPr/>
        </p:nvSpPr>
        <p:spPr bwMode="auto">
          <a:xfrm>
            <a:off x="42672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47495" name="Rectangle 7"/>
          <p:cNvSpPr>
            <a:spLocks noChangeArrowheads="1"/>
          </p:cNvSpPr>
          <p:nvPr/>
        </p:nvSpPr>
        <p:spPr bwMode="auto">
          <a:xfrm>
            <a:off x="29718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0100 0010</a:t>
            </a:r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42672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29718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0100 0011</a:t>
            </a: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4267200" y="6096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Z</a:t>
            </a: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2971800" y="6096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0101 1010</a:t>
            </a:r>
          </a:p>
        </p:txBody>
      </p:sp>
      <p:sp>
        <p:nvSpPr>
          <p:cNvPr id="447500" name="Text Box 12"/>
          <p:cNvSpPr txBox="1">
            <a:spLocks noChangeArrowheads="1"/>
          </p:cNvSpPr>
          <p:nvPr/>
        </p:nvSpPr>
        <p:spPr bwMode="auto">
          <a:xfrm>
            <a:off x="3200400" y="5715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  <p:bldP spid="447493" grpId="0" animBg="1"/>
      <p:bldP spid="447494" grpId="0" animBg="1"/>
      <p:bldP spid="447495" grpId="0" animBg="1"/>
      <p:bldP spid="447496" grpId="0" animBg="1"/>
      <p:bldP spid="447497" grpId="0" animBg="1"/>
      <p:bldP spid="447498" grpId="0" animBg="1"/>
      <p:bldP spid="447499" grpId="0" animBg="1"/>
      <p:bldP spid="4475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7405-25F0-4684-9E02-A608699E04FD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Sorting Characters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812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58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19812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6858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>
            <a:off x="19812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6858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48521" name="Rectangle 9"/>
          <p:cNvSpPr>
            <a:spLocks noChangeArrowheads="1"/>
          </p:cNvSpPr>
          <p:nvPr/>
        </p:nvSpPr>
        <p:spPr bwMode="auto">
          <a:xfrm>
            <a:off x="19812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6858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609600" y="1371600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unsorted string is “SORTING”, sort the characters by ASCII code in ascending order</a:t>
            </a:r>
          </a:p>
        </p:txBody>
      </p:sp>
      <p:sp>
        <p:nvSpPr>
          <p:cNvPr id="448524" name="Rectangle 12"/>
          <p:cNvSpPr>
            <a:spLocks noChangeArrowheads="1"/>
          </p:cNvSpPr>
          <p:nvPr/>
        </p:nvSpPr>
        <p:spPr bwMode="auto">
          <a:xfrm>
            <a:off x="19812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48525" name="Rectangle 13"/>
          <p:cNvSpPr>
            <a:spLocks noChangeArrowheads="1"/>
          </p:cNvSpPr>
          <p:nvPr/>
        </p:nvSpPr>
        <p:spPr bwMode="auto">
          <a:xfrm>
            <a:off x="6858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48526" name="Rectangle 14"/>
          <p:cNvSpPr>
            <a:spLocks noChangeArrowheads="1"/>
          </p:cNvSpPr>
          <p:nvPr/>
        </p:nvSpPr>
        <p:spPr bwMode="auto">
          <a:xfrm>
            <a:off x="19812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6858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48528" name="Rectangle 16"/>
          <p:cNvSpPr>
            <a:spLocks noChangeArrowheads="1"/>
          </p:cNvSpPr>
          <p:nvPr/>
        </p:nvSpPr>
        <p:spPr bwMode="auto">
          <a:xfrm>
            <a:off x="19812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6858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6096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original data</a:t>
            </a:r>
          </a:p>
        </p:txBody>
      </p:sp>
      <p:sp>
        <p:nvSpPr>
          <p:cNvPr id="448531" name="Rectangle 19"/>
          <p:cNvSpPr>
            <a:spLocks noChangeArrowheads="1"/>
          </p:cNvSpPr>
          <p:nvPr/>
        </p:nvSpPr>
        <p:spPr bwMode="auto">
          <a:xfrm>
            <a:off x="47244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48532" name="Rectangle 20"/>
          <p:cNvSpPr>
            <a:spLocks noChangeArrowheads="1"/>
          </p:cNvSpPr>
          <p:nvPr/>
        </p:nvSpPr>
        <p:spPr bwMode="auto">
          <a:xfrm>
            <a:off x="34290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48533" name="Rectangle 21"/>
          <p:cNvSpPr>
            <a:spLocks noChangeArrowheads="1"/>
          </p:cNvSpPr>
          <p:nvPr/>
        </p:nvSpPr>
        <p:spPr bwMode="auto">
          <a:xfrm>
            <a:off x="47244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48534" name="Rectangle 22"/>
          <p:cNvSpPr>
            <a:spLocks noChangeArrowheads="1"/>
          </p:cNvSpPr>
          <p:nvPr/>
        </p:nvSpPr>
        <p:spPr bwMode="auto">
          <a:xfrm>
            <a:off x="34290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48535" name="Rectangle 23"/>
          <p:cNvSpPr>
            <a:spLocks noChangeArrowheads="1"/>
          </p:cNvSpPr>
          <p:nvPr/>
        </p:nvSpPr>
        <p:spPr bwMode="auto">
          <a:xfrm>
            <a:off x="47244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48536" name="Rectangle 24"/>
          <p:cNvSpPr>
            <a:spLocks noChangeArrowheads="1"/>
          </p:cNvSpPr>
          <p:nvPr/>
        </p:nvSpPr>
        <p:spPr bwMode="auto">
          <a:xfrm>
            <a:off x="34290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48537" name="Rectangle 25"/>
          <p:cNvSpPr>
            <a:spLocks noChangeArrowheads="1"/>
          </p:cNvSpPr>
          <p:nvPr/>
        </p:nvSpPr>
        <p:spPr bwMode="auto">
          <a:xfrm>
            <a:off x="47244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48538" name="Rectangle 26"/>
          <p:cNvSpPr>
            <a:spLocks noChangeArrowheads="1"/>
          </p:cNvSpPr>
          <p:nvPr/>
        </p:nvSpPr>
        <p:spPr bwMode="auto">
          <a:xfrm>
            <a:off x="34290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48539" name="Rectangle 27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48540" name="Rectangle 28"/>
          <p:cNvSpPr>
            <a:spLocks noChangeArrowheads="1"/>
          </p:cNvSpPr>
          <p:nvPr/>
        </p:nvSpPr>
        <p:spPr bwMode="auto">
          <a:xfrm>
            <a:off x="34290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48541" name="Rectangle 29"/>
          <p:cNvSpPr>
            <a:spLocks noChangeArrowheads="1"/>
          </p:cNvSpPr>
          <p:nvPr/>
        </p:nvSpPr>
        <p:spPr bwMode="auto">
          <a:xfrm>
            <a:off x="47244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48542" name="Rectangle 30"/>
          <p:cNvSpPr>
            <a:spLocks noChangeArrowheads="1"/>
          </p:cNvSpPr>
          <p:nvPr/>
        </p:nvSpPr>
        <p:spPr bwMode="auto">
          <a:xfrm>
            <a:off x="34290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48543" name="Rectangle 31"/>
          <p:cNvSpPr>
            <a:spLocks noChangeArrowheads="1"/>
          </p:cNvSpPr>
          <p:nvPr/>
        </p:nvSpPr>
        <p:spPr bwMode="auto">
          <a:xfrm>
            <a:off x="47244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48544" name="Rectangle 32"/>
          <p:cNvSpPr>
            <a:spLocks noChangeArrowheads="1"/>
          </p:cNvSpPr>
          <p:nvPr/>
        </p:nvSpPr>
        <p:spPr bwMode="auto">
          <a:xfrm>
            <a:off x="34290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48545" name="Text Box 33"/>
          <p:cNvSpPr txBox="1">
            <a:spLocks noChangeArrowheads="1"/>
          </p:cNvSpPr>
          <p:nvPr/>
        </p:nvSpPr>
        <p:spPr bwMode="auto">
          <a:xfrm>
            <a:off x="33528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48546" name="Rectangle 34"/>
          <p:cNvSpPr>
            <a:spLocks noChangeArrowheads="1"/>
          </p:cNvSpPr>
          <p:nvPr/>
        </p:nvSpPr>
        <p:spPr bwMode="auto">
          <a:xfrm>
            <a:off x="4495800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8547" name="Line 35"/>
          <p:cNvSpPr>
            <a:spLocks noChangeShapeType="1"/>
          </p:cNvSpPr>
          <p:nvPr/>
        </p:nvSpPr>
        <p:spPr bwMode="auto">
          <a:xfrm>
            <a:off x="3429000" y="41910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48" name="Rectangle 36"/>
          <p:cNvSpPr>
            <a:spLocks noChangeArrowheads="1"/>
          </p:cNvSpPr>
          <p:nvPr/>
        </p:nvSpPr>
        <p:spPr bwMode="auto">
          <a:xfrm>
            <a:off x="74676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48549" name="Rectangle 37"/>
          <p:cNvSpPr>
            <a:spLocks noChangeArrowheads="1"/>
          </p:cNvSpPr>
          <p:nvPr/>
        </p:nvSpPr>
        <p:spPr bwMode="auto">
          <a:xfrm>
            <a:off x="61722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48550" name="Rectangle 38"/>
          <p:cNvSpPr>
            <a:spLocks noChangeArrowheads="1"/>
          </p:cNvSpPr>
          <p:nvPr/>
        </p:nvSpPr>
        <p:spPr bwMode="auto">
          <a:xfrm>
            <a:off x="74676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48551" name="Rectangle 39"/>
          <p:cNvSpPr>
            <a:spLocks noChangeArrowheads="1"/>
          </p:cNvSpPr>
          <p:nvPr/>
        </p:nvSpPr>
        <p:spPr bwMode="auto">
          <a:xfrm>
            <a:off x="61722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48552" name="Rectangle 40"/>
          <p:cNvSpPr>
            <a:spLocks noChangeArrowheads="1"/>
          </p:cNvSpPr>
          <p:nvPr/>
        </p:nvSpPr>
        <p:spPr bwMode="auto">
          <a:xfrm>
            <a:off x="74676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48553" name="Rectangle 41"/>
          <p:cNvSpPr>
            <a:spLocks noChangeArrowheads="1"/>
          </p:cNvSpPr>
          <p:nvPr/>
        </p:nvSpPr>
        <p:spPr bwMode="auto">
          <a:xfrm>
            <a:off x="61722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48554" name="Rectangle 42"/>
          <p:cNvSpPr>
            <a:spLocks noChangeArrowheads="1"/>
          </p:cNvSpPr>
          <p:nvPr/>
        </p:nvSpPr>
        <p:spPr bwMode="auto">
          <a:xfrm>
            <a:off x="74676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48555" name="Rectangle 43"/>
          <p:cNvSpPr>
            <a:spLocks noChangeArrowheads="1"/>
          </p:cNvSpPr>
          <p:nvPr/>
        </p:nvSpPr>
        <p:spPr bwMode="auto">
          <a:xfrm>
            <a:off x="61722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48556" name="Rectangle 44"/>
          <p:cNvSpPr>
            <a:spLocks noChangeArrowheads="1"/>
          </p:cNvSpPr>
          <p:nvPr/>
        </p:nvSpPr>
        <p:spPr bwMode="auto">
          <a:xfrm>
            <a:off x="74676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48557" name="Rectangle 45"/>
          <p:cNvSpPr>
            <a:spLocks noChangeArrowheads="1"/>
          </p:cNvSpPr>
          <p:nvPr/>
        </p:nvSpPr>
        <p:spPr bwMode="auto">
          <a:xfrm>
            <a:off x="61722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48558" name="Rectangle 46"/>
          <p:cNvSpPr>
            <a:spLocks noChangeArrowheads="1"/>
          </p:cNvSpPr>
          <p:nvPr/>
        </p:nvSpPr>
        <p:spPr bwMode="auto">
          <a:xfrm>
            <a:off x="74676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48559" name="Rectangle 47"/>
          <p:cNvSpPr>
            <a:spLocks noChangeArrowheads="1"/>
          </p:cNvSpPr>
          <p:nvPr/>
        </p:nvSpPr>
        <p:spPr bwMode="auto">
          <a:xfrm>
            <a:off x="61722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48560" name="Rectangle 48"/>
          <p:cNvSpPr>
            <a:spLocks noChangeArrowheads="1"/>
          </p:cNvSpPr>
          <p:nvPr/>
        </p:nvSpPr>
        <p:spPr bwMode="auto">
          <a:xfrm>
            <a:off x="74676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48561" name="Rectangle 49"/>
          <p:cNvSpPr>
            <a:spLocks noChangeArrowheads="1"/>
          </p:cNvSpPr>
          <p:nvPr/>
        </p:nvSpPr>
        <p:spPr bwMode="auto">
          <a:xfrm>
            <a:off x="61722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48562" name="Text Box 50"/>
          <p:cNvSpPr txBox="1">
            <a:spLocks noChangeArrowheads="1"/>
          </p:cNvSpPr>
          <p:nvPr/>
        </p:nvSpPr>
        <p:spPr bwMode="auto">
          <a:xfrm>
            <a:off x="60960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48563" name="Rectangle 51"/>
          <p:cNvSpPr>
            <a:spLocks noChangeArrowheads="1"/>
          </p:cNvSpPr>
          <p:nvPr/>
        </p:nvSpPr>
        <p:spPr bwMode="auto">
          <a:xfrm>
            <a:off x="7108825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8564" name="Line 52"/>
          <p:cNvSpPr>
            <a:spLocks noChangeShapeType="1"/>
          </p:cNvSpPr>
          <p:nvPr/>
        </p:nvSpPr>
        <p:spPr bwMode="auto">
          <a:xfrm>
            <a:off x="6172200" y="36576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65" name="Line 53"/>
          <p:cNvSpPr>
            <a:spLocks noChangeShapeType="1"/>
          </p:cNvSpPr>
          <p:nvPr/>
        </p:nvSpPr>
        <p:spPr bwMode="auto">
          <a:xfrm>
            <a:off x="2590800" y="2819400"/>
            <a:ext cx="68580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66" name="Line 54"/>
          <p:cNvSpPr>
            <a:spLocks noChangeShapeType="1"/>
          </p:cNvSpPr>
          <p:nvPr/>
        </p:nvSpPr>
        <p:spPr bwMode="auto">
          <a:xfrm>
            <a:off x="2590800" y="3352800"/>
            <a:ext cx="68580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67" name="Line 55"/>
          <p:cNvSpPr>
            <a:spLocks noChangeShapeType="1"/>
          </p:cNvSpPr>
          <p:nvPr/>
        </p:nvSpPr>
        <p:spPr bwMode="auto">
          <a:xfrm flipV="1">
            <a:off x="2590800" y="2819400"/>
            <a:ext cx="685800" cy="1066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68" name="Line 56"/>
          <p:cNvSpPr>
            <a:spLocks noChangeShapeType="1"/>
          </p:cNvSpPr>
          <p:nvPr/>
        </p:nvSpPr>
        <p:spPr bwMode="auto">
          <a:xfrm flipV="1">
            <a:off x="2590800" y="3429000"/>
            <a:ext cx="685800" cy="1066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69" name="Line 57"/>
          <p:cNvSpPr>
            <a:spLocks noChangeShapeType="1"/>
          </p:cNvSpPr>
          <p:nvPr/>
        </p:nvSpPr>
        <p:spPr bwMode="auto">
          <a:xfrm>
            <a:off x="2590800" y="4953000"/>
            <a:ext cx="68580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0" name="Line 58"/>
          <p:cNvSpPr>
            <a:spLocks noChangeShapeType="1"/>
          </p:cNvSpPr>
          <p:nvPr/>
        </p:nvSpPr>
        <p:spPr bwMode="auto">
          <a:xfrm flipV="1">
            <a:off x="2590800" y="3886200"/>
            <a:ext cx="685800" cy="16764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1" name="Line 59"/>
          <p:cNvSpPr>
            <a:spLocks noChangeShapeType="1"/>
          </p:cNvSpPr>
          <p:nvPr/>
        </p:nvSpPr>
        <p:spPr bwMode="auto">
          <a:xfrm>
            <a:off x="2590800" y="60198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2" name="Line 60"/>
          <p:cNvSpPr>
            <a:spLocks noChangeShapeType="1"/>
          </p:cNvSpPr>
          <p:nvPr/>
        </p:nvSpPr>
        <p:spPr bwMode="auto">
          <a:xfrm>
            <a:off x="5334000" y="2819400"/>
            <a:ext cx="685800" cy="1143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3" name="Line 61"/>
          <p:cNvSpPr>
            <a:spLocks noChangeShapeType="1"/>
          </p:cNvSpPr>
          <p:nvPr/>
        </p:nvSpPr>
        <p:spPr bwMode="auto">
          <a:xfrm>
            <a:off x="5334000" y="3962400"/>
            <a:ext cx="68580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4" name="Line 62"/>
          <p:cNvSpPr>
            <a:spLocks noChangeShapeType="1"/>
          </p:cNvSpPr>
          <p:nvPr/>
        </p:nvSpPr>
        <p:spPr bwMode="auto">
          <a:xfrm flipV="1">
            <a:off x="5334000" y="2819400"/>
            <a:ext cx="685800" cy="6096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5" name="Line 63"/>
          <p:cNvSpPr>
            <a:spLocks noChangeShapeType="1"/>
          </p:cNvSpPr>
          <p:nvPr/>
        </p:nvSpPr>
        <p:spPr bwMode="auto">
          <a:xfrm flipV="1">
            <a:off x="5334000" y="3429000"/>
            <a:ext cx="685800" cy="21336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6" name="Line 64"/>
          <p:cNvSpPr>
            <a:spLocks noChangeShapeType="1"/>
          </p:cNvSpPr>
          <p:nvPr/>
        </p:nvSpPr>
        <p:spPr bwMode="auto">
          <a:xfrm>
            <a:off x="5334000" y="60198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7" name="Line 65"/>
          <p:cNvSpPr>
            <a:spLocks noChangeShapeType="1"/>
          </p:cNvSpPr>
          <p:nvPr/>
        </p:nvSpPr>
        <p:spPr bwMode="auto">
          <a:xfrm>
            <a:off x="5334000" y="4495800"/>
            <a:ext cx="68580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8578" name="Line 66"/>
          <p:cNvSpPr>
            <a:spLocks noChangeShapeType="1"/>
          </p:cNvSpPr>
          <p:nvPr/>
        </p:nvSpPr>
        <p:spPr bwMode="auto">
          <a:xfrm>
            <a:off x="5334000" y="4953000"/>
            <a:ext cx="68580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4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4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4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4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4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4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4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4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31" grpId="0" animBg="1"/>
      <p:bldP spid="448532" grpId="0" animBg="1"/>
      <p:bldP spid="448533" grpId="0" animBg="1"/>
      <p:bldP spid="448534" grpId="0" animBg="1"/>
      <p:bldP spid="448535" grpId="0" animBg="1"/>
      <p:bldP spid="448536" grpId="0" animBg="1"/>
      <p:bldP spid="448537" grpId="0" animBg="1"/>
      <p:bldP spid="448538" grpId="0" animBg="1"/>
      <p:bldP spid="448539" grpId="0" animBg="1"/>
      <p:bldP spid="448540" grpId="0" animBg="1"/>
      <p:bldP spid="448541" grpId="0" animBg="1"/>
      <p:bldP spid="448542" grpId="0" animBg="1"/>
      <p:bldP spid="448543" grpId="0" animBg="1"/>
      <p:bldP spid="448544" grpId="0" animBg="1"/>
      <p:bldP spid="448545" grpId="0"/>
      <p:bldP spid="448546" grpId="0" animBg="1"/>
      <p:bldP spid="448547" grpId="0" animBg="1"/>
      <p:bldP spid="448548" grpId="0" animBg="1"/>
      <p:bldP spid="448549" grpId="0" animBg="1"/>
      <p:bldP spid="448550" grpId="0" animBg="1"/>
      <p:bldP spid="448551" grpId="0" animBg="1"/>
      <p:bldP spid="448552" grpId="0" animBg="1"/>
      <p:bldP spid="448553" grpId="0" animBg="1"/>
      <p:bldP spid="448554" grpId="0" animBg="1"/>
      <p:bldP spid="448555" grpId="0" animBg="1"/>
      <p:bldP spid="448556" grpId="0" animBg="1"/>
      <p:bldP spid="448557" grpId="0" animBg="1"/>
      <p:bldP spid="448558" grpId="0" animBg="1"/>
      <p:bldP spid="448559" grpId="0" animBg="1"/>
      <p:bldP spid="448560" grpId="0" animBg="1"/>
      <p:bldP spid="448561" grpId="0" animBg="1"/>
      <p:bldP spid="448562" grpId="0"/>
      <p:bldP spid="448563" grpId="0" animBg="1"/>
      <p:bldP spid="448564" grpId="0" animBg="1"/>
      <p:bldP spid="448565" grpId="0" animBg="1"/>
      <p:bldP spid="448566" grpId="0" animBg="1"/>
      <p:bldP spid="448567" grpId="0" animBg="1"/>
      <p:bldP spid="448568" grpId="0" animBg="1"/>
      <p:bldP spid="448569" grpId="0" animBg="1"/>
      <p:bldP spid="448570" grpId="0" animBg="1"/>
      <p:bldP spid="448571" grpId="0" animBg="1"/>
      <p:bldP spid="448572" grpId="0" animBg="1"/>
      <p:bldP spid="448573" grpId="0" animBg="1"/>
      <p:bldP spid="448574" grpId="0" animBg="1"/>
      <p:bldP spid="448575" grpId="0" animBg="1"/>
      <p:bldP spid="448576" grpId="0" animBg="1"/>
      <p:bldP spid="448577" grpId="0" animBg="1"/>
      <p:bldP spid="4485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6CB9-CDA9-4EC0-89C9-BA0D75852089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Sorting Characters</a:t>
            </a:r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19812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6858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19812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6858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19812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49544" name="Rectangle 8"/>
          <p:cNvSpPr>
            <a:spLocks noChangeArrowheads="1"/>
          </p:cNvSpPr>
          <p:nvPr/>
        </p:nvSpPr>
        <p:spPr bwMode="auto">
          <a:xfrm>
            <a:off x="6858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19812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6858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49547" name="Rectangle 11"/>
          <p:cNvSpPr>
            <a:spLocks noChangeArrowheads="1"/>
          </p:cNvSpPr>
          <p:nvPr/>
        </p:nvSpPr>
        <p:spPr bwMode="auto">
          <a:xfrm>
            <a:off x="19812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6858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49549" name="Rectangle 13"/>
          <p:cNvSpPr>
            <a:spLocks noChangeArrowheads="1"/>
          </p:cNvSpPr>
          <p:nvPr/>
        </p:nvSpPr>
        <p:spPr bwMode="auto">
          <a:xfrm>
            <a:off x="19812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49550" name="Rectangle 14"/>
          <p:cNvSpPr>
            <a:spLocks noChangeArrowheads="1"/>
          </p:cNvSpPr>
          <p:nvPr/>
        </p:nvSpPr>
        <p:spPr bwMode="auto">
          <a:xfrm>
            <a:off x="6858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19812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49552" name="Rectangle 16"/>
          <p:cNvSpPr>
            <a:spLocks noChangeArrowheads="1"/>
          </p:cNvSpPr>
          <p:nvPr/>
        </p:nvSpPr>
        <p:spPr bwMode="auto">
          <a:xfrm>
            <a:off x="6858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6096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49554" name="Rectangle 18"/>
          <p:cNvSpPr>
            <a:spLocks noChangeArrowheads="1"/>
          </p:cNvSpPr>
          <p:nvPr/>
        </p:nvSpPr>
        <p:spPr bwMode="auto">
          <a:xfrm>
            <a:off x="1490663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9555" name="Line 19"/>
          <p:cNvSpPr>
            <a:spLocks noChangeShapeType="1"/>
          </p:cNvSpPr>
          <p:nvPr/>
        </p:nvSpPr>
        <p:spPr bwMode="auto">
          <a:xfrm>
            <a:off x="685800" y="41910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56" name="Rectangle 20"/>
          <p:cNvSpPr>
            <a:spLocks noChangeArrowheads="1"/>
          </p:cNvSpPr>
          <p:nvPr/>
        </p:nvSpPr>
        <p:spPr bwMode="auto">
          <a:xfrm>
            <a:off x="47244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49557" name="Rectangle 21"/>
          <p:cNvSpPr>
            <a:spLocks noChangeArrowheads="1"/>
          </p:cNvSpPr>
          <p:nvPr/>
        </p:nvSpPr>
        <p:spPr bwMode="auto">
          <a:xfrm>
            <a:off x="34290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49558" name="Rectangle 22"/>
          <p:cNvSpPr>
            <a:spLocks noChangeArrowheads="1"/>
          </p:cNvSpPr>
          <p:nvPr/>
        </p:nvSpPr>
        <p:spPr bwMode="auto">
          <a:xfrm>
            <a:off x="47244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49559" name="Rectangle 23"/>
          <p:cNvSpPr>
            <a:spLocks noChangeArrowheads="1"/>
          </p:cNvSpPr>
          <p:nvPr/>
        </p:nvSpPr>
        <p:spPr bwMode="auto">
          <a:xfrm>
            <a:off x="34290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49560" name="Rectangle 24"/>
          <p:cNvSpPr>
            <a:spLocks noChangeArrowheads="1"/>
          </p:cNvSpPr>
          <p:nvPr/>
        </p:nvSpPr>
        <p:spPr bwMode="auto">
          <a:xfrm>
            <a:off x="47244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49561" name="Rectangle 25"/>
          <p:cNvSpPr>
            <a:spLocks noChangeArrowheads="1"/>
          </p:cNvSpPr>
          <p:nvPr/>
        </p:nvSpPr>
        <p:spPr bwMode="auto">
          <a:xfrm>
            <a:off x="34290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49562" name="Rectangle 26"/>
          <p:cNvSpPr>
            <a:spLocks noChangeArrowheads="1"/>
          </p:cNvSpPr>
          <p:nvPr/>
        </p:nvSpPr>
        <p:spPr bwMode="auto">
          <a:xfrm>
            <a:off x="47244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49563" name="Rectangle 27"/>
          <p:cNvSpPr>
            <a:spLocks noChangeArrowheads="1"/>
          </p:cNvSpPr>
          <p:nvPr/>
        </p:nvSpPr>
        <p:spPr bwMode="auto">
          <a:xfrm>
            <a:off x="34290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49564" name="Rectangle 28"/>
          <p:cNvSpPr>
            <a:spLocks noChangeArrowheads="1"/>
          </p:cNvSpPr>
          <p:nvPr/>
        </p:nvSpPr>
        <p:spPr bwMode="auto">
          <a:xfrm>
            <a:off x="47244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49565" name="Rectangle 29"/>
          <p:cNvSpPr>
            <a:spLocks noChangeArrowheads="1"/>
          </p:cNvSpPr>
          <p:nvPr/>
        </p:nvSpPr>
        <p:spPr bwMode="auto">
          <a:xfrm>
            <a:off x="34290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49566" name="Rectangle 30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49567" name="Rectangle 31"/>
          <p:cNvSpPr>
            <a:spLocks noChangeArrowheads="1"/>
          </p:cNvSpPr>
          <p:nvPr/>
        </p:nvSpPr>
        <p:spPr bwMode="auto">
          <a:xfrm>
            <a:off x="34290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49568" name="Rectangle 32"/>
          <p:cNvSpPr>
            <a:spLocks noChangeArrowheads="1"/>
          </p:cNvSpPr>
          <p:nvPr/>
        </p:nvSpPr>
        <p:spPr bwMode="auto">
          <a:xfrm>
            <a:off x="47244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49569" name="Rectangle 33"/>
          <p:cNvSpPr>
            <a:spLocks noChangeArrowheads="1"/>
          </p:cNvSpPr>
          <p:nvPr/>
        </p:nvSpPr>
        <p:spPr bwMode="auto">
          <a:xfrm>
            <a:off x="34290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49570" name="Text Box 34"/>
          <p:cNvSpPr txBox="1">
            <a:spLocks noChangeArrowheads="1"/>
          </p:cNvSpPr>
          <p:nvPr/>
        </p:nvSpPr>
        <p:spPr bwMode="auto">
          <a:xfrm>
            <a:off x="33528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</a:t>
            </a:r>
            <a:r>
              <a:rPr lang="en-US" altLang="ja-JP">
                <a:ea typeface="MS PGothic" pitchFamily="34" charset="-128"/>
              </a:rPr>
              <a:t>4</a:t>
            </a:r>
            <a:r>
              <a:rPr lang="en-US" altLang="ja-JP" baseline="30000">
                <a:ea typeface="MS PGothic" pitchFamily="34" charset="-128"/>
              </a:rPr>
              <a:t>th</a:t>
            </a:r>
            <a:r>
              <a:rPr lang="en-US" altLang="ja-JP">
                <a:ea typeface="MS PGothic" pitchFamily="34" charset="-128"/>
              </a:rPr>
              <a:t> </a:t>
            </a:r>
            <a:r>
              <a:rPr lang="en-US" altLang="zh-TW">
                <a:ea typeface="新細明體" charset="-120"/>
              </a:rPr>
              <a:t>pass</a:t>
            </a:r>
          </a:p>
        </p:txBody>
      </p:sp>
      <p:sp>
        <p:nvSpPr>
          <p:cNvPr id="449571" name="Rectangle 35"/>
          <p:cNvSpPr>
            <a:spLocks noChangeArrowheads="1"/>
          </p:cNvSpPr>
          <p:nvPr/>
        </p:nvSpPr>
        <p:spPr bwMode="auto">
          <a:xfrm>
            <a:off x="4105275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9572" name="Line 36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73" name="Line 37"/>
          <p:cNvSpPr>
            <a:spLocks noChangeShapeType="1"/>
          </p:cNvSpPr>
          <p:nvPr/>
        </p:nvSpPr>
        <p:spPr bwMode="auto">
          <a:xfrm flipV="1">
            <a:off x="2590800" y="2819400"/>
            <a:ext cx="685800" cy="6096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74" name="Line 38"/>
          <p:cNvSpPr>
            <a:spLocks noChangeShapeType="1"/>
          </p:cNvSpPr>
          <p:nvPr/>
        </p:nvSpPr>
        <p:spPr bwMode="auto">
          <a:xfrm>
            <a:off x="2590800" y="4953000"/>
            <a:ext cx="68580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75" name="Line 39"/>
          <p:cNvSpPr>
            <a:spLocks noChangeShapeType="1"/>
          </p:cNvSpPr>
          <p:nvPr/>
        </p:nvSpPr>
        <p:spPr bwMode="auto">
          <a:xfrm flipV="1">
            <a:off x="2590800" y="4419600"/>
            <a:ext cx="685800" cy="16764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76" name="Line 40"/>
          <p:cNvSpPr>
            <a:spLocks noChangeShapeType="1"/>
          </p:cNvSpPr>
          <p:nvPr/>
        </p:nvSpPr>
        <p:spPr bwMode="auto">
          <a:xfrm flipV="1">
            <a:off x="2590800" y="3352800"/>
            <a:ext cx="685800" cy="6096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77" name="Line 41"/>
          <p:cNvSpPr>
            <a:spLocks noChangeShapeType="1"/>
          </p:cNvSpPr>
          <p:nvPr/>
        </p:nvSpPr>
        <p:spPr bwMode="auto">
          <a:xfrm flipV="1">
            <a:off x="2590800" y="3886200"/>
            <a:ext cx="685800" cy="6096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78" name="Line 42"/>
          <p:cNvSpPr>
            <a:spLocks noChangeShapeType="1"/>
          </p:cNvSpPr>
          <p:nvPr/>
        </p:nvSpPr>
        <p:spPr bwMode="auto">
          <a:xfrm>
            <a:off x="2590800" y="5486400"/>
            <a:ext cx="68580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79" name="Rectangle 43"/>
          <p:cNvSpPr>
            <a:spLocks noChangeArrowheads="1"/>
          </p:cNvSpPr>
          <p:nvPr/>
        </p:nvSpPr>
        <p:spPr bwMode="auto">
          <a:xfrm>
            <a:off x="74676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49580" name="Rectangle 44"/>
          <p:cNvSpPr>
            <a:spLocks noChangeArrowheads="1"/>
          </p:cNvSpPr>
          <p:nvPr/>
        </p:nvSpPr>
        <p:spPr bwMode="auto">
          <a:xfrm>
            <a:off x="61722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49581" name="Rectangle 45"/>
          <p:cNvSpPr>
            <a:spLocks noChangeArrowheads="1"/>
          </p:cNvSpPr>
          <p:nvPr/>
        </p:nvSpPr>
        <p:spPr bwMode="auto">
          <a:xfrm>
            <a:off x="74676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49582" name="Rectangle 46"/>
          <p:cNvSpPr>
            <a:spLocks noChangeArrowheads="1"/>
          </p:cNvSpPr>
          <p:nvPr/>
        </p:nvSpPr>
        <p:spPr bwMode="auto">
          <a:xfrm>
            <a:off x="61722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49583" name="Rectangle 47"/>
          <p:cNvSpPr>
            <a:spLocks noChangeArrowheads="1"/>
          </p:cNvSpPr>
          <p:nvPr/>
        </p:nvSpPr>
        <p:spPr bwMode="auto">
          <a:xfrm>
            <a:off x="74676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49584" name="Rectangle 48"/>
          <p:cNvSpPr>
            <a:spLocks noChangeArrowheads="1"/>
          </p:cNvSpPr>
          <p:nvPr/>
        </p:nvSpPr>
        <p:spPr bwMode="auto">
          <a:xfrm>
            <a:off x="61722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49585" name="Rectangle 49"/>
          <p:cNvSpPr>
            <a:spLocks noChangeArrowheads="1"/>
          </p:cNvSpPr>
          <p:nvPr/>
        </p:nvSpPr>
        <p:spPr bwMode="auto">
          <a:xfrm>
            <a:off x="74676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49586" name="Rectangle 50"/>
          <p:cNvSpPr>
            <a:spLocks noChangeArrowheads="1"/>
          </p:cNvSpPr>
          <p:nvPr/>
        </p:nvSpPr>
        <p:spPr bwMode="auto">
          <a:xfrm>
            <a:off x="61722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49587" name="Rectangle 51"/>
          <p:cNvSpPr>
            <a:spLocks noChangeArrowheads="1"/>
          </p:cNvSpPr>
          <p:nvPr/>
        </p:nvSpPr>
        <p:spPr bwMode="auto">
          <a:xfrm>
            <a:off x="74676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49588" name="Rectangle 52"/>
          <p:cNvSpPr>
            <a:spLocks noChangeArrowheads="1"/>
          </p:cNvSpPr>
          <p:nvPr/>
        </p:nvSpPr>
        <p:spPr bwMode="auto">
          <a:xfrm>
            <a:off x="61722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49589" name="Rectangle 53"/>
          <p:cNvSpPr>
            <a:spLocks noChangeArrowheads="1"/>
          </p:cNvSpPr>
          <p:nvPr/>
        </p:nvSpPr>
        <p:spPr bwMode="auto">
          <a:xfrm>
            <a:off x="74676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49590" name="Rectangle 54"/>
          <p:cNvSpPr>
            <a:spLocks noChangeArrowheads="1"/>
          </p:cNvSpPr>
          <p:nvPr/>
        </p:nvSpPr>
        <p:spPr bwMode="auto">
          <a:xfrm>
            <a:off x="61722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49591" name="Rectangle 55"/>
          <p:cNvSpPr>
            <a:spLocks noChangeArrowheads="1"/>
          </p:cNvSpPr>
          <p:nvPr/>
        </p:nvSpPr>
        <p:spPr bwMode="auto">
          <a:xfrm>
            <a:off x="74676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49592" name="Rectangle 56"/>
          <p:cNvSpPr>
            <a:spLocks noChangeArrowheads="1"/>
          </p:cNvSpPr>
          <p:nvPr/>
        </p:nvSpPr>
        <p:spPr bwMode="auto">
          <a:xfrm>
            <a:off x="61722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49593" name="Text Box 57"/>
          <p:cNvSpPr txBox="1">
            <a:spLocks noChangeArrowheads="1"/>
          </p:cNvSpPr>
          <p:nvPr/>
        </p:nvSpPr>
        <p:spPr bwMode="auto">
          <a:xfrm>
            <a:off x="60960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5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49594" name="Rectangle 58"/>
          <p:cNvSpPr>
            <a:spLocks noChangeArrowheads="1"/>
          </p:cNvSpPr>
          <p:nvPr/>
        </p:nvSpPr>
        <p:spPr bwMode="auto">
          <a:xfrm>
            <a:off x="6662738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9595" name="Line 59"/>
          <p:cNvSpPr>
            <a:spLocks noChangeShapeType="1"/>
          </p:cNvSpPr>
          <p:nvPr/>
        </p:nvSpPr>
        <p:spPr bwMode="auto">
          <a:xfrm>
            <a:off x="6172200" y="47244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96" name="Line 60"/>
          <p:cNvSpPr>
            <a:spLocks noChangeShapeType="1"/>
          </p:cNvSpPr>
          <p:nvPr/>
        </p:nvSpPr>
        <p:spPr bwMode="auto">
          <a:xfrm flipV="1">
            <a:off x="5334000" y="4419600"/>
            <a:ext cx="685800" cy="16764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97" name="Line 61"/>
          <p:cNvSpPr>
            <a:spLocks noChangeShapeType="1"/>
          </p:cNvSpPr>
          <p:nvPr/>
        </p:nvSpPr>
        <p:spPr bwMode="auto">
          <a:xfrm>
            <a:off x="2590800" y="2819400"/>
            <a:ext cx="685800" cy="2209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98" name="Line 62"/>
          <p:cNvSpPr>
            <a:spLocks noChangeShapeType="1"/>
          </p:cNvSpPr>
          <p:nvPr/>
        </p:nvSpPr>
        <p:spPr bwMode="auto">
          <a:xfrm>
            <a:off x="5334000" y="2819400"/>
            <a:ext cx="685800" cy="2209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599" name="Line 63"/>
          <p:cNvSpPr>
            <a:spLocks noChangeShapeType="1"/>
          </p:cNvSpPr>
          <p:nvPr/>
        </p:nvSpPr>
        <p:spPr bwMode="auto">
          <a:xfrm>
            <a:off x="5334000" y="3429000"/>
            <a:ext cx="685800" cy="2209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600" name="Line 64"/>
          <p:cNvSpPr>
            <a:spLocks noChangeShapeType="1"/>
          </p:cNvSpPr>
          <p:nvPr/>
        </p:nvSpPr>
        <p:spPr bwMode="auto">
          <a:xfrm>
            <a:off x="5334000" y="3962400"/>
            <a:ext cx="685800" cy="2209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601" name="Line 65"/>
          <p:cNvSpPr>
            <a:spLocks noChangeShapeType="1"/>
          </p:cNvSpPr>
          <p:nvPr/>
        </p:nvSpPr>
        <p:spPr bwMode="auto">
          <a:xfrm flipV="1">
            <a:off x="5334000" y="2819400"/>
            <a:ext cx="685800" cy="16764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602" name="Line 66"/>
          <p:cNvSpPr>
            <a:spLocks noChangeShapeType="1"/>
          </p:cNvSpPr>
          <p:nvPr/>
        </p:nvSpPr>
        <p:spPr bwMode="auto">
          <a:xfrm flipV="1">
            <a:off x="5334000" y="3352800"/>
            <a:ext cx="685800" cy="16764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9603" name="Line 67"/>
          <p:cNvSpPr>
            <a:spLocks noChangeShapeType="1"/>
          </p:cNvSpPr>
          <p:nvPr/>
        </p:nvSpPr>
        <p:spPr bwMode="auto">
          <a:xfrm flipV="1">
            <a:off x="5334000" y="3962400"/>
            <a:ext cx="685800" cy="16764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4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4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4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4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4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4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4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4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6" grpId="0" animBg="1"/>
      <p:bldP spid="449557" grpId="0" animBg="1"/>
      <p:bldP spid="449558" grpId="0" animBg="1"/>
      <p:bldP spid="449559" grpId="0" animBg="1"/>
      <p:bldP spid="449560" grpId="0" animBg="1"/>
      <p:bldP spid="449561" grpId="0" animBg="1"/>
      <p:bldP spid="449562" grpId="0" animBg="1"/>
      <p:bldP spid="449563" grpId="0" animBg="1"/>
      <p:bldP spid="449564" grpId="0" animBg="1"/>
      <p:bldP spid="449565" grpId="0" animBg="1"/>
      <p:bldP spid="449566" grpId="0" animBg="1"/>
      <p:bldP spid="449567" grpId="0" animBg="1"/>
      <p:bldP spid="449568" grpId="0" animBg="1"/>
      <p:bldP spid="449569" grpId="0" animBg="1"/>
      <p:bldP spid="449570" grpId="0"/>
      <p:bldP spid="449571" grpId="0" animBg="1"/>
      <p:bldP spid="449572" grpId="0" animBg="1"/>
      <p:bldP spid="449573" grpId="0" animBg="1"/>
      <p:bldP spid="449574" grpId="0" animBg="1"/>
      <p:bldP spid="449575" grpId="0" animBg="1"/>
      <p:bldP spid="449576" grpId="0" animBg="1"/>
      <p:bldP spid="449577" grpId="0" animBg="1"/>
      <p:bldP spid="449578" grpId="0" animBg="1"/>
      <p:bldP spid="449579" grpId="0" animBg="1"/>
      <p:bldP spid="449580" grpId="0" animBg="1"/>
      <p:bldP spid="449581" grpId="0" animBg="1"/>
      <p:bldP spid="449582" grpId="0" animBg="1"/>
      <p:bldP spid="449583" grpId="0" animBg="1"/>
      <p:bldP spid="449584" grpId="0" animBg="1"/>
      <p:bldP spid="449585" grpId="0" animBg="1"/>
      <p:bldP spid="449586" grpId="0" animBg="1"/>
      <p:bldP spid="449587" grpId="0" animBg="1"/>
      <p:bldP spid="449588" grpId="0" animBg="1"/>
      <p:bldP spid="449589" grpId="0" animBg="1"/>
      <p:bldP spid="449590" grpId="0" animBg="1"/>
      <p:bldP spid="449591" grpId="0" animBg="1"/>
      <p:bldP spid="449592" grpId="0" animBg="1"/>
      <p:bldP spid="449593" grpId="0"/>
      <p:bldP spid="449594" grpId="0" animBg="1"/>
      <p:bldP spid="449595" grpId="0" animBg="1"/>
      <p:bldP spid="449596" grpId="0" animBg="1"/>
      <p:bldP spid="449597" grpId="0" animBg="1"/>
      <p:bldP spid="449598" grpId="0" animBg="1"/>
      <p:bldP spid="449599" grpId="0" animBg="1"/>
      <p:bldP spid="449600" grpId="0" animBg="1"/>
      <p:bldP spid="449601" grpId="0" animBg="1"/>
      <p:bldP spid="449602" grpId="0" animBg="1"/>
      <p:bldP spid="4496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5F86-C33C-4C00-9AAF-B52D25854429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Sorting Characters</a:t>
            </a: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19812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858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9812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6858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50567" name="Rectangle 7"/>
          <p:cNvSpPr>
            <a:spLocks noChangeArrowheads="1"/>
          </p:cNvSpPr>
          <p:nvPr/>
        </p:nvSpPr>
        <p:spPr bwMode="auto">
          <a:xfrm>
            <a:off x="19812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6858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19812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6858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19812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50572" name="Rectangle 12"/>
          <p:cNvSpPr>
            <a:spLocks noChangeArrowheads="1"/>
          </p:cNvSpPr>
          <p:nvPr/>
        </p:nvSpPr>
        <p:spPr bwMode="auto">
          <a:xfrm>
            <a:off x="6858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50573" name="Rectangle 13"/>
          <p:cNvSpPr>
            <a:spLocks noChangeArrowheads="1"/>
          </p:cNvSpPr>
          <p:nvPr/>
        </p:nvSpPr>
        <p:spPr bwMode="auto">
          <a:xfrm>
            <a:off x="19812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6858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50575" name="Rectangle 15"/>
          <p:cNvSpPr>
            <a:spLocks noChangeArrowheads="1"/>
          </p:cNvSpPr>
          <p:nvPr/>
        </p:nvSpPr>
        <p:spPr bwMode="auto">
          <a:xfrm>
            <a:off x="19812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6858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50577" name="Text Box 17"/>
          <p:cNvSpPr txBox="1">
            <a:spLocks noChangeArrowheads="1"/>
          </p:cNvSpPr>
          <p:nvPr/>
        </p:nvSpPr>
        <p:spPr bwMode="auto">
          <a:xfrm>
            <a:off x="6096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6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50578" name="Rectangle 18"/>
          <p:cNvSpPr>
            <a:spLocks noChangeArrowheads="1"/>
          </p:cNvSpPr>
          <p:nvPr/>
        </p:nvSpPr>
        <p:spPr bwMode="auto">
          <a:xfrm>
            <a:off x="1044575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>
            <a:off x="2590800" y="60198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580" name="Line 20"/>
          <p:cNvSpPr>
            <a:spLocks noChangeShapeType="1"/>
          </p:cNvSpPr>
          <p:nvPr/>
        </p:nvSpPr>
        <p:spPr bwMode="auto">
          <a:xfrm>
            <a:off x="2590800" y="54864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581" name="Line 21"/>
          <p:cNvSpPr>
            <a:spLocks noChangeShapeType="1"/>
          </p:cNvSpPr>
          <p:nvPr/>
        </p:nvSpPr>
        <p:spPr bwMode="auto">
          <a:xfrm>
            <a:off x="2590800" y="49530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582" name="Line 22"/>
          <p:cNvSpPr>
            <a:spLocks noChangeShapeType="1"/>
          </p:cNvSpPr>
          <p:nvPr/>
        </p:nvSpPr>
        <p:spPr bwMode="auto">
          <a:xfrm>
            <a:off x="2590800" y="44196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583" name="Line 23"/>
          <p:cNvSpPr>
            <a:spLocks noChangeShapeType="1"/>
          </p:cNvSpPr>
          <p:nvPr/>
        </p:nvSpPr>
        <p:spPr bwMode="auto">
          <a:xfrm>
            <a:off x="2590800" y="38862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584" name="Line 24"/>
          <p:cNvSpPr>
            <a:spLocks noChangeShapeType="1"/>
          </p:cNvSpPr>
          <p:nvPr/>
        </p:nvSpPr>
        <p:spPr bwMode="auto">
          <a:xfrm>
            <a:off x="2590800" y="33528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585" name="Line 25"/>
          <p:cNvSpPr>
            <a:spLocks noChangeShapeType="1"/>
          </p:cNvSpPr>
          <p:nvPr/>
        </p:nvSpPr>
        <p:spPr bwMode="auto">
          <a:xfrm>
            <a:off x="2590800" y="28194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586" name="Rectangle 26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50587" name="Rectangle 27"/>
          <p:cNvSpPr>
            <a:spLocks noChangeArrowheads="1"/>
          </p:cNvSpPr>
          <p:nvPr/>
        </p:nvSpPr>
        <p:spPr bwMode="auto">
          <a:xfrm>
            <a:off x="34290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50588" name="Rectangle 28"/>
          <p:cNvSpPr>
            <a:spLocks noChangeArrowheads="1"/>
          </p:cNvSpPr>
          <p:nvPr/>
        </p:nvSpPr>
        <p:spPr bwMode="auto">
          <a:xfrm>
            <a:off x="47244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50589" name="Rectangle 29"/>
          <p:cNvSpPr>
            <a:spLocks noChangeArrowheads="1"/>
          </p:cNvSpPr>
          <p:nvPr/>
        </p:nvSpPr>
        <p:spPr bwMode="auto">
          <a:xfrm>
            <a:off x="34290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50590" name="Rectangle 30"/>
          <p:cNvSpPr>
            <a:spLocks noChangeArrowheads="1"/>
          </p:cNvSpPr>
          <p:nvPr/>
        </p:nvSpPr>
        <p:spPr bwMode="auto">
          <a:xfrm>
            <a:off x="47244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50591" name="Rectangle 31"/>
          <p:cNvSpPr>
            <a:spLocks noChangeArrowheads="1"/>
          </p:cNvSpPr>
          <p:nvPr/>
        </p:nvSpPr>
        <p:spPr bwMode="auto">
          <a:xfrm>
            <a:off x="34290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50592" name="Rectangle 32"/>
          <p:cNvSpPr>
            <a:spLocks noChangeArrowheads="1"/>
          </p:cNvSpPr>
          <p:nvPr/>
        </p:nvSpPr>
        <p:spPr bwMode="auto">
          <a:xfrm>
            <a:off x="47244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50593" name="Rectangle 33"/>
          <p:cNvSpPr>
            <a:spLocks noChangeArrowheads="1"/>
          </p:cNvSpPr>
          <p:nvPr/>
        </p:nvSpPr>
        <p:spPr bwMode="auto">
          <a:xfrm>
            <a:off x="34290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50594" name="Rectangle 34"/>
          <p:cNvSpPr>
            <a:spLocks noChangeArrowheads="1"/>
          </p:cNvSpPr>
          <p:nvPr/>
        </p:nvSpPr>
        <p:spPr bwMode="auto">
          <a:xfrm>
            <a:off x="47244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50595" name="Rectangle 35"/>
          <p:cNvSpPr>
            <a:spLocks noChangeArrowheads="1"/>
          </p:cNvSpPr>
          <p:nvPr/>
        </p:nvSpPr>
        <p:spPr bwMode="auto">
          <a:xfrm>
            <a:off x="34290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50596" name="Rectangle 36"/>
          <p:cNvSpPr>
            <a:spLocks noChangeArrowheads="1"/>
          </p:cNvSpPr>
          <p:nvPr/>
        </p:nvSpPr>
        <p:spPr bwMode="auto">
          <a:xfrm>
            <a:off x="47244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50597" name="Rectangle 37"/>
          <p:cNvSpPr>
            <a:spLocks noChangeArrowheads="1"/>
          </p:cNvSpPr>
          <p:nvPr/>
        </p:nvSpPr>
        <p:spPr bwMode="auto">
          <a:xfrm>
            <a:off x="34290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50598" name="Rectangle 38"/>
          <p:cNvSpPr>
            <a:spLocks noChangeArrowheads="1"/>
          </p:cNvSpPr>
          <p:nvPr/>
        </p:nvSpPr>
        <p:spPr bwMode="auto">
          <a:xfrm>
            <a:off x="47244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50599" name="Rectangle 39"/>
          <p:cNvSpPr>
            <a:spLocks noChangeArrowheads="1"/>
          </p:cNvSpPr>
          <p:nvPr/>
        </p:nvSpPr>
        <p:spPr bwMode="auto">
          <a:xfrm>
            <a:off x="34290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50600" name="Text Box 40"/>
          <p:cNvSpPr txBox="1">
            <a:spLocks noChangeArrowheads="1"/>
          </p:cNvSpPr>
          <p:nvPr/>
        </p:nvSpPr>
        <p:spPr bwMode="auto">
          <a:xfrm>
            <a:off x="33528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7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50601" name="Rectangle 41"/>
          <p:cNvSpPr>
            <a:spLocks noChangeArrowheads="1"/>
          </p:cNvSpPr>
          <p:nvPr/>
        </p:nvSpPr>
        <p:spPr bwMode="auto">
          <a:xfrm>
            <a:off x="3657600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>
            <a:off x="5334000" y="60198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03" name="Line 43"/>
          <p:cNvSpPr>
            <a:spLocks noChangeShapeType="1"/>
          </p:cNvSpPr>
          <p:nvPr/>
        </p:nvSpPr>
        <p:spPr bwMode="auto">
          <a:xfrm>
            <a:off x="5334000" y="54864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04" name="Line 44"/>
          <p:cNvSpPr>
            <a:spLocks noChangeShapeType="1"/>
          </p:cNvSpPr>
          <p:nvPr/>
        </p:nvSpPr>
        <p:spPr bwMode="auto">
          <a:xfrm>
            <a:off x="5334000" y="49530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>
            <a:off x="5334000" y="44196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>
            <a:off x="5334000" y="38862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07" name="Line 47"/>
          <p:cNvSpPr>
            <a:spLocks noChangeShapeType="1"/>
          </p:cNvSpPr>
          <p:nvPr/>
        </p:nvSpPr>
        <p:spPr bwMode="auto">
          <a:xfrm>
            <a:off x="5334000" y="33528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>
            <a:off x="5334000" y="2819400"/>
            <a:ext cx="68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09" name="Rectangle 49"/>
          <p:cNvSpPr>
            <a:spLocks noChangeArrowheads="1"/>
          </p:cNvSpPr>
          <p:nvPr/>
        </p:nvSpPr>
        <p:spPr bwMode="auto">
          <a:xfrm>
            <a:off x="7467600" y="525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50610" name="Rectangle 50"/>
          <p:cNvSpPr>
            <a:spLocks noChangeArrowheads="1"/>
          </p:cNvSpPr>
          <p:nvPr/>
        </p:nvSpPr>
        <p:spPr bwMode="auto">
          <a:xfrm>
            <a:off x="6172200" y="5257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0101 0011</a:t>
            </a:r>
          </a:p>
        </p:txBody>
      </p:sp>
      <p:sp>
        <p:nvSpPr>
          <p:cNvPr id="450611" name="Rectangle 51"/>
          <p:cNvSpPr>
            <a:spLocks noChangeArrowheads="1"/>
          </p:cNvSpPr>
          <p:nvPr/>
        </p:nvSpPr>
        <p:spPr bwMode="auto">
          <a:xfrm>
            <a:off x="74676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50612" name="Rectangle 52"/>
          <p:cNvSpPr>
            <a:spLocks noChangeArrowheads="1"/>
          </p:cNvSpPr>
          <p:nvPr/>
        </p:nvSpPr>
        <p:spPr bwMode="auto">
          <a:xfrm>
            <a:off x="6172200" y="41910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0100 1111</a:t>
            </a:r>
          </a:p>
        </p:txBody>
      </p:sp>
      <p:sp>
        <p:nvSpPr>
          <p:cNvPr id="450613" name="Rectangle 53"/>
          <p:cNvSpPr>
            <a:spLocks noChangeArrowheads="1"/>
          </p:cNvSpPr>
          <p:nvPr/>
        </p:nvSpPr>
        <p:spPr bwMode="auto">
          <a:xfrm>
            <a:off x="74676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50614" name="Rectangle 54"/>
          <p:cNvSpPr>
            <a:spLocks noChangeArrowheads="1"/>
          </p:cNvSpPr>
          <p:nvPr/>
        </p:nvSpPr>
        <p:spPr bwMode="auto">
          <a:xfrm>
            <a:off x="6172200" y="47244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0101 0010</a:t>
            </a:r>
          </a:p>
        </p:txBody>
      </p:sp>
      <p:sp>
        <p:nvSpPr>
          <p:cNvPr id="450615" name="Rectangle 55"/>
          <p:cNvSpPr>
            <a:spLocks noChangeArrowheads="1"/>
          </p:cNvSpPr>
          <p:nvPr/>
        </p:nvSpPr>
        <p:spPr bwMode="auto">
          <a:xfrm>
            <a:off x="74676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50616" name="Rectangle 56"/>
          <p:cNvSpPr>
            <a:spLocks noChangeArrowheads="1"/>
          </p:cNvSpPr>
          <p:nvPr/>
        </p:nvSpPr>
        <p:spPr bwMode="auto">
          <a:xfrm>
            <a:off x="6172200" y="5791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0101 0100</a:t>
            </a:r>
          </a:p>
        </p:txBody>
      </p:sp>
      <p:sp>
        <p:nvSpPr>
          <p:cNvPr id="450617" name="Rectangle 57"/>
          <p:cNvSpPr>
            <a:spLocks noChangeArrowheads="1"/>
          </p:cNvSpPr>
          <p:nvPr/>
        </p:nvSpPr>
        <p:spPr bwMode="auto">
          <a:xfrm>
            <a:off x="74676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50618" name="Rectangle 58"/>
          <p:cNvSpPr>
            <a:spLocks noChangeArrowheads="1"/>
          </p:cNvSpPr>
          <p:nvPr/>
        </p:nvSpPr>
        <p:spPr bwMode="auto">
          <a:xfrm>
            <a:off x="6172200" y="31242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0100 1001</a:t>
            </a:r>
          </a:p>
        </p:txBody>
      </p:sp>
      <p:sp>
        <p:nvSpPr>
          <p:cNvPr id="450619" name="Rectangle 59"/>
          <p:cNvSpPr>
            <a:spLocks noChangeArrowheads="1"/>
          </p:cNvSpPr>
          <p:nvPr/>
        </p:nvSpPr>
        <p:spPr bwMode="auto">
          <a:xfrm>
            <a:off x="74676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50620" name="Rectangle 60"/>
          <p:cNvSpPr>
            <a:spLocks noChangeArrowheads="1"/>
          </p:cNvSpPr>
          <p:nvPr/>
        </p:nvSpPr>
        <p:spPr bwMode="auto">
          <a:xfrm>
            <a:off x="6172200" y="36576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0100 1110</a:t>
            </a:r>
          </a:p>
        </p:txBody>
      </p:sp>
      <p:sp>
        <p:nvSpPr>
          <p:cNvPr id="450621" name="Rectangle 61"/>
          <p:cNvSpPr>
            <a:spLocks noChangeArrowheads="1"/>
          </p:cNvSpPr>
          <p:nvPr/>
        </p:nvSpPr>
        <p:spPr bwMode="auto">
          <a:xfrm>
            <a:off x="7467600" y="2590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50622" name="Rectangle 62"/>
          <p:cNvSpPr>
            <a:spLocks noChangeArrowheads="1"/>
          </p:cNvSpPr>
          <p:nvPr/>
        </p:nvSpPr>
        <p:spPr bwMode="auto">
          <a:xfrm>
            <a:off x="6172200" y="2590800"/>
            <a:ext cx="1295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0100 0111</a:t>
            </a:r>
          </a:p>
        </p:txBody>
      </p:sp>
      <p:sp>
        <p:nvSpPr>
          <p:cNvPr id="450623" name="Text Box 63"/>
          <p:cNvSpPr txBox="1">
            <a:spLocks noChangeArrowheads="1"/>
          </p:cNvSpPr>
          <p:nvPr/>
        </p:nvSpPr>
        <p:spPr bwMode="auto">
          <a:xfrm>
            <a:off x="6096000" y="2133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8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50624" name="Rectangle 64"/>
          <p:cNvSpPr>
            <a:spLocks noChangeArrowheads="1"/>
          </p:cNvSpPr>
          <p:nvPr/>
        </p:nvSpPr>
        <p:spPr bwMode="auto">
          <a:xfrm>
            <a:off x="6270625" y="25908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609600" y="1371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sorted string is “GINORST”</a:t>
            </a:r>
          </a:p>
        </p:txBody>
      </p:sp>
      <p:sp>
        <p:nvSpPr>
          <p:cNvPr id="450626" name="Line 66"/>
          <p:cNvSpPr>
            <a:spLocks noChangeShapeType="1"/>
          </p:cNvSpPr>
          <p:nvPr/>
        </p:nvSpPr>
        <p:spPr bwMode="auto">
          <a:xfrm>
            <a:off x="685800" y="63246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27" name="Line 67"/>
          <p:cNvSpPr>
            <a:spLocks noChangeShapeType="1"/>
          </p:cNvSpPr>
          <p:nvPr/>
        </p:nvSpPr>
        <p:spPr bwMode="auto">
          <a:xfrm>
            <a:off x="3429000" y="25908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28" name="Line 68"/>
          <p:cNvSpPr>
            <a:spLocks noChangeShapeType="1"/>
          </p:cNvSpPr>
          <p:nvPr/>
        </p:nvSpPr>
        <p:spPr bwMode="auto">
          <a:xfrm>
            <a:off x="6172200" y="63246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5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5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5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5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5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5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5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5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5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5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5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5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5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5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5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9" grpId="0" animBg="1"/>
      <p:bldP spid="450580" grpId="0" animBg="1"/>
      <p:bldP spid="450581" grpId="0" animBg="1"/>
      <p:bldP spid="450582" grpId="0" animBg="1"/>
      <p:bldP spid="450583" grpId="0" animBg="1"/>
      <p:bldP spid="450584" grpId="0" animBg="1"/>
      <p:bldP spid="450585" grpId="0" animBg="1"/>
      <p:bldP spid="450586" grpId="0" animBg="1"/>
      <p:bldP spid="450587" grpId="0" animBg="1"/>
      <p:bldP spid="450588" grpId="0" animBg="1"/>
      <p:bldP spid="450589" grpId="0" animBg="1"/>
      <p:bldP spid="450590" grpId="0" animBg="1"/>
      <p:bldP spid="450591" grpId="0" animBg="1"/>
      <p:bldP spid="450592" grpId="0" animBg="1"/>
      <p:bldP spid="450593" grpId="0" animBg="1"/>
      <p:bldP spid="450594" grpId="0" animBg="1"/>
      <p:bldP spid="450595" grpId="0" animBg="1"/>
      <p:bldP spid="450596" grpId="0" animBg="1"/>
      <p:bldP spid="450597" grpId="0" animBg="1"/>
      <p:bldP spid="450598" grpId="0" animBg="1"/>
      <p:bldP spid="450599" grpId="0" animBg="1"/>
      <p:bldP spid="450600" grpId="0"/>
      <p:bldP spid="450601" grpId="0" animBg="1"/>
      <p:bldP spid="450602" grpId="0" animBg="1"/>
      <p:bldP spid="450603" grpId="0" animBg="1"/>
      <p:bldP spid="450604" grpId="0" animBg="1"/>
      <p:bldP spid="450605" grpId="0" animBg="1"/>
      <p:bldP spid="450606" grpId="0" animBg="1"/>
      <p:bldP spid="450607" grpId="0" animBg="1"/>
      <p:bldP spid="450608" grpId="0" animBg="1"/>
      <p:bldP spid="450609" grpId="0" animBg="1"/>
      <p:bldP spid="450610" grpId="0" animBg="1"/>
      <p:bldP spid="450611" grpId="0" animBg="1"/>
      <p:bldP spid="450612" grpId="0" animBg="1"/>
      <p:bldP spid="450613" grpId="0" animBg="1"/>
      <p:bldP spid="450614" grpId="0" animBg="1"/>
      <p:bldP spid="450615" grpId="0" animBg="1"/>
      <p:bldP spid="450616" grpId="0" animBg="1"/>
      <p:bldP spid="450617" grpId="0" animBg="1"/>
      <p:bldP spid="450618" grpId="0" animBg="1"/>
      <p:bldP spid="450619" grpId="0" animBg="1"/>
      <p:bldP spid="450620" grpId="0" animBg="1"/>
      <p:bldP spid="450621" grpId="0" animBg="1"/>
      <p:bldP spid="450622" grpId="0" animBg="1"/>
      <p:bldP spid="450623" grpId="0"/>
      <p:bldP spid="450624" grpId="0" animBg="1"/>
      <p:bldP spid="450625" grpId="0"/>
      <p:bldP spid="450627" grpId="0" animBg="1"/>
      <p:bldP spid="4506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E1C0-0105-47CF-8448-3C3B6D68DB2A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Advanced Example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Radix sort can have many variations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e.g. Sorting strings</a:t>
            </a:r>
          </a:p>
          <a:p>
            <a:pPr lvl="1"/>
            <a:r>
              <a:rPr lang="en-US" altLang="zh-TW">
                <a:ea typeface="新細明體" charset="-120"/>
              </a:rPr>
              <a:t>Each “digit” is a character</a:t>
            </a:r>
          </a:p>
          <a:p>
            <a:pPr lvl="1"/>
            <a:r>
              <a:rPr lang="en-US" altLang="zh-TW">
                <a:ea typeface="新細明體" charset="-120"/>
              </a:rPr>
              <a:t>Need 26 buckets (since there are 26 characters)</a:t>
            </a:r>
          </a:p>
          <a:p>
            <a:pPr lvl="1"/>
            <a:r>
              <a:rPr lang="en-US" altLang="zh-TW">
                <a:ea typeface="新細明體" charset="-120"/>
              </a:rPr>
              <a:t>Sort with the least significant character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FD56-E5A8-434A-A4C9-5859CD9DE5F3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sorting strings</a:t>
            </a:r>
          </a:p>
        </p:txBody>
      </p:sp>
      <p:sp>
        <p:nvSpPr>
          <p:cNvPr id="456707" name="Text Box 3"/>
          <p:cNvSpPr txBox="1">
            <a:spLocks noChangeArrowheads="1"/>
          </p:cNvSpPr>
          <p:nvPr/>
        </p:nvSpPr>
        <p:spPr bwMode="auto">
          <a:xfrm>
            <a:off x="838200" y="2133600"/>
            <a:ext cx="6858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Lucida Console" pitchFamily="49" charset="0"/>
                <a:ea typeface="新細明體" charset="-120"/>
              </a:rPr>
              <a:t>now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for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tip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ilk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dim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tag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jot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sob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nob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sky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hut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ace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bet</a:t>
            </a:r>
          </a:p>
        </p:txBody>
      </p:sp>
      <p:sp>
        <p:nvSpPr>
          <p:cNvPr id="456708" name="Text Box 4"/>
          <p:cNvSpPr txBox="1">
            <a:spLocks noChangeArrowheads="1"/>
          </p:cNvSpPr>
          <p:nvPr/>
        </p:nvSpPr>
        <p:spPr bwMode="auto">
          <a:xfrm>
            <a:off x="3048000" y="2133600"/>
            <a:ext cx="6858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Lucida Console" pitchFamily="49" charset="0"/>
                <a:ea typeface="新細明體" charset="-120"/>
              </a:rPr>
              <a:t>sob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nob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ace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tag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ilk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dim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tip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for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jot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hut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bet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now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sky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5181600" y="2133600"/>
            <a:ext cx="6858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Lucida Console" pitchFamily="49" charset="0"/>
                <a:ea typeface="新細明體" charset="-120"/>
              </a:rPr>
              <a:t>tag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ace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bet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dim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tip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sky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ilk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sob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nob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for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jot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now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hut</a:t>
            </a:r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7239000" y="2133600"/>
            <a:ext cx="6858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Lucida Console" pitchFamily="49" charset="0"/>
                <a:ea typeface="新細明體" charset="-120"/>
              </a:rPr>
              <a:t>ace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bet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dim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for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hut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ilk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jot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nob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now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sky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sob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tag</a:t>
            </a:r>
          </a:p>
          <a:p>
            <a:r>
              <a:rPr lang="en-US" altLang="zh-TW">
                <a:latin typeface="Lucida Console" pitchFamily="49" charset="0"/>
                <a:ea typeface="新細明體" charset="-120"/>
              </a:rPr>
              <a:t>tip</a:t>
            </a:r>
          </a:p>
        </p:txBody>
      </p:sp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3406775" y="21336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5410200" y="21336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56713" name="Rectangle 9"/>
          <p:cNvSpPr>
            <a:spLocks noChangeArrowheads="1"/>
          </p:cNvSpPr>
          <p:nvPr/>
        </p:nvSpPr>
        <p:spPr bwMode="auto">
          <a:xfrm>
            <a:off x="7315200" y="2133600"/>
            <a:ext cx="152400" cy="3733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533400" y="1676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Original data</a:t>
            </a:r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2667000" y="1676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56716" name="Text Box 12"/>
          <p:cNvSpPr txBox="1">
            <a:spLocks noChangeArrowheads="1"/>
          </p:cNvSpPr>
          <p:nvPr/>
        </p:nvSpPr>
        <p:spPr bwMode="auto">
          <a:xfrm>
            <a:off x="4648200" y="1676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56717" name="Text Box 13"/>
          <p:cNvSpPr txBox="1">
            <a:spLocks noChangeArrowheads="1"/>
          </p:cNvSpPr>
          <p:nvPr/>
        </p:nvSpPr>
        <p:spPr bwMode="auto">
          <a:xfrm>
            <a:off x="6553200" y="1676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/>
      <p:bldP spid="456709" grpId="0"/>
      <p:bldP spid="456710" grpId="0"/>
      <p:bldP spid="456711" grpId="0" animBg="1"/>
      <p:bldP spid="456712" grpId="0" animBg="1"/>
      <p:bldP spid="456713" grpId="0" animBg="1"/>
      <p:bldP spid="456715" grpId="0"/>
      <p:bldP spid="456716" grpId="0"/>
      <p:bldP spid="4567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6D3E-7F47-4CE4-B2FB-753B7F7134A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Sorting Model</a:t>
            </a:r>
            <a:endParaRPr lang="en-US" altLang="zh-HK">
              <a:ea typeface="新細明體" charset="-120"/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The sorting algorithms introduced so far are based on a </a:t>
            </a:r>
            <a:r>
              <a:rPr lang="en-US" altLang="zh-TW" u="sng">
                <a:ea typeface="新細明體" charset="-120"/>
              </a:rPr>
              <a:t>comparison model</a:t>
            </a:r>
            <a:r>
              <a:rPr lang="en-US" altLang="zh-TW">
                <a:ea typeface="新細明體" charset="-120"/>
              </a:rPr>
              <a:t> where elements are compared to determine their relative order. 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It has been proven that this kind of algorithms require at least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log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Can we sort better without doing comparison?</a:t>
            </a:r>
          </a:p>
          <a:p>
            <a:pPr>
              <a:lnSpc>
                <a:spcPct val="90000"/>
              </a:lnSpc>
            </a:pPr>
            <a:endParaRPr lang="en-US" altLang="zh-HK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520-6058-4CD0-833E-32A8C8BC1B2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Radix Sort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charset="-120"/>
              </a:rPr>
              <a:t>What if every element can be represented by </a:t>
            </a:r>
            <a:r>
              <a:rPr lang="en-US" altLang="zh-TW" sz="2800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 sz="2800">
                <a:ea typeface="新細明體" charset="-120"/>
              </a:rPr>
              <a:t> digits with positional notation?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Consider one digit</a:t>
            </a:r>
            <a:r>
              <a:rPr lang="en-US" altLang="zh-TW" sz="2400" i="1">
                <a:ea typeface="新細明體" charset="-120"/>
              </a:rPr>
              <a:t> </a:t>
            </a:r>
            <a:r>
              <a:rPr lang="en-US" altLang="zh-TW" sz="2400">
                <a:ea typeface="新細明體" charset="-120"/>
              </a:rPr>
              <a:t>at a time, LSD first (the right most digit)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Divide the list into </a:t>
            </a:r>
            <a:r>
              <a:rPr lang="en-US" altLang="zh-TW" sz="2400" i="1">
                <a:solidFill>
                  <a:srgbClr val="FF0000"/>
                </a:solidFill>
                <a:ea typeface="新細明體" charset="-120"/>
              </a:rPr>
              <a:t>r</a:t>
            </a:r>
            <a:r>
              <a:rPr lang="en-US" altLang="zh-TW" sz="2400">
                <a:ea typeface="新細明體" charset="-120"/>
              </a:rPr>
              <a:t> sublists based on the digit, where </a:t>
            </a:r>
            <a:r>
              <a:rPr lang="en-US" altLang="zh-TW" sz="2400" i="1">
                <a:solidFill>
                  <a:srgbClr val="FF0000"/>
                </a:solidFill>
                <a:ea typeface="新細明體" charset="-120"/>
              </a:rPr>
              <a:t>r</a:t>
            </a:r>
            <a:r>
              <a:rPr lang="en-US" altLang="zh-TW" sz="2400">
                <a:ea typeface="新細明體" charset="-120"/>
              </a:rPr>
              <a:t> is the radix of a digit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charset="-120"/>
              </a:rPr>
              <a:t>10 for decimal number; 2 for binary number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Consider another digit in the next pass until finally the list is completely sorted with totally </a:t>
            </a:r>
            <a:r>
              <a:rPr lang="en-US" altLang="zh-TW" sz="2400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passes</a:t>
            </a:r>
          </a:p>
          <a:p>
            <a:pPr lvl="1">
              <a:lnSpc>
                <a:spcPct val="80000"/>
              </a:lnSpc>
            </a:pPr>
            <a:endParaRPr lang="en-US" altLang="zh-TW" sz="2400"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Another name: bucket sort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A very great algorithm! Can sort data in almost </a:t>
            </a:r>
            <a:r>
              <a:rPr lang="en-US" altLang="zh-TW" sz="2400" u="sng">
                <a:ea typeface="新細明體" charset="-120"/>
              </a:rPr>
              <a:t>linear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3F27-F060-4803-9BF9-DB96D11A4462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Sorting using Queues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7DC6-0BB8-4370-A509-58C3BF3554D8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-120"/>
              </a:rPr>
              <a:t>Implement Radix Sort Using Queues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51054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53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45720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32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83058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77724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81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72390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56388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41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1722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42</a:t>
            </a:r>
          </a:p>
        </p:txBody>
      </p:sp>
      <p:sp>
        <p:nvSpPr>
          <p:cNvPr id="440330" name="Rectangle 10"/>
          <p:cNvSpPr>
            <a:spLocks noChangeArrowheads="1"/>
          </p:cNvSpPr>
          <p:nvPr/>
        </p:nvSpPr>
        <p:spPr bwMode="auto">
          <a:xfrm>
            <a:off x="67056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40331" name="AutoShape 11"/>
          <p:cNvSpPr>
            <a:spLocks/>
          </p:cNvSpPr>
          <p:nvPr/>
        </p:nvSpPr>
        <p:spPr bwMode="auto">
          <a:xfrm rot="5400000" flipH="1">
            <a:off x="6591300" y="-876300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5943600" y="838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9906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0 (Queue)</a:t>
            </a:r>
          </a:p>
        </p:txBody>
      </p:sp>
      <p:sp>
        <p:nvSpPr>
          <p:cNvPr id="440334" name="Rectangle 14"/>
          <p:cNvSpPr>
            <a:spLocks noChangeArrowheads="1"/>
          </p:cNvSpPr>
          <p:nvPr/>
        </p:nvSpPr>
        <p:spPr bwMode="auto">
          <a:xfrm rot="5400000">
            <a:off x="28575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9906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1 (Queue)</a:t>
            </a:r>
          </a:p>
        </p:txBody>
      </p:sp>
      <p:sp>
        <p:nvSpPr>
          <p:cNvPr id="440336" name="Rectangle 16"/>
          <p:cNvSpPr>
            <a:spLocks noChangeArrowheads="1"/>
          </p:cNvSpPr>
          <p:nvPr/>
        </p:nvSpPr>
        <p:spPr bwMode="auto">
          <a:xfrm rot="5400000">
            <a:off x="28575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9906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2 (Queue)</a:t>
            </a:r>
          </a:p>
        </p:txBody>
      </p:sp>
      <p:sp>
        <p:nvSpPr>
          <p:cNvPr id="440338" name="Text Box 18"/>
          <p:cNvSpPr txBox="1">
            <a:spLocks noChangeArrowheads="1"/>
          </p:cNvSpPr>
          <p:nvPr/>
        </p:nvSpPr>
        <p:spPr bwMode="auto">
          <a:xfrm>
            <a:off x="9906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3 (Queue)</a:t>
            </a:r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9906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4 (Queue)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 rot="5400000">
            <a:off x="28575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54102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5 (Queue)</a:t>
            </a:r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 rot="5400000">
            <a:off x="72771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43" name="Text Box 23"/>
          <p:cNvSpPr txBox="1">
            <a:spLocks noChangeArrowheads="1"/>
          </p:cNvSpPr>
          <p:nvPr/>
        </p:nvSpPr>
        <p:spPr bwMode="auto">
          <a:xfrm>
            <a:off x="54102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6 (Queue)</a:t>
            </a:r>
          </a:p>
        </p:txBody>
      </p:sp>
      <p:sp>
        <p:nvSpPr>
          <p:cNvPr id="440344" name="Rectangle 24"/>
          <p:cNvSpPr>
            <a:spLocks noChangeArrowheads="1"/>
          </p:cNvSpPr>
          <p:nvPr/>
        </p:nvSpPr>
        <p:spPr bwMode="auto">
          <a:xfrm rot="5400000">
            <a:off x="72771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45" name="Text Box 25"/>
          <p:cNvSpPr txBox="1">
            <a:spLocks noChangeArrowheads="1"/>
          </p:cNvSpPr>
          <p:nvPr/>
        </p:nvSpPr>
        <p:spPr bwMode="auto">
          <a:xfrm>
            <a:off x="54102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7 (Queue)</a:t>
            </a:r>
          </a:p>
        </p:txBody>
      </p:sp>
      <p:sp>
        <p:nvSpPr>
          <p:cNvPr id="440346" name="Rectangle 26"/>
          <p:cNvSpPr>
            <a:spLocks noChangeArrowheads="1"/>
          </p:cNvSpPr>
          <p:nvPr/>
        </p:nvSpPr>
        <p:spPr bwMode="auto">
          <a:xfrm rot="5400000">
            <a:off x="72771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47" name="Text Box 27"/>
          <p:cNvSpPr txBox="1">
            <a:spLocks noChangeArrowheads="1"/>
          </p:cNvSpPr>
          <p:nvPr/>
        </p:nvSpPr>
        <p:spPr bwMode="auto">
          <a:xfrm>
            <a:off x="54102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8 (Queue)</a:t>
            </a:r>
          </a:p>
        </p:txBody>
      </p:sp>
      <p:sp>
        <p:nvSpPr>
          <p:cNvPr id="440348" name="Rectangle 28"/>
          <p:cNvSpPr>
            <a:spLocks noChangeArrowheads="1"/>
          </p:cNvSpPr>
          <p:nvPr/>
        </p:nvSpPr>
        <p:spPr bwMode="auto">
          <a:xfrm rot="5400000">
            <a:off x="72771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54102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9 (Queue)</a:t>
            </a:r>
          </a:p>
        </p:txBody>
      </p:sp>
      <p:sp>
        <p:nvSpPr>
          <p:cNvPr id="440350" name="Rectangle 30"/>
          <p:cNvSpPr>
            <a:spLocks noChangeArrowheads="1"/>
          </p:cNvSpPr>
          <p:nvPr/>
        </p:nvSpPr>
        <p:spPr bwMode="auto">
          <a:xfrm rot="5400000">
            <a:off x="72771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457200" y="149225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Enqueue the element into the queues (buckets) one by one (by the LSD)</a:t>
            </a:r>
          </a:p>
        </p:txBody>
      </p:sp>
      <p:sp>
        <p:nvSpPr>
          <p:cNvPr id="440352" name="Rectangle 32"/>
          <p:cNvSpPr>
            <a:spLocks noChangeArrowheads="1"/>
          </p:cNvSpPr>
          <p:nvPr/>
        </p:nvSpPr>
        <p:spPr bwMode="auto">
          <a:xfrm>
            <a:off x="4267200" y="3886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32</a:t>
            </a:r>
          </a:p>
        </p:txBody>
      </p:sp>
      <p:sp>
        <p:nvSpPr>
          <p:cNvPr id="440353" name="AutoShape 33"/>
          <p:cNvSpPr>
            <a:spLocks noChangeArrowheads="1"/>
          </p:cNvSpPr>
          <p:nvPr/>
        </p:nvSpPr>
        <p:spPr bwMode="auto">
          <a:xfrm rot="-21600000">
            <a:off x="3657600" y="3962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514600" y="3962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enqueue</a:t>
            </a:r>
          </a:p>
        </p:txBody>
      </p:sp>
      <p:sp>
        <p:nvSpPr>
          <p:cNvPr id="440355" name="Rectangle 35"/>
          <p:cNvSpPr>
            <a:spLocks noChangeArrowheads="1"/>
          </p:cNvSpPr>
          <p:nvPr/>
        </p:nvSpPr>
        <p:spPr bwMode="auto">
          <a:xfrm rot="5400000">
            <a:off x="28575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0356" name="Rectangle 36"/>
          <p:cNvSpPr>
            <a:spLocks noChangeArrowheads="1"/>
          </p:cNvSpPr>
          <p:nvPr/>
        </p:nvSpPr>
        <p:spPr bwMode="auto">
          <a:xfrm rot="5400000">
            <a:off x="28575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4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4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3" grpId="0"/>
      <p:bldP spid="440334" grpId="0" animBg="1"/>
      <p:bldP spid="440335" grpId="0"/>
      <p:bldP spid="440336" grpId="0" animBg="1"/>
      <p:bldP spid="440337" grpId="0"/>
      <p:bldP spid="440338" grpId="0"/>
      <p:bldP spid="440339" grpId="0"/>
      <p:bldP spid="440340" grpId="0" animBg="1"/>
      <p:bldP spid="440341" grpId="0"/>
      <p:bldP spid="440342" grpId="0" animBg="1"/>
      <p:bldP spid="440343" grpId="0"/>
      <p:bldP spid="440344" grpId="0" animBg="1"/>
      <p:bldP spid="440345" grpId="0"/>
      <p:bldP spid="440346" grpId="0" animBg="1"/>
      <p:bldP spid="440347" grpId="0"/>
      <p:bldP spid="440348" grpId="0" animBg="1"/>
      <p:bldP spid="440349" grpId="0"/>
      <p:bldP spid="440350" grpId="0" animBg="1"/>
      <p:bldP spid="440351" grpId="0"/>
      <p:bldP spid="440352" grpId="0" animBg="1"/>
      <p:bldP spid="440353" grpId="0" animBg="1"/>
      <p:bldP spid="440354" grpId="0"/>
      <p:bldP spid="440355" grpId="0" animBg="1"/>
      <p:bldP spid="4403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3000-0AD2-436D-8661-7000C37675B6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After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51054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53</a:t>
            </a: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45720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32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83058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77724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81</a:t>
            </a: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72390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41352" name="Rectangle 8"/>
          <p:cNvSpPr>
            <a:spLocks noChangeArrowheads="1"/>
          </p:cNvSpPr>
          <p:nvPr/>
        </p:nvSpPr>
        <p:spPr bwMode="auto">
          <a:xfrm>
            <a:off x="56388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41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61722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42</a:t>
            </a:r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6705600" y="1447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41355" name="Text Box 11"/>
          <p:cNvSpPr txBox="1">
            <a:spLocks noChangeArrowheads="1"/>
          </p:cNvSpPr>
          <p:nvPr/>
        </p:nvSpPr>
        <p:spPr bwMode="auto">
          <a:xfrm>
            <a:off x="9906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0 (Queue)</a:t>
            </a:r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 rot="5400000">
            <a:off x="28575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57" name="Text Box 13"/>
          <p:cNvSpPr txBox="1">
            <a:spLocks noChangeArrowheads="1"/>
          </p:cNvSpPr>
          <p:nvPr/>
        </p:nvSpPr>
        <p:spPr bwMode="auto">
          <a:xfrm>
            <a:off x="9906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1 (Queue)</a:t>
            </a:r>
          </a:p>
        </p:txBody>
      </p:sp>
      <p:sp>
        <p:nvSpPr>
          <p:cNvPr id="441358" name="Text Box 14"/>
          <p:cNvSpPr txBox="1">
            <a:spLocks noChangeArrowheads="1"/>
          </p:cNvSpPr>
          <p:nvPr/>
        </p:nvSpPr>
        <p:spPr bwMode="auto">
          <a:xfrm>
            <a:off x="9906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2 (Queue)</a:t>
            </a:r>
          </a:p>
        </p:txBody>
      </p:sp>
      <p:sp>
        <p:nvSpPr>
          <p:cNvPr id="441359" name="Text Box 15"/>
          <p:cNvSpPr txBox="1">
            <a:spLocks noChangeArrowheads="1"/>
          </p:cNvSpPr>
          <p:nvPr/>
        </p:nvSpPr>
        <p:spPr bwMode="auto">
          <a:xfrm>
            <a:off x="9906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3 (Queue)</a:t>
            </a:r>
          </a:p>
        </p:txBody>
      </p:sp>
      <p:sp>
        <p:nvSpPr>
          <p:cNvPr id="441360" name="Text Box 16"/>
          <p:cNvSpPr txBox="1">
            <a:spLocks noChangeArrowheads="1"/>
          </p:cNvSpPr>
          <p:nvPr/>
        </p:nvSpPr>
        <p:spPr bwMode="auto">
          <a:xfrm>
            <a:off x="9906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4 (Queue)</a:t>
            </a:r>
          </a:p>
        </p:txBody>
      </p:sp>
      <p:sp>
        <p:nvSpPr>
          <p:cNvPr id="441361" name="Text Box 17"/>
          <p:cNvSpPr txBox="1">
            <a:spLocks noChangeArrowheads="1"/>
          </p:cNvSpPr>
          <p:nvPr/>
        </p:nvSpPr>
        <p:spPr bwMode="auto">
          <a:xfrm>
            <a:off x="54102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5 (Queue)</a:t>
            </a:r>
          </a:p>
        </p:txBody>
      </p:sp>
      <p:sp>
        <p:nvSpPr>
          <p:cNvPr id="441362" name="Rectangle 18"/>
          <p:cNvSpPr>
            <a:spLocks noChangeArrowheads="1"/>
          </p:cNvSpPr>
          <p:nvPr/>
        </p:nvSpPr>
        <p:spPr bwMode="auto">
          <a:xfrm rot="5400000">
            <a:off x="72771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63" name="Text Box 19"/>
          <p:cNvSpPr txBox="1">
            <a:spLocks noChangeArrowheads="1"/>
          </p:cNvSpPr>
          <p:nvPr/>
        </p:nvSpPr>
        <p:spPr bwMode="auto">
          <a:xfrm>
            <a:off x="54102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6 (Queue)</a:t>
            </a:r>
          </a:p>
        </p:txBody>
      </p:sp>
      <p:sp>
        <p:nvSpPr>
          <p:cNvPr id="441364" name="Rectangle 20"/>
          <p:cNvSpPr>
            <a:spLocks noChangeArrowheads="1"/>
          </p:cNvSpPr>
          <p:nvPr/>
        </p:nvSpPr>
        <p:spPr bwMode="auto">
          <a:xfrm rot="5400000">
            <a:off x="72771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65" name="Text Box 21"/>
          <p:cNvSpPr txBox="1">
            <a:spLocks noChangeArrowheads="1"/>
          </p:cNvSpPr>
          <p:nvPr/>
        </p:nvSpPr>
        <p:spPr bwMode="auto">
          <a:xfrm>
            <a:off x="54102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7 (Queue)</a:t>
            </a:r>
          </a:p>
        </p:txBody>
      </p:sp>
      <p:sp>
        <p:nvSpPr>
          <p:cNvPr id="441366" name="Rectangle 22"/>
          <p:cNvSpPr>
            <a:spLocks noChangeArrowheads="1"/>
          </p:cNvSpPr>
          <p:nvPr/>
        </p:nvSpPr>
        <p:spPr bwMode="auto">
          <a:xfrm rot="5400000">
            <a:off x="72771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67" name="Text Box 23"/>
          <p:cNvSpPr txBox="1">
            <a:spLocks noChangeArrowheads="1"/>
          </p:cNvSpPr>
          <p:nvPr/>
        </p:nvSpPr>
        <p:spPr bwMode="auto">
          <a:xfrm>
            <a:off x="54102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8 (Queue)</a:t>
            </a:r>
          </a:p>
        </p:txBody>
      </p:sp>
      <p:sp>
        <p:nvSpPr>
          <p:cNvPr id="441368" name="Rectangle 24"/>
          <p:cNvSpPr>
            <a:spLocks noChangeArrowheads="1"/>
          </p:cNvSpPr>
          <p:nvPr/>
        </p:nvSpPr>
        <p:spPr bwMode="auto">
          <a:xfrm rot="5400000">
            <a:off x="72771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69" name="Text Box 25"/>
          <p:cNvSpPr txBox="1">
            <a:spLocks noChangeArrowheads="1"/>
          </p:cNvSpPr>
          <p:nvPr/>
        </p:nvSpPr>
        <p:spPr bwMode="auto">
          <a:xfrm>
            <a:off x="54102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9 (Queue)</a:t>
            </a:r>
          </a:p>
        </p:txBody>
      </p:sp>
      <p:sp>
        <p:nvSpPr>
          <p:cNvPr id="441370" name="Rectangle 26"/>
          <p:cNvSpPr>
            <a:spLocks noChangeArrowheads="1"/>
          </p:cNvSpPr>
          <p:nvPr/>
        </p:nvSpPr>
        <p:spPr bwMode="auto">
          <a:xfrm rot="5400000">
            <a:off x="72771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71" name="Rectangle 27"/>
          <p:cNvSpPr>
            <a:spLocks noChangeArrowheads="1"/>
          </p:cNvSpPr>
          <p:nvPr/>
        </p:nvSpPr>
        <p:spPr bwMode="auto">
          <a:xfrm>
            <a:off x="2133600" y="3886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32</a:t>
            </a:r>
          </a:p>
        </p:txBody>
      </p:sp>
      <p:sp>
        <p:nvSpPr>
          <p:cNvPr id="441372" name="Rectangle 28"/>
          <p:cNvSpPr>
            <a:spLocks noChangeArrowheads="1"/>
          </p:cNvSpPr>
          <p:nvPr/>
        </p:nvSpPr>
        <p:spPr bwMode="auto">
          <a:xfrm>
            <a:off x="21336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53</a:t>
            </a:r>
          </a:p>
        </p:txBody>
      </p:sp>
      <p:sp>
        <p:nvSpPr>
          <p:cNvPr id="441373" name="Rectangle 29"/>
          <p:cNvSpPr>
            <a:spLocks noChangeArrowheads="1"/>
          </p:cNvSpPr>
          <p:nvPr/>
        </p:nvSpPr>
        <p:spPr bwMode="auto">
          <a:xfrm>
            <a:off x="21336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41</a:t>
            </a:r>
          </a:p>
        </p:txBody>
      </p:sp>
      <p:sp>
        <p:nvSpPr>
          <p:cNvPr id="441374" name="Rectangle 30"/>
          <p:cNvSpPr>
            <a:spLocks noChangeArrowheads="1"/>
          </p:cNvSpPr>
          <p:nvPr/>
        </p:nvSpPr>
        <p:spPr bwMode="auto">
          <a:xfrm>
            <a:off x="2667000" y="3886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42</a:t>
            </a:r>
          </a:p>
        </p:txBody>
      </p:sp>
      <p:sp>
        <p:nvSpPr>
          <p:cNvPr id="441375" name="Rectangle 31"/>
          <p:cNvSpPr>
            <a:spLocks noChangeArrowheads="1"/>
          </p:cNvSpPr>
          <p:nvPr/>
        </p:nvSpPr>
        <p:spPr bwMode="auto">
          <a:xfrm>
            <a:off x="3200400" y="3886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41376" name="Rectangle 32"/>
          <p:cNvSpPr>
            <a:spLocks noChangeArrowheads="1"/>
          </p:cNvSpPr>
          <p:nvPr/>
        </p:nvSpPr>
        <p:spPr bwMode="auto">
          <a:xfrm>
            <a:off x="3733800" y="3886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41377" name="Rectangle 33"/>
          <p:cNvSpPr>
            <a:spLocks noChangeArrowheads="1"/>
          </p:cNvSpPr>
          <p:nvPr/>
        </p:nvSpPr>
        <p:spPr bwMode="auto">
          <a:xfrm>
            <a:off x="2667000" y="3124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81</a:t>
            </a:r>
          </a:p>
        </p:txBody>
      </p:sp>
      <p:sp>
        <p:nvSpPr>
          <p:cNvPr id="441378" name="Rectangle 34"/>
          <p:cNvSpPr>
            <a:spLocks noChangeArrowheads="1"/>
          </p:cNvSpPr>
          <p:nvPr/>
        </p:nvSpPr>
        <p:spPr bwMode="auto">
          <a:xfrm>
            <a:off x="26670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41379" name="Rectangle 35"/>
          <p:cNvSpPr>
            <a:spLocks noChangeArrowheads="1"/>
          </p:cNvSpPr>
          <p:nvPr/>
        </p:nvSpPr>
        <p:spPr bwMode="auto">
          <a:xfrm rot="5400000">
            <a:off x="28575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80" name="Rectangle 36"/>
          <p:cNvSpPr>
            <a:spLocks noChangeArrowheads="1"/>
          </p:cNvSpPr>
          <p:nvPr/>
        </p:nvSpPr>
        <p:spPr bwMode="auto">
          <a:xfrm rot="5400000">
            <a:off x="28575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81" name="Rectangle 37"/>
          <p:cNvSpPr>
            <a:spLocks noChangeArrowheads="1"/>
          </p:cNvSpPr>
          <p:nvPr/>
        </p:nvSpPr>
        <p:spPr bwMode="auto">
          <a:xfrm rot="5400000">
            <a:off x="28575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1382" name="Rectangle 38"/>
          <p:cNvSpPr>
            <a:spLocks noChangeArrowheads="1"/>
          </p:cNvSpPr>
          <p:nvPr/>
        </p:nvSpPr>
        <p:spPr bwMode="auto">
          <a:xfrm rot="5400000">
            <a:off x="28575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72" grpId="0" animBg="1"/>
      <p:bldP spid="441373" grpId="0" animBg="1"/>
      <p:bldP spid="441374" grpId="0" animBg="1"/>
      <p:bldP spid="441375" grpId="0" animBg="1"/>
      <p:bldP spid="441376" grpId="0" animBg="1"/>
      <p:bldP spid="441377" grpId="0" animBg="1"/>
      <p:bldP spid="4413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9FD6-0623-4A99-8160-E8B2EF4D58A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-120"/>
              </a:rPr>
              <a:t>Dequeue All, then Enqueue One by One Again</a:t>
            </a:r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5105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81</a:t>
            </a: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4572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41</a:t>
            </a:r>
          </a:p>
        </p:txBody>
      </p:sp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83058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7772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53</a:t>
            </a:r>
          </a:p>
        </p:txBody>
      </p:sp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7239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56388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32</a:t>
            </a:r>
          </a:p>
        </p:txBody>
      </p:sp>
      <p:sp>
        <p:nvSpPr>
          <p:cNvPr id="442377" name="Rectangle 9"/>
          <p:cNvSpPr>
            <a:spLocks noChangeArrowheads="1"/>
          </p:cNvSpPr>
          <p:nvPr/>
        </p:nvSpPr>
        <p:spPr bwMode="auto">
          <a:xfrm>
            <a:off x="61722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42</a:t>
            </a:r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67056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42379" name="Text Box 11"/>
          <p:cNvSpPr txBox="1">
            <a:spLocks noChangeArrowheads="1"/>
          </p:cNvSpPr>
          <p:nvPr/>
        </p:nvSpPr>
        <p:spPr bwMode="auto">
          <a:xfrm>
            <a:off x="1676400" y="62484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Concatenated queue data</a:t>
            </a:r>
          </a:p>
        </p:txBody>
      </p:sp>
      <p:sp>
        <p:nvSpPr>
          <p:cNvPr id="442380" name="Text Box 12"/>
          <p:cNvSpPr txBox="1">
            <a:spLocks noChangeArrowheads="1"/>
          </p:cNvSpPr>
          <p:nvPr/>
        </p:nvSpPr>
        <p:spPr bwMode="auto">
          <a:xfrm>
            <a:off x="9906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0 (Queue)</a:t>
            </a:r>
          </a:p>
        </p:txBody>
      </p:sp>
      <p:sp>
        <p:nvSpPr>
          <p:cNvPr id="442381" name="Rectangle 13"/>
          <p:cNvSpPr>
            <a:spLocks noChangeArrowheads="1"/>
          </p:cNvSpPr>
          <p:nvPr/>
        </p:nvSpPr>
        <p:spPr bwMode="auto">
          <a:xfrm rot="5400000">
            <a:off x="28575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382" name="Text Box 14"/>
          <p:cNvSpPr txBox="1">
            <a:spLocks noChangeArrowheads="1"/>
          </p:cNvSpPr>
          <p:nvPr/>
        </p:nvSpPr>
        <p:spPr bwMode="auto">
          <a:xfrm>
            <a:off x="9906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1 (Queue)</a:t>
            </a:r>
          </a:p>
        </p:txBody>
      </p:sp>
      <p:sp>
        <p:nvSpPr>
          <p:cNvPr id="442383" name="Text Box 15"/>
          <p:cNvSpPr txBox="1">
            <a:spLocks noChangeArrowheads="1"/>
          </p:cNvSpPr>
          <p:nvPr/>
        </p:nvSpPr>
        <p:spPr bwMode="auto">
          <a:xfrm>
            <a:off x="9906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2 (Queue)</a:t>
            </a:r>
          </a:p>
        </p:txBody>
      </p:sp>
      <p:sp>
        <p:nvSpPr>
          <p:cNvPr id="442384" name="Text Box 16"/>
          <p:cNvSpPr txBox="1">
            <a:spLocks noChangeArrowheads="1"/>
          </p:cNvSpPr>
          <p:nvPr/>
        </p:nvSpPr>
        <p:spPr bwMode="auto">
          <a:xfrm>
            <a:off x="9906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3 (Queue)</a:t>
            </a:r>
          </a:p>
        </p:txBody>
      </p:sp>
      <p:sp>
        <p:nvSpPr>
          <p:cNvPr id="442385" name="Text Box 17"/>
          <p:cNvSpPr txBox="1">
            <a:spLocks noChangeArrowheads="1"/>
          </p:cNvSpPr>
          <p:nvPr/>
        </p:nvSpPr>
        <p:spPr bwMode="auto">
          <a:xfrm>
            <a:off x="9906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4 (Queue)</a:t>
            </a:r>
          </a:p>
        </p:txBody>
      </p:sp>
      <p:sp>
        <p:nvSpPr>
          <p:cNvPr id="442386" name="Text Box 18"/>
          <p:cNvSpPr txBox="1">
            <a:spLocks noChangeArrowheads="1"/>
          </p:cNvSpPr>
          <p:nvPr/>
        </p:nvSpPr>
        <p:spPr bwMode="auto">
          <a:xfrm>
            <a:off x="54102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5 (Queue)</a:t>
            </a:r>
          </a:p>
        </p:txBody>
      </p:sp>
      <p:sp>
        <p:nvSpPr>
          <p:cNvPr id="442387" name="Rectangle 19"/>
          <p:cNvSpPr>
            <a:spLocks noChangeArrowheads="1"/>
          </p:cNvSpPr>
          <p:nvPr/>
        </p:nvSpPr>
        <p:spPr bwMode="auto">
          <a:xfrm rot="5400000">
            <a:off x="72771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388" name="Text Box 20"/>
          <p:cNvSpPr txBox="1">
            <a:spLocks noChangeArrowheads="1"/>
          </p:cNvSpPr>
          <p:nvPr/>
        </p:nvSpPr>
        <p:spPr bwMode="auto">
          <a:xfrm>
            <a:off x="54102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6 (Queue)</a:t>
            </a:r>
          </a:p>
        </p:txBody>
      </p:sp>
      <p:sp>
        <p:nvSpPr>
          <p:cNvPr id="442389" name="Rectangle 21"/>
          <p:cNvSpPr>
            <a:spLocks noChangeArrowheads="1"/>
          </p:cNvSpPr>
          <p:nvPr/>
        </p:nvSpPr>
        <p:spPr bwMode="auto">
          <a:xfrm rot="5400000">
            <a:off x="72771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390" name="Text Box 22"/>
          <p:cNvSpPr txBox="1">
            <a:spLocks noChangeArrowheads="1"/>
          </p:cNvSpPr>
          <p:nvPr/>
        </p:nvSpPr>
        <p:spPr bwMode="auto">
          <a:xfrm>
            <a:off x="54102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7 (Queue)</a:t>
            </a:r>
          </a:p>
        </p:txBody>
      </p:sp>
      <p:sp>
        <p:nvSpPr>
          <p:cNvPr id="442391" name="Rectangle 23"/>
          <p:cNvSpPr>
            <a:spLocks noChangeArrowheads="1"/>
          </p:cNvSpPr>
          <p:nvPr/>
        </p:nvSpPr>
        <p:spPr bwMode="auto">
          <a:xfrm rot="5400000">
            <a:off x="72771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392" name="Text Box 24"/>
          <p:cNvSpPr txBox="1">
            <a:spLocks noChangeArrowheads="1"/>
          </p:cNvSpPr>
          <p:nvPr/>
        </p:nvSpPr>
        <p:spPr bwMode="auto">
          <a:xfrm>
            <a:off x="54102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8 (Queue)</a:t>
            </a:r>
          </a:p>
        </p:txBody>
      </p:sp>
      <p:sp>
        <p:nvSpPr>
          <p:cNvPr id="442393" name="Rectangle 25"/>
          <p:cNvSpPr>
            <a:spLocks noChangeArrowheads="1"/>
          </p:cNvSpPr>
          <p:nvPr/>
        </p:nvSpPr>
        <p:spPr bwMode="auto">
          <a:xfrm rot="5400000">
            <a:off x="72771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394" name="Text Box 26"/>
          <p:cNvSpPr txBox="1">
            <a:spLocks noChangeArrowheads="1"/>
          </p:cNvSpPr>
          <p:nvPr/>
        </p:nvSpPr>
        <p:spPr bwMode="auto">
          <a:xfrm>
            <a:off x="54102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9 (Queue)</a:t>
            </a:r>
          </a:p>
        </p:txBody>
      </p:sp>
      <p:sp>
        <p:nvSpPr>
          <p:cNvPr id="442395" name="Rectangle 27"/>
          <p:cNvSpPr>
            <a:spLocks noChangeArrowheads="1"/>
          </p:cNvSpPr>
          <p:nvPr/>
        </p:nvSpPr>
        <p:spPr bwMode="auto">
          <a:xfrm rot="5400000">
            <a:off x="72771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396" name="Rectangle 28"/>
          <p:cNvSpPr>
            <a:spLocks noChangeArrowheads="1"/>
          </p:cNvSpPr>
          <p:nvPr/>
        </p:nvSpPr>
        <p:spPr bwMode="auto">
          <a:xfrm>
            <a:off x="21336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32</a:t>
            </a:r>
          </a:p>
        </p:txBody>
      </p:sp>
      <p:sp>
        <p:nvSpPr>
          <p:cNvPr id="442397" name="Rectangle 29"/>
          <p:cNvSpPr>
            <a:spLocks noChangeArrowheads="1"/>
          </p:cNvSpPr>
          <p:nvPr/>
        </p:nvSpPr>
        <p:spPr bwMode="auto">
          <a:xfrm>
            <a:off x="2133600" y="4648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53</a:t>
            </a:r>
          </a:p>
        </p:txBody>
      </p:sp>
      <p:sp>
        <p:nvSpPr>
          <p:cNvPr id="442398" name="Rectangle 30"/>
          <p:cNvSpPr>
            <a:spLocks noChangeArrowheads="1"/>
          </p:cNvSpPr>
          <p:nvPr/>
        </p:nvSpPr>
        <p:spPr bwMode="auto">
          <a:xfrm>
            <a:off x="2133600" y="3124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41</a:t>
            </a:r>
          </a:p>
        </p:txBody>
      </p:sp>
      <p:sp>
        <p:nvSpPr>
          <p:cNvPr id="442399" name="Rectangle 31"/>
          <p:cNvSpPr>
            <a:spLocks noChangeArrowheads="1"/>
          </p:cNvSpPr>
          <p:nvPr/>
        </p:nvSpPr>
        <p:spPr bwMode="auto">
          <a:xfrm>
            <a:off x="26670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42</a:t>
            </a:r>
          </a:p>
        </p:txBody>
      </p:sp>
      <p:sp>
        <p:nvSpPr>
          <p:cNvPr id="442400" name="Rectangle 32"/>
          <p:cNvSpPr>
            <a:spLocks noChangeArrowheads="1"/>
          </p:cNvSpPr>
          <p:nvPr/>
        </p:nvSpPr>
        <p:spPr bwMode="auto">
          <a:xfrm>
            <a:off x="32004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</a:t>
            </a:r>
          </a:p>
        </p:txBody>
      </p:sp>
      <p:sp>
        <p:nvSpPr>
          <p:cNvPr id="442401" name="Rectangle 33"/>
          <p:cNvSpPr>
            <a:spLocks noChangeArrowheads="1"/>
          </p:cNvSpPr>
          <p:nvPr/>
        </p:nvSpPr>
        <p:spPr bwMode="auto">
          <a:xfrm>
            <a:off x="37338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442402" name="Rectangle 34"/>
          <p:cNvSpPr>
            <a:spLocks noChangeArrowheads="1"/>
          </p:cNvSpPr>
          <p:nvPr/>
        </p:nvSpPr>
        <p:spPr bwMode="auto">
          <a:xfrm>
            <a:off x="2667000" y="3124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81</a:t>
            </a:r>
          </a:p>
        </p:txBody>
      </p:sp>
      <p:sp>
        <p:nvSpPr>
          <p:cNvPr id="442403" name="Rectangle 35"/>
          <p:cNvSpPr>
            <a:spLocks noChangeArrowheads="1"/>
          </p:cNvSpPr>
          <p:nvPr/>
        </p:nvSpPr>
        <p:spPr bwMode="auto">
          <a:xfrm>
            <a:off x="2667000" y="4648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42404" name="AutoShape 36"/>
          <p:cNvSpPr>
            <a:spLocks noChangeArrowheads="1"/>
          </p:cNvSpPr>
          <p:nvPr/>
        </p:nvSpPr>
        <p:spPr bwMode="auto">
          <a:xfrm rot="-21600000">
            <a:off x="533400" y="3200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0" y="2743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dequeue</a:t>
            </a:r>
          </a:p>
        </p:txBody>
      </p:sp>
      <p:sp>
        <p:nvSpPr>
          <p:cNvPr id="442406" name="Rectangle 38"/>
          <p:cNvSpPr>
            <a:spLocks noChangeArrowheads="1"/>
          </p:cNvSpPr>
          <p:nvPr/>
        </p:nvSpPr>
        <p:spPr bwMode="auto">
          <a:xfrm>
            <a:off x="4267200" y="5410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41</a:t>
            </a:r>
          </a:p>
        </p:txBody>
      </p:sp>
      <p:sp>
        <p:nvSpPr>
          <p:cNvPr id="442407" name="AutoShape 39"/>
          <p:cNvSpPr>
            <a:spLocks noChangeArrowheads="1"/>
          </p:cNvSpPr>
          <p:nvPr/>
        </p:nvSpPr>
        <p:spPr bwMode="auto">
          <a:xfrm rot="-21600000">
            <a:off x="3733800" y="5486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2590800" y="5486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enqueue</a:t>
            </a:r>
          </a:p>
        </p:txBody>
      </p:sp>
      <p:sp>
        <p:nvSpPr>
          <p:cNvPr id="442409" name="Rectangle 41"/>
          <p:cNvSpPr>
            <a:spLocks noChangeArrowheads="1"/>
          </p:cNvSpPr>
          <p:nvPr/>
        </p:nvSpPr>
        <p:spPr bwMode="auto">
          <a:xfrm rot="5400000">
            <a:off x="28575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410" name="AutoShape 42"/>
          <p:cNvSpPr>
            <a:spLocks noChangeArrowheads="1"/>
          </p:cNvSpPr>
          <p:nvPr/>
        </p:nvSpPr>
        <p:spPr bwMode="auto">
          <a:xfrm rot="-21600000">
            <a:off x="533400" y="3962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411" name="AutoShape 43"/>
          <p:cNvSpPr>
            <a:spLocks noChangeArrowheads="1"/>
          </p:cNvSpPr>
          <p:nvPr/>
        </p:nvSpPr>
        <p:spPr bwMode="auto">
          <a:xfrm rot="-21600000">
            <a:off x="533400" y="4724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412" name="Rectangle 44"/>
          <p:cNvSpPr>
            <a:spLocks noChangeArrowheads="1"/>
          </p:cNvSpPr>
          <p:nvPr/>
        </p:nvSpPr>
        <p:spPr bwMode="auto">
          <a:xfrm rot="5400000">
            <a:off x="28575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413" name="Rectangle 45"/>
          <p:cNvSpPr>
            <a:spLocks noChangeArrowheads="1"/>
          </p:cNvSpPr>
          <p:nvPr/>
        </p:nvSpPr>
        <p:spPr bwMode="auto">
          <a:xfrm rot="5400000">
            <a:off x="28575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2414" name="Rectangle 46"/>
          <p:cNvSpPr>
            <a:spLocks noChangeArrowheads="1"/>
          </p:cNvSpPr>
          <p:nvPr/>
        </p:nvSpPr>
        <p:spPr bwMode="auto">
          <a:xfrm rot="5400000">
            <a:off x="28575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animBg="1"/>
      <p:bldP spid="442372" grpId="0" animBg="1"/>
      <p:bldP spid="442373" grpId="0" animBg="1"/>
      <p:bldP spid="442374" grpId="0" animBg="1"/>
      <p:bldP spid="442375" grpId="0" animBg="1"/>
      <p:bldP spid="442376" grpId="0" animBg="1"/>
      <p:bldP spid="442377" grpId="0" animBg="1"/>
      <p:bldP spid="442378" grpId="0" animBg="1"/>
      <p:bldP spid="442379" grpId="0"/>
      <p:bldP spid="442404" grpId="0" animBg="1"/>
      <p:bldP spid="442405" grpId="0"/>
      <p:bldP spid="442406" grpId="0" animBg="1"/>
      <p:bldP spid="442407" grpId="0" animBg="1"/>
      <p:bldP spid="442408" grpId="0"/>
      <p:bldP spid="442410" grpId="0" animBg="1"/>
      <p:bldP spid="442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4118-F35C-4432-95CB-ED9BE04A8709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 rot="5400000">
            <a:off x="28575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 rot="5400000">
            <a:off x="28575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After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9906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0 (Queue)</a:t>
            </a: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1 (Queue)</a:t>
            </a:r>
          </a:p>
        </p:txBody>
      </p:sp>
      <p:sp>
        <p:nvSpPr>
          <p:cNvPr id="443399" name="Text Box 7"/>
          <p:cNvSpPr txBox="1">
            <a:spLocks noChangeArrowheads="1"/>
          </p:cNvSpPr>
          <p:nvPr/>
        </p:nvSpPr>
        <p:spPr bwMode="auto">
          <a:xfrm>
            <a:off x="9906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2 (Queue)</a:t>
            </a:r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9906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3 (Queue)</a:t>
            </a:r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9906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4 (Queue)</a:t>
            </a:r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5410200" y="2286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5 (Queue)</a:t>
            </a:r>
          </a:p>
        </p:txBody>
      </p:sp>
      <p:sp>
        <p:nvSpPr>
          <p:cNvPr id="443403" name="Text Box 11"/>
          <p:cNvSpPr txBox="1">
            <a:spLocks noChangeArrowheads="1"/>
          </p:cNvSpPr>
          <p:nvPr/>
        </p:nvSpPr>
        <p:spPr bwMode="auto">
          <a:xfrm>
            <a:off x="5410200" y="3048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6 (Queue)</a:t>
            </a:r>
          </a:p>
        </p:txBody>
      </p:sp>
      <p:sp>
        <p:nvSpPr>
          <p:cNvPr id="443404" name="Rectangle 12"/>
          <p:cNvSpPr>
            <a:spLocks noChangeArrowheads="1"/>
          </p:cNvSpPr>
          <p:nvPr/>
        </p:nvSpPr>
        <p:spPr bwMode="auto">
          <a:xfrm rot="5400000">
            <a:off x="7277100" y="2247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54102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7 (Queue)</a:t>
            </a:r>
          </a:p>
        </p:txBody>
      </p:sp>
      <p:sp>
        <p:nvSpPr>
          <p:cNvPr id="443406" name="Rectangle 14"/>
          <p:cNvSpPr>
            <a:spLocks noChangeArrowheads="1"/>
          </p:cNvSpPr>
          <p:nvPr/>
        </p:nvSpPr>
        <p:spPr bwMode="auto">
          <a:xfrm rot="5400000">
            <a:off x="7277100" y="3009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07" name="Text Box 15"/>
          <p:cNvSpPr txBox="1">
            <a:spLocks noChangeArrowheads="1"/>
          </p:cNvSpPr>
          <p:nvPr/>
        </p:nvSpPr>
        <p:spPr bwMode="auto">
          <a:xfrm>
            <a:off x="54102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8 (Queue)</a:t>
            </a:r>
          </a:p>
        </p:txBody>
      </p:sp>
      <p:sp>
        <p:nvSpPr>
          <p:cNvPr id="443408" name="Text Box 16"/>
          <p:cNvSpPr txBox="1">
            <a:spLocks noChangeArrowheads="1"/>
          </p:cNvSpPr>
          <p:nvPr/>
        </p:nvSpPr>
        <p:spPr bwMode="auto">
          <a:xfrm>
            <a:off x="5410200" y="5334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Bucket 9 (Queue)</a:t>
            </a:r>
          </a:p>
        </p:txBody>
      </p:sp>
      <p:sp>
        <p:nvSpPr>
          <p:cNvPr id="443409" name="Rectangle 17"/>
          <p:cNvSpPr>
            <a:spLocks noChangeArrowheads="1"/>
          </p:cNvSpPr>
          <p:nvPr/>
        </p:nvSpPr>
        <p:spPr bwMode="auto">
          <a:xfrm>
            <a:off x="21336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32</a:t>
            </a:r>
          </a:p>
        </p:txBody>
      </p:sp>
      <p:sp>
        <p:nvSpPr>
          <p:cNvPr id="443410" name="Rectangle 18"/>
          <p:cNvSpPr>
            <a:spLocks noChangeArrowheads="1"/>
          </p:cNvSpPr>
          <p:nvPr/>
        </p:nvSpPr>
        <p:spPr bwMode="auto">
          <a:xfrm>
            <a:off x="6553200" y="236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53</a:t>
            </a:r>
          </a:p>
        </p:txBody>
      </p:sp>
      <p:sp>
        <p:nvSpPr>
          <p:cNvPr id="443411" name="Rectangle 19"/>
          <p:cNvSpPr>
            <a:spLocks noChangeArrowheads="1"/>
          </p:cNvSpPr>
          <p:nvPr/>
        </p:nvSpPr>
        <p:spPr bwMode="auto">
          <a:xfrm>
            <a:off x="2133600" y="5410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41</a:t>
            </a:r>
          </a:p>
        </p:txBody>
      </p:sp>
      <p:sp>
        <p:nvSpPr>
          <p:cNvPr id="443412" name="Rectangle 20"/>
          <p:cNvSpPr>
            <a:spLocks noChangeArrowheads="1"/>
          </p:cNvSpPr>
          <p:nvPr/>
        </p:nvSpPr>
        <p:spPr bwMode="auto">
          <a:xfrm>
            <a:off x="2667000" y="5410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42</a:t>
            </a:r>
          </a:p>
        </p:txBody>
      </p:sp>
      <p:sp>
        <p:nvSpPr>
          <p:cNvPr id="443413" name="Rectangle 21"/>
          <p:cNvSpPr>
            <a:spLocks noChangeArrowheads="1"/>
          </p:cNvSpPr>
          <p:nvPr/>
        </p:nvSpPr>
        <p:spPr bwMode="auto">
          <a:xfrm>
            <a:off x="2133600" y="236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43414" name="Rectangle 22"/>
          <p:cNvSpPr>
            <a:spLocks noChangeArrowheads="1"/>
          </p:cNvSpPr>
          <p:nvPr/>
        </p:nvSpPr>
        <p:spPr bwMode="auto">
          <a:xfrm>
            <a:off x="6553200" y="5410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43415" name="Rectangle 23"/>
          <p:cNvSpPr>
            <a:spLocks noChangeArrowheads="1"/>
          </p:cNvSpPr>
          <p:nvPr/>
        </p:nvSpPr>
        <p:spPr bwMode="auto">
          <a:xfrm>
            <a:off x="65532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81</a:t>
            </a:r>
          </a:p>
        </p:txBody>
      </p:sp>
      <p:sp>
        <p:nvSpPr>
          <p:cNvPr id="443416" name="Rectangle 24"/>
          <p:cNvSpPr>
            <a:spLocks noChangeArrowheads="1"/>
          </p:cNvSpPr>
          <p:nvPr/>
        </p:nvSpPr>
        <p:spPr bwMode="auto">
          <a:xfrm>
            <a:off x="26670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43417" name="Rectangle 25"/>
          <p:cNvSpPr>
            <a:spLocks noChangeArrowheads="1"/>
          </p:cNvSpPr>
          <p:nvPr/>
        </p:nvSpPr>
        <p:spPr bwMode="auto">
          <a:xfrm rot="5400000">
            <a:off x="28575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18" name="Rectangle 26"/>
          <p:cNvSpPr>
            <a:spLocks noChangeArrowheads="1"/>
          </p:cNvSpPr>
          <p:nvPr/>
        </p:nvSpPr>
        <p:spPr bwMode="auto">
          <a:xfrm rot="5400000">
            <a:off x="28575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19" name="Rectangle 27"/>
          <p:cNvSpPr>
            <a:spLocks noChangeArrowheads="1"/>
          </p:cNvSpPr>
          <p:nvPr/>
        </p:nvSpPr>
        <p:spPr bwMode="auto">
          <a:xfrm rot="5400000">
            <a:off x="28575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20" name="Rectangle 28"/>
          <p:cNvSpPr>
            <a:spLocks noChangeArrowheads="1"/>
          </p:cNvSpPr>
          <p:nvPr/>
        </p:nvSpPr>
        <p:spPr bwMode="auto">
          <a:xfrm rot="5400000">
            <a:off x="7277100" y="1485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21" name="Rectangle 29"/>
          <p:cNvSpPr>
            <a:spLocks noChangeArrowheads="1"/>
          </p:cNvSpPr>
          <p:nvPr/>
        </p:nvSpPr>
        <p:spPr bwMode="auto">
          <a:xfrm rot="5400000">
            <a:off x="7277100" y="3771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22" name="Rectangle 30"/>
          <p:cNvSpPr>
            <a:spLocks noChangeArrowheads="1"/>
          </p:cNvSpPr>
          <p:nvPr/>
        </p:nvSpPr>
        <p:spPr bwMode="auto">
          <a:xfrm rot="5400000">
            <a:off x="7277100" y="4533900"/>
            <a:ext cx="685800" cy="2286000"/>
          </a:xfrm>
          <a:prstGeom prst="rect">
            <a:avLst/>
          </a:prstGeom>
          <a:solidFill>
            <a:srgbClr val="66CCFF">
              <a:alpha val="25000"/>
            </a:srgbClr>
          </a:solidFill>
          <a:ln w="2857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228600" y="14478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Using queues to maintain the stability (equal keys remain the same order)</a:t>
            </a:r>
          </a:p>
        </p:txBody>
      </p:sp>
      <p:sp>
        <p:nvSpPr>
          <p:cNvPr id="443424" name="Rectangle 32"/>
          <p:cNvSpPr>
            <a:spLocks noChangeArrowheads="1"/>
          </p:cNvSpPr>
          <p:nvPr/>
        </p:nvSpPr>
        <p:spPr bwMode="auto">
          <a:xfrm>
            <a:off x="5105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32</a:t>
            </a:r>
          </a:p>
        </p:txBody>
      </p:sp>
      <p:sp>
        <p:nvSpPr>
          <p:cNvPr id="443425" name="Rectangle 33"/>
          <p:cNvSpPr>
            <a:spLocks noChangeArrowheads="1"/>
          </p:cNvSpPr>
          <p:nvPr/>
        </p:nvSpPr>
        <p:spPr bwMode="auto">
          <a:xfrm>
            <a:off x="4572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43426" name="Rectangle 34"/>
          <p:cNvSpPr>
            <a:spLocks noChangeArrowheads="1"/>
          </p:cNvSpPr>
          <p:nvPr/>
        </p:nvSpPr>
        <p:spPr bwMode="auto">
          <a:xfrm>
            <a:off x="83058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43427" name="Rectangle 35"/>
          <p:cNvSpPr>
            <a:spLocks noChangeArrowheads="1"/>
          </p:cNvSpPr>
          <p:nvPr/>
        </p:nvSpPr>
        <p:spPr bwMode="auto">
          <a:xfrm>
            <a:off x="7772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81</a:t>
            </a:r>
          </a:p>
        </p:txBody>
      </p:sp>
      <p:sp>
        <p:nvSpPr>
          <p:cNvPr id="443428" name="Rectangle 36"/>
          <p:cNvSpPr>
            <a:spLocks noChangeArrowheads="1"/>
          </p:cNvSpPr>
          <p:nvPr/>
        </p:nvSpPr>
        <p:spPr bwMode="auto">
          <a:xfrm>
            <a:off x="7239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53</a:t>
            </a:r>
          </a:p>
        </p:txBody>
      </p:sp>
      <p:sp>
        <p:nvSpPr>
          <p:cNvPr id="443429" name="Rectangle 37"/>
          <p:cNvSpPr>
            <a:spLocks noChangeArrowheads="1"/>
          </p:cNvSpPr>
          <p:nvPr/>
        </p:nvSpPr>
        <p:spPr bwMode="auto">
          <a:xfrm>
            <a:off x="56388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43430" name="Rectangle 38"/>
          <p:cNvSpPr>
            <a:spLocks noChangeArrowheads="1"/>
          </p:cNvSpPr>
          <p:nvPr/>
        </p:nvSpPr>
        <p:spPr bwMode="auto">
          <a:xfrm>
            <a:off x="61722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41</a:t>
            </a:r>
          </a:p>
        </p:txBody>
      </p:sp>
      <p:sp>
        <p:nvSpPr>
          <p:cNvPr id="443431" name="Rectangle 39"/>
          <p:cNvSpPr>
            <a:spLocks noChangeArrowheads="1"/>
          </p:cNvSpPr>
          <p:nvPr/>
        </p:nvSpPr>
        <p:spPr bwMode="auto">
          <a:xfrm>
            <a:off x="67056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42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1676400" y="62484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Concatenated queue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24" grpId="0" animBg="1"/>
      <p:bldP spid="443425" grpId="0" animBg="1"/>
      <p:bldP spid="443426" grpId="0" animBg="1"/>
      <p:bldP spid="443427" grpId="0" animBg="1"/>
      <p:bldP spid="443428" grpId="0" animBg="1"/>
      <p:bldP spid="443429" grpId="0" animBg="1"/>
      <p:bldP spid="443430" grpId="0" animBg="1"/>
      <p:bldP spid="443431" grpId="0" animBg="1"/>
      <p:bldP spid="4434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6727-BF77-4472-B10C-227D0216A88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the Digits?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To obtain the least significant digit</a:t>
            </a:r>
          </a:p>
          <a:p>
            <a:pPr lvl="1"/>
            <a:r>
              <a:rPr lang="en-US" altLang="zh-TW">
                <a:ea typeface="新細明體" charset="-120"/>
              </a:rPr>
              <a:t>bucket # = e % 10</a:t>
            </a:r>
          </a:p>
          <a:p>
            <a:r>
              <a:rPr lang="en-US" altLang="zh-TW">
                <a:ea typeface="新細明體" charset="-120"/>
              </a:rPr>
              <a:t>To obtain the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least significant digit</a:t>
            </a:r>
          </a:p>
          <a:p>
            <a:pPr lvl="1"/>
            <a:r>
              <a:rPr lang="en-US" altLang="zh-TW">
                <a:ea typeface="新細明體" charset="-120"/>
              </a:rPr>
              <a:t>bucket # = e / 10 % 10</a:t>
            </a:r>
          </a:p>
          <a:p>
            <a:r>
              <a:rPr lang="en-US" altLang="zh-TW">
                <a:ea typeface="新細明體" charset="-120"/>
              </a:rPr>
              <a:t>To obtain the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least significant digit</a:t>
            </a:r>
          </a:p>
          <a:p>
            <a:pPr lvl="1"/>
            <a:r>
              <a:rPr lang="en-US" altLang="zh-TW">
                <a:ea typeface="新細明體" charset="-120"/>
              </a:rPr>
              <a:t>bucket # = e / 100 % 10</a:t>
            </a:r>
          </a:p>
          <a:p>
            <a:r>
              <a:rPr lang="en-US" altLang="zh-TW">
                <a:ea typeface="新細明體" charset="-120"/>
              </a:rPr>
              <a:t>To obtain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least significant digit</a:t>
            </a:r>
          </a:p>
          <a:p>
            <a:pPr lvl="1"/>
            <a:r>
              <a:rPr lang="en-US" altLang="zh-TW">
                <a:ea typeface="新細明體" charset="-120"/>
              </a:rPr>
              <a:t>bucket # = e / pow(10, k - 1) %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1100</Words>
  <Application>Microsoft Office PowerPoint</Application>
  <PresentationFormat>On-screen Show (4:3)</PresentationFormat>
  <Paragraphs>390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Radix Sort</vt:lpstr>
      <vt:lpstr>Sorting Model</vt:lpstr>
      <vt:lpstr>Radix Sort</vt:lpstr>
      <vt:lpstr>Sorting using Queues</vt:lpstr>
      <vt:lpstr>Implement Radix Sort Using Queues</vt:lpstr>
      <vt:lpstr>After 1st Pass</vt:lpstr>
      <vt:lpstr>Dequeue All, then Enqueue One by One Again</vt:lpstr>
      <vt:lpstr>After 2nd Pass</vt:lpstr>
      <vt:lpstr>How to Obtain the Digits?</vt:lpstr>
      <vt:lpstr>Complexity Analysis</vt:lpstr>
      <vt:lpstr>Complexity Analysis</vt:lpstr>
      <vt:lpstr>Advanced Example</vt:lpstr>
      <vt:lpstr>Sorting Characters</vt:lpstr>
      <vt:lpstr>Sorting Characters</vt:lpstr>
      <vt:lpstr>Sorting Characters</vt:lpstr>
      <vt:lpstr>Advanced Example</vt:lpstr>
      <vt:lpstr>Example: sorting strings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153</cp:revision>
  <dcterms:created xsi:type="dcterms:W3CDTF">2006-12-13T09:30:47Z</dcterms:created>
  <dcterms:modified xsi:type="dcterms:W3CDTF">2014-11-12T10:45:47Z</dcterms:modified>
</cp:coreProperties>
</file>