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4" r:id="rId2"/>
    <p:sldId id="318" r:id="rId3"/>
    <p:sldId id="393" r:id="rId4"/>
    <p:sldId id="394" r:id="rId5"/>
    <p:sldId id="395" r:id="rId6"/>
    <p:sldId id="396" r:id="rId7"/>
    <p:sldId id="397" r:id="rId8"/>
    <p:sldId id="398" r:id="rId9"/>
    <p:sldId id="399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000"/>
    <a:srgbClr val="DDDDDD"/>
    <a:srgbClr val="66CCFF"/>
    <a:srgbClr val="FFFFFF"/>
    <a:srgbClr val="CC9900"/>
    <a:srgbClr val="99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5" autoAdjust="0"/>
    <p:restoredTop sz="84672" autoAdjust="0"/>
  </p:normalViewPr>
  <p:slideViewPr>
    <p:cSldViewPr>
      <p:cViewPr varScale="1">
        <p:scale>
          <a:sx n="60" d="100"/>
          <a:sy n="60" d="100"/>
        </p:scale>
        <p:origin x="-7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59166D7-24F8-4E1F-B2FA-4BFD800813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70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A8A3C0E-8FEF-4D18-9668-4A06D4F2A6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38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FD721-0441-4187-95D2-5E0A8A9F1A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0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C3B4-26CF-4EFB-9B08-5F1EEF8104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8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BB36-C524-4C27-91FD-3724ED5ACF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92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572D-2653-4D14-8771-7F4001FE96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9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9C7B9-CFA1-4411-8169-9C8767E5F5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03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3BB0F-8A56-4DC5-8279-D88B7A8654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94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516A-305C-4722-9A23-E8CA8ABB5E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8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CC8B-19E5-4858-B01B-08A34DA498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217F-8D46-40D8-AAE1-B7A8843F14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228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980F-D7E2-41CE-A427-DA6E401208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1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E77CF-CA1F-47F0-8DB8-E163863410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18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B841-F8A2-4DD9-8192-ED0738A4E4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74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1548F110-5C68-4AC4-87EA-D2FBD2C4F9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12BA98-F8E6-4A4D-BEC3-5B15B71E7BC3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TW" sz="1400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Reconstruction of Binary Tree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0722751-AB6D-4757-8064-1086989F13A7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Class Exercise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Can you draw the binary tree if the </a:t>
            </a:r>
            <a:r>
              <a:rPr lang="en-US" altLang="zh-TW" b="1" smtClean="0">
                <a:ea typeface="新細明體" pitchFamily="18" charset="-120"/>
              </a:rPr>
              <a:t>postorder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b="1" smtClean="0">
                <a:ea typeface="新細明體" pitchFamily="18" charset="-120"/>
              </a:rPr>
              <a:t>inorder</a:t>
            </a:r>
            <a:r>
              <a:rPr lang="en-US" altLang="zh-TW" smtClean="0">
                <a:ea typeface="新細明體" pitchFamily="18" charset="-120"/>
              </a:rPr>
              <a:t> traversal of the tree are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HJBFGDECA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HBJAFDGCE</a:t>
            </a:r>
            <a:r>
              <a:rPr lang="en-US" altLang="zh-TW" smtClean="0">
                <a:ea typeface="新細明體" pitchFamily="18" charset="-120"/>
              </a:rPr>
              <a:t> respectively?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AEB254-6820-4FD8-9A9B-8471E4FC8AAD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Reconstruction of Binary Tree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structure of a binary tree can be obtained if preorder (VLR) / postorder (LRV) and inorder (LVR) traversal sequences are given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Preorder + postorder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Fail to reconstruct the binary tree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Only </a:t>
            </a:r>
            <a:r>
              <a:rPr lang="en-US" altLang="zh-TW" b="1" smtClean="0">
                <a:ea typeface="新細明體" pitchFamily="18" charset="-120"/>
              </a:rPr>
              <a:t>inorder + preorder</a:t>
            </a:r>
            <a:r>
              <a:rPr lang="en-US" altLang="zh-TW" smtClean="0">
                <a:ea typeface="新細明體" pitchFamily="18" charset="-120"/>
              </a:rPr>
              <a:t>, or </a:t>
            </a:r>
            <a:r>
              <a:rPr lang="en-US" altLang="zh-TW" b="1" smtClean="0">
                <a:ea typeface="新細明體" pitchFamily="18" charset="-120"/>
              </a:rPr>
              <a:t>inorder + postorder</a:t>
            </a:r>
            <a:r>
              <a:rPr lang="en-US" altLang="zh-TW" smtClean="0">
                <a:ea typeface="新細明體" pitchFamily="18" charset="-120"/>
              </a:rPr>
              <a:t> can reconstruct the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7E6E94-E910-4538-90D0-8E2DA10751EA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Reconstruction Algorithm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Step 1) Determine the root node, left and right subtrees</a:t>
            </a:r>
          </a:p>
          <a:p>
            <a:pPr lvl="1" eaLnBrk="1" hangingPunct="1"/>
            <a:r>
              <a:rPr lang="en-US" altLang="zh-TW" sz="2400" smtClean="0">
                <a:ea typeface="新細明體" pitchFamily="18" charset="-120"/>
              </a:rPr>
              <a:t>From </a:t>
            </a:r>
            <a:r>
              <a:rPr lang="en-US" altLang="zh-TW" sz="2400" b="1" smtClean="0">
                <a:ea typeface="新細明體" pitchFamily="18" charset="-120"/>
              </a:rPr>
              <a:t>postorder</a:t>
            </a:r>
            <a:r>
              <a:rPr lang="en-US" altLang="zh-TW" sz="2400" smtClean="0">
                <a:ea typeface="新細明體" pitchFamily="18" charset="-120"/>
              </a:rPr>
              <a:t>, the last node is the root</a:t>
            </a:r>
          </a:p>
          <a:p>
            <a:pPr lvl="2" eaLnBrk="1" hangingPunct="1"/>
            <a:r>
              <a:rPr lang="en-US" altLang="zh-TW" sz="2000" smtClean="0">
                <a:ea typeface="新細明體" pitchFamily="18" charset="-120"/>
              </a:rPr>
              <a:t>e.g. node A</a:t>
            </a:r>
          </a:p>
          <a:p>
            <a:pPr lvl="1" eaLnBrk="1" hangingPunct="1"/>
            <a:r>
              <a:rPr lang="en-US" altLang="zh-TW" sz="2400" smtClean="0">
                <a:ea typeface="新細明體" pitchFamily="18" charset="-120"/>
              </a:rPr>
              <a:t>Then from </a:t>
            </a:r>
            <a:r>
              <a:rPr lang="en-US" altLang="zh-TW" sz="2400" b="1" smtClean="0">
                <a:ea typeface="新細明體" pitchFamily="18" charset="-120"/>
              </a:rPr>
              <a:t>inorder</a:t>
            </a:r>
            <a:r>
              <a:rPr lang="en-US" altLang="zh-TW" sz="2400" smtClean="0">
                <a:ea typeface="新細明體" pitchFamily="18" charset="-120"/>
              </a:rPr>
              <a:t>, the nodes on the left hand side of node A belongs to the left subtree of node A, nodes on the right hand side belongs to its right subtree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Step 2) Consider the traversal sequence of the subtrees, and determine its root, left and right subtrees recursively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F659D6-0B8A-40E4-A469-A8F77445B212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First Determine the Root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Postorder: H J B F G D E C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A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Inorder: H B J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mtClean="0">
                <a:ea typeface="新細明體" pitchFamily="18" charset="-120"/>
              </a:rPr>
              <a:t> F D G C E</a:t>
            </a:r>
          </a:p>
        </p:txBody>
      </p:sp>
      <p:sp>
        <p:nvSpPr>
          <p:cNvPr id="473092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093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094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A</a:t>
            </a:r>
          </a:p>
        </p:txBody>
      </p:sp>
      <p:sp>
        <p:nvSpPr>
          <p:cNvPr id="473095" name="Oval 7"/>
          <p:cNvSpPr>
            <a:spLocks noChangeArrowheads="1"/>
          </p:cNvSpPr>
          <p:nvPr/>
        </p:nvSpPr>
        <p:spPr bwMode="auto">
          <a:xfrm>
            <a:off x="2743200" y="3962400"/>
            <a:ext cx="1069975" cy="10699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H, B, J</a:t>
            </a:r>
          </a:p>
        </p:txBody>
      </p:sp>
      <p:sp>
        <p:nvSpPr>
          <p:cNvPr id="473096" name="Text Box 8"/>
          <p:cNvSpPr txBox="1">
            <a:spLocks noChangeArrowheads="1"/>
          </p:cNvSpPr>
          <p:nvPr/>
        </p:nvSpPr>
        <p:spPr bwMode="auto">
          <a:xfrm>
            <a:off x="4883150" y="30480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</a:t>
            </a:r>
          </a:p>
        </p:txBody>
      </p:sp>
      <p:sp>
        <p:nvSpPr>
          <p:cNvPr id="473097" name="Oval 9"/>
          <p:cNvSpPr>
            <a:spLocks noChangeArrowheads="1"/>
          </p:cNvSpPr>
          <p:nvPr/>
        </p:nvSpPr>
        <p:spPr bwMode="auto">
          <a:xfrm>
            <a:off x="5635625" y="3962400"/>
            <a:ext cx="1069975" cy="10699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F, D, G,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C, E</a:t>
            </a:r>
          </a:p>
        </p:txBody>
      </p: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6629400" y="1219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node</a:t>
            </a:r>
          </a:p>
        </p:txBody>
      </p:sp>
      <p:sp>
        <p:nvSpPr>
          <p:cNvPr id="473099" name="Line 11"/>
          <p:cNvSpPr>
            <a:spLocks noChangeShapeType="1"/>
          </p:cNvSpPr>
          <p:nvPr/>
        </p:nvSpPr>
        <p:spPr bwMode="auto">
          <a:xfrm flipH="1">
            <a:off x="62484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0" name="Text Box 12"/>
          <p:cNvSpPr txBox="1">
            <a:spLocks noChangeArrowheads="1"/>
          </p:cNvSpPr>
          <p:nvPr/>
        </p:nvSpPr>
        <p:spPr bwMode="auto">
          <a:xfrm>
            <a:off x="62484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right subtree</a:t>
            </a:r>
          </a:p>
        </p:txBody>
      </p:sp>
      <p:sp>
        <p:nvSpPr>
          <p:cNvPr id="473101" name="Line 13"/>
          <p:cNvSpPr>
            <a:spLocks noChangeShapeType="1"/>
          </p:cNvSpPr>
          <p:nvPr/>
        </p:nvSpPr>
        <p:spPr bwMode="auto">
          <a:xfrm flipH="1" flipV="1">
            <a:off x="5181600" y="2743200"/>
            <a:ext cx="10668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2" name="Text Box 14"/>
          <p:cNvSpPr txBox="1">
            <a:spLocks noChangeArrowheads="1"/>
          </p:cNvSpPr>
          <p:nvPr/>
        </p:nvSpPr>
        <p:spPr bwMode="auto">
          <a:xfrm>
            <a:off x="1066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left subtree</a:t>
            </a:r>
          </a:p>
        </p:txBody>
      </p:sp>
      <p:sp>
        <p:nvSpPr>
          <p:cNvPr id="473103" name="Line 15"/>
          <p:cNvSpPr>
            <a:spLocks noChangeShapeType="1"/>
          </p:cNvSpPr>
          <p:nvPr/>
        </p:nvSpPr>
        <p:spPr bwMode="auto">
          <a:xfrm flipV="1">
            <a:off x="2438400" y="2743200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4" name="Line 16"/>
          <p:cNvSpPr>
            <a:spLocks noChangeShapeType="1"/>
          </p:cNvSpPr>
          <p:nvPr/>
        </p:nvSpPr>
        <p:spPr bwMode="auto">
          <a:xfrm>
            <a:off x="2438400" y="2667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3105" name="Line 17"/>
          <p:cNvSpPr>
            <a:spLocks noChangeShapeType="1"/>
          </p:cNvSpPr>
          <p:nvPr/>
        </p:nvSpPr>
        <p:spPr bwMode="auto">
          <a:xfrm>
            <a:off x="3886200" y="2667000"/>
            <a:ext cx="1905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3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nimBg="1"/>
      <p:bldP spid="473093" grpId="0" animBg="1"/>
      <p:bldP spid="473094" grpId="0" animBg="1"/>
      <p:bldP spid="473095" grpId="0" animBg="1"/>
      <p:bldP spid="473096" grpId="0"/>
      <p:bldP spid="473097" grpId="0" animBg="1"/>
      <p:bldP spid="473098" grpId="0"/>
      <p:bldP spid="473099" grpId="0" animBg="1"/>
      <p:bldP spid="473100" grpId="0"/>
      <p:bldP spid="473101" grpId="0" animBg="1"/>
      <p:bldP spid="473102" grpId="0"/>
      <p:bldP spid="473103" grpId="0" animBg="1"/>
      <p:bldP spid="473104" grpId="0" animBg="1"/>
      <p:bldP spid="473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6B33B9-F3C1-4D1A-9EAC-61F1CB031177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Consider Left Subtree of Root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Postorder: H J B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F G D E C A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Inorder: H B J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A F D G C E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A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3657600" y="393065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of left subtree</a:t>
            </a:r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5635625" y="3962400"/>
            <a:ext cx="1069975" cy="10699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F, D, G,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C, E</a:t>
            </a: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4114800" y="121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node of the subtree</a:t>
            </a:r>
          </a:p>
        </p:txBody>
      </p:sp>
      <p:sp>
        <p:nvSpPr>
          <p:cNvPr id="474122" name="Line 10"/>
          <p:cNvSpPr>
            <a:spLocks noChangeShapeType="1"/>
          </p:cNvSpPr>
          <p:nvPr/>
        </p:nvSpPr>
        <p:spPr bwMode="auto">
          <a:xfrm flipH="1">
            <a:off x="37338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2743200" y="30480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right subtree</a:t>
            </a:r>
          </a:p>
        </p:txBody>
      </p:sp>
      <p:sp>
        <p:nvSpPr>
          <p:cNvPr id="474124" name="Line 12"/>
          <p:cNvSpPr>
            <a:spLocks noChangeShapeType="1"/>
          </p:cNvSpPr>
          <p:nvPr/>
        </p:nvSpPr>
        <p:spPr bwMode="auto">
          <a:xfrm flipH="1" flipV="1">
            <a:off x="3276600" y="2743200"/>
            <a:ext cx="76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5" name="Text Box 13"/>
          <p:cNvSpPr txBox="1">
            <a:spLocks noChangeArrowheads="1"/>
          </p:cNvSpPr>
          <p:nvPr/>
        </p:nvSpPr>
        <p:spPr bwMode="auto">
          <a:xfrm>
            <a:off x="685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left subtree</a:t>
            </a:r>
          </a:p>
        </p:txBody>
      </p:sp>
      <p:sp>
        <p:nvSpPr>
          <p:cNvPr id="474126" name="Line 14"/>
          <p:cNvSpPr>
            <a:spLocks noChangeShapeType="1"/>
          </p:cNvSpPr>
          <p:nvPr/>
        </p:nvSpPr>
        <p:spPr bwMode="auto">
          <a:xfrm flipV="1">
            <a:off x="1981200" y="27432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7" name="Line 15"/>
          <p:cNvSpPr>
            <a:spLocks noChangeShapeType="1"/>
          </p:cNvSpPr>
          <p:nvPr/>
        </p:nvSpPr>
        <p:spPr bwMode="auto">
          <a:xfrm>
            <a:off x="2438400" y="2667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8" name="Line 16"/>
          <p:cNvSpPr>
            <a:spLocks noChangeShapeType="1"/>
          </p:cNvSpPr>
          <p:nvPr/>
        </p:nvSpPr>
        <p:spPr bwMode="auto">
          <a:xfrm>
            <a:off x="3124200" y="2667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29" name="Line 17"/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30" name="Oval 18"/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H</a:t>
            </a:r>
          </a:p>
        </p:txBody>
      </p:sp>
      <p:sp>
        <p:nvSpPr>
          <p:cNvPr id="474131" name="Line 19"/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4132" name="Oval 20"/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J</a:t>
            </a:r>
          </a:p>
        </p:txBody>
      </p:sp>
      <p:sp>
        <p:nvSpPr>
          <p:cNvPr id="474133" name="Oval 21"/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B</a:t>
            </a:r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 flipV="1">
            <a:off x="34290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V="1">
            <a:off x="5943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9" grpId="0"/>
      <p:bldP spid="474121" grpId="0"/>
      <p:bldP spid="474122" grpId="0" animBg="1"/>
      <p:bldP spid="474123" grpId="0"/>
      <p:bldP spid="474124" grpId="0" animBg="1"/>
      <p:bldP spid="474125" grpId="0"/>
      <p:bldP spid="474126" grpId="0" animBg="1"/>
      <p:bldP spid="474127" grpId="0" animBg="1"/>
      <p:bldP spid="474128" grpId="0" animBg="1"/>
      <p:bldP spid="474129" grpId="0" animBg="1"/>
      <p:bldP spid="474130" grpId="0" animBg="1"/>
      <p:bldP spid="474131" grpId="0" animBg="1"/>
      <p:bldP spid="474132" grpId="0" animBg="1"/>
      <p:bldP spid="4741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3930D2-C980-4F04-A518-7FF5EBDB87A2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Consider Right Subtree of Root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Postorder: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H J B</a:t>
            </a:r>
            <a:r>
              <a:rPr lang="en-US" altLang="zh-TW" smtClean="0">
                <a:ea typeface="新細明體" pitchFamily="18" charset="-120"/>
              </a:rPr>
              <a:t> F G D E C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 A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Inorder: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H B J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A </a:t>
            </a:r>
            <a:r>
              <a:rPr lang="en-US" altLang="zh-TW" smtClean="0">
                <a:ea typeface="新細明體" pitchFamily="18" charset="-120"/>
              </a:rPr>
              <a:t>F D G C E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A</a:t>
            </a: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node of the subtree</a:t>
            </a:r>
          </a:p>
        </p:txBody>
      </p:sp>
      <p:sp>
        <p:nvSpPr>
          <p:cNvPr id="475144" name="Line 8"/>
          <p:cNvSpPr>
            <a:spLocks noChangeShapeType="1"/>
          </p:cNvSpPr>
          <p:nvPr/>
        </p:nvSpPr>
        <p:spPr bwMode="auto">
          <a:xfrm flipH="1">
            <a:off x="57912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6019800" y="2819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right subtree</a:t>
            </a:r>
          </a:p>
        </p:txBody>
      </p:sp>
      <p:sp>
        <p:nvSpPr>
          <p:cNvPr id="475146" name="Line 10"/>
          <p:cNvSpPr>
            <a:spLocks noChangeShapeType="1"/>
          </p:cNvSpPr>
          <p:nvPr/>
        </p:nvSpPr>
        <p:spPr bwMode="auto">
          <a:xfrm flipH="1" flipV="1">
            <a:off x="5715000" y="2743200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2590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left subtree</a:t>
            </a:r>
          </a:p>
        </p:txBody>
      </p:sp>
      <p:sp>
        <p:nvSpPr>
          <p:cNvPr id="475148" name="Line 12"/>
          <p:cNvSpPr>
            <a:spLocks noChangeShapeType="1"/>
          </p:cNvSpPr>
          <p:nvPr/>
        </p:nvSpPr>
        <p:spPr bwMode="auto">
          <a:xfrm flipV="1">
            <a:off x="3886200" y="27432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49" name="Line 13"/>
          <p:cNvSpPr>
            <a:spLocks noChangeShapeType="1"/>
          </p:cNvSpPr>
          <p:nvPr/>
        </p:nvSpPr>
        <p:spPr bwMode="auto">
          <a:xfrm>
            <a:off x="3886200" y="2667000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50" name="Line 14"/>
          <p:cNvSpPr>
            <a:spLocks noChangeShapeType="1"/>
          </p:cNvSpPr>
          <p:nvPr/>
        </p:nvSpPr>
        <p:spPr bwMode="auto">
          <a:xfrm>
            <a:off x="5486400" y="26670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H</a:t>
            </a: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1" name="Oval 18"/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J</a:t>
            </a:r>
          </a:p>
        </p:txBody>
      </p:sp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B</a:t>
            </a:r>
          </a:p>
        </p:txBody>
      </p:sp>
      <p:sp>
        <p:nvSpPr>
          <p:cNvPr id="475156" name="Text Box 20"/>
          <p:cNvSpPr txBox="1">
            <a:spLocks noChangeArrowheads="1"/>
          </p:cNvSpPr>
          <p:nvPr/>
        </p:nvSpPr>
        <p:spPr bwMode="auto">
          <a:xfrm>
            <a:off x="6099175" y="393065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of right subtree</a:t>
            </a:r>
          </a:p>
        </p:txBody>
      </p:sp>
      <p:sp>
        <p:nvSpPr>
          <p:cNvPr id="475157" name="Line 21"/>
          <p:cNvSpPr>
            <a:spLocks noChangeShapeType="1"/>
          </p:cNvSpPr>
          <p:nvPr/>
        </p:nvSpPr>
        <p:spPr bwMode="auto">
          <a:xfrm flipV="1">
            <a:off x="5213350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58" name="Line 22"/>
          <p:cNvSpPr>
            <a:spLocks noChangeShapeType="1"/>
          </p:cNvSpPr>
          <p:nvPr/>
        </p:nvSpPr>
        <p:spPr bwMode="auto">
          <a:xfrm rot="16200000" flipV="1">
            <a:off x="6040438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5159" name="Oval 23"/>
          <p:cNvSpPr>
            <a:spLocks noChangeArrowheads="1"/>
          </p:cNvSpPr>
          <p:nvPr/>
        </p:nvSpPr>
        <p:spPr bwMode="auto">
          <a:xfrm>
            <a:off x="65532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E</a:t>
            </a:r>
          </a:p>
        </p:txBody>
      </p:sp>
      <p:sp>
        <p:nvSpPr>
          <p:cNvPr id="475160" name="Oval 24"/>
          <p:cNvSpPr>
            <a:spLocks noChangeArrowheads="1"/>
          </p:cNvSpPr>
          <p:nvPr/>
        </p:nvSpPr>
        <p:spPr bwMode="auto">
          <a:xfrm>
            <a:off x="5718175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C</a:t>
            </a:r>
          </a:p>
        </p:txBody>
      </p:sp>
      <p:sp>
        <p:nvSpPr>
          <p:cNvPr id="475161" name="Oval 25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F, D, G,</a:t>
            </a:r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 flipV="1">
            <a:off x="34290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 flipV="1">
            <a:off x="5943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V="1">
            <a:off x="3124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 flipV="1">
            <a:off x="2743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 flipV="1">
            <a:off x="2362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 flipV="1">
            <a:off x="3581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5" name="Line 32"/>
          <p:cNvSpPr>
            <a:spLocks noChangeShapeType="1"/>
          </p:cNvSpPr>
          <p:nvPr/>
        </p:nvSpPr>
        <p:spPr bwMode="auto">
          <a:xfrm flipV="1">
            <a:off x="3200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 flipV="1">
            <a:off x="2819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3" grpId="0"/>
      <p:bldP spid="475144" grpId="0" animBg="1"/>
      <p:bldP spid="475145" grpId="0"/>
      <p:bldP spid="475146" grpId="0" animBg="1"/>
      <p:bldP spid="475147" grpId="0"/>
      <p:bldP spid="475148" grpId="0" animBg="1"/>
      <p:bldP spid="475149" grpId="0" animBg="1"/>
      <p:bldP spid="475150" grpId="0" animBg="1"/>
      <p:bldP spid="475156" grpId="0"/>
      <p:bldP spid="475157" grpId="0" animBg="1"/>
      <p:bldP spid="475158" grpId="0" animBg="1"/>
      <p:bldP spid="475159" grpId="0" animBg="1"/>
      <p:bldP spid="475160" grpId="0" animBg="1"/>
      <p:bldP spid="475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030DF70-516F-40EA-962B-9182C8C847CD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Consider Left Subtree of C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Postorder: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H J B</a:t>
            </a:r>
            <a:r>
              <a:rPr lang="en-US" altLang="zh-TW" smtClean="0">
                <a:ea typeface="新細明體" pitchFamily="18" charset="-120"/>
              </a:rPr>
              <a:t> F G D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E C A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Inorder: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H B J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A </a:t>
            </a:r>
            <a:r>
              <a:rPr lang="en-US" altLang="zh-TW" smtClean="0">
                <a:ea typeface="新細明體" pitchFamily="18" charset="-120"/>
              </a:rPr>
              <a:t>F D G </a:t>
            </a:r>
            <a:r>
              <a:rPr lang="en-US" altLang="zh-TW" smtClean="0">
                <a:solidFill>
                  <a:srgbClr val="DDDDDD"/>
                </a:solidFill>
                <a:ea typeface="新細明體" pitchFamily="18" charset="-120"/>
              </a:rPr>
              <a:t>C 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V="1">
            <a:off x="3603625" y="33226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rot="16200000" flipV="1">
            <a:off x="4877594" y="3201194"/>
            <a:ext cx="792162" cy="10350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4435475" y="3067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A</a:t>
            </a:r>
          </a:p>
        </p:txBody>
      </p:sp>
      <p:sp>
        <p:nvSpPr>
          <p:cNvPr id="476167" name="Text Box 7"/>
          <p:cNvSpPr txBox="1">
            <a:spLocks noChangeArrowheads="1"/>
          </p:cNvSpPr>
          <p:nvPr/>
        </p:nvSpPr>
        <p:spPr bwMode="auto">
          <a:xfrm>
            <a:off x="5334000" y="121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node of the subtree</a:t>
            </a: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 flipH="1">
            <a:off x="4953000" y="1447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right subtree</a:t>
            </a: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 flipH="1" flipV="1">
            <a:off x="4876800" y="2743200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71" name="Text Box 11"/>
          <p:cNvSpPr txBox="1">
            <a:spLocks noChangeArrowheads="1"/>
          </p:cNvSpPr>
          <p:nvPr/>
        </p:nvSpPr>
        <p:spPr bwMode="auto">
          <a:xfrm>
            <a:off x="2209800" y="28336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left subtree</a:t>
            </a:r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 flipV="1">
            <a:off x="3505200" y="27432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73" name="Line 13"/>
          <p:cNvSpPr>
            <a:spLocks noChangeShapeType="1"/>
          </p:cNvSpPr>
          <p:nvPr/>
        </p:nvSpPr>
        <p:spPr bwMode="auto">
          <a:xfrm>
            <a:off x="3886200" y="2667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74" name="Line 14"/>
          <p:cNvSpPr>
            <a:spLocks noChangeShapeType="1"/>
          </p:cNvSpPr>
          <p:nvPr/>
        </p:nvSpPr>
        <p:spPr bwMode="auto">
          <a:xfrm>
            <a:off x="4648200" y="26670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V="1">
            <a:off x="2771775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25146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H</a:t>
            </a:r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rot="16200000" flipV="1">
            <a:off x="3598863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4111625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J</a:t>
            </a:r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3276600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B</a:t>
            </a: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5260975" y="48768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pitchFamily="18" charset="-120"/>
              </a:rPr>
              <a:t>root of left subtree</a:t>
            </a:r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V="1">
            <a:off x="5213350" y="4386263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 rot="16200000" flipV="1">
            <a:off x="6040438" y="4386263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0" name="Oval 23"/>
          <p:cNvSpPr>
            <a:spLocks noChangeArrowheads="1"/>
          </p:cNvSpPr>
          <p:nvPr/>
        </p:nvSpPr>
        <p:spPr bwMode="auto">
          <a:xfrm>
            <a:off x="6553200" y="50260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E</a:t>
            </a:r>
          </a:p>
        </p:txBody>
      </p: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5718175" y="40386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C</a:t>
            </a:r>
          </a:p>
        </p:txBody>
      </p:sp>
      <p:sp>
        <p:nvSpPr>
          <p:cNvPr id="476185" name="Line 25"/>
          <p:cNvSpPr>
            <a:spLocks noChangeShapeType="1"/>
          </p:cNvSpPr>
          <p:nvPr/>
        </p:nvSpPr>
        <p:spPr bwMode="auto">
          <a:xfrm flipV="1">
            <a:off x="4375150" y="5380038"/>
            <a:ext cx="576263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86" name="Oval 26"/>
          <p:cNvSpPr>
            <a:spLocks noChangeArrowheads="1"/>
          </p:cNvSpPr>
          <p:nvPr/>
        </p:nvSpPr>
        <p:spPr bwMode="auto">
          <a:xfrm>
            <a:off x="4117975" y="6019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F</a:t>
            </a:r>
          </a:p>
        </p:txBody>
      </p:sp>
      <p:sp>
        <p:nvSpPr>
          <p:cNvPr id="476187" name="Line 27"/>
          <p:cNvSpPr>
            <a:spLocks noChangeShapeType="1"/>
          </p:cNvSpPr>
          <p:nvPr/>
        </p:nvSpPr>
        <p:spPr bwMode="auto">
          <a:xfrm rot="16200000" flipV="1">
            <a:off x="5202238" y="5380038"/>
            <a:ext cx="639762" cy="6397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76188" name="Oval 28"/>
          <p:cNvSpPr>
            <a:spLocks noChangeArrowheads="1"/>
          </p:cNvSpPr>
          <p:nvPr/>
        </p:nvSpPr>
        <p:spPr bwMode="auto">
          <a:xfrm>
            <a:off x="5715000" y="6019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G</a:t>
            </a:r>
          </a:p>
        </p:txBody>
      </p:sp>
      <p:sp>
        <p:nvSpPr>
          <p:cNvPr id="476189" name="Oval 29"/>
          <p:cNvSpPr>
            <a:spLocks noChangeArrowheads="1"/>
          </p:cNvSpPr>
          <p:nvPr/>
        </p:nvSpPr>
        <p:spPr bwMode="auto">
          <a:xfrm>
            <a:off x="4879975" y="503237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itchFamily="18" charset="-120"/>
              </a:rPr>
              <a:t>D</a:t>
            </a:r>
          </a:p>
        </p:txBody>
      </p:sp>
      <p:sp>
        <p:nvSpPr>
          <p:cNvPr id="9247" name="Line 30"/>
          <p:cNvSpPr>
            <a:spLocks noChangeShapeType="1"/>
          </p:cNvSpPr>
          <p:nvPr/>
        </p:nvSpPr>
        <p:spPr bwMode="auto">
          <a:xfrm flipV="1">
            <a:off x="34290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 flipV="1">
            <a:off x="5943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3124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0" name="Line 33"/>
          <p:cNvSpPr>
            <a:spLocks noChangeShapeType="1"/>
          </p:cNvSpPr>
          <p:nvPr/>
        </p:nvSpPr>
        <p:spPr bwMode="auto">
          <a:xfrm flipV="1">
            <a:off x="2743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V="1">
            <a:off x="23622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2" name="Line 35"/>
          <p:cNvSpPr>
            <a:spLocks noChangeShapeType="1"/>
          </p:cNvSpPr>
          <p:nvPr/>
        </p:nvSpPr>
        <p:spPr bwMode="auto">
          <a:xfrm flipV="1">
            <a:off x="3581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3" name="Line 36"/>
          <p:cNvSpPr>
            <a:spLocks noChangeShapeType="1"/>
          </p:cNvSpPr>
          <p:nvPr/>
        </p:nvSpPr>
        <p:spPr bwMode="auto">
          <a:xfrm flipV="1">
            <a:off x="3200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4" name="Line 37"/>
          <p:cNvSpPr>
            <a:spLocks noChangeShapeType="1"/>
          </p:cNvSpPr>
          <p:nvPr/>
        </p:nvSpPr>
        <p:spPr bwMode="auto">
          <a:xfrm flipV="1">
            <a:off x="28194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5" name="Line 38"/>
          <p:cNvSpPr>
            <a:spLocks noChangeShapeType="1"/>
          </p:cNvSpPr>
          <p:nvPr/>
        </p:nvSpPr>
        <p:spPr bwMode="auto">
          <a:xfrm flipV="1">
            <a:off x="5562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6" name="Line 39"/>
          <p:cNvSpPr>
            <a:spLocks noChangeShapeType="1"/>
          </p:cNvSpPr>
          <p:nvPr/>
        </p:nvSpPr>
        <p:spPr bwMode="auto">
          <a:xfrm flipV="1">
            <a:off x="5181600" y="17526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7" name="Line 40"/>
          <p:cNvSpPr>
            <a:spLocks noChangeShapeType="1"/>
          </p:cNvSpPr>
          <p:nvPr/>
        </p:nvSpPr>
        <p:spPr bwMode="auto">
          <a:xfrm flipV="1">
            <a:off x="54864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58" name="Line 41"/>
          <p:cNvSpPr>
            <a:spLocks noChangeShapeType="1"/>
          </p:cNvSpPr>
          <p:nvPr/>
        </p:nvSpPr>
        <p:spPr bwMode="auto">
          <a:xfrm flipV="1">
            <a:off x="5105400" y="2362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/>
      <p:bldP spid="476168" grpId="0" animBg="1"/>
      <p:bldP spid="476169" grpId="0"/>
      <p:bldP spid="476170" grpId="0" animBg="1"/>
      <p:bldP spid="476171" grpId="0"/>
      <p:bldP spid="476172" grpId="0" animBg="1"/>
      <p:bldP spid="476173" grpId="0" animBg="1"/>
      <p:bldP spid="476174" grpId="0" animBg="1"/>
      <p:bldP spid="476180" grpId="0"/>
      <p:bldP spid="476185" grpId="0" animBg="1"/>
      <p:bldP spid="476186" grpId="0" animBg="1"/>
      <p:bldP spid="476187" grpId="0" animBg="1"/>
      <p:bldP spid="476188" grpId="0" animBg="1"/>
      <p:bldP spid="4761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3E54BF-F4F0-4A06-9F46-1B463716C4B8}" type="slidenum">
              <a:rPr lang="zh-TW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Summary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For postorder, the </a:t>
            </a:r>
            <a:r>
              <a:rPr lang="en-US" altLang="zh-TW" b="1" smtClean="0">
                <a:ea typeface="新細明體" pitchFamily="18" charset="-120"/>
              </a:rPr>
              <a:t>last node</a:t>
            </a:r>
            <a:r>
              <a:rPr lang="en-US" altLang="zh-TW" smtClean="0">
                <a:ea typeface="新細明體" pitchFamily="18" charset="-120"/>
              </a:rPr>
              <a:t> is the root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For preorder, the </a:t>
            </a:r>
            <a:r>
              <a:rPr lang="en-US" altLang="zh-TW" b="1" smtClean="0">
                <a:ea typeface="新細明體" pitchFamily="18" charset="-120"/>
              </a:rPr>
              <a:t>first node</a:t>
            </a:r>
            <a:r>
              <a:rPr lang="en-US" altLang="zh-TW" smtClean="0">
                <a:ea typeface="新細明體" pitchFamily="18" charset="-120"/>
              </a:rPr>
              <a:t> is the root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For inorder, the nodes on the </a:t>
            </a:r>
            <a:r>
              <a:rPr lang="en-US" altLang="zh-TW" b="1" smtClean="0">
                <a:ea typeface="新細明體" pitchFamily="18" charset="-120"/>
              </a:rPr>
              <a:t>left hand side</a:t>
            </a:r>
            <a:r>
              <a:rPr lang="en-US" altLang="zh-TW" smtClean="0">
                <a:ea typeface="新細明體" pitchFamily="18" charset="-120"/>
              </a:rPr>
              <a:t> of last node of postorder (or first node of preorder) belongs to the left subtree, nodes on the </a:t>
            </a:r>
            <a:r>
              <a:rPr lang="en-US" altLang="zh-TW" b="1" smtClean="0">
                <a:ea typeface="新細明體" pitchFamily="18" charset="-120"/>
              </a:rPr>
              <a:t>right hand side</a:t>
            </a:r>
            <a:r>
              <a:rPr lang="en-US" altLang="zh-TW" smtClean="0">
                <a:ea typeface="新細明體" pitchFamily="18" charset="-120"/>
              </a:rPr>
              <a:t> belongs to its right subtree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Solve it recursively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15987</TotalTime>
  <Words>437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新細明體</vt:lpstr>
      <vt:lpstr>Default Design</vt:lpstr>
      <vt:lpstr>Reconstruction of Binary Tree</vt:lpstr>
      <vt:lpstr>Class Exercise</vt:lpstr>
      <vt:lpstr>Reconstruction of Binary Tree</vt:lpstr>
      <vt:lpstr>The Reconstruction Algorithm</vt:lpstr>
      <vt:lpstr>First Determine the Root</vt:lpstr>
      <vt:lpstr>Consider Left Subtree of Root</vt:lpstr>
      <vt:lpstr>Consider Right Subtree of Root</vt:lpstr>
      <vt:lpstr>Consider Left Subtree of C</vt:lpstr>
      <vt:lpstr>Summary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283</cp:revision>
  <dcterms:created xsi:type="dcterms:W3CDTF">2006-12-13T09:30:47Z</dcterms:created>
  <dcterms:modified xsi:type="dcterms:W3CDTF">2014-11-02T08:38:02Z</dcterms:modified>
</cp:coreProperties>
</file>