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381" r:id="rId3"/>
    <p:sldId id="382" r:id="rId4"/>
    <p:sldId id="265" r:id="rId5"/>
    <p:sldId id="373" r:id="rId6"/>
    <p:sldId id="322" r:id="rId7"/>
    <p:sldId id="538" r:id="rId8"/>
    <p:sldId id="535" r:id="rId9"/>
    <p:sldId id="266" r:id="rId10"/>
    <p:sldId id="536" r:id="rId11"/>
    <p:sldId id="377" r:id="rId12"/>
    <p:sldId id="272" r:id="rId13"/>
    <p:sldId id="267" r:id="rId14"/>
    <p:sldId id="268" r:id="rId15"/>
    <p:sldId id="503" r:id="rId16"/>
    <p:sldId id="271" r:id="rId17"/>
    <p:sldId id="273" r:id="rId18"/>
    <p:sldId id="274" r:id="rId19"/>
    <p:sldId id="320" r:id="rId20"/>
    <p:sldId id="385" r:id="rId21"/>
    <p:sldId id="321" r:id="rId22"/>
    <p:sldId id="276" r:id="rId23"/>
    <p:sldId id="537" r:id="rId24"/>
    <p:sldId id="324" r:id="rId25"/>
    <p:sldId id="325" r:id="rId26"/>
    <p:sldId id="326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A2F6A-8B62-4788-8C2C-FE7AAB2D030F}">
          <p14:sldIdLst>
            <p14:sldId id="260"/>
            <p14:sldId id="381"/>
            <p14:sldId id="382"/>
          </p14:sldIdLst>
        </p14:section>
        <p14:section name="Terminology and definitions" id="{FBA82612-DAD6-4FEA-BAC6-8FF1D2957476}">
          <p14:sldIdLst>
            <p14:sldId id="265"/>
            <p14:sldId id="373"/>
            <p14:sldId id="322"/>
            <p14:sldId id="538"/>
            <p14:sldId id="535"/>
            <p14:sldId id="266"/>
            <p14:sldId id="536"/>
            <p14:sldId id="377"/>
            <p14:sldId id="272"/>
            <p14:sldId id="267"/>
            <p14:sldId id="268"/>
            <p14:sldId id="503"/>
            <p14:sldId id="271"/>
            <p14:sldId id="273"/>
            <p14:sldId id="274"/>
            <p14:sldId id="320"/>
          </p14:sldIdLst>
        </p14:section>
        <p14:section name="Tree Representation" id="{B591D898-59F9-4FF6-8F01-B2C09EB08556}">
          <p14:sldIdLst>
            <p14:sldId id="385"/>
            <p14:sldId id="321"/>
            <p14:sldId id="276"/>
            <p14:sldId id="537"/>
            <p14:sldId id="324"/>
            <p14:sldId id="325"/>
            <p14:sldId id="326"/>
          </p14:sldIdLst>
        </p14:section>
        <p14:section name="Binary Tree" id="{D5DEC971-1417-43E9-BE54-5D5060E9EA15}">
          <p14:sldIdLst/>
        </p14:section>
        <p14:section name="Array Implementation of BT" id="{7FFECA9A-D37C-4474-94C4-280BA8C63CE8}">
          <p14:sldIdLst/>
        </p14:section>
        <p14:section name="Linked List Implementation of BT" id="{D42096DD-54B2-4357-B99E-88C9843AE464}">
          <p14:sldIdLst/>
        </p14:section>
        <p14:section name="Common Operations on BT" id="{252F6C49-96B8-4B41-9FF5-A4079413C2FD}">
          <p14:sldIdLst/>
        </p14:section>
        <p14:section name="Tree Travesal" id="{08B5C841-E32E-423A-91BE-3669A567D68B}">
          <p14:sldIdLst/>
        </p14:section>
        <p14:section name="Reconstruction of Binary Tree" id="{E6A71025-A744-4D3A-BE71-2C9795238A51}">
          <p14:sldIdLst/>
        </p14:section>
        <p14:section name="Binary Search Tree" id="{38BE5692-2D2A-4C85-80B2-3AD430D664DA}">
          <p14:sldIdLst/>
        </p14:section>
        <p14:section name="Insert &amp; delete nodes in BST" id="{937D2A9D-30CD-43C7-AFD4-C467C80518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FF7C80"/>
    <a:srgbClr val="FF0000"/>
    <a:srgbClr val="669900"/>
    <a:srgbClr val="99CC00"/>
    <a:srgbClr val="DDDDDD"/>
    <a:srgbClr val="66CCFF"/>
    <a:srgbClr val="FFFF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B6183-F727-4B86-8696-55163DB1AD87}" v="303" dt="2021-08-22T13:30:0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82789" autoAdjust="0"/>
  </p:normalViewPr>
  <p:slideViewPr>
    <p:cSldViewPr>
      <p:cViewPr varScale="1">
        <p:scale>
          <a:sx n="96" d="100"/>
          <a:sy n="96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4E6D61D-3E0C-495C-800C-B8ABD1FD05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35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16.7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1533 412 16383,'52'-38'0,"6"4"0,-8 22 0,5 2 0,5-2 0,5 1 0,-3 0 0,5 0 0,7-1 0,-1-2 0,8-2 0,4-1 0,-2 0 0,-5 2 0,20-2 0,-6 1 0,7-2 0,-15 3 0,7-2 0,2 0 0,-4 2 0,-10 2 0,-2 2 0,-9 3 0,2 0 0,5 0 0,1 2 0,-3 1 0,17 1 0,-2 2 0,6 0 0,3 3 0,-24 2 0,3 2 0,-4 0 0,13 1 0,2 2 0,-7 0 0,5 2 0,-7 0 0,-3-1 0,-2 3 0,2 4 0,5 3 0,-5 1 0,-2 0 0,1 5 0,15 8 0,8 5 0,-8-1 0,-9-4 0,0 1 0,-7-4 0,10 4 0,-1 0 0,-10-3 0,5 2 0,-1 1 0,7 2 0,7 3 0,-9-2 0,-11-1 0,-3 1 0,-2 2 0,4 5 0,-7-2 0,-1 1 0,-3 3 0,-6-3 0,2 5 0,-7-4 0,-6-2 0,-2 0 0,17 24 0,-2 1 0,4 11 0,-16-21 0,4 7 0,-3-4 0,-6-7 0,0 0 0,15 22 0,-1 4 0,-10-10 0,-3-1 0,-3-1 0,0-1 0,-1-1 0,-1 0 0,2 1 0,-4-3 0,2 19 0,-2-4 0,-17-27 0,-3 1 0,7 30 0,-8-24 0,0 1 0,3 24 0,-7-23 0,-4-3 0,-9 9 0,-4 11 0,-14-27 0,5-11 0,-8 21 0,-1-1 0,-2 0 0,-2-7 0,-2 0 0,-9 20 0,2-12 0,-1-2 0,-2-1 0,-9-2 0,17-32 0,-34-2 0,16-2 0,-26 6 0,9 9 0,-4 6 0,3-2 0,-2 0 0,15-8 0,-4 1 0,-1-1 0,-9 1 0,-2-1 0,0-1 0,0-2 0,0-2 0,-3-1 0,9-3 0,-2 0 0,-2 0 0,-1-1 0,-10 0 0,-4-1 0,2 0 0,5-2 0,3-1 0,5-1 0,-1-2 0,-6-4 0,-1-1 0,2 0 0,8 1 0,2 0 0,3 1 0,-14 0 0,-1 2 0,8 0 0,-4 1 0,5 0 0,-3 0 0,3 0 0,-9 2 0,1-1 0,14-4 0,3 1 0,-1 0 0,-1 1 0,-19 3 0,-1-2 0,11-2 0,0-1 0,-8 1 0,3-1 0,23-6 0,4-2 0,-36-6 0,25 2 0,5-2 0,1 0 0,-5-2 0,4 0 0,-7-2 0,-8-6 0,0 0 0,16 4 0,0 0 0,-15-4 0,2 0 0,19 5 0,3-1 0,-5-2 0,0-2 0,-12-4 0,0-2 0,2-3 0,2 0 0,11 2 0,1 1 0,-6-1 0,1 0 0,8 2 0,-2 0 0,-25-7 0,-2-2 0,9 3 0,-4-3 0,-8-6 0,-8-5 0,3-2 0,11 5 0,2-1 0,0-3 0,-9-7 0,-1-2 0,4-4 0,9 1 0,3-2 0,7 0 0,-3-9 0,4-5 0,2-9 0,-2-8 0,7 7 0,13 16 0,2-2 0,3-1 0,-4-10 0,3-1 0,6 7 0,5-16 0,6 3 0,1 13 0,-1-2 0,3 0 0,0-31 0,4 6 0,6 37 0,3 3 0,2-9 0,1 2 0,10-19 0,2 3 0,-4 7 0,1-2 0,-3 21 0,2-2 0,13-38 0,4 1 0,-9 38 0,2 1 0,15-24 0,5-3 0,-1-1 0,4-2 0,-6 16 0,2-2 0,0 1 0,-4 5 0,1 1 0,3 0 0,13-10 0,5 0 0,-5 8 0,-8 11 0,1 2 0,7-5 0,5-2 0,-5 7 0,-13 13 0,-1 4 0,29-23 0,2 5 0,10 5 0,-26 24 0,-2 5 0,4 8 0,19 20 0,-35 1 0,21 9 0,-10-4 0,28 4 0,-6 2 0,13 3 0,-16 2 0,-26-10 0,-9 1 0,-25-10 0,4 4 0,-5-3 0,12 12 0,-12-11 0,4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29.00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1 113 16383,'37'-10'0,"-4"1"0,-22 7 0,2 0 0,10-4 0,-8 3 0,12-4 0,-14 3 0,3 0 0,4-5 0,-7 2 0,4-2 0,-2 2 0,-1 2 0,1 0 0,3 0 0,-1-2 0,-6 3 0,3-3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31.8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69 16383,'45'-18'0,"-3"3"0,-19 9 0,11-1 0,-12 3 0,16-3 0,-21 4 0,2-2 0,-7 3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0:24.96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32 101 16078,'56'3'1079,"-71"15"-1169,3-14-359,22 4-1890,-80-2 2743,124-8 1,1-2-315,-86-4 0,121-4-90,-53-5 0,7 1 90,-1 14-90,2-14 0,8 14 0,0-13 0,39 13 0,-22-6 0,24 8 90,-41-8-90,-2 6 0,-6-6 0,32 0 0,-18 7 0,17-7 0,-23 8 0,0 0 0,0 0 0,0 0 0,0 8 0,-8-7 0,6 7 0,-6 0 0,8-6 0,-8 14 0,6-6 0,-14-1 0,29 15 0,-17-20 0,12 19 0,-10-13 0,-6 0 0,8-2 90,-8 0-90,14-6 0,-20 5 90,28-7 540,-28-7-630,4-3 0,-19 3 0,-8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1:19.22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62 13289,'93'-5'315,"-7"-1"0,-4 1-225,-17 3-45,-1-2 0,3 0 0,-12 0 0,-2 0-45,45 2 0,-34-2 0,3 0 45,19 0 0,-5 0-45,7 2 0,-5-2 0,-3 1 0,-19 3 0,31 0 0,-30 0 0,25 0 0,-21 0 0,-13 0 0,2 0 0,37 0 0,-8 0 0,-25-1 0,-4 2 0,-10-1 45,22 0 0,3 0-45,-3 0 0,4 0 0,-1 0 90,-9 0-90,0 3 0,-1 1 0,-5-2 0,37 6 0,-39-8 0,8 0 90,-6 0 0,29-8 0,-25 6 0,17-5-1,-23 7 1,0 0 450,0 0-540,0 0 0,-18 2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16.854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250 0 17337,'-15'17'0,"-6"-9"90,19 8-90,-5-6 0,-9 39 90,-11 0-90,4 9 0,0 2 0,-6-4 45,12-5 0,3-6-45,4-23 0,0 11 0,2-15 0,0 0 90,6-9-90,-13 7-2789,13-14 1890,2-10 899,10-19 0,4-1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17.57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52 6453,'1'-23'5397,"-1"10"-2968,0-3-2339,8 30-90,-6-10 90,6 13 0,-1-1 90,3 17 359,24 46-449,-21-24 45,12 7 0,-3-5-45,-16-27 90,33 58-180,-35-65 90,12 19-90,-8-25 90,-6 1-4768,13 0 2340,-20-24 2338,3 10 0,-10-20 0,2 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18.13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32 23 7173,'-15'-3'8815,"-1"-7"-8815,30 8 90,-16-6-90,33 8 180,2 8-180,-9-6 180,48 6-180,-46-8 359,31-8 1,-38 6-360,7-6 0,-15 11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19.22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743 67 8162,'-19'-12'5937,"1"-6"-5487,0 17 179,-7-15-449,5 14-90,-5-6 90,15 8-90,-6-8 0,14 6 360,-37 2-90,-31 18-360,15-6 44,-4 7 1,6 1-45,26-6 0,-30 27 0,39-22 90,-23 46-90,17-30 0,-25 40 0,30-46 225,-3 26 0,3 2-225,5-20 0,-1 16 0,6-2-90,17-24 90,2 9 0,8 7-90,7-6 90,-13-2 0,12-17-90,-7 5 90,3-11-90,13 14 90,2-1-90,34-13 180,5 4-90,-24-14 0,4-4 0,26-5 0,1-2-45,-20 0 0,0-2 45,17-5 0,-4-3 90,5-16-90,-11-24 0,-28 26 0,-7-16 0,-17 15 0,-7-3 90,1-24-90,-2-1 90,-16-9 0,-2 24 180,-7-2 360,-32-2-630,23 18 90,-23-8-90,24 17 90,-3 5 179,-7-9 541,-8-5-630,14 21-90,3-4 0,10 16 0,14-8-270,-29 7-1979,17-7-4407,-35 16 6566,20 9 0,-3 3 0,10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0.63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820 1 17427,'-26'10'180,"9"-6"-180,1 4 0,14 0 90,-21 2 0,-5 15-90,-17 10 0,8-13 0,-20 33 0,41-39 90,-54 48-90,52-40 0,-47 33 0,44-44 0,-28 34 0,27-33 0,-35 43 0,18-18 0,-21 22 0,22-24 0,-11 12 0,36-35 0,-19 17 0,30-29 180,-13 6-10011,13 0 9680,2-22 0,14 19 0,9-20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1.83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1 14819,'20'18'449,"31"25"-359,-26-12-90,24 12 180,0 6-90,-23-25-90,23 25 90,-32-22-90,1 0 90,23 15 0,-17-21-90,32 28 0,-42-27 90,41 27 90,-16-12-90,24 16 0,-26-16-90,-6-11 90,-21-11 0,8 3 89,7 9-89,-5 1 0,-2-11 0,-3-1 0,-13-14-6746,6 6 4048,-24-16 2608,5 6 0,-14-5 0,8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25.88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8 16383,'54'2'0,"-7"-1"0,-28-1 0,-3-1 0,3-1 0,-5 0 0,3 0 0,-1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2.59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47 1 14639,'-16'52'1619,"-5"27"-1349,19-10-180,-6 7 269,8-9-269,0-41 0,0 21 180,0-38-270,0 9 0,7-23 0,1-6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3.33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55 62 6548,'-9'-18'5217,"9"8"-4224,2-6-813,14 14 288,-7-6-378,1 8 147,6 0 393,25-7 95,0 12-275,28 21-450,-48-3 180,-30 58-180,-38-46 0,-1 24 0,7-41 90,8-18-90,19-2-90,-17-6 90,29 8 0,-14 0-90,14-8 90,10-10 0,4 7 0,6-5 0,5 16 90,12-8-90,36 22 90,3-10-90,5 29 0,-34-13 90,-12 5-90,-23 1 90,-26 17-90,3-12 0,-24 4 0,-7-5 0,-9-15 45,-2 0 0,1-6-135,3-19-270,-6-8-2069,31-15 2429,7 4 0,8 7 0,13 13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4.13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915 197 9242,'-24'-28'3328,"14"3"-3058,-6 15 89,8-6-89,6 14 90,-6-13 630,-15-3-721,17-2-89,-25 3 270,13 1 0,-10 6 0,-15-7 89,-41 15-539,29 4 90,-19 7 0,33 7-90,11-6 90,-21 8 0,-2-1-90,-9 17 0,15-21 0,4 34 0,5 8-90,3 4 90,4 7 0,3 3 0,3 14-90,40-9 0,15 0 45,-4-29 0,8-3 15,13 4 0,9 3 0,-4-11 30,-5-15 0,-2-7-45,8 3 0,0-6-45,45-13-135,-39-7 1,4-2-1,18-2 0,0-6-45,-7-8 0,-6-10 0,-7-13 0,-11-8 180,-22 4 1,-7 0 89,18-38 90,-39 2 89,-7 54 901,-35-40-900,17 42 180,-32-9-271,45 31 181,-19 3-90,19-1 90,-29 6-180,27-6-9715,-33 0 9625,34 6 0,-9-3 0,18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5.04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470 34 9332,'-44'-12'6656,"14"6"-6206,-3-10 539,-8 22-629,-7-4-270,1 8 0,6-2 0,24 0 180,-32 17-270,31-3 89,-45 27-89,57-28 0,-25 20 0,29-21-89,18 37 89,-3-32-45,32 13 0,7-3 45,-11-20 45,38 0 0,2-6-45,-36-11 0,52-14 0,-80 14-810,-7 2-3238,6-6 4048,-30-3 0,23-1 0,-17-3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5.84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976 125 6723,'-8'-18'2789,"-6"0"-1620,13 0 360,-15 9 180,-2-15 270,-41 12-1799,24-5-90,-22 9 180,24 8-180,11 0 179,-34 8 1,-31 9-180,23 3 0,-22 7 0,3 3-90,28-5 0,2-1 0,0 1 0,4 9 0,26-13 90,-26 28-180,29-4 90,3-6 0,1 10 0,14 49-90,10-13 45,2-16 0,7-1 45,10-21 0,7-6-45,5-7 0,2-5 45,26 14 0,-14-28 0,0-5 0,8 0-45,6-4 0,7-4 0,-15-8 0,3-4 0,38-2 0,-2-3-45,-37-2 1,-2-3-136,22-5 0,-7-1-45,-16-12 180,3-5 0,-28 16-90,-15 1-270,15-62 360,-19 53 90,-6-37 0,-8 1 90,-12 40-90,-5-42 360,-38 24-360,35 24 180,-38-14 0,-3 5-90,27 18 270,-20-9 0,4 3-360,35 18-3688,-32-11 629,35 23 3059,-21 1 0,15 8 0,-4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6.94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45 9 10681,'-13'-6'3958,"7"4"-3868,-2 19 0,8 9 179,-8 33-179,6-16 0,2 24 0,2-24-90,6-6 180,-11 18 0,-2 4 0,3 1-180,-3-8 0,2-4 0,9-18 0,1-18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7.30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54 1 11490,'-6'4'2519,"-7"78"-2339,11-54 0,-13 68-90,13-77 0,-6 22 269,8 20-269,0-10 0,0 0-90,0-27 90,0-15-2788,0 1 1618,0-18 1080,-8-19 0,11 5 0,-5-2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7.73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79 7623,'3'-14'2428,"18"-13"-1618,40 15-630,-10-5 0,16 9 269,-17 18 1,-2 3-270,-5 1 135,20 24 0,-7 5-225,-38-14 134,-12 41 1,-12 3-225,-12-36 225,-35 29 0,-5-4-135,24-37 0,-46 16 719,47-25-539,11-14-180,-11-2 0,7-2-450,7-14-2608,-7 6-270,16-7 3238,3 7 0,7 6 0,0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28.71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778 35 7623,'-14'-9'3867,"-6"1"-3147,10 8 0,-7 0 89,-1-8-89,0 6 629,-62-6-1259,47 8 45,-27 3 0,0 2-45,25 5-90,-40 0 90,46 5 0,-51 26-90,58-15 0,-48 39 0,58-44 0,-21 44 0,5-16 0,10 5 0,1 2 0,-3-2-45,12 2 0,8 0 45,26 3-90,-5 6 90,13-16 0,-17-40 0,1 7 0,23 2 0,-9 1-45,14 2 0,6 0-45,18 0 45,20-10 0,2-4 45,-9-1 0,-20-17 0,11-8 0,-11 2 0,13-9-90,3-18 0,1-10-90,-30 13 0,-6-2 45,-1-3 0,-6 0 135,4-31-180,-33 18 315,-23 5 0,-9-1 225,-17-22-315,17 25 0,-7 4 225,-18 15 0,2 9-180,16 9 89,-25-10 1,0 3-90,21 18-2338,-32-12 2248,32 16 0,23 6 0,6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0.054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27 0 14369,'-9'8'539,"1"5"-539,8 14 90,0-1 0,8 31 0,-6 2-90,6 5 180,-8 9-90,-8-42 0,6 36 90,-6-20 0,0-2 180,6-12-360,2-23 0,5 1 0,6-7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29.00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1 113 16383,'37'-10'0,"-4"1"0,-22 7 0,2 0 0,10-4 0,-8 3 0,12-4 0,-14 3 0,3 0 0,4-5 0,-7 2 0,4-2 0,-2 2 0,-1 2 0,1 0 0,3 0 0,-1-2 0,-6 3 0,3-3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0.59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68 0 12480,'-8'25'1169,"1"-10"-899,7 18-90,-7-15 0,5 0 360,-14 23-361,14-18 1,-6 18 0,0-23 360,6 8-540,-6-15 0,16 5 0,41-16 0,-13 0 45,14-3 0,5-2-45,14-5-4408,-4 1 4408,-50-7 0,-18 15 0,-17-4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0.83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56 8162,'3'-8'3688,"22"1"-3508,7-1 0,17 7 0,-30-7 540,38 0-631,-31 6-89,15-6-1169,-26 8 1169,-5 0 0,-14-2 0,-6-2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1.11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92 9422,'6'-22'3058,"6"9"-2878,23 6 0,0 7 449,40-8-449,-38 6-90,36-6 720,-23 0-630,-16-2-180,15 0 0,-35 7 0,0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1.94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622 68 7173,'-28'-8'2069,"7"1"-1260,-12 15-359,13-6 1259,-29 14-1349,26-14-90,-18 6 899,-16 7-1079,29-3 225,-24 11 0,0 3-225,23-2-90,-36 17 89,56-24 1,-15 17 0,5-5 0,-9 22-90,10-21 90,3 11-90,13-22 0,-6 22 0,8-11 90,8 21-90,-6-6 0,21 16-90,-3-7 90,23 7 0,10-16 0,25-9 0,-27-11 0,22-15-270,-11-5 1,-1-2 179,6-11 45,12 5 0,-5-4 45,-33-11-45,11-1 0,2-3 45,1-9 0,-5 0 0,0-5 0,12-26 0,-15 13-90,2-24 180,-37-5-90,4 23 0,-24-26 0,-2 54 0,-15-8 0,-11-16 0,7 19 90,-4-9 0,7 24 0,14-1 269,-35-15 1,8 3-270,-8 3-90,14 11 90,17 8 0,-2 6-720,-1-5-2428,-22 7-1619,11 15 4677,-5-3 0,7 14 0,6-8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2.41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428 5 14099,'-18'-5'720,"-4"10"-181,-3 20-269,-4 12 45,-15 15 0,-3 4-135,0 11-180,10-20 0,0-2 180,4-4-180,21-21 89,-12 5-178,15 1-181,-9-15-6656,8 13 6926,-6-22 0,19 10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2.73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13 7443,'11'-5'4587,"-3"2"-4407,18 3 0,-1 0 0,-5 0-90,5 0 180,9 0 269,42 8-539,-37-6-1619,32 5-1799,-69-14 3418,-2-3 0,4 6 0,-5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3.01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9 41 6993,'-9'3'4857,"10"-6"-4587,9 11 630,47-8-631,-30 0 451,69-8-810,-68 6-450,29-6-1888,-40 8-1440,-15-7 3868,4-3 0,-17 2 0,7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3.29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20 0 9422,'-11'55'2158,"3"-26"-1888,8 53-521,0-52 521,0 11 494,0 15 1,0 2-675,0-9 85,0 6 1,0-7 93,0-32-272,0-6-5304,8-24 3418,-7 8 1889,15-27 0,-11 15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4.05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625 43 6543,'-9'-12'4228,"-7"7"-2519,-9-11-1169,11 14 539,-41-6-989,39 8 90,-25 0 0,23 0 0,1 0 89,-24 8-179,17 2 90,-33 16-90,36-15 0,-36 36 0,18-7-90,-14 14 45,26-11 0,3 5-45,3 9 0,5 1 0,-4 34 0,6 6 0,22-64 90,-8-15-90,24 38 0,-3-24 0,30 34 0,-21-38 0,19 5 0,-28-17 0,36-6 0,6-4 0,-16 3 0,18-9 0,-1-2-90,-25-1-270,44-22-180,-37-22 1,-2-6 449,26-3 45,-32 4 0,-11-3-135,-19-11 180,-8 38 0,-8-62 90,-2 64 540,-23-63-450,11 52 269,-13-9 1,-2 0 180,1 12-1,-30-16-359,38 31 0,3 8-360,15-5-3238,-6 13 3328,14-6 0,-4 10 0,7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4.70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21 0 8882,'-15'3'4407,"16"3"-4317,-7 11 90,14 9-90,-8 1 0,7 9 360,3 46-180,8 4-135,-9-27 0,-1-2-135,2 15 269,6 9 1,-6-56-3598,0 24 3328,-3-55 0,-2 15 0,2-18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31.8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69 16383,'45'-18'0,"-3"3"0,-19 9 0,11-1 0,-12 3 0,16-3 0,-21 4 0,2-2 0,-7 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5.15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343 70 8882,'-8'-27'2249,"-7"10"-1620,13 1-179,-14 14 0,6-6-90,0 8 179,-29 8-179,8 10-270,-14 1 90,-4 15-180,27-7 180,-27 24-90,28-20 90,-5 26 0,26-27-91,26 21 1,-5-30 0,36 10-90,-18-36-495,15-3 1,0-2 224,-13-4-989,38-9-1080,-70 7 2339,-7 4 0,-1-9 0,-16 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5.51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15 32 6723,'-14'-7'4318,"23"0"-4138,-5 7 269,45-8-359,-34 7 0,25-7 90,-31 8 0,1 0 270,-2 23-360,-8-17 90,0 25-90,0-21 539,8 47-449,-6-22 90,6 48-180,-8-52 90,0 18-270,0-29-5037,8-3 3238,-7-25 1889,7-3 0,-5-13 0,1 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2:36.44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733 125 7083,'-10'-20'2429,"-5"-4"-1620,13 14 1,-14 1-541,6-7 451,0 14 180,-21-14-181,2 6-539,-9 1 180,-11 1 180,-3 16-271,-13 9-179,2 3 90,5 11 0,2 3-180,13-7 30,3 20 0,-6 16 0,13-6-30,15 11 0,-7 17 0,3 3 90,20-6 0,2 6-90,2-25 0,14-28 90,41 28-90,11-28 0,7 18-90,5-14 90,-49-35-90,44 20 0,-10-22 90,-9 5 0,1-7-90,-6-7 0,-10-3 90,49-16 0,-54 7-45,8-5 0,0-1-45,-3-7 0,-1-4 0,-3-10-90,-15-10 1,-5-2 89,16-34 90,-28 29 0,-10 3 180,-20-3 269,-20-15 1,-18 5-90,27 29 0,1 2 719,-20-15-269,-3-2-271,28 32-449,-3 9 270,7 10-900,-25 16 540,18-6 0,-6 8 0,33-8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03:52.651"/>
    </inkml:context>
    <inkml:brush xml:id="br0">
      <inkml:brushProperty name="width" value="0.025" units="cm"/>
      <inkml:brushProperty name="height" value="0.15" units="cm"/>
      <inkml:brushProperty name="color" value="#E71224"/>
      <inkml:brushProperty name="inkEffects" value="pencil"/>
    </inkml:brush>
  </inkml:definitions>
  <inkml:trace contextRef="#ctx0" brushRef="#br0">78 1 16383,'37'49'0,"1"0"0,22 30 0,-59-76 0,0 1 0,-1-1 0,2 6 0,-1-4 0,1 7 0,-1-6 0,1 11 0,1-3 0,-1 2 0,0-4 0,-1-7 0,0 6 0,0-2 0,0 11 0,1-2 0,-2 6 0,2-8 0,-2 2 0,0-6 0,0 1 0,0 0 0,0-1 0,0-1 0,0-2 0,0 5 0,0 9 0,0-3 0,0 6 0,0-14 0,-1 3 0,1 1 0,-1 2 0,0 7 0,0-6 0,0 5 0,-2 1 0,2-5 0,-2 6 0,3-13 0,-2 2 0,1-6 0,0 0 0,-1-1 0,-2 9 0,2-5 0,-4 12 0,2-12 0,-8 15 0,-1-4 0,-2 6 0,0-5 0,6-5 0,0-6 0,-1 0 0,-3-1 0,3-2 0,-6 1 0,8-5 0,-3 2 0,1-4 0,2-1 0,-1 0 0,-3 1 0,3-1 0,0-2 0,4-3 0,5-2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0:24.96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32 101 16078,'56'3'1079,"-71"15"-1169,3-14-359,22 4-1890,-80-2 2743,124-8 1,1-2-315,-86-4 0,121-4-90,-53-5 0,7 1 90,-1 14-90,2-14 0,8 14 0,0-13 0,39 13 0,-22-6 0,24 8 90,-41-8-90,-2 6 0,-6-6 0,32 0 0,-18 7 0,17-7 0,-23 8 0,0 0 0,0 0 0,0 0 0,0 8 0,-8-7 0,6 7 0,-6 0 0,8-6 0,-8 14 0,6-6 0,-14-1 0,29 15 0,-17-20 0,12 19 0,-10-13 0,-6 0 0,8-2 90,-8 0-90,14-6 0,-20 5 90,28-7 540,-28-7-630,4-3 0,-19 3 0,-8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51:19.22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62 13289,'93'-5'315,"-7"-1"0,-4 1-225,-17 3-45,-1-2 0,3 0 0,-12 0 0,-2 0-45,45 2 0,-34-2 0,3 0 45,19 0 0,-5 0-45,7 2 0,-5-2 0,-3 1 0,-19 3 0,31 0 0,-30 0 0,25 0 0,-21 0 0,-13 0 0,2 0 0,37 0 0,-8 0 0,-25-1 0,-4 2 0,-10-1 45,22 0 0,3 0-45,-3 0 0,4 0 0,-1 0 90,-9 0-90,0 3 0,-1 1 0,-5-2 0,37 6 0,-39-8 0,8 0 90,-6 0 0,29-8 0,-25 6 0,17-5-1,-23 7 1,0 0 450,0 0-540,0 0 0,-18 2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2:03:52.651"/>
    </inkml:context>
    <inkml:brush xml:id="br0">
      <inkml:brushProperty name="width" value="0.025" units="cm"/>
      <inkml:brushProperty name="height" value="0.15" units="cm"/>
      <inkml:brushProperty name="color" value="#E71224"/>
      <inkml:brushProperty name="inkEffects" value="pencil"/>
    </inkml:brush>
  </inkml:definitions>
  <inkml:trace contextRef="#ctx0" brushRef="#br0">78 1 16383,'37'49'0,"1"0"0,22 30 0,-59-76 0,0 1 0,-1-1 0,2 6 0,-1-4 0,1 7 0,-1-6 0,1 11 0,1-3 0,-1 2 0,0-4 0,-1-7 0,0 6 0,0-2 0,0 11 0,1-2 0,-2 6 0,2-8 0,-2 2 0,0-6 0,0 1 0,0 0 0,0-1 0,0-1 0,0-2 0,0 5 0,0 9 0,0-3 0,0 6 0,0-14 0,-1 3 0,1 1 0,-1 2 0,0 7 0,0-6 0,0 5 0,-2 1 0,2-5 0,-2 6 0,3-13 0,-2 2 0,1-6 0,0 0 0,-1-1 0,-2 9 0,2-5 0,-4 12 0,2-12 0,-8 15 0,-1-4 0,-2 6 0,0-5 0,6-5 0,0-6 0,-1 0 0,-3-1 0,3-2 0,-6 1 0,8-5 0,-3 2 0,1-4 0,2-1 0,-1 0 0,-3 1 0,3-1 0,0-2 0,4-3 0,5-2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16.7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1533 412 16383,'52'-38'0,"6"4"0,-8 22 0,5 2 0,5-2 0,5 1 0,-3 0 0,5 0 0,7-1 0,-1-2 0,8-2 0,4-1 0,-2 0 0,-5 2 0,20-2 0,-6 1 0,7-2 0,-15 3 0,7-2 0,2 0 0,-4 2 0,-10 2 0,-2 2 0,-9 3 0,2 0 0,5 0 0,1 2 0,-3 1 0,17 1 0,-2 2 0,6 0 0,3 3 0,-24 2 0,3 2 0,-4 0 0,13 1 0,2 2 0,-7 0 0,5 2 0,-7 0 0,-3-1 0,-2 3 0,2 4 0,5 3 0,-5 1 0,-2 0 0,1 5 0,15 8 0,8 5 0,-8-1 0,-9-4 0,0 1 0,-7-4 0,10 4 0,-1 0 0,-10-3 0,5 2 0,-1 1 0,7 2 0,7 3 0,-9-2 0,-11-1 0,-3 1 0,-2 2 0,4 5 0,-7-2 0,-1 1 0,-3 3 0,-6-3 0,2 5 0,-7-4 0,-6-2 0,-2 0 0,17 24 0,-2 1 0,4 11 0,-16-21 0,4 7 0,-3-4 0,-6-7 0,0 0 0,15 22 0,-1 4 0,-10-10 0,-3-1 0,-3-1 0,0-1 0,-1-1 0,-1 0 0,2 1 0,-4-3 0,2 19 0,-2-4 0,-17-27 0,-3 1 0,7 30 0,-8-24 0,0 1 0,3 24 0,-7-23 0,-4-3 0,-9 9 0,-4 11 0,-14-27 0,5-11 0,-8 21 0,-1-1 0,-2 0 0,-2-7 0,-2 0 0,-9 20 0,2-12 0,-1-2 0,-2-1 0,-9-2 0,17-32 0,-34-2 0,16-2 0,-26 6 0,9 9 0,-4 6 0,3-2 0,-2 0 0,15-8 0,-4 1 0,-1-1 0,-9 1 0,-2-1 0,0-1 0,0-2 0,0-2 0,-3-1 0,9-3 0,-2 0 0,-2 0 0,-1-1 0,-10 0 0,-4-1 0,2 0 0,5-2 0,3-1 0,5-1 0,-1-2 0,-6-4 0,-1-1 0,2 0 0,8 1 0,2 0 0,3 1 0,-14 0 0,-1 2 0,8 0 0,-4 1 0,5 0 0,-3 0 0,3 0 0,-9 2 0,1-1 0,14-4 0,3 1 0,-1 0 0,-1 1 0,-19 3 0,-1-2 0,11-2 0,0-1 0,-8 1 0,3-1 0,23-6 0,4-2 0,-36-6 0,25 2 0,5-2 0,1 0 0,-5-2 0,4 0 0,-7-2 0,-8-6 0,0 0 0,16 4 0,0 0 0,-15-4 0,2 0 0,19 5 0,3-1 0,-5-2 0,0-2 0,-12-4 0,0-2 0,2-3 0,2 0 0,11 2 0,1 1 0,-6-1 0,1 0 0,8 2 0,-2 0 0,-25-7 0,-2-2 0,9 3 0,-4-3 0,-8-6 0,-8-5 0,3-2 0,11 5 0,2-1 0,0-3 0,-9-7 0,-1-2 0,4-4 0,9 1 0,3-2 0,7 0 0,-3-9 0,4-5 0,2-9 0,-2-8 0,7 7 0,13 16 0,2-2 0,3-1 0,-4-10 0,3-1 0,6 7 0,5-16 0,6 3 0,1 13 0,-1-2 0,3 0 0,0-31 0,4 6 0,6 37 0,3 3 0,2-9 0,1 2 0,10-19 0,2 3 0,-4 7 0,1-2 0,-3 21 0,2-2 0,13-38 0,4 1 0,-9 38 0,2 1 0,15-24 0,5-3 0,-1-1 0,4-2 0,-6 16 0,2-2 0,0 1 0,-4 5 0,1 1 0,3 0 0,13-10 0,5 0 0,-5 8 0,-8 11 0,1 2 0,7-5 0,5-2 0,-5 7 0,-13 13 0,-1 4 0,29-23 0,2 5 0,10 5 0,-26 24 0,-2 5 0,4 8 0,19 20 0,-35 1 0,21 9 0,-10-4 0,28 4 0,-6 2 0,13 3 0,-16 2 0,-26-10 0,-9 1 0,-25-10 0,4 4 0,-5-3 0,12 12 0,-12-11 0,4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01:49:25.88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8 16383,'54'2'0,"-7"-1"0,-28-1 0,-3-1 0,3-1 0,-5 0 0,3 0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28D952-1C1E-4042-9883-57CBFD9457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089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5AF8FE-9D91-435C-B8BD-1F9B18573512}" type="slidenum">
              <a:rPr lang="zh-TW" altLang="en-US" smtClean="0"/>
              <a:pPr eaLnBrk="1" hangingPunct="1"/>
              <a:t>1</a:t>
            </a:fld>
            <a:endParaRPr lang="en-US" altLang="zh-TW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4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0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63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  <a:ea typeface="新細明體" charset="-120"/>
              </a:rPr>
              <a:t>Original definition: no. of branches on the path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5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/>
              <a:t>Original def :The </a:t>
            </a:r>
            <a:r>
              <a:rPr lang="en-US" altLang="zh-HK" sz="1200" b="1" dirty="0">
                <a:solidFill>
                  <a:srgbClr val="FF6600"/>
                </a:solidFill>
              </a:rPr>
              <a:t>depth</a:t>
            </a:r>
            <a:r>
              <a:rPr lang="en-US" altLang="zh-HK" sz="1200" dirty="0"/>
              <a:t> of a node is the number of edges from the </a:t>
            </a:r>
            <a:r>
              <a:rPr lang="en-US" altLang="zh-HK" sz="1200" u="sng" dirty="0"/>
              <a:t>root</a:t>
            </a:r>
            <a:r>
              <a:rPr lang="en-US" altLang="zh-HK" sz="1200" dirty="0"/>
              <a:t> to the node.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8D952-1C1E-4042-9883-57CBFD9457AB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242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A78762-FDCC-42F0-A137-4D7B5356C6DC}" type="slidenum">
              <a:rPr lang="zh-TW" altLang="en-US" smtClean="0"/>
              <a:pPr eaLnBrk="1" hangingPunct="1"/>
              <a:t>18</a:t>
            </a:fld>
            <a:endParaRPr lang="en-US" altLang="zh-TW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/>
              <a:t>Depth of root = 0</a:t>
            </a:r>
          </a:p>
          <a:p>
            <a:pPr eaLnBrk="1" hangingPunct="1"/>
            <a:r>
              <a:rPr lang="en-US" altLang="zh-TW" dirty="0"/>
              <a:t>Height of leave = 0</a:t>
            </a:r>
          </a:p>
        </p:txBody>
      </p:sp>
    </p:spTree>
    <p:extLst>
      <p:ext uri="{BB962C8B-B14F-4D97-AF65-F5344CB8AC3E}">
        <p14:creationId xmlns:p14="http://schemas.microsoft.com/office/powerpoint/2010/main" val="35041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EF36B-40BF-46B4-A0DF-0E4AF6CBD4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19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827A-7D80-45D8-BA1A-23DF81AB0B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9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D3FE-856C-4852-A440-3A2CF92DBD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96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4E3D-E67E-4DB2-97FC-8EA099849F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8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01E5-7E47-4C12-A14E-46503775E2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1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CFE2-0EC2-4146-97A4-D8D2A967C4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8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C47A-51A2-4D94-AE55-DB328BA256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5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9617-FFA5-4C15-B5DC-7544CB417E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6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51E8-4954-4900-AA0D-75DCD1EBDD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0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0DB5-113E-4E5B-B861-EBCCF8498F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83ED3-F54F-473B-8B48-0C75CEE887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CBBA1-0D6E-4BA8-9970-E72A661AF5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1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0AB030F-4B13-4429-AADD-CCB2AE2F36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4.png"/><Relationship Id="rId89" Type="http://schemas.openxmlformats.org/officeDocument/2006/relationships/image" Target="../media/image117.png"/><Relationship Id="rId7" Type="http://schemas.openxmlformats.org/officeDocument/2006/relationships/image" Target="../media/image76.png"/><Relationship Id="rId213" Type="http://schemas.openxmlformats.org/officeDocument/2006/relationships/image" Target="../media/image17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8" Type="http://schemas.openxmlformats.org/officeDocument/2006/relationships/customXml" Target="../ink/ink6.xml"/><Relationship Id="rId5" Type="http://schemas.openxmlformats.org/officeDocument/2006/relationships/image" Target="../media/image75.png"/><Relationship Id="rId57" Type="http://schemas.openxmlformats.org/officeDocument/2006/relationships/image" Target="../media/image101.png"/><Relationship Id="rId90" Type="http://schemas.openxmlformats.org/officeDocument/2006/relationships/customXml" Target="../ink/ink7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12.png"/><Relationship Id="rId42" Type="http://schemas.openxmlformats.org/officeDocument/2006/relationships/customXml" Target="../ink/ink28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41.xml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0.png"/><Relationship Id="rId40" Type="http://schemas.openxmlformats.org/officeDocument/2006/relationships/customXml" Target="../ink/ink27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40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15.png"/><Relationship Id="rId30" Type="http://schemas.openxmlformats.org/officeDocument/2006/relationships/customXml" Target="../ink/ink22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36.png"/><Relationship Id="rId8" Type="http://schemas.openxmlformats.org/officeDocument/2006/relationships/customXml" Target="../ink/ink11.xml"/><Relationship Id="rId51" Type="http://schemas.openxmlformats.org/officeDocument/2006/relationships/image" Target="../media/image27.png"/><Relationship Id="rId72" Type="http://schemas.openxmlformats.org/officeDocument/2006/relationships/customXml" Target="../ink/ink43.xml"/><Relationship Id="rId3" Type="http://schemas.openxmlformats.org/officeDocument/2006/relationships/image" Target="../media/image39.png"/><Relationship Id="rId12" Type="http://schemas.openxmlformats.org/officeDocument/2006/relationships/customXml" Target="../ink/ink13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7.xml"/><Relationship Id="rId41" Type="http://schemas.openxmlformats.org/officeDocument/2006/relationships/image" Target="../media/image22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12.xml"/><Relationship Id="rId31" Type="http://schemas.openxmlformats.org/officeDocument/2006/relationships/image" Target="../media/image17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9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6.xml"/><Relationship Id="rId39" Type="http://schemas.openxmlformats.org/officeDocument/2006/relationships/image" Target="../media/image21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264EBC-4428-4F32-A851-03D7EAEED5F3}" type="slidenum">
              <a:rPr lang="zh-TW" altLang="en-US" smtClean="0">
                <a:ea typeface="新細明體" charset="-120"/>
              </a:rPr>
              <a:pPr eaLnBrk="1" hangingPunct="1"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EE2331 Data Structures and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Trees</a:t>
            </a:r>
          </a:p>
          <a:p>
            <a:pPr eaLnBrk="1" hangingPunct="1"/>
            <a:endParaRPr lang="en-US" altLang="zh-TW" dirty="0">
              <a:solidFill>
                <a:srgbClr val="FF0000"/>
              </a:solidFill>
              <a:ea typeface="新細明體" charset="-120"/>
              <a:sym typeface="Wingdings" pitchFamily="2" charset="2"/>
            </a:endParaRP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304800" y="3581400"/>
            <a:ext cx="8305800" cy="0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609600" y="1905000"/>
            <a:ext cx="0" cy="2438400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EFAE0-7EE2-4984-846A-ACB8C7665992}" type="slidenum">
              <a:rPr lang="zh-TW" altLang="en-US" smtClean="0">
                <a:ea typeface="新細明體" charset="-120"/>
              </a:rPr>
              <a:pPr eaLnBrk="1" hangingPunct="1"/>
              <a:t>10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新細明體" charset="-120"/>
              </a:rPr>
              <a:t>Tree Criteria (vs. graph)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新細明體" charset="-120"/>
              </a:rPr>
              <a:t>Always a single root node</a:t>
            </a:r>
          </a:p>
          <a:p>
            <a:pPr eaLnBrk="1" hangingPunct="1"/>
            <a:r>
              <a:rPr lang="en-US" altLang="zh-CN" sz="2400" dirty="0">
                <a:ea typeface="新細明體" charset="-120"/>
              </a:rPr>
              <a:t>A single path from the root to node</a:t>
            </a:r>
          </a:p>
          <a:p>
            <a:pPr marL="0" indent="0" eaLnBrk="1" hangingPunct="1">
              <a:buNone/>
            </a:pPr>
            <a:endParaRPr lang="en-US" altLang="zh-CN" sz="2400" dirty="0">
              <a:ea typeface="新細明體" charset="-12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新細明體" charset="-120"/>
              </a:rPr>
              <a:t>Exercise: which of the following is not a tree?</a:t>
            </a:r>
            <a:br>
              <a:rPr lang="en-US" altLang="zh-CN" sz="2400" dirty="0">
                <a:ea typeface="新細明體" charset="-120"/>
              </a:rPr>
            </a:br>
            <a:endParaRPr lang="en-US" altLang="zh-CN" sz="2400" dirty="0">
              <a:ea typeface="新細明體" charset="-120"/>
            </a:endParaRPr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7AD5C422-F624-4630-ACB4-7004862E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544" y="3981067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3117AE8B-DB1A-4649-A531-B8B0701A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18" y="4716568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B3E18F4-CFF7-4CDA-BF36-407F4A70E803}"/>
              </a:ext>
            </a:extLst>
          </p:cNvPr>
          <p:cNvSpPr txBox="1"/>
          <p:nvPr/>
        </p:nvSpPr>
        <p:spPr>
          <a:xfrm>
            <a:off x="3713162" y="3682726"/>
            <a:ext cx="36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新細明體" charset="-120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CE3AA15-1717-4575-8610-228760700B92}"/>
              </a:ext>
            </a:extLst>
          </p:cNvPr>
          <p:cNvSpPr txBox="1"/>
          <p:nvPr/>
        </p:nvSpPr>
        <p:spPr>
          <a:xfrm>
            <a:off x="5206590" y="3685241"/>
            <a:ext cx="36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Oval 7">
            <a:extLst>
              <a:ext uri="{FF2B5EF4-FFF2-40B4-BE49-F238E27FC236}">
                <a16:creationId xmlns:a16="http://schemas.microsoft.com/office/drawing/2014/main" id="{6BB498D4-5B18-4CE5-BA98-FDB2F96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884" y="4438974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D96A045E-074D-4310-A215-91A90E29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8" y="3904867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23D99B34-9DF4-4C32-9496-5332552F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00" y="4993267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CCC0128E-6302-4ED2-940B-FC0A3E7E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28" y="4453685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75" name="Line 24">
            <a:extLst>
              <a:ext uri="{FF2B5EF4-FFF2-40B4-BE49-F238E27FC236}">
                <a16:creationId xmlns:a16="http://schemas.microsoft.com/office/drawing/2014/main" id="{269D0E75-44AA-4B26-83A4-A37513AF68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38" y="4146965"/>
            <a:ext cx="155791" cy="32118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6" name="Line 24">
            <a:extLst>
              <a:ext uri="{FF2B5EF4-FFF2-40B4-BE49-F238E27FC236}">
                <a16:creationId xmlns:a16="http://schemas.microsoft.com/office/drawing/2014/main" id="{9ECE537F-710D-4E52-AB47-D0980E5FA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9695" y="4695052"/>
            <a:ext cx="155791" cy="32118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623D44EF-AB5F-4692-98C3-D145D594F8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8977" y="4169399"/>
            <a:ext cx="204348" cy="298754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CA0A8A6E-1B10-4685-893B-58A0E433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1" y="4981101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E0651BE1-F8FA-48C6-8B8A-F9BC4BA82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3788" y="4674381"/>
            <a:ext cx="155790" cy="32118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30262A51-FDA8-44E5-94B1-EE0F67F96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7878" y="4682348"/>
            <a:ext cx="167351" cy="298754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6125022-701D-4AF0-985B-38A03293F9D9}"/>
              </a:ext>
            </a:extLst>
          </p:cNvPr>
          <p:cNvSpPr txBox="1"/>
          <p:nvPr/>
        </p:nvSpPr>
        <p:spPr>
          <a:xfrm>
            <a:off x="457200" y="3720201"/>
            <a:ext cx="36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新細明體" charset="-120"/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Oval 7">
            <a:extLst>
              <a:ext uri="{FF2B5EF4-FFF2-40B4-BE49-F238E27FC236}">
                <a16:creationId xmlns:a16="http://schemas.microsoft.com/office/drawing/2014/main" id="{B30CC896-44A9-4419-9E6F-6290C519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00" y="5200974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E2EDF510-A450-4A57-AB64-5751A918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734" y="4666867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85" name="Oval 7">
            <a:extLst>
              <a:ext uri="{FF2B5EF4-FFF2-40B4-BE49-F238E27FC236}">
                <a16:creationId xmlns:a16="http://schemas.microsoft.com/office/drawing/2014/main" id="{9B49CA58-E515-4EB7-83CC-8CF66610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16" y="5755267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86" name="Oval 7">
            <a:extLst>
              <a:ext uri="{FF2B5EF4-FFF2-40B4-BE49-F238E27FC236}">
                <a16:creationId xmlns:a16="http://schemas.microsoft.com/office/drawing/2014/main" id="{77A2EBED-2015-4F2D-8815-46F6DED1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944" y="5215685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3C6A01A8-A181-422E-B98F-F050BD8E4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854" y="4908965"/>
            <a:ext cx="155791" cy="32118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8" name="Line 24">
            <a:extLst>
              <a:ext uri="{FF2B5EF4-FFF2-40B4-BE49-F238E27FC236}">
                <a16:creationId xmlns:a16="http://schemas.microsoft.com/office/drawing/2014/main" id="{96CEAB6D-8BF7-432D-8D58-E93B972C27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011" y="5457052"/>
            <a:ext cx="155791" cy="32118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9" name="Line 24">
            <a:extLst>
              <a:ext uri="{FF2B5EF4-FFF2-40B4-BE49-F238E27FC236}">
                <a16:creationId xmlns:a16="http://schemas.microsoft.com/office/drawing/2014/main" id="{D9107E3E-A818-4218-9995-186821AE8C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9642" y="4908962"/>
            <a:ext cx="170998" cy="32119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F49EEAB2-ED43-44A8-B214-2CC72FAE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544" y="4554189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91" name="Line 24">
            <a:extLst>
              <a:ext uri="{FF2B5EF4-FFF2-40B4-BE49-F238E27FC236}">
                <a16:creationId xmlns:a16="http://schemas.microsoft.com/office/drawing/2014/main" id="{93153A5E-1E2D-43CA-B603-6DBE9C427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7837" y="4682348"/>
            <a:ext cx="489707" cy="111144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" name="Line 24">
            <a:extLst>
              <a:ext uri="{FF2B5EF4-FFF2-40B4-BE49-F238E27FC236}">
                <a16:creationId xmlns:a16="http://schemas.microsoft.com/office/drawing/2014/main" id="{5A151065-9FE1-4E36-A6EE-2581B79B76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0014" y="4981099"/>
            <a:ext cx="240392" cy="264534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F07B4508-8B63-409F-80B8-AD7D3231D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52" y="4402334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94" name="Oval 7">
            <a:extLst>
              <a:ext uri="{FF2B5EF4-FFF2-40B4-BE49-F238E27FC236}">
                <a16:creationId xmlns:a16="http://schemas.microsoft.com/office/drawing/2014/main" id="{8F85343E-8A36-499B-8886-A9BC6470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4" y="4054695"/>
            <a:ext cx="255256" cy="264533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56766FA0-9A7F-42DC-9750-7CE05F3FF0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97929" y="4591112"/>
            <a:ext cx="288188" cy="20238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C53DD899-B5DD-4AF2-84D2-E4CE1BA69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8867" y="4319228"/>
            <a:ext cx="75727" cy="39734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0A152BE-667F-4F66-84BA-5DCCDA891B22}"/>
              </a:ext>
            </a:extLst>
          </p:cNvPr>
          <p:cNvGrpSpPr/>
          <p:nvPr/>
        </p:nvGrpSpPr>
        <p:grpSpPr>
          <a:xfrm>
            <a:off x="6962675" y="3682726"/>
            <a:ext cx="1435628" cy="1601828"/>
            <a:chOff x="6962675" y="3682726"/>
            <a:chExt cx="1435628" cy="16018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C95B389-1A46-49C7-B2B1-8E6A4840D128}"/>
                </a:ext>
              </a:extLst>
            </p:cNvPr>
            <p:cNvSpPr txBox="1"/>
            <p:nvPr/>
          </p:nvSpPr>
          <p:spPr>
            <a:xfrm>
              <a:off x="6962675" y="3682726"/>
              <a:ext cx="367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ea typeface="新細明體" charset="-120"/>
                </a:rPr>
                <a:t>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9189FB94-BFC3-487E-95C7-9B1DDD848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400" y="4465728"/>
              <a:ext cx="255256" cy="264533"/>
            </a:xfrm>
            <a:prstGeom prst="ellipse">
              <a:avLst/>
            </a:prstGeom>
            <a:solidFill>
              <a:srgbClr val="99CC00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A35065BF-39D7-406E-9CBA-8788BE59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934" y="3931621"/>
              <a:ext cx="255256" cy="264533"/>
            </a:xfrm>
            <a:prstGeom prst="ellipse">
              <a:avLst/>
            </a:prstGeom>
            <a:solidFill>
              <a:srgbClr val="99CC00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D2A71EF2-8A5A-4623-8C29-08AFC1582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816" y="5020021"/>
              <a:ext cx="255256" cy="264533"/>
            </a:xfrm>
            <a:prstGeom prst="ellipse">
              <a:avLst/>
            </a:prstGeom>
            <a:solidFill>
              <a:srgbClr val="99CC00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5320C66C-2CF2-45CF-9A5B-6F8FBF4F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8144" y="4480439"/>
              <a:ext cx="255256" cy="264533"/>
            </a:xfrm>
            <a:prstGeom prst="ellipse">
              <a:avLst/>
            </a:prstGeom>
            <a:solidFill>
              <a:srgbClr val="99CC00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66" name="Line 24">
              <a:extLst>
                <a:ext uri="{FF2B5EF4-FFF2-40B4-BE49-F238E27FC236}">
                  <a16:creationId xmlns:a16="http://schemas.microsoft.com/office/drawing/2014/main" id="{38D003AE-CD2E-4C0C-AE3F-F845C8227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7054" y="4173719"/>
              <a:ext cx="155791" cy="321188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26A45E22-48C1-4012-8438-336D5DA89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7211" y="4721806"/>
              <a:ext cx="155791" cy="321188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F89C08B1-941D-4951-A7FC-1A16A692C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15051" y="4173719"/>
              <a:ext cx="155790" cy="321188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1" name="Oval 7">
              <a:extLst>
                <a:ext uri="{FF2B5EF4-FFF2-40B4-BE49-F238E27FC236}">
                  <a16:creationId xmlns:a16="http://schemas.microsoft.com/office/drawing/2014/main" id="{0193331E-1483-4EA1-BC34-03022BAE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047" y="3913838"/>
              <a:ext cx="255256" cy="264533"/>
            </a:xfrm>
            <a:prstGeom prst="ellipse">
              <a:avLst/>
            </a:prstGeom>
            <a:solidFill>
              <a:srgbClr val="99CC00"/>
            </a:solidFill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</p:grpSp>
      <p:sp>
        <p:nvSpPr>
          <p:cNvPr id="102" name="Oval 7">
            <a:extLst>
              <a:ext uri="{FF2B5EF4-FFF2-40B4-BE49-F238E27FC236}">
                <a16:creationId xmlns:a16="http://schemas.microsoft.com/office/drawing/2014/main" id="{A1EE46B5-F75F-4F0C-A0B6-A52A36900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434" y="4667620"/>
            <a:ext cx="255256" cy="264533"/>
          </a:xfrm>
          <a:prstGeom prst="ellipse">
            <a:avLst/>
          </a:prstGeom>
          <a:solidFill>
            <a:srgbClr val="FF7C8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03628A-F49F-4CF2-B680-71D88EFC3926}"/>
              </a:ext>
            </a:extLst>
          </p:cNvPr>
          <p:cNvGrpSpPr/>
          <p:nvPr/>
        </p:nvGrpSpPr>
        <p:grpSpPr>
          <a:xfrm>
            <a:off x="4212430" y="4146965"/>
            <a:ext cx="483787" cy="848604"/>
            <a:chOff x="4212430" y="4146965"/>
            <a:chExt cx="483787" cy="848604"/>
          </a:xfrm>
        </p:grpSpPr>
        <p:sp>
          <p:nvSpPr>
            <p:cNvPr id="103" name="Line 24">
              <a:extLst>
                <a:ext uri="{FF2B5EF4-FFF2-40B4-BE49-F238E27FC236}">
                  <a16:creationId xmlns:a16="http://schemas.microsoft.com/office/drawing/2014/main" id="{71CBE759-3192-4973-827F-33292168D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2430" y="4146965"/>
              <a:ext cx="155791" cy="3211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55C1CCF0-B0E1-4816-B291-F205FF2A4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1869" y="4169399"/>
              <a:ext cx="204348" cy="2987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223768A2-4E97-46FD-8749-30269EBAF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6680" y="4674381"/>
              <a:ext cx="155790" cy="3211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id="{A7F10C52-1942-4CCA-9343-0D9FE6588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0770" y="4682348"/>
              <a:ext cx="167351" cy="2987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701396-67A5-154B-BED0-9ADAC1865563}"/>
              </a:ext>
            </a:extLst>
          </p:cNvPr>
          <p:cNvSpPr txBox="1"/>
          <p:nvPr/>
        </p:nvSpPr>
        <p:spPr>
          <a:xfrm>
            <a:off x="3162800" y="5755267"/>
            <a:ext cx="4324254" cy="37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 and D</a:t>
            </a:r>
          </a:p>
        </p:txBody>
      </p:sp>
    </p:spTree>
    <p:extLst>
      <p:ext uri="{BB962C8B-B14F-4D97-AF65-F5344CB8AC3E}">
        <p14:creationId xmlns:p14="http://schemas.microsoft.com/office/powerpoint/2010/main" val="22376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2" grpId="0" animBg="1"/>
      <p:bldP spid="48" grpId="0"/>
      <p:bldP spid="49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98C9DD-5E91-4442-B60B-BA7478CF0CD0}" type="slidenum">
              <a:rPr lang="zh-TW" altLang="en-US" smtClean="0">
                <a:ea typeface="新細明體" charset="-120"/>
              </a:rPr>
              <a:pPr eaLnBrk="1" hangingPunct="1"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Property of Trees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Nodes represent information (data)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Branches represent links between the nodes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If the total number of nodes (i.e. </a:t>
            </a:r>
            <a:r>
              <a:rPr lang="en-US" altLang="zh-TW" b="1" dirty="0">
                <a:ea typeface="新細明體" charset="-120"/>
              </a:rPr>
              <a:t>root node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dirty="0">
                <a:ea typeface="新細明體" charset="-120"/>
              </a:rPr>
              <a:t>interior nodes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ea typeface="新細明體" charset="-120"/>
              </a:rPr>
              <a:t>leaf nodes</a:t>
            </a:r>
            <a:r>
              <a:rPr lang="en-US" altLang="zh-TW" dirty="0">
                <a:ea typeface="新細明體" charset="-120"/>
              </a:rPr>
              <a:t>) is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, how many branches in the tree?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Number of branches is ?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4953000" y="53340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8A0DDE-CF56-4155-B379-CD63807AD04B}" type="slidenum">
              <a:rPr lang="zh-TW" altLang="en-US" smtClean="0">
                <a:ea typeface="新細明體" charset="-120"/>
              </a:rPr>
              <a:pPr eaLnBrk="1" hangingPunct="1"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Parent, Children &amp; Sibling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This tree has 13 nodes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Node A has 3 </a:t>
            </a:r>
            <a:r>
              <a:rPr lang="en-US" altLang="zh-TW" sz="2400" dirty="0">
                <a:solidFill>
                  <a:srgbClr val="FF6600"/>
                </a:solidFill>
                <a:ea typeface="新細明體" charset="-120"/>
              </a:rPr>
              <a:t>children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Nodes B, C and D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Node A is the </a:t>
            </a:r>
            <a:r>
              <a:rPr lang="en-US" altLang="zh-TW" sz="2400" dirty="0">
                <a:solidFill>
                  <a:srgbClr val="FF6600"/>
                </a:solidFill>
                <a:ea typeface="新細明體" charset="-120"/>
              </a:rPr>
              <a:t>parent </a:t>
            </a:r>
            <a:r>
              <a:rPr lang="en-US" altLang="zh-TW" sz="2400" dirty="0">
                <a:ea typeface="新細明體" charset="-120"/>
              </a:rPr>
              <a:t>of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B, C and D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Node G is the </a:t>
            </a:r>
            <a:r>
              <a:rPr lang="en-US" altLang="zh-TW" sz="2400" dirty="0">
                <a:solidFill>
                  <a:srgbClr val="FF6600"/>
                </a:solidFill>
                <a:ea typeface="新細明體" charset="-120"/>
              </a:rPr>
              <a:t>parent</a:t>
            </a:r>
            <a:r>
              <a:rPr lang="en-US" altLang="zh-TW" sz="2400" dirty="0">
                <a:ea typeface="新細明體" charset="-120"/>
              </a:rPr>
              <a:t> of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Nodes J, K and L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Node G is the </a:t>
            </a:r>
            <a:r>
              <a:rPr lang="en-US" altLang="zh-TW" sz="2400" dirty="0">
                <a:solidFill>
                  <a:srgbClr val="FF6600"/>
                </a:solidFill>
                <a:ea typeface="新細明體" charset="-120"/>
              </a:rPr>
              <a:t>child </a:t>
            </a:r>
            <a:r>
              <a:rPr lang="en-US" altLang="zh-TW" sz="2400" dirty="0">
                <a:ea typeface="新細明體" charset="-120"/>
              </a:rPr>
              <a:t>of C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J, K and L are </a:t>
            </a:r>
            <a:r>
              <a:rPr lang="en-US" altLang="zh-TW" sz="2400" dirty="0">
                <a:solidFill>
                  <a:srgbClr val="FF6600"/>
                </a:solidFill>
                <a:ea typeface="新細明體" charset="-120"/>
              </a:rPr>
              <a:t>sibling</a:t>
            </a:r>
            <a:r>
              <a:rPr lang="en-US" altLang="zh-TW" sz="2400" dirty="0">
                <a:ea typeface="新細明體" charset="-120"/>
              </a:rPr>
              <a:t> nodes 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(share the same parent) 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V="1">
            <a:off x="5943600" y="2384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rot="16200000" flipV="1">
            <a:off x="6934200" y="2384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6781800" y="2460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V="1">
            <a:off x="6781800" y="3603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V="1">
            <a:off x="7772400" y="3603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V="1">
            <a:off x="5029200" y="3527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V="1">
            <a:off x="5867400" y="3603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V="1">
            <a:off x="5943600" y="46704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V="1">
            <a:off x="6781800" y="4746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rot="16200000" flipV="1">
            <a:off x="6934200" y="4670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47244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56388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3329" name="Oval 21"/>
          <p:cNvSpPr>
            <a:spLocks noChangeArrowheads="1"/>
          </p:cNvSpPr>
          <p:nvPr/>
        </p:nvSpPr>
        <p:spPr bwMode="auto">
          <a:xfrm>
            <a:off x="7543800" y="4289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 rot="16200000" flipV="1">
            <a:off x="7924800" y="35274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 flipV="1">
            <a:off x="8763000" y="47466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32" name="Oval 27"/>
          <p:cNvSpPr>
            <a:spLocks noChangeArrowheads="1"/>
          </p:cNvSpPr>
          <p:nvPr/>
        </p:nvSpPr>
        <p:spPr bwMode="auto">
          <a:xfrm>
            <a:off x="85344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3333" name="Oval 28"/>
          <p:cNvSpPr>
            <a:spLocks noChangeArrowheads="1"/>
          </p:cNvSpPr>
          <p:nvPr/>
        </p:nvSpPr>
        <p:spPr bwMode="auto">
          <a:xfrm>
            <a:off x="85344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13334" name="Text Box 30"/>
          <p:cNvSpPr txBox="1">
            <a:spLocks noChangeArrowheads="1"/>
          </p:cNvSpPr>
          <p:nvPr/>
        </p:nvSpPr>
        <p:spPr bwMode="auto">
          <a:xfrm>
            <a:off x="7086600" y="1981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291846" name="Oval 6"/>
          <p:cNvSpPr>
            <a:spLocks noChangeArrowheads="1"/>
          </p:cNvSpPr>
          <p:nvPr/>
        </p:nvSpPr>
        <p:spPr bwMode="auto">
          <a:xfrm>
            <a:off x="6553200" y="20034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5638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75438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6553200" y="3146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6553200" y="42894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91862" name="Oval 22"/>
          <p:cNvSpPr>
            <a:spLocks noChangeArrowheads="1"/>
          </p:cNvSpPr>
          <p:nvPr/>
        </p:nvSpPr>
        <p:spPr bwMode="auto">
          <a:xfrm>
            <a:off x="75438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91863" name="Oval 23"/>
          <p:cNvSpPr>
            <a:spLocks noChangeArrowheads="1"/>
          </p:cNvSpPr>
          <p:nvPr/>
        </p:nvSpPr>
        <p:spPr bwMode="auto">
          <a:xfrm>
            <a:off x="56388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291864" name="Oval 24"/>
          <p:cNvSpPr>
            <a:spLocks noChangeArrowheads="1"/>
          </p:cNvSpPr>
          <p:nvPr/>
        </p:nvSpPr>
        <p:spPr bwMode="auto">
          <a:xfrm>
            <a:off x="6553200" y="54324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918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918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918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918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918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2918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918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2918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 animBg="1"/>
      <p:bldP spid="291847" grpId="0" animBg="1"/>
      <p:bldP spid="291848" grpId="0" animBg="1"/>
      <p:bldP spid="291850" grpId="0" animBg="1"/>
      <p:bldP spid="291852" grpId="0" animBg="1"/>
      <p:bldP spid="291862" grpId="0" animBg="1"/>
      <p:bldP spid="291863" grpId="0" animBg="1"/>
      <p:bldP spid="291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F93EE-DF2D-4F71-B239-050220394095}" type="slidenum">
              <a:rPr lang="zh-TW" altLang="en-US" smtClean="0">
                <a:ea typeface="新細明體" charset="-120"/>
              </a:rPr>
              <a:pPr eaLnBrk="1" hangingPunct="1"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4732" name="Freeform 60"/>
          <p:cNvSpPr>
            <a:spLocks/>
          </p:cNvSpPr>
          <p:nvPr/>
        </p:nvSpPr>
        <p:spPr bwMode="auto">
          <a:xfrm>
            <a:off x="4800600" y="3484563"/>
            <a:ext cx="2590800" cy="3068637"/>
          </a:xfrm>
          <a:custGeom>
            <a:avLst/>
            <a:gdLst/>
            <a:ahLst/>
            <a:cxnLst>
              <a:cxn ang="0">
                <a:pos x="648" y="7"/>
              </a:cxn>
              <a:cxn ang="0">
                <a:pos x="601" y="88"/>
              </a:cxn>
              <a:cxn ang="0">
                <a:pos x="587" y="129"/>
              </a:cxn>
              <a:cxn ang="0">
                <a:pos x="493" y="901"/>
              </a:cxn>
              <a:cxn ang="0">
                <a:pos x="432" y="1037"/>
              </a:cxn>
              <a:cxn ang="0">
                <a:pos x="364" y="1132"/>
              </a:cxn>
              <a:cxn ang="0">
                <a:pos x="303" y="1193"/>
              </a:cxn>
              <a:cxn ang="0">
                <a:pos x="249" y="1247"/>
              </a:cxn>
              <a:cxn ang="0">
                <a:pos x="174" y="1321"/>
              </a:cxn>
              <a:cxn ang="0">
                <a:pos x="127" y="1382"/>
              </a:cxn>
              <a:cxn ang="0">
                <a:pos x="45" y="1497"/>
              </a:cxn>
              <a:cxn ang="0">
                <a:pos x="18" y="1558"/>
              </a:cxn>
              <a:cxn ang="0">
                <a:pos x="72" y="1748"/>
              </a:cxn>
              <a:cxn ang="0">
                <a:pos x="269" y="1870"/>
              </a:cxn>
              <a:cxn ang="0">
                <a:pos x="953" y="1877"/>
              </a:cxn>
              <a:cxn ang="0">
                <a:pos x="1394" y="1911"/>
              </a:cxn>
              <a:cxn ang="0">
                <a:pos x="1678" y="1863"/>
              </a:cxn>
              <a:cxn ang="0">
                <a:pos x="1712" y="1769"/>
              </a:cxn>
              <a:cxn ang="0">
                <a:pos x="1678" y="1491"/>
              </a:cxn>
              <a:cxn ang="0">
                <a:pos x="1550" y="1362"/>
              </a:cxn>
              <a:cxn ang="0">
                <a:pos x="1448" y="1260"/>
              </a:cxn>
              <a:cxn ang="0">
                <a:pos x="1285" y="1064"/>
              </a:cxn>
              <a:cxn ang="0">
                <a:pos x="1252" y="1023"/>
              </a:cxn>
              <a:cxn ang="0">
                <a:pos x="1224" y="982"/>
              </a:cxn>
              <a:cxn ang="0">
                <a:pos x="1218" y="955"/>
              </a:cxn>
              <a:cxn ang="0">
                <a:pos x="1204" y="915"/>
              </a:cxn>
              <a:cxn ang="0">
                <a:pos x="1136" y="325"/>
              </a:cxn>
              <a:cxn ang="0">
                <a:pos x="1028" y="163"/>
              </a:cxn>
              <a:cxn ang="0">
                <a:pos x="770" y="0"/>
              </a:cxn>
              <a:cxn ang="0">
                <a:pos x="648" y="7"/>
              </a:cxn>
            </a:cxnLst>
            <a:rect l="0" t="0" r="r" b="b"/>
            <a:pathLst>
              <a:path w="1758" h="1933">
                <a:moveTo>
                  <a:pt x="648" y="7"/>
                </a:moveTo>
                <a:cubicBezTo>
                  <a:pt x="625" y="42"/>
                  <a:pt x="616" y="44"/>
                  <a:pt x="601" y="88"/>
                </a:cubicBezTo>
                <a:cubicBezTo>
                  <a:pt x="596" y="102"/>
                  <a:pt x="587" y="129"/>
                  <a:pt x="587" y="129"/>
                </a:cubicBezTo>
                <a:cubicBezTo>
                  <a:pt x="583" y="466"/>
                  <a:pt x="625" y="637"/>
                  <a:pt x="493" y="901"/>
                </a:cubicBezTo>
                <a:cubicBezTo>
                  <a:pt x="469" y="949"/>
                  <a:pt x="471" y="996"/>
                  <a:pt x="432" y="1037"/>
                </a:cubicBezTo>
                <a:cubicBezTo>
                  <a:pt x="417" y="1081"/>
                  <a:pt x="404" y="1104"/>
                  <a:pt x="364" y="1132"/>
                </a:cubicBezTo>
                <a:cubicBezTo>
                  <a:pt x="346" y="1158"/>
                  <a:pt x="325" y="1171"/>
                  <a:pt x="303" y="1193"/>
                </a:cubicBezTo>
                <a:cubicBezTo>
                  <a:pt x="284" y="1212"/>
                  <a:pt x="272" y="1231"/>
                  <a:pt x="249" y="1247"/>
                </a:cubicBezTo>
                <a:cubicBezTo>
                  <a:pt x="228" y="1277"/>
                  <a:pt x="204" y="1301"/>
                  <a:pt x="174" y="1321"/>
                </a:cubicBezTo>
                <a:cubicBezTo>
                  <a:pt x="161" y="1360"/>
                  <a:pt x="172" y="1337"/>
                  <a:pt x="127" y="1382"/>
                </a:cubicBezTo>
                <a:cubicBezTo>
                  <a:pt x="92" y="1417"/>
                  <a:pt x="81" y="1463"/>
                  <a:pt x="45" y="1497"/>
                </a:cubicBezTo>
                <a:cubicBezTo>
                  <a:pt x="38" y="1521"/>
                  <a:pt x="32" y="1537"/>
                  <a:pt x="18" y="1558"/>
                </a:cubicBezTo>
                <a:cubicBezTo>
                  <a:pt x="0" y="1611"/>
                  <a:pt x="20" y="1714"/>
                  <a:pt x="72" y="1748"/>
                </a:cubicBezTo>
                <a:cubicBezTo>
                  <a:pt x="98" y="1824"/>
                  <a:pt x="190" y="1869"/>
                  <a:pt x="269" y="1870"/>
                </a:cubicBezTo>
                <a:cubicBezTo>
                  <a:pt x="497" y="1874"/>
                  <a:pt x="725" y="1875"/>
                  <a:pt x="953" y="1877"/>
                </a:cubicBezTo>
                <a:cubicBezTo>
                  <a:pt x="1105" y="1882"/>
                  <a:pt x="1244" y="1902"/>
                  <a:pt x="1394" y="1911"/>
                </a:cubicBezTo>
                <a:cubicBezTo>
                  <a:pt x="1501" y="1933"/>
                  <a:pt x="1593" y="1923"/>
                  <a:pt x="1678" y="1863"/>
                </a:cubicBezTo>
                <a:cubicBezTo>
                  <a:pt x="1716" y="1808"/>
                  <a:pt x="1704" y="1839"/>
                  <a:pt x="1712" y="1769"/>
                </a:cubicBezTo>
                <a:cubicBezTo>
                  <a:pt x="1711" y="1724"/>
                  <a:pt x="1758" y="1541"/>
                  <a:pt x="1678" y="1491"/>
                </a:cubicBezTo>
                <a:cubicBezTo>
                  <a:pt x="1647" y="1441"/>
                  <a:pt x="1599" y="1396"/>
                  <a:pt x="1550" y="1362"/>
                </a:cubicBezTo>
                <a:cubicBezTo>
                  <a:pt x="1522" y="1323"/>
                  <a:pt x="1487" y="1288"/>
                  <a:pt x="1448" y="1260"/>
                </a:cubicBezTo>
                <a:cubicBezTo>
                  <a:pt x="1399" y="1188"/>
                  <a:pt x="1331" y="1139"/>
                  <a:pt x="1285" y="1064"/>
                </a:cubicBezTo>
                <a:cubicBezTo>
                  <a:pt x="1249" y="1006"/>
                  <a:pt x="1298" y="1082"/>
                  <a:pt x="1252" y="1023"/>
                </a:cubicBezTo>
                <a:cubicBezTo>
                  <a:pt x="1242" y="1010"/>
                  <a:pt x="1224" y="982"/>
                  <a:pt x="1224" y="982"/>
                </a:cubicBezTo>
                <a:cubicBezTo>
                  <a:pt x="1222" y="973"/>
                  <a:pt x="1221" y="964"/>
                  <a:pt x="1218" y="955"/>
                </a:cubicBezTo>
                <a:cubicBezTo>
                  <a:pt x="1214" y="941"/>
                  <a:pt x="1204" y="915"/>
                  <a:pt x="1204" y="915"/>
                </a:cubicBezTo>
                <a:cubicBezTo>
                  <a:pt x="1176" y="720"/>
                  <a:pt x="1254" y="493"/>
                  <a:pt x="1136" y="325"/>
                </a:cubicBezTo>
                <a:cubicBezTo>
                  <a:pt x="1122" y="279"/>
                  <a:pt x="1069" y="190"/>
                  <a:pt x="1028" y="163"/>
                </a:cubicBezTo>
                <a:cubicBezTo>
                  <a:pt x="985" y="34"/>
                  <a:pt x="879" y="36"/>
                  <a:pt x="770" y="0"/>
                </a:cubicBezTo>
                <a:cubicBezTo>
                  <a:pt x="653" y="7"/>
                  <a:pt x="693" y="7"/>
                  <a:pt x="648" y="7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7000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4733" name="Freeform 61"/>
          <p:cNvSpPr>
            <a:spLocks/>
          </p:cNvSpPr>
          <p:nvPr/>
        </p:nvSpPr>
        <p:spPr bwMode="auto">
          <a:xfrm>
            <a:off x="6400800" y="3511550"/>
            <a:ext cx="2057400" cy="2987675"/>
          </a:xfrm>
          <a:custGeom>
            <a:avLst/>
            <a:gdLst/>
            <a:ahLst/>
            <a:cxnLst>
              <a:cxn ang="0">
                <a:pos x="272" y="54"/>
              </a:cxn>
              <a:cxn ang="0">
                <a:pos x="279" y="1111"/>
              </a:cxn>
              <a:cxn ang="0">
                <a:pos x="401" y="1138"/>
              </a:cxn>
              <a:cxn ang="0">
                <a:pos x="509" y="1199"/>
              </a:cxn>
              <a:cxn ang="0">
                <a:pos x="597" y="1246"/>
              </a:cxn>
              <a:cxn ang="0">
                <a:pos x="699" y="1314"/>
              </a:cxn>
              <a:cxn ang="0">
                <a:pos x="740" y="1355"/>
              </a:cxn>
              <a:cxn ang="0">
                <a:pos x="821" y="1416"/>
              </a:cxn>
              <a:cxn ang="0">
                <a:pos x="855" y="1477"/>
              </a:cxn>
              <a:cxn ang="0">
                <a:pos x="869" y="1518"/>
              </a:cxn>
              <a:cxn ang="0">
                <a:pos x="936" y="1877"/>
              </a:cxn>
              <a:cxn ang="0">
                <a:pos x="1058" y="1978"/>
              </a:cxn>
              <a:cxn ang="0">
                <a:pos x="1255" y="1972"/>
              </a:cxn>
              <a:cxn ang="0">
                <a:pos x="1295" y="1944"/>
              </a:cxn>
              <a:cxn ang="0">
                <a:pos x="1384" y="1870"/>
              </a:cxn>
              <a:cxn ang="0">
                <a:pos x="1411" y="1795"/>
              </a:cxn>
              <a:cxn ang="0">
                <a:pos x="1417" y="1755"/>
              </a:cxn>
              <a:cxn ang="0">
                <a:pos x="1329" y="725"/>
              </a:cxn>
              <a:cxn ang="0">
                <a:pos x="1302" y="684"/>
              </a:cxn>
              <a:cxn ang="0">
                <a:pos x="1268" y="616"/>
              </a:cxn>
              <a:cxn ang="0">
                <a:pos x="1228" y="576"/>
              </a:cxn>
              <a:cxn ang="0">
                <a:pos x="1173" y="508"/>
              </a:cxn>
              <a:cxn ang="0">
                <a:pos x="1133" y="467"/>
              </a:cxn>
              <a:cxn ang="0">
                <a:pos x="1126" y="447"/>
              </a:cxn>
              <a:cxn ang="0">
                <a:pos x="1106" y="433"/>
              </a:cxn>
              <a:cxn ang="0">
                <a:pos x="977" y="291"/>
              </a:cxn>
              <a:cxn ang="0">
                <a:pos x="923" y="244"/>
              </a:cxn>
              <a:cxn ang="0">
                <a:pos x="821" y="155"/>
              </a:cxn>
              <a:cxn ang="0">
                <a:pos x="699" y="81"/>
              </a:cxn>
              <a:cxn ang="0">
                <a:pos x="597" y="27"/>
              </a:cxn>
              <a:cxn ang="0">
                <a:pos x="536" y="0"/>
              </a:cxn>
              <a:cxn ang="0">
                <a:pos x="286" y="33"/>
              </a:cxn>
              <a:cxn ang="0">
                <a:pos x="272" y="54"/>
              </a:cxn>
            </a:cxnLst>
            <a:rect l="0" t="0" r="r" b="b"/>
            <a:pathLst>
              <a:path w="1495" h="1978">
                <a:moveTo>
                  <a:pt x="272" y="54"/>
                </a:moveTo>
                <a:cubicBezTo>
                  <a:pt x="185" y="388"/>
                  <a:pt x="0" y="927"/>
                  <a:pt x="279" y="1111"/>
                </a:cubicBezTo>
                <a:cubicBezTo>
                  <a:pt x="307" y="1129"/>
                  <a:pt x="368" y="1131"/>
                  <a:pt x="401" y="1138"/>
                </a:cubicBezTo>
                <a:cubicBezTo>
                  <a:pt x="436" y="1163"/>
                  <a:pt x="471" y="1180"/>
                  <a:pt x="509" y="1199"/>
                </a:cubicBezTo>
                <a:cubicBezTo>
                  <a:pt x="539" y="1214"/>
                  <a:pt x="565" y="1236"/>
                  <a:pt x="597" y="1246"/>
                </a:cubicBezTo>
                <a:cubicBezTo>
                  <a:pt x="628" y="1277"/>
                  <a:pt x="663" y="1290"/>
                  <a:pt x="699" y="1314"/>
                </a:cubicBezTo>
                <a:cubicBezTo>
                  <a:pt x="715" y="1325"/>
                  <a:pt x="724" y="1344"/>
                  <a:pt x="740" y="1355"/>
                </a:cubicBezTo>
                <a:cubicBezTo>
                  <a:pt x="769" y="1375"/>
                  <a:pt x="793" y="1396"/>
                  <a:pt x="821" y="1416"/>
                </a:cubicBezTo>
                <a:cubicBezTo>
                  <a:pt x="834" y="1434"/>
                  <a:pt x="846" y="1457"/>
                  <a:pt x="855" y="1477"/>
                </a:cubicBezTo>
                <a:cubicBezTo>
                  <a:pt x="861" y="1490"/>
                  <a:pt x="869" y="1518"/>
                  <a:pt x="869" y="1518"/>
                </a:cubicBezTo>
                <a:cubicBezTo>
                  <a:pt x="871" y="1606"/>
                  <a:pt x="831" y="1804"/>
                  <a:pt x="936" y="1877"/>
                </a:cubicBezTo>
                <a:cubicBezTo>
                  <a:pt x="968" y="1923"/>
                  <a:pt x="1012" y="1948"/>
                  <a:pt x="1058" y="1978"/>
                </a:cubicBezTo>
                <a:cubicBezTo>
                  <a:pt x="1124" y="1976"/>
                  <a:pt x="1189" y="1976"/>
                  <a:pt x="1255" y="1972"/>
                </a:cubicBezTo>
                <a:cubicBezTo>
                  <a:pt x="1278" y="1971"/>
                  <a:pt x="1278" y="1958"/>
                  <a:pt x="1295" y="1944"/>
                </a:cubicBezTo>
                <a:cubicBezTo>
                  <a:pt x="1325" y="1919"/>
                  <a:pt x="1352" y="1893"/>
                  <a:pt x="1384" y="1870"/>
                </a:cubicBezTo>
                <a:cubicBezTo>
                  <a:pt x="1400" y="1846"/>
                  <a:pt x="1402" y="1822"/>
                  <a:pt x="1411" y="1795"/>
                </a:cubicBezTo>
                <a:cubicBezTo>
                  <a:pt x="1413" y="1782"/>
                  <a:pt x="1417" y="1768"/>
                  <a:pt x="1417" y="1755"/>
                </a:cubicBezTo>
                <a:cubicBezTo>
                  <a:pt x="1417" y="1733"/>
                  <a:pt x="1495" y="962"/>
                  <a:pt x="1329" y="725"/>
                </a:cubicBezTo>
                <a:cubicBezTo>
                  <a:pt x="1316" y="679"/>
                  <a:pt x="1334" y="730"/>
                  <a:pt x="1302" y="684"/>
                </a:cubicBezTo>
                <a:cubicBezTo>
                  <a:pt x="1288" y="664"/>
                  <a:pt x="1284" y="635"/>
                  <a:pt x="1268" y="616"/>
                </a:cubicBezTo>
                <a:cubicBezTo>
                  <a:pt x="1256" y="601"/>
                  <a:pt x="1239" y="591"/>
                  <a:pt x="1228" y="576"/>
                </a:cubicBezTo>
                <a:cubicBezTo>
                  <a:pt x="1210" y="551"/>
                  <a:pt x="1195" y="529"/>
                  <a:pt x="1173" y="508"/>
                </a:cubicBezTo>
                <a:cubicBezTo>
                  <a:pt x="1140" y="439"/>
                  <a:pt x="1185" y="519"/>
                  <a:pt x="1133" y="467"/>
                </a:cubicBezTo>
                <a:cubicBezTo>
                  <a:pt x="1128" y="462"/>
                  <a:pt x="1130" y="453"/>
                  <a:pt x="1126" y="447"/>
                </a:cubicBezTo>
                <a:cubicBezTo>
                  <a:pt x="1121" y="441"/>
                  <a:pt x="1113" y="438"/>
                  <a:pt x="1106" y="433"/>
                </a:cubicBezTo>
                <a:cubicBezTo>
                  <a:pt x="1063" y="374"/>
                  <a:pt x="1028" y="342"/>
                  <a:pt x="977" y="291"/>
                </a:cubicBezTo>
                <a:cubicBezTo>
                  <a:pt x="958" y="272"/>
                  <a:pt x="948" y="252"/>
                  <a:pt x="923" y="244"/>
                </a:cubicBezTo>
                <a:cubicBezTo>
                  <a:pt x="886" y="219"/>
                  <a:pt x="859" y="182"/>
                  <a:pt x="821" y="155"/>
                </a:cubicBezTo>
                <a:cubicBezTo>
                  <a:pt x="797" y="118"/>
                  <a:pt x="738" y="102"/>
                  <a:pt x="699" y="81"/>
                </a:cubicBezTo>
                <a:cubicBezTo>
                  <a:pt x="663" y="62"/>
                  <a:pt x="637" y="39"/>
                  <a:pt x="597" y="27"/>
                </a:cubicBezTo>
                <a:cubicBezTo>
                  <a:pt x="576" y="13"/>
                  <a:pt x="560" y="7"/>
                  <a:pt x="536" y="0"/>
                </a:cubicBezTo>
                <a:cubicBezTo>
                  <a:pt x="442" y="4"/>
                  <a:pt x="372" y="7"/>
                  <a:pt x="286" y="33"/>
                </a:cubicBezTo>
                <a:cubicBezTo>
                  <a:pt x="281" y="40"/>
                  <a:pt x="272" y="54"/>
                  <a:pt x="272" y="54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7000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4731" name="Freeform 59"/>
          <p:cNvSpPr>
            <a:spLocks/>
          </p:cNvSpPr>
          <p:nvPr/>
        </p:nvSpPr>
        <p:spPr bwMode="auto">
          <a:xfrm>
            <a:off x="3849688" y="3344863"/>
            <a:ext cx="1789112" cy="2149475"/>
          </a:xfrm>
          <a:custGeom>
            <a:avLst/>
            <a:gdLst/>
            <a:ahLst/>
            <a:cxnLst>
              <a:cxn ang="0">
                <a:pos x="809" y="0"/>
              </a:cxn>
              <a:cxn ang="0">
                <a:pos x="659" y="40"/>
              </a:cxn>
              <a:cxn ang="0">
                <a:pos x="571" y="115"/>
              </a:cxn>
              <a:cxn ang="0">
                <a:pos x="476" y="196"/>
              </a:cxn>
              <a:cxn ang="0">
                <a:pos x="422" y="251"/>
              </a:cxn>
              <a:cxn ang="0">
                <a:pos x="321" y="352"/>
              </a:cxn>
              <a:cxn ang="0">
                <a:pos x="246" y="440"/>
              </a:cxn>
              <a:cxn ang="0">
                <a:pos x="219" y="488"/>
              </a:cxn>
              <a:cxn ang="0">
                <a:pos x="212" y="508"/>
              </a:cxn>
              <a:cxn ang="0">
                <a:pos x="151" y="596"/>
              </a:cxn>
              <a:cxn ang="0">
                <a:pos x="29" y="820"/>
              </a:cxn>
              <a:cxn ang="0">
                <a:pos x="117" y="1199"/>
              </a:cxn>
              <a:cxn ang="0">
                <a:pos x="185" y="1267"/>
              </a:cxn>
              <a:cxn ang="0">
                <a:pos x="293" y="1308"/>
              </a:cxn>
              <a:cxn ang="0">
                <a:pos x="897" y="1274"/>
              </a:cxn>
              <a:cxn ang="0">
                <a:pos x="937" y="1253"/>
              </a:cxn>
              <a:cxn ang="0">
                <a:pos x="985" y="1213"/>
              </a:cxn>
              <a:cxn ang="0">
                <a:pos x="1025" y="1186"/>
              </a:cxn>
              <a:cxn ang="0">
                <a:pos x="1120" y="1057"/>
              </a:cxn>
              <a:cxn ang="0">
                <a:pos x="1134" y="1009"/>
              </a:cxn>
              <a:cxn ang="0">
                <a:pos x="1174" y="901"/>
              </a:cxn>
              <a:cxn ang="0">
                <a:pos x="1208" y="813"/>
              </a:cxn>
              <a:cxn ang="0">
                <a:pos x="1107" y="203"/>
              </a:cxn>
              <a:cxn ang="0">
                <a:pos x="1052" y="149"/>
              </a:cxn>
              <a:cxn ang="0">
                <a:pos x="917" y="20"/>
              </a:cxn>
              <a:cxn ang="0">
                <a:pos x="809" y="0"/>
              </a:cxn>
            </a:cxnLst>
            <a:rect l="0" t="0" r="r" b="b"/>
            <a:pathLst>
              <a:path w="1279" h="1354">
                <a:moveTo>
                  <a:pt x="809" y="0"/>
                </a:moveTo>
                <a:cubicBezTo>
                  <a:pt x="765" y="27"/>
                  <a:pt x="710" y="31"/>
                  <a:pt x="659" y="40"/>
                </a:cubicBezTo>
                <a:cubicBezTo>
                  <a:pt x="627" y="62"/>
                  <a:pt x="602" y="92"/>
                  <a:pt x="571" y="115"/>
                </a:cubicBezTo>
                <a:cubicBezTo>
                  <a:pt x="549" y="149"/>
                  <a:pt x="511" y="175"/>
                  <a:pt x="476" y="196"/>
                </a:cubicBezTo>
                <a:cubicBezTo>
                  <a:pt x="467" y="228"/>
                  <a:pt x="443" y="225"/>
                  <a:pt x="422" y="251"/>
                </a:cubicBezTo>
                <a:cubicBezTo>
                  <a:pt x="397" y="283"/>
                  <a:pt x="359" y="339"/>
                  <a:pt x="321" y="352"/>
                </a:cubicBezTo>
                <a:cubicBezTo>
                  <a:pt x="293" y="380"/>
                  <a:pt x="274" y="412"/>
                  <a:pt x="246" y="440"/>
                </a:cubicBezTo>
                <a:cubicBezTo>
                  <a:pt x="231" y="496"/>
                  <a:pt x="251" y="440"/>
                  <a:pt x="219" y="488"/>
                </a:cubicBezTo>
                <a:cubicBezTo>
                  <a:pt x="215" y="494"/>
                  <a:pt x="215" y="502"/>
                  <a:pt x="212" y="508"/>
                </a:cubicBezTo>
                <a:cubicBezTo>
                  <a:pt x="197" y="539"/>
                  <a:pt x="171" y="568"/>
                  <a:pt x="151" y="596"/>
                </a:cubicBezTo>
                <a:cubicBezTo>
                  <a:pt x="133" y="681"/>
                  <a:pt x="69" y="744"/>
                  <a:pt x="29" y="820"/>
                </a:cubicBezTo>
                <a:cubicBezTo>
                  <a:pt x="31" y="874"/>
                  <a:pt x="0" y="1158"/>
                  <a:pt x="117" y="1199"/>
                </a:cubicBezTo>
                <a:cubicBezTo>
                  <a:pt x="140" y="1222"/>
                  <a:pt x="162" y="1244"/>
                  <a:pt x="185" y="1267"/>
                </a:cubicBezTo>
                <a:cubicBezTo>
                  <a:pt x="201" y="1283"/>
                  <a:pt x="269" y="1300"/>
                  <a:pt x="293" y="1308"/>
                </a:cubicBezTo>
                <a:cubicBezTo>
                  <a:pt x="952" y="1299"/>
                  <a:pt x="656" y="1354"/>
                  <a:pt x="897" y="1274"/>
                </a:cubicBezTo>
                <a:cubicBezTo>
                  <a:pt x="980" y="1216"/>
                  <a:pt x="860" y="1297"/>
                  <a:pt x="937" y="1253"/>
                </a:cubicBezTo>
                <a:cubicBezTo>
                  <a:pt x="974" y="1232"/>
                  <a:pt x="954" y="1237"/>
                  <a:pt x="985" y="1213"/>
                </a:cubicBezTo>
                <a:cubicBezTo>
                  <a:pt x="998" y="1203"/>
                  <a:pt x="1025" y="1186"/>
                  <a:pt x="1025" y="1186"/>
                </a:cubicBezTo>
                <a:cubicBezTo>
                  <a:pt x="1054" y="1142"/>
                  <a:pt x="1090" y="1102"/>
                  <a:pt x="1120" y="1057"/>
                </a:cubicBezTo>
                <a:cubicBezTo>
                  <a:pt x="1126" y="1047"/>
                  <a:pt x="1131" y="1017"/>
                  <a:pt x="1134" y="1009"/>
                </a:cubicBezTo>
                <a:cubicBezTo>
                  <a:pt x="1159" y="948"/>
                  <a:pt x="1155" y="958"/>
                  <a:pt x="1174" y="901"/>
                </a:cubicBezTo>
                <a:cubicBezTo>
                  <a:pt x="1184" y="871"/>
                  <a:pt x="1201" y="845"/>
                  <a:pt x="1208" y="813"/>
                </a:cubicBezTo>
                <a:cubicBezTo>
                  <a:pt x="1203" y="431"/>
                  <a:pt x="1279" y="405"/>
                  <a:pt x="1107" y="203"/>
                </a:cubicBezTo>
                <a:cubicBezTo>
                  <a:pt x="1088" y="181"/>
                  <a:pt x="1077" y="164"/>
                  <a:pt x="1052" y="149"/>
                </a:cubicBezTo>
                <a:cubicBezTo>
                  <a:pt x="1028" y="112"/>
                  <a:pt x="960" y="42"/>
                  <a:pt x="917" y="20"/>
                </a:cubicBezTo>
                <a:cubicBezTo>
                  <a:pt x="886" y="3"/>
                  <a:pt x="841" y="3"/>
                  <a:pt x="809" y="0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5001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4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Subtrees</a:t>
            </a:r>
          </a:p>
        </p:txBody>
      </p:sp>
      <p:sp>
        <p:nvSpPr>
          <p:cNvPr id="14349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tree is composed of several subtrees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e.g. root has 3 subtrees</a:t>
            </a:r>
          </a:p>
        </p:txBody>
      </p:sp>
      <p:sp>
        <p:nvSpPr>
          <p:cNvPr id="14350" name="Line 4"/>
          <p:cNvSpPr>
            <a:spLocks noChangeShapeType="1"/>
          </p:cNvSpPr>
          <p:nvPr/>
        </p:nvSpPr>
        <p:spPr bwMode="auto">
          <a:xfrm flipV="1">
            <a:off x="5181600" y="2841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51" name="Line 5"/>
          <p:cNvSpPr>
            <a:spLocks noChangeShapeType="1"/>
          </p:cNvSpPr>
          <p:nvPr/>
        </p:nvSpPr>
        <p:spPr bwMode="auto">
          <a:xfrm rot="16200000" flipV="1">
            <a:off x="6172200" y="2841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5791200" y="24606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48768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54" name="Oval 8"/>
          <p:cNvSpPr>
            <a:spLocks noChangeArrowheads="1"/>
          </p:cNvSpPr>
          <p:nvPr/>
        </p:nvSpPr>
        <p:spPr bwMode="auto">
          <a:xfrm>
            <a:off x="67818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55" name="Line 9"/>
          <p:cNvSpPr>
            <a:spLocks noChangeShapeType="1"/>
          </p:cNvSpPr>
          <p:nvPr/>
        </p:nvSpPr>
        <p:spPr bwMode="auto">
          <a:xfrm flipV="1">
            <a:off x="6019800" y="2917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56" name="Oval 10"/>
          <p:cNvSpPr>
            <a:spLocks noChangeArrowheads="1"/>
          </p:cNvSpPr>
          <p:nvPr/>
        </p:nvSpPr>
        <p:spPr bwMode="auto">
          <a:xfrm>
            <a:off x="57912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57" name="Line 11"/>
          <p:cNvSpPr>
            <a:spLocks noChangeShapeType="1"/>
          </p:cNvSpPr>
          <p:nvPr/>
        </p:nvSpPr>
        <p:spPr bwMode="auto">
          <a:xfrm flipV="1">
            <a:off x="60198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58" name="Oval 12"/>
          <p:cNvSpPr>
            <a:spLocks noChangeArrowheads="1"/>
          </p:cNvSpPr>
          <p:nvPr/>
        </p:nvSpPr>
        <p:spPr bwMode="auto">
          <a:xfrm>
            <a:off x="57912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59" name="Line 13"/>
          <p:cNvSpPr>
            <a:spLocks noChangeShapeType="1"/>
          </p:cNvSpPr>
          <p:nvPr/>
        </p:nvSpPr>
        <p:spPr bwMode="auto">
          <a:xfrm flipV="1">
            <a:off x="70104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0" name="Line 14"/>
          <p:cNvSpPr>
            <a:spLocks noChangeShapeType="1"/>
          </p:cNvSpPr>
          <p:nvPr/>
        </p:nvSpPr>
        <p:spPr bwMode="auto">
          <a:xfrm flipV="1">
            <a:off x="4267200" y="3984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1" name="Line 15"/>
          <p:cNvSpPr>
            <a:spLocks noChangeShapeType="1"/>
          </p:cNvSpPr>
          <p:nvPr/>
        </p:nvSpPr>
        <p:spPr bwMode="auto">
          <a:xfrm flipV="1">
            <a:off x="51054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2" name="Line 16"/>
          <p:cNvSpPr>
            <a:spLocks noChangeShapeType="1"/>
          </p:cNvSpPr>
          <p:nvPr/>
        </p:nvSpPr>
        <p:spPr bwMode="auto">
          <a:xfrm flipV="1">
            <a:off x="5181600" y="5127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3" name="Line 17"/>
          <p:cNvSpPr>
            <a:spLocks noChangeShapeType="1"/>
          </p:cNvSpPr>
          <p:nvPr/>
        </p:nvSpPr>
        <p:spPr bwMode="auto">
          <a:xfrm flipV="1">
            <a:off x="60198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4" name="Line 18"/>
          <p:cNvSpPr>
            <a:spLocks noChangeShapeType="1"/>
          </p:cNvSpPr>
          <p:nvPr/>
        </p:nvSpPr>
        <p:spPr bwMode="auto">
          <a:xfrm rot="16200000" flipV="1">
            <a:off x="6172200" y="5127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65" name="Oval 19"/>
          <p:cNvSpPr>
            <a:spLocks noChangeArrowheads="1"/>
          </p:cNvSpPr>
          <p:nvPr/>
        </p:nvSpPr>
        <p:spPr bwMode="auto">
          <a:xfrm>
            <a:off x="39624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66" name="Oval 20"/>
          <p:cNvSpPr>
            <a:spLocks noChangeArrowheads="1"/>
          </p:cNvSpPr>
          <p:nvPr/>
        </p:nvSpPr>
        <p:spPr bwMode="auto">
          <a:xfrm>
            <a:off x="48768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67" name="Oval 21"/>
          <p:cNvSpPr>
            <a:spLocks noChangeArrowheads="1"/>
          </p:cNvSpPr>
          <p:nvPr/>
        </p:nvSpPr>
        <p:spPr bwMode="auto">
          <a:xfrm>
            <a:off x="67818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68" name="Oval 22"/>
          <p:cNvSpPr>
            <a:spLocks noChangeArrowheads="1"/>
          </p:cNvSpPr>
          <p:nvPr/>
        </p:nvSpPr>
        <p:spPr bwMode="auto">
          <a:xfrm>
            <a:off x="6781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69" name="Oval 23"/>
          <p:cNvSpPr>
            <a:spLocks noChangeArrowheads="1"/>
          </p:cNvSpPr>
          <p:nvPr/>
        </p:nvSpPr>
        <p:spPr bwMode="auto">
          <a:xfrm>
            <a:off x="4876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70" name="Oval 24"/>
          <p:cNvSpPr>
            <a:spLocks noChangeArrowheads="1"/>
          </p:cNvSpPr>
          <p:nvPr/>
        </p:nvSpPr>
        <p:spPr bwMode="auto">
          <a:xfrm>
            <a:off x="57912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71" name="Line 25"/>
          <p:cNvSpPr>
            <a:spLocks noChangeShapeType="1"/>
          </p:cNvSpPr>
          <p:nvPr/>
        </p:nvSpPr>
        <p:spPr bwMode="auto">
          <a:xfrm rot="16200000" flipV="1">
            <a:off x="7162800" y="3984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72" name="Line 26"/>
          <p:cNvSpPr>
            <a:spLocks noChangeShapeType="1"/>
          </p:cNvSpPr>
          <p:nvPr/>
        </p:nvSpPr>
        <p:spPr bwMode="auto">
          <a:xfrm flipV="1">
            <a:off x="80010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73" name="Oval 27"/>
          <p:cNvSpPr>
            <a:spLocks noChangeArrowheads="1"/>
          </p:cNvSpPr>
          <p:nvPr/>
        </p:nvSpPr>
        <p:spPr bwMode="auto">
          <a:xfrm>
            <a:off x="77724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74" name="Oval 28"/>
          <p:cNvSpPr>
            <a:spLocks noChangeArrowheads="1"/>
          </p:cNvSpPr>
          <p:nvPr/>
        </p:nvSpPr>
        <p:spPr bwMode="auto">
          <a:xfrm>
            <a:off x="77724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4375" name="Text Box 64"/>
          <p:cNvSpPr txBox="1">
            <a:spLocks noChangeArrowheads="1"/>
          </p:cNvSpPr>
          <p:nvPr/>
        </p:nvSpPr>
        <p:spPr bwMode="auto">
          <a:xfrm>
            <a:off x="2819400" y="5334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st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subtree</a:t>
            </a:r>
          </a:p>
        </p:txBody>
      </p:sp>
      <p:sp>
        <p:nvSpPr>
          <p:cNvPr id="14376" name="Text Box 65"/>
          <p:cNvSpPr txBox="1">
            <a:spLocks noChangeArrowheads="1"/>
          </p:cNvSpPr>
          <p:nvPr/>
        </p:nvSpPr>
        <p:spPr bwMode="auto">
          <a:xfrm>
            <a:off x="4800600" y="6400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nd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subtree</a:t>
            </a:r>
          </a:p>
        </p:txBody>
      </p:sp>
      <p:sp>
        <p:nvSpPr>
          <p:cNvPr id="14377" name="Text Box 66"/>
          <p:cNvSpPr txBox="1">
            <a:spLocks noChangeArrowheads="1"/>
          </p:cNvSpPr>
          <p:nvPr/>
        </p:nvSpPr>
        <p:spPr bwMode="auto">
          <a:xfrm>
            <a:off x="7162800" y="6400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rd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subtree</a:t>
            </a:r>
          </a:p>
        </p:txBody>
      </p:sp>
      <p:sp>
        <p:nvSpPr>
          <p:cNvPr id="14378" name="Text Box 67"/>
          <p:cNvSpPr txBox="1">
            <a:spLocks noChangeArrowheads="1"/>
          </p:cNvSpPr>
          <p:nvPr/>
        </p:nvSpPr>
        <p:spPr bwMode="auto">
          <a:xfrm>
            <a:off x="6324600" y="2438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14379" name="Text Box 68"/>
          <p:cNvSpPr txBox="1">
            <a:spLocks noChangeArrowheads="1"/>
          </p:cNvSpPr>
          <p:nvPr/>
        </p:nvSpPr>
        <p:spPr bwMode="auto">
          <a:xfrm>
            <a:off x="2209800" y="30480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of subtree</a:t>
            </a:r>
          </a:p>
        </p:txBody>
      </p:sp>
      <p:sp>
        <p:nvSpPr>
          <p:cNvPr id="14380" name="Line 69"/>
          <p:cNvSpPr>
            <a:spLocks noChangeShapeType="1"/>
          </p:cNvSpPr>
          <p:nvPr/>
        </p:nvSpPr>
        <p:spPr bwMode="auto">
          <a:xfrm>
            <a:off x="3962400" y="3352800"/>
            <a:ext cx="1143000" cy="442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81" name="Line 70"/>
          <p:cNvSpPr>
            <a:spLocks noChangeShapeType="1"/>
          </p:cNvSpPr>
          <p:nvPr/>
        </p:nvSpPr>
        <p:spPr bwMode="auto">
          <a:xfrm>
            <a:off x="3962400" y="3276600"/>
            <a:ext cx="20574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82" name="Line 71"/>
          <p:cNvSpPr>
            <a:spLocks noChangeShapeType="1"/>
          </p:cNvSpPr>
          <p:nvPr/>
        </p:nvSpPr>
        <p:spPr bwMode="auto">
          <a:xfrm>
            <a:off x="3962400" y="3200400"/>
            <a:ext cx="3048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3F0E4B-AE4D-44CE-B1D8-38FBEB5B2DBD}" type="slidenum">
              <a:rPr lang="zh-TW" altLang="en-US" smtClean="0">
                <a:ea typeface="新細明體" charset="-120"/>
              </a:rPr>
              <a:pPr eaLnBrk="1" hangingPunct="1"/>
              <a:t>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7778" name="Freeform 34"/>
          <p:cNvSpPr>
            <a:spLocks/>
          </p:cNvSpPr>
          <p:nvPr/>
        </p:nvSpPr>
        <p:spPr bwMode="auto">
          <a:xfrm>
            <a:off x="7773988" y="4138613"/>
            <a:ext cx="1162050" cy="2414587"/>
          </a:xfrm>
          <a:custGeom>
            <a:avLst/>
            <a:gdLst/>
            <a:ahLst/>
            <a:cxnLst>
              <a:cxn ang="0">
                <a:pos x="50" y="9"/>
              </a:cxn>
              <a:cxn ang="0">
                <a:pos x="104" y="348"/>
              </a:cxn>
              <a:cxn ang="0">
                <a:pos x="111" y="368"/>
              </a:cxn>
              <a:cxn ang="0">
                <a:pos x="124" y="388"/>
              </a:cxn>
              <a:cxn ang="0">
                <a:pos x="131" y="1127"/>
              </a:cxn>
              <a:cxn ang="0">
                <a:pos x="267" y="1472"/>
              </a:cxn>
              <a:cxn ang="0">
                <a:pos x="423" y="1513"/>
              </a:cxn>
              <a:cxn ang="0">
                <a:pos x="578" y="1486"/>
              </a:cxn>
              <a:cxn ang="0">
                <a:pos x="612" y="1432"/>
              </a:cxn>
              <a:cxn ang="0">
                <a:pos x="660" y="1330"/>
              </a:cxn>
              <a:cxn ang="0">
                <a:pos x="700" y="1269"/>
              </a:cxn>
              <a:cxn ang="0">
                <a:pos x="721" y="1140"/>
              </a:cxn>
              <a:cxn ang="0">
                <a:pos x="700" y="544"/>
              </a:cxn>
              <a:cxn ang="0">
                <a:pos x="639" y="442"/>
              </a:cxn>
              <a:cxn ang="0">
                <a:pos x="416" y="192"/>
              </a:cxn>
              <a:cxn ang="0">
                <a:pos x="362" y="151"/>
              </a:cxn>
              <a:cxn ang="0">
                <a:pos x="226" y="43"/>
              </a:cxn>
              <a:cxn ang="0">
                <a:pos x="165" y="2"/>
              </a:cxn>
              <a:cxn ang="0">
                <a:pos x="50" y="9"/>
              </a:cxn>
            </a:cxnLst>
            <a:rect l="0" t="0" r="r" b="b"/>
            <a:pathLst>
              <a:path w="732" h="1521">
                <a:moveTo>
                  <a:pt x="50" y="9"/>
                </a:moveTo>
                <a:cubicBezTo>
                  <a:pt x="0" y="80"/>
                  <a:pt x="19" y="288"/>
                  <a:pt x="104" y="348"/>
                </a:cubicBezTo>
                <a:cubicBezTo>
                  <a:pt x="106" y="355"/>
                  <a:pt x="108" y="362"/>
                  <a:pt x="111" y="368"/>
                </a:cubicBezTo>
                <a:cubicBezTo>
                  <a:pt x="115" y="375"/>
                  <a:pt x="124" y="380"/>
                  <a:pt x="124" y="388"/>
                </a:cubicBezTo>
                <a:cubicBezTo>
                  <a:pt x="130" y="634"/>
                  <a:pt x="125" y="881"/>
                  <a:pt x="131" y="1127"/>
                </a:cubicBezTo>
                <a:cubicBezTo>
                  <a:pt x="134" y="1264"/>
                  <a:pt x="113" y="1428"/>
                  <a:pt x="267" y="1472"/>
                </a:cubicBezTo>
                <a:cubicBezTo>
                  <a:pt x="330" y="1516"/>
                  <a:pt x="328" y="1506"/>
                  <a:pt x="423" y="1513"/>
                </a:cubicBezTo>
                <a:cubicBezTo>
                  <a:pt x="495" y="1509"/>
                  <a:pt x="528" y="1521"/>
                  <a:pt x="578" y="1486"/>
                </a:cubicBezTo>
                <a:cubicBezTo>
                  <a:pt x="595" y="1437"/>
                  <a:pt x="580" y="1453"/>
                  <a:pt x="612" y="1432"/>
                </a:cubicBezTo>
                <a:cubicBezTo>
                  <a:pt x="634" y="1399"/>
                  <a:pt x="638" y="1362"/>
                  <a:pt x="660" y="1330"/>
                </a:cubicBezTo>
                <a:cubicBezTo>
                  <a:pt x="667" y="1298"/>
                  <a:pt x="673" y="1288"/>
                  <a:pt x="700" y="1269"/>
                </a:cubicBezTo>
                <a:cubicBezTo>
                  <a:pt x="709" y="1226"/>
                  <a:pt x="715" y="1184"/>
                  <a:pt x="721" y="1140"/>
                </a:cubicBezTo>
                <a:cubicBezTo>
                  <a:pt x="720" y="1068"/>
                  <a:pt x="732" y="663"/>
                  <a:pt x="700" y="544"/>
                </a:cubicBezTo>
                <a:cubicBezTo>
                  <a:pt x="688" y="499"/>
                  <a:pt x="666" y="477"/>
                  <a:pt x="639" y="442"/>
                </a:cubicBezTo>
                <a:cubicBezTo>
                  <a:pt x="570" y="355"/>
                  <a:pt x="511" y="254"/>
                  <a:pt x="416" y="192"/>
                </a:cubicBezTo>
                <a:cubicBezTo>
                  <a:pt x="400" y="168"/>
                  <a:pt x="389" y="160"/>
                  <a:pt x="362" y="151"/>
                </a:cubicBezTo>
                <a:cubicBezTo>
                  <a:pt x="329" y="103"/>
                  <a:pt x="266" y="85"/>
                  <a:pt x="226" y="43"/>
                </a:cubicBezTo>
                <a:cubicBezTo>
                  <a:pt x="215" y="31"/>
                  <a:pt x="183" y="3"/>
                  <a:pt x="165" y="2"/>
                </a:cubicBezTo>
                <a:cubicBezTo>
                  <a:pt x="127" y="0"/>
                  <a:pt x="88" y="7"/>
                  <a:pt x="50" y="9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59000"/>
                </a:srgbClr>
              </a:gs>
              <a:gs pos="50000">
                <a:schemeClr val="accent1">
                  <a:alpha val="32001"/>
                </a:schemeClr>
              </a:gs>
              <a:gs pos="100000">
                <a:srgbClr val="66CCFF">
                  <a:alpha val="59000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7777" name="Freeform 33"/>
          <p:cNvSpPr>
            <a:spLocks/>
          </p:cNvSpPr>
          <p:nvPr/>
        </p:nvSpPr>
        <p:spPr bwMode="auto">
          <a:xfrm rot="-592549">
            <a:off x="7010400" y="4114800"/>
            <a:ext cx="839788" cy="1292225"/>
          </a:xfrm>
          <a:custGeom>
            <a:avLst/>
            <a:gdLst/>
            <a:ahLst/>
            <a:cxnLst>
              <a:cxn ang="0">
                <a:pos x="809" y="0"/>
              </a:cxn>
              <a:cxn ang="0">
                <a:pos x="659" y="40"/>
              </a:cxn>
              <a:cxn ang="0">
                <a:pos x="571" y="115"/>
              </a:cxn>
              <a:cxn ang="0">
                <a:pos x="476" y="196"/>
              </a:cxn>
              <a:cxn ang="0">
                <a:pos x="422" y="251"/>
              </a:cxn>
              <a:cxn ang="0">
                <a:pos x="321" y="352"/>
              </a:cxn>
              <a:cxn ang="0">
                <a:pos x="246" y="440"/>
              </a:cxn>
              <a:cxn ang="0">
                <a:pos x="219" y="488"/>
              </a:cxn>
              <a:cxn ang="0">
                <a:pos x="212" y="508"/>
              </a:cxn>
              <a:cxn ang="0">
                <a:pos x="151" y="596"/>
              </a:cxn>
              <a:cxn ang="0">
                <a:pos x="29" y="820"/>
              </a:cxn>
              <a:cxn ang="0">
                <a:pos x="117" y="1199"/>
              </a:cxn>
              <a:cxn ang="0">
                <a:pos x="185" y="1267"/>
              </a:cxn>
              <a:cxn ang="0">
                <a:pos x="293" y="1308"/>
              </a:cxn>
              <a:cxn ang="0">
                <a:pos x="897" y="1274"/>
              </a:cxn>
              <a:cxn ang="0">
                <a:pos x="937" y="1253"/>
              </a:cxn>
              <a:cxn ang="0">
                <a:pos x="985" y="1213"/>
              </a:cxn>
              <a:cxn ang="0">
                <a:pos x="1025" y="1186"/>
              </a:cxn>
              <a:cxn ang="0">
                <a:pos x="1120" y="1057"/>
              </a:cxn>
              <a:cxn ang="0">
                <a:pos x="1134" y="1009"/>
              </a:cxn>
              <a:cxn ang="0">
                <a:pos x="1174" y="901"/>
              </a:cxn>
              <a:cxn ang="0">
                <a:pos x="1208" y="813"/>
              </a:cxn>
              <a:cxn ang="0">
                <a:pos x="1107" y="203"/>
              </a:cxn>
              <a:cxn ang="0">
                <a:pos x="1052" y="149"/>
              </a:cxn>
              <a:cxn ang="0">
                <a:pos x="917" y="20"/>
              </a:cxn>
              <a:cxn ang="0">
                <a:pos x="809" y="0"/>
              </a:cxn>
            </a:cxnLst>
            <a:rect l="0" t="0" r="r" b="b"/>
            <a:pathLst>
              <a:path w="1279" h="1354">
                <a:moveTo>
                  <a:pt x="809" y="0"/>
                </a:moveTo>
                <a:cubicBezTo>
                  <a:pt x="765" y="27"/>
                  <a:pt x="710" y="31"/>
                  <a:pt x="659" y="40"/>
                </a:cubicBezTo>
                <a:cubicBezTo>
                  <a:pt x="627" y="62"/>
                  <a:pt x="602" y="92"/>
                  <a:pt x="571" y="115"/>
                </a:cubicBezTo>
                <a:cubicBezTo>
                  <a:pt x="549" y="149"/>
                  <a:pt x="511" y="175"/>
                  <a:pt x="476" y="196"/>
                </a:cubicBezTo>
                <a:cubicBezTo>
                  <a:pt x="467" y="228"/>
                  <a:pt x="443" y="225"/>
                  <a:pt x="422" y="251"/>
                </a:cubicBezTo>
                <a:cubicBezTo>
                  <a:pt x="397" y="283"/>
                  <a:pt x="359" y="339"/>
                  <a:pt x="321" y="352"/>
                </a:cubicBezTo>
                <a:cubicBezTo>
                  <a:pt x="293" y="380"/>
                  <a:pt x="274" y="412"/>
                  <a:pt x="246" y="440"/>
                </a:cubicBezTo>
                <a:cubicBezTo>
                  <a:pt x="231" y="496"/>
                  <a:pt x="251" y="440"/>
                  <a:pt x="219" y="488"/>
                </a:cubicBezTo>
                <a:cubicBezTo>
                  <a:pt x="215" y="494"/>
                  <a:pt x="215" y="502"/>
                  <a:pt x="212" y="508"/>
                </a:cubicBezTo>
                <a:cubicBezTo>
                  <a:pt x="197" y="539"/>
                  <a:pt x="171" y="568"/>
                  <a:pt x="151" y="596"/>
                </a:cubicBezTo>
                <a:cubicBezTo>
                  <a:pt x="133" y="681"/>
                  <a:pt x="69" y="744"/>
                  <a:pt x="29" y="820"/>
                </a:cubicBezTo>
                <a:cubicBezTo>
                  <a:pt x="31" y="874"/>
                  <a:pt x="0" y="1158"/>
                  <a:pt x="117" y="1199"/>
                </a:cubicBezTo>
                <a:cubicBezTo>
                  <a:pt x="140" y="1222"/>
                  <a:pt x="162" y="1244"/>
                  <a:pt x="185" y="1267"/>
                </a:cubicBezTo>
                <a:cubicBezTo>
                  <a:pt x="201" y="1283"/>
                  <a:pt x="269" y="1300"/>
                  <a:pt x="293" y="1308"/>
                </a:cubicBezTo>
                <a:cubicBezTo>
                  <a:pt x="952" y="1299"/>
                  <a:pt x="656" y="1354"/>
                  <a:pt x="897" y="1274"/>
                </a:cubicBezTo>
                <a:cubicBezTo>
                  <a:pt x="980" y="1216"/>
                  <a:pt x="860" y="1297"/>
                  <a:pt x="937" y="1253"/>
                </a:cubicBezTo>
                <a:cubicBezTo>
                  <a:pt x="974" y="1232"/>
                  <a:pt x="954" y="1237"/>
                  <a:pt x="985" y="1213"/>
                </a:cubicBezTo>
                <a:cubicBezTo>
                  <a:pt x="998" y="1203"/>
                  <a:pt x="1025" y="1186"/>
                  <a:pt x="1025" y="1186"/>
                </a:cubicBezTo>
                <a:cubicBezTo>
                  <a:pt x="1054" y="1142"/>
                  <a:pt x="1090" y="1102"/>
                  <a:pt x="1120" y="1057"/>
                </a:cubicBezTo>
                <a:cubicBezTo>
                  <a:pt x="1126" y="1047"/>
                  <a:pt x="1131" y="1017"/>
                  <a:pt x="1134" y="1009"/>
                </a:cubicBezTo>
                <a:cubicBezTo>
                  <a:pt x="1159" y="948"/>
                  <a:pt x="1155" y="958"/>
                  <a:pt x="1174" y="901"/>
                </a:cubicBezTo>
                <a:cubicBezTo>
                  <a:pt x="1184" y="871"/>
                  <a:pt x="1201" y="845"/>
                  <a:pt x="1208" y="813"/>
                </a:cubicBezTo>
                <a:cubicBezTo>
                  <a:pt x="1203" y="431"/>
                  <a:pt x="1279" y="405"/>
                  <a:pt x="1107" y="203"/>
                </a:cubicBezTo>
                <a:cubicBezTo>
                  <a:pt x="1088" y="181"/>
                  <a:pt x="1077" y="164"/>
                  <a:pt x="1052" y="149"/>
                </a:cubicBezTo>
                <a:cubicBezTo>
                  <a:pt x="1028" y="112"/>
                  <a:pt x="960" y="42"/>
                  <a:pt x="917" y="20"/>
                </a:cubicBezTo>
                <a:cubicBezTo>
                  <a:pt x="886" y="3"/>
                  <a:pt x="841" y="3"/>
                  <a:pt x="809" y="0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5001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7776" name="Freeform 32"/>
          <p:cNvSpPr>
            <a:spLocks/>
          </p:cNvSpPr>
          <p:nvPr/>
        </p:nvSpPr>
        <p:spPr bwMode="auto">
          <a:xfrm rot="-592549">
            <a:off x="4278313" y="4113213"/>
            <a:ext cx="839787" cy="1292225"/>
          </a:xfrm>
          <a:custGeom>
            <a:avLst/>
            <a:gdLst/>
            <a:ahLst/>
            <a:cxnLst>
              <a:cxn ang="0">
                <a:pos x="809" y="0"/>
              </a:cxn>
              <a:cxn ang="0">
                <a:pos x="659" y="40"/>
              </a:cxn>
              <a:cxn ang="0">
                <a:pos x="571" y="115"/>
              </a:cxn>
              <a:cxn ang="0">
                <a:pos x="476" y="196"/>
              </a:cxn>
              <a:cxn ang="0">
                <a:pos x="422" y="251"/>
              </a:cxn>
              <a:cxn ang="0">
                <a:pos x="321" y="352"/>
              </a:cxn>
              <a:cxn ang="0">
                <a:pos x="246" y="440"/>
              </a:cxn>
              <a:cxn ang="0">
                <a:pos x="219" y="488"/>
              </a:cxn>
              <a:cxn ang="0">
                <a:pos x="212" y="508"/>
              </a:cxn>
              <a:cxn ang="0">
                <a:pos x="151" y="596"/>
              </a:cxn>
              <a:cxn ang="0">
                <a:pos x="29" y="820"/>
              </a:cxn>
              <a:cxn ang="0">
                <a:pos x="117" y="1199"/>
              </a:cxn>
              <a:cxn ang="0">
                <a:pos x="185" y="1267"/>
              </a:cxn>
              <a:cxn ang="0">
                <a:pos x="293" y="1308"/>
              </a:cxn>
              <a:cxn ang="0">
                <a:pos x="897" y="1274"/>
              </a:cxn>
              <a:cxn ang="0">
                <a:pos x="937" y="1253"/>
              </a:cxn>
              <a:cxn ang="0">
                <a:pos x="985" y="1213"/>
              </a:cxn>
              <a:cxn ang="0">
                <a:pos x="1025" y="1186"/>
              </a:cxn>
              <a:cxn ang="0">
                <a:pos x="1120" y="1057"/>
              </a:cxn>
              <a:cxn ang="0">
                <a:pos x="1134" y="1009"/>
              </a:cxn>
              <a:cxn ang="0">
                <a:pos x="1174" y="901"/>
              </a:cxn>
              <a:cxn ang="0">
                <a:pos x="1208" y="813"/>
              </a:cxn>
              <a:cxn ang="0">
                <a:pos x="1107" y="203"/>
              </a:cxn>
              <a:cxn ang="0">
                <a:pos x="1052" y="149"/>
              </a:cxn>
              <a:cxn ang="0">
                <a:pos x="917" y="20"/>
              </a:cxn>
              <a:cxn ang="0">
                <a:pos x="809" y="0"/>
              </a:cxn>
            </a:cxnLst>
            <a:rect l="0" t="0" r="r" b="b"/>
            <a:pathLst>
              <a:path w="1279" h="1354">
                <a:moveTo>
                  <a:pt x="809" y="0"/>
                </a:moveTo>
                <a:cubicBezTo>
                  <a:pt x="765" y="27"/>
                  <a:pt x="710" y="31"/>
                  <a:pt x="659" y="40"/>
                </a:cubicBezTo>
                <a:cubicBezTo>
                  <a:pt x="627" y="62"/>
                  <a:pt x="602" y="92"/>
                  <a:pt x="571" y="115"/>
                </a:cubicBezTo>
                <a:cubicBezTo>
                  <a:pt x="549" y="149"/>
                  <a:pt x="511" y="175"/>
                  <a:pt x="476" y="196"/>
                </a:cubicBezTo>
                <a:cubicBezTo>
                  <a:pt x="467" y="228"/>
                  <a:pt x="443" y="225"/>
                  <a:pt x="422" y="251"/>
                </a:cubicBezTo>
                <a:cubicBezTo>
                  <a:pt x="397" y="283"/>
                  <a:pt x="359" y="339"/>
                  <a:pt x="321" y="352"/>
                </a:cubicBezTo>
                <a:cubicBezTo>
                  <a:pt x="293" y="380"/>
                  <a:pt x="274" y="412"/>
                  <a:pt x="246" y="440"/>
                </a:cubicBezTo>
                <a:cubicBezTo>
                  <a:pt x="231" y="496"/>
                  <a:pt x="251" y="440"/>
                  <a:pt x="219" y="488"/>
                </a:cubicBezTo>
                <a:cubicBezTo>
                  <a:pt x="215" y="494"/>
                  <a:pt x="215" y="502"/>
                  <a:pt x="212" y="508"/>
                </a:cubicBezTo>
                <a:cubicBezTo>
                  <a:pt x="197" y="539"/>
                  <a:pt x="171" y="568"/>
                  <a:pt x="151" y="596"/>
                </a:cubicBezTo>
                <a:cubicBezTo>
                  <a:pt x="133" y="681"/>
                  <a:pt x="69" y="744"/>
                  <a:pt x="29" y="820"/>
                </a:cubicBezTo>
                <a:cubicBezTo>
                  <a:pt x="31" y="874"/>
                  <a:pt x="0" y="1158"/>
                  <a:pt x="117" y="1199"/>
                </a:cubicBezTo>
                <a:cubicBezTo>
                  <a:pt x="140" y="1222"/>
                  <a:pt x="162" y="1244"/>
                  <a:pt x="185" y="1267"/>
                </a:cubicBezTo>
                <a:cubicBezTo>
                  <a:pt x="201" y="1283"/>
                  <a:pt x="269" y="1300"/>
                  <a:pt x="293" y="1308"/>
                </a:cubicBezTo>
                <a:cubicBezTo>
                  <a:pt x="952" y="1299"/>
                  <a:pt x="656" y="1354"/>
                  <a:pt x="897" y="1274"/>
                </a:cubicBezTo>
                <a:cubicBezTo>
                  <a:pt x="980" y="1216"/>
                  <a:pt x="860" y="1297"/>
                  <a:pt x="937" y="1253"/>
                </a:cubicBezTo>
                <a:cubicBezTo>
                  <a:pt x="974" y="1232"/>
                  <a:pt x="954" y="1237"/>
                  <a:pt x="985" y="1213"/>
                </a:cubicBezTo>
                <a:cubicBezTo>
                  <a:pt x="998" y="1203"/>
                  <a:pt x="1025" y="1186"/>
                  <a:pt x="1025" y="1186"/>
                </a:cubicBezTo>
                <a:cubicBezTo>
                  <a:pt x="1054" y="1142"/>
                  <a:pt x="1090" y="1102"/>
                  <a:pt x="1120" y="1057"/>
                </a:cubicBezTo>
                <a:cubicBezTo>
                  <a:pt x="1126" y="1047"/>
                  <a:pt x="1131" y="1017"/>
                  <a:pt x="1134" y="1009"/>
                </a:cubicBezTo>
                <a:cubicBezTo>
                  <a:pt x="1159" y="948"/>
                  <a:pt x="1155" y="958"/>
                  <a:pt x="1174" y="901"/>
                </a:cubicBezTo>
                <a:cubicBezTo>
                  <a:pt x="1184" y="871"/>
                  <a:pt x="1201" y="845"/>
                  <a:pt x="1208" y="813"/>
                </a:cubicBezTo>
                <a:cubicBezTo>
                  <a:pt x="1203" y="431"/>
                  <a:pt x="1279" y="405"/>
                  <a:pt x="1107" y="203"/>
                </a:cubicBezTo>
                <a:cubicBezTo>
                  <a:pt x="1088" y="181"/>
                  <a:pt x="1077" y="164"/>
                  <a:pt x="1052" y="149"/>
                </a:cubicBezTo>
                <a:cubicBezTo>
                  <a:pt x="1028" y="112"/>
                  <a:pt x="960" y="42"/>
                  <a:pt x="917" y="20"/>
                </a:cubicBezTo>
                <a:cubicBezTo>
                  <a:pt x="886" y="3"/>
                  <a:pt x="841" y="3"/>
                  <a:pt x="809" y="0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5001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5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Smaller subtrees</a:t>
            </a:r>
          </a:p>
        </p:txBody>
      </p:sp>
      <p:sp>
        <p:nvSpPr>
          <p:cNvPr id="15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subtree can be further broken down into smaller subtrees</a:t>
            </a:r>
          </a:p>
        </p:txBody>
      </p:sp>
      <p:sp>
        <p:nvSpPr>
          <p:cNvPr id="287748" name="Freeform 4"/>
          <p:cNvSpPr>
            <a:spLocks/>
          </p:cNvSpPr>
          <p:nvPr/>
        </p:nvSpPr>
        <p:spPr bwMode="auto">
          <a:xfrm>
            <a:off x="4800600" y="4114800"/>
            <a:ext cx="2514600" cy="2438400"/>
          </a:xfrm>
          <a:custGeom>
            <a:avLst/>
            <a:gdLst/>
            <a:ahLst/>
            <a:cxnLst>
              <a:cxn ang="0">
                <a:pos x="648" y="7"/>
              </a:cxn>
              <a:cxn ang="0">
                <a:pos x="601" y="88"/>
              </a:cxn>
              <a:cxn ang="0">
                <a:pos x="587" y="129"/>
              </a:cxn>
              <a:cxn ang="0">
                <a:pos x="493" y="901"/>
              </a:cxn>
              <a:cxn ang="0">
                <a:pos x="432" y="1037"/>
              </a:cxn>
              <a:cxn ang="0">
                <a:pos x="364" y="1132"/>
              </a:cxn>
              <a:cxn ang="0">
                <a:pos x="303" y="1193"/>
              </a:cxn>
              <a:cxn ang="0">
                <a:pos x="249" y="1247"/>
              </a:cxn>
              <a:cxn ang="0">
                <a:pos x="174" y="1321"/>
              </a:cxn>
              <a:cxn ang="0">
                <a:pos x="127" y="1382"/>
              </a:cxn>
              <a:cxn ang="0">
                <a:pos x="45" y="1497"/>
              </a:cxn>
              <a:cxn ang="0">
                <a:pos x="18" y="1558"/>
              </a:cxn>
              <a:cxn ang="0">
                <a:pos x="72" y="1748"/>
              </a:cxn>
              <a:cxn ang="0">
                <a:pos x="269" y="1870"/>
              </a:cxn>
              <a:cxn ang="0">
                <a:pos x="953" y="1877"/>
              </a:cxn>
              <a:cxn ang="0">
                <a:pos x="1394" y="1911"/>
              </a:cxn>
              <a:cxn ang="0">
                <a:pos x="1678" y="1863"/>
              </a:cxn>
              <a:cxn ang="0">
                <a:pos x="1712" y="1769"/>
              </a:cxn>
              <a:cxn ang="0">
                <a:pos x="1678" y="1491"/>
              </a:cxn>
              <a:cxn ang="0">
                <a:pos x="1550" y="1362"/>
              </a:cxn>
              <a:cxn ang="0">
                <a:pos x="1448" y="1260"/>
              </a:cxn>
              <a:cxn ang="0">
                <a:pos x="1285" y="1064"/>
              </a:cxn>
              <a:cxn ang="0">
                <a:pos x="1252" y="1023"/>
              </a:cxn>
              <a:cxn ang="0">
                <a:pos x="1224" y="982"/>
              </a:cxn>
              <a:cxn ang="0">
                <a:pos x="1218" y="955"/>
              </a:cxn>
              <a:cxn ang="0">
                <a:pos x="1204" y="915"/>
              </a:cxn>
              <a:cxn ang="0">
                <a:pos x="1136" y="325"/>
              </a:cxn>
              <a:cxn ang="0">
                <a:pos x="1028" y="163"/>
              </a:cxn>
              <a:cxn ang="0">
                <a:pos x="770" y="0"/>
              </a:cxn>
              <a:cxn ang="0">
                <a:pos x="648" y="7"/>
              </a:cxn>
            </a:cxnLst>
            <a:rect l="0" t="0" r="r" b="b"/>
            <a:pathLst>
              <a:path w="1758" h="1933">
                <a:moveTo>
                  <a:pt x="648" y="7"/>
                </a:moveTo>
                <a:cubicBezTo>
                  <a:pt x="625" y="42"/>
                  <a:pt x="616" y="44"/>
                  <a:pt x="601" y="88"/>
                </a:cubicBezTo>
                <a:cubicBezTo>
                  <a:pt x="596" y="102"/>
                  <a:pt x="587" y="129"/>
                  <a:pt x="587" y="129"/>
                </a:cubicBezTo>
                <a:cubicBezTo>
                  <a:pt x="583" y="466"/>
                  <a:pt x="625" y="637"/>
                  <a:pt x="493" y="901"/>
                </a:cubicBezTo>
                <a:cubicBezTo>
                  <a:pt x="469" y="949"/>
                  <a:pt x="471" y="996"/>
                  <a:pt x="432" y="1037"/>
                </a:cubicBezTo>
                <a:cubicBezTo>
                  <a:pt x="417" y="1081"/>
                  <a:pt x="404" y="1104"/>
                  <a:pt x="364" y="1132"/>
                </a:cubicBezTo>
                <a:cubicBezTo>
                  <a:pt x="346" y="1158"/>
                  <a:pt x="325" y="1171"/>
                  <a:pt x="303" y="1193"/>
                </a:cubicBezTo>
                <a:cubicBezTo>
                  <a:pt x="284" y="1212"/>
                  <a:pt x="272" y="1231"/>
                  <a:pt x="249" y="1247"/>
                </a:cubicBezTo>
                <a:cubicBezTo>
                  <a:pt x="228" y="1277"/>
                  <a:pt x="204" y="1301"/>
                  <a:pt x="174" y="1321"/>
                </a:cubicBezTo>
                <a:cubicBezTo>
                  <a:pt x="161" y="1360"/>
                  <a:pt x="172" y="1337"/>
                  <a:pt x="127" y="1382"/>
                </a:cubicBezTo>
                <a:cubicBezTo>
                  <a:pt x="92" y="1417"/>
                  <a:pt x="81" y="1463"/>
                  <a:pt x="45" y="1497"/>
                </a:cubicBezTo>
                <a:cubicBezTo>
                  <a:pt x="38" y="1521"/>
                  <a:pt x="32" y="1537"/>
                  <a:pt x="18" y="1558"/>
                </a:cubicBezTo>
                <a:cubicBezTo>
                  <a:pt x="0" y="1611"/>
                  <a:pt x="20" y="1714"/>
                  <a:pt x="72" y="1748"/>
                </a:cubicBezTo>
                <a:cubicBezTo>
                  <a:pt x="98" y="1824"/>
                  <a:pt x="190" y="1869"/>
                  <a:pt x="269" y="1870"/>
                </a:cubicBezTo>
                <a:cubicBezTo>
                  <a:pt x="497" y="1874"/>
                  <a:pt x="725" y="1875"/>
                  <a:pt x="953" y="1877"/>
                </a:cubicBezTo>
                <a:cubicBezTo>
                  <a:pt x="1105" y="1882"/>
                  <a:pt x="1244" y="1902"/>
                  <a:pt x="1394" y="1911"/>
                </a:cubicBezTo>
                <a:cubicBezTo>
                  <a:pt x="1501" y="1933"/>
                  <a:pt x="1593" y="1923"/>
                  <a:pt x="1678" y="1863"/>
                </a:cubicBezTo>
                <a:cubicBezTo>
                  <a:pt x="1716" y="1808"/>
                  <a:pt x="1704" y="1839"/>
                  <a:pt x="1712" y="1769"/>
                </a:cubicBezTo>
                <a:cubicBezTo>
                  <a:pt x="1711" y="1724"/>
                  <a:pt x="1758" y="1541"/>
                  <a:pt x="1678" y="1491"/>
                </a:cubicBezTo>
                <a:cubicBezTo>
                  <a:pt x="1647" y="1441"/>
                  <a:pt x="1599" y="1396"/>
                  <a:pt x="1550" y="1362"/>
                </a:cubicBezTo>
                <a:cubicBezTo>
                  <a:pt x="1522" y="1323"/>
                  <a:pt x="1487" y="1288"/>
                  <a:pt x="1448" y="1260"/>
                </a:cubicBezTo>
                <a:cubicBezTo>
                  <a:pt x="1399" y="1188"/>
                  <a:pt x="1331" y="1139"/>
                  <a:pt x="1285" y="1064"/>
                </a:cubicBezTo>
                <a:cubicBezTo>
                  <a:pt x="1249" y="1006"/>
                  <a:pt x="1298" y="1082"/>
                  <a:pt x="1252" y="1023"/>
                </a:cubicBezTo>
                <a:cubicBezTo>
                  <a:pt x="1242" y="1010"/>
                  <a:pt x="1224" y="982"/>
                  <a:pt x="1224" y="982"/>
                </a:cubicBezTo>
                <a:cubicBezTo>
                  <a:pt x="1222" y="973"/>
                  <a:pt x="1221" y="964"/>
                  <a:pt x="1218" y="955"/>
                </a:cubicBezTo>
                <a:cubicBezTo>
                  <a:pt x="1214" y="941"/>
                  <a:pt x="1204" y="915"/>
                  <a:pt x="1204" y="915"/>
                </a:cubicBezTo>
                <a:cubicBezTo>
                  <a:pt x="1176" y="720"/>
                  <a:pt x="1254" y="493"/>
                  <a:pt x="1136" y="325"/>
                </a:cubicBezTo>
                <a:cubicBezTo>
                  <a:pt x="1122" y="279"/>
                  <a:pt x="1069" y="190"/>
                  <a:pt x="1028" y="163"/>
                </a:cubicBezTo>
                <a:cubicBezTo>
                  <a:pt x="985" y="34"/>
                  <a:pt x="879" y="36"/>
                  <a:pt x="770" y="0"/>
                </a:cubicBezTo>
                <a:cubicBezTo>
                  <a:pt x="653" y="7"/>
                  <a:pt x="693" y="7"/>
                  <a:pt x="648" y="7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7000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7750" name="Freeform 6"/>
          <p:cNvSpPr>
            <a:spLocks/>
          </p:cNvSpPr>
          <p:nvPr/>
        </p:nvSpPr>
        <p:spPr bwMode="auto">
          <a:xfrm rot="1364606">
            <a:off x="3381375" y="3830638"/>
            <a:ext cx="990600" cy="1600200"/>
          </a:xfrm>
          <a:custGeom>
            <a:avLst/>
            <a:gdLst/>
            <a:ahLst/>
            <a:cxnLst>
              <a:cxn ang="0">
                <a:pos x="809" y="0"/>
              </a:cxn>
              <a:cxn ang="0">
                <a:pos x="659" y="40"/>
              </a:cxn>
              <a:cxn ang="0">
                <a:pos x="571" y="115"/>
              </a:cxn>
              <a:cxn ang="0">
                <a:pos x="476" y="196"/>
              </a:cxn>
              <a:cxn ang="0">
                <a:pos x="422" y="251"/>
              </a:cxn>
              <a:cxn ang="0">
                <a:pos x="321" y="352"/>
              </a:cxn>
              <a:cxn ang="0">
                <a:pos x="246" y="440"/>
              </a:cxn>
              <a:cxn ang="0">
                <a:pos x="219" y="488"/>
              </a:cxn>
              <a:cxn ang="0">
                <a:pos x="212" y="508"/>
              </a:cxn>
              <a:cxn ang="0">
                <a:pos x="151" y="596"/>
              </a:cxn>
              <a:cxn ang="0">
                <a:pos x="29" y="820"/>
              </a:cxn>
              <a:cxn ang="0">
                <a:pos x="117" y="1199"/>
              </a:cxn>
              <a:cxn ang="0">
                <a:pos x="185" y="1267"/>
              </a:cxn>
              <a:cxn ang="0">
                <a:pos x="293" y="1308"/>
              </a:cxn>
              <a:cxn ang="0">
                <a:pos x="897" y="1274"/>
              </a:cxn>
              <a:cxn ang="0">
                <a:pos x="937" y="1253"/>
              </a:cxn>
              <a:cxn ang="0">
                <a:pos x="985" y="1213"/>
              </a:cxn>
              <a:cxn ang="0">
                <a:pos x="1025" y="1186"/>
              </a:cxn>
              <a:cxn ang="0">
                <a:pos x="1120" y="1057"/>
              </a:cxn>
              <a:cxn ang="0">
                <a:pos x="1134" y="1009"/>
              </a:cxn>
              <a:cxn ang="0">
                <a:pos x="1174" y="901"/>
              </a:cxn>
              <a:cxn ang="0">
                <a:pos x="1208" y="813"/>
              </a:cxn>
              <a:cxn ang="0">
                <a:pos x="1107" y="203"/>
              </a:cxn>
              <a:cxn ang="0">
                <a:pos x="1052" y="149"/>
              </a:cxn>
              <a:cxn ang="0">
                <a:pos x="917" y="20"/>
              </a:cxn>
              <a:cxn ang="0">
                <a:pos x="809" y="0"/>
              </a:cxn>
            </a:cxnLst>
            <a:rect l="0" t="0" r="r" b="b"/>
            <a:pathLst>
              <a:path w="1279" h="1354">
                <a:moveTo>
                  <a:pt x="809" y="0"/>
                </a:moveTo>
                <a:cubicBezTo>
                  <a:pt x="765" y="27"/>
                  <a:pt x="710" y="31"/>
                  <a:pt x="659" y="40"/>
                </a:cubicBezTo>
                <a:cubicBezTo>
                  <a:pt x="627" y="62"/>
                  <a:pt x="602" y="92"/>
                  <a:pt x="571" y="115"/>
                </a:cubicBezTo>
                <a:cubicBezTo>
                  <a:pt x="549" y="149"/>
                  <a:pt x="511" y="175"/>
                  <a:pt x="476" y="196"/>
                </a:cubicBezTo>
                <a:cubicBezTo>
                  <a:pt x="467" y="228"/>
                  <a:pt x="443" y="225"/>
                  <a:pt x="422" y="251"/>
                </a:cubicBezTo>
                <a:cubicBezTo>
                  <a:pt x="397" y="283"/>
                  <a:pt x="359" y="339"/>
                  <a:pt x="321" y="352"/>
                </a:cubicBezTo>
                <a:cubicBezTo>
                  <a:pt x="293" y="380"/>
                  <a:pt x="274" y="412"/>
                  <a:pt x="246" y="440"/>
                </a:cubicBezTo>
                <a:cubicBezTo>
                  <a:pt x="231" y="496"/>
                  <a:pt x="251" y="440"/>
                  <a:pt x="219" y="488"/>
                </a:cubicBezTo>
                <a:cubicBezTo>
                  <a:pt x="215" y="494"/>
                  <a:pt x="215" y="502"/>
                  <a:pt x="212" y="508"/>
                </a:cubicBezTo>
                <a:cubicBezTo>
                  <a:pt x="197" y="539"/>
                  <a:pt x="171" y="568"/>
                  <a:pt x="151" y="596"/>
                </a:cubicBezTo>
                <a:cubicBezTo>
                  <a:pt x="133" y="681"/>
                  <a:pt x="69" y="744"/>
                  <a:pt x="29" y="820"/>
                </a:cubicBezTo>
                <a:cubicBezTo>
                  <a:pt x="31" y="874"/>
                  <a:pt x="0" y="1158"/>
                  <a:pt x="117" y="1199"/>
                </a:cubicBezTo>
                <a:cubicBezTo>
                  <a:pt x="140" y="1222"/>
                  <a:pt x="162" y="1244"/>
                  <a:pt x="185" y="1267"/>
                </a:cubicBezTo>
                <a:cubicBezTo>
                  <a:pt x="201" y="1283"/>
                  <a:pt x="269" y="1300"/>
                  <a:pt x="293" y="1308"/>
                </a:cubicBezTo>
                <a:cubicBezTo>
                  <a:pt x="952" y="1299"/>
                  <a:pt x="656" y="1354"/>
                  <a:pt x="897" y="1274"/>
                </a:cubicBezTo>
                <a:cubicBezTo>
                  <a:pt x="980" y="1216"/>
                  <a:pt x="860" y="1297"/>
                  <a:pt x="937" y="1253"/>
                </a:cubicBezTo>
                <a:cubicBezTo>
                  <a:pt x="974" y="1232"/>
                  <a:pt x="954" y="1237"/>
                  <a:pt x="985" y="1213"/>
                </a:cubicBezTo>
                <a:cubicBezTo>
                  <a:pt x="998" y="1203"/>
                  <a:pt x="1025" y="1186"/>
                  <a:pt x="1025" y="1186"/>
                </a:cubicBezTo>
                <a:cubicBezTo>
                  <a:pt x="1054" y="1142"/>
                  <a:pt x="1090" y="1102"/>
                  <a:pt x="1120" y="1057"/>
                </a:cubicBezTo>
                <a:cubicBezTo>
                  <a:pt x="1126" y="1047"/>
                  <a:pt x="1131" y="1017"/>
                  <a:pt x="1134" y="1009"/>
                </a:cubicBezTo>
                <a:cubicBezTo>
                  <a:pt x="1159" y="948"/>
                  <a:pt x="1155" y="958"/>
                  <a:pt x="1174" y="901"/>
                </a:cubicBezTo>
                <a:cubicBezTo>
                  <a:pt x="1184" y="871"/>
                  <a:pt x="1201" y="845"/>
                  <a:pt x="1208" y="813"/>
                </a:cubicBezTo>
                <a:cubicBezTo>
                  <a:pt x="1203" y="431"/>
                  <a:pt x="1279" y="405"/>
                  <a:pt x="1107" y="203"/>
                </a:cubicBezTo>
                <a:cubicBezTo>
                  <a:pt x="1088" y="181"/>
                  <a:pt x="1077" y="164"/>
                  <a:pt x="1052" y="149"/>
                </a:cubicBezTo>
                <a:cubicBezTo>
                  <a:pt x="1028" y="112"/>
                  <a:pt x="960" y="42"/>
                  <a:pt x="917" y="20"/>
                </a:cubicBezTo>
                <a:cubicBezTo>
                  <a:pt x="886" y="3"/>
                  <a:pt x="841" y="3"/>
                  <a:pt x="809" y="0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60001"/>
                </a:srgbClr>
              </a:gs>
              <a:gs pos="50000">
                <a:schemeClr val="accent1">
                  <a:alpha val="35001"/>
                </a:schemeClr>
              </a:gs>
              <a:gs pos="100000">
                <a:srgbClr val="66CCFF">
                  <a:alpha val="60001"/>
                </a:srgbClr>
              </a:gs>
            </a:gsLst>
            <a:lin ang="2700000" scaled="1"/>
          </a:gradFill>
          <a:ln w="9525" cap="flat">
            <a:solidFill>
              <a:srgbClr val="66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5380" name="Line 7"/>
          <p:cNvSpPr>
            <a:spLocks noChangeShapeType="1"/>
          </p:cNvSpPr>
          <p:nvPr/>
        </p:nvSpPr>
        <p:spPr bwMode="auto">
          <a:xfrm flipV="1">
            <a:off x="5105400" y="2590800"/>
            <a:ext cx="685800" cy="8382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81" name="Line 8"/>
          <p:cNvSpPr>
            <a:spLocks noChangeShapeType="1"/>
          </p:cNvSpPr>
          <p:nvPr/>
        </p:nvSpPr>
        <p:spPr bwMode="auto">
          <a:xfrm rot="16200000" flipV="1">
            <a:off x="6096000" y="2590800"/>
            <a:ext cx="762000" cy="762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82" name="Oval 9"/>
          <p:cNvSpPr>
            <a:spLocks noChangeArrowheads="1"/>
          </p:cNvSpPr>
          <p:nvPr/>
        </p:nvSpPr>
        <p:spPr bwMode="auto">
          <a:xfrm>
            <a:off x="5715000" y="2209800"/>
            <a:ext cx="457200" cy="457200"/>
          </a:xfrm>
          <a:prstGeom prst="ellipse">
            <a:avLst/>
          </a:prstGeom>
          <a:solidFill>
            <a:srgbClr val="DDDDDD"/>
          </a:solidFill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83" name="Oval 10"/>
          <p:cNvSpPr>
            <a:spLocks noChangeArrowheads="1"/>
          </p:cNvSpPr>
          <p:nvPr/>
        </p:nvSpPr>
        <p:spPr bwMode="auto">
          <a:xfrm>
            <a:off x="4456113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84" name="Oval 11"/>
          <p:cNvSpPr>
            <a:spLocks noChangeArrowheads="1"/>
          </p:cNvSpPr>
          <p:nvPr/>
        </p:nvSpPr>
        <p:spPr bwMode="auto">
          <a:xfrm>
            <a:off x="72390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85" name="Line 12"/>
          <p:cNvSpPr>
            <a:spLocks noChangeShapeType="1"/>
          </p:cNvSpPr>
          <p:nvPr/>
        </p:nvSpPr>
        <p:spPr bwMode="auto">
          <a:xfrm flipV="1">
            <a:off x="5943600" y="2667000"/>
            <a:ext cx="1588" cy="6858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86" name="Oval 13"/>
          <p:cNvSpPr>
            <a:spLocks noChangeArrowheads="1"/>
          </p:cNvSpPr>
          <p:nvPr/>
        </p:nvSpPr>
        <p:spPr bwMode="auto">
          <a:xfrm>
            <a:off x="57912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87" name="Line 14"/>
          <p:cNvSpPr>
            <a:spLocks noChangeShapeType="1"/>
          </p:cNvSpPr>
          <p:nvPr/>
        </p:nvSpPr>
        <p:spPr bwMode="auto">
          <a:xfrm flipV="1">
            <a:off x="60198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88" name="Oval 15"/>
          <p:cNvSpPr>
            <a:spLocks noChangeArrowheads="1"/>
          </p:cNvSpPr>
          <p:nvPr/>
        </p:nvSpPr>
        <p:spPr bwMode="auto">
          <a:xfrm>
            <a:off x="57912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89" name="Line 16"/>
          <p:cNvSpPr>
            <a:spLocks noChangeShapeType="1"/>
          </p:cNvSpPr>
          <p:nvPr/>
        </p:nvSpPr>
        <p:spPr bwMode="auto">
          <a:xfrm flipV="1">
            <a:off x="74676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0" name="Line 17"/>
          <p:cNvSpPr>
            <a:spLocks noChangeShapeType="1"/>
          </p:cNvSpPr>
          <p:nvPr/>
        </p:nvSpPr>
        <p:spPr bwMode="auto">
          <a:xfrm flipV="1">
            <a:off x="3846513" y="3984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1" name="Line 18"/>
          <p:cNvSpPr>
            <a:spLocks noChangeShapeType="1"/>
          </p:cNvSpPr>
          <p:nvPr/>
        </p:nvSpPr>
        <p:spPr bwMode="auto">
          <a:xfrm flipV="1">
            <a:off x="4684713" y="4060825"/>
            <a:ext cx="1587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2" name="Line 19"/>
          <p:cNvSpPr>
            <a:spLocks noChangeShapeType="1"/>
          </p:cNvSpPr>
          <p:nvPr/>
        </p:nvSpPr>
        <p:spPr bwMode="auto">
          <a:xfrm flipV="1">
            <a:off x="5181600" y="5127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3" name="Line 20"/>
          <p:cNvSpPr>
            <a:spLocks noChangeShapeType="1"/>
          </p:cNvSpPr>
          <p:nvPr/>
        </p:nvSpPr>
        <p:spPr bwMode="auto">
          <a:xfrm flipV="1">
            <a:off x="60198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4" name="Line 21"/>
          <p:cNvSpPr>
            <a:spLocks noChangeShapeType="1"/>
          </p:cNvSpPr>
          <p:nvPr/>
        </p:nvSpPr>
        <p:spPr bwMode="auto">
          <a:xfrm rot="16200000" flipV="1">
            <a:off x="6172200" y="5127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95" name="Oval 22"/>
          <p:cNvSpPr>
            <a:spLocks noChangeArrowheads="1"/>
          </p:cNvSpPr>
          <p:nvPr/>
        </p:nvSpPr>
        <p:spPr bwMode="auto">
          <a:xfrm>
            <a:off x="3541713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96" name="Oval 23"/>
          <p:cNvSpPr>
            <a:spLocks noChangeArrowheads="1"/>
          </p:cNvSpPr>
          <p:nvPr/>
        </p:nvSpPr>
        <p:spPr bwMode="auto">
          <a:xfrm>
            <a:off x="4456113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97" name="Oval 24"/>
          <p:cNvSpPr>
            <a:spLocks noChangeArrowheads="1"/>
          </p:cNvSpPr>
          <p:nvPr/>
        </p:nvSpPr>
        <p:spPr bwMode="auto">
          <a:xfrm>
            <a:off x="72390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98" name="Oval 25"/>
          <p:cNvSpPr>
            <a:spLocks noChangeArrowheads="1"/>
          </p:cNvSpPr>
          <p:nvPr/>
        </p:nvSpPr>
        <p:spPr bwMode="auto">
          <a:xfrm>
            <a:off x="6781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399" name="Oval 26"/>
          <p:cNvSpPr>
            <a:spLocks noChangeArrowheads="1"/>
          </p:cNvSpPr>
          <p:nvPr/>
        </p:nvSpPr>
        <p:spPr bwMode="auto">
          <a:xfrm>
            <a:off x="4876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400" name="Oval 27"/>
          <p:cNvSpPr>
            <a:spLocks noChangeArrowheads="1"/>
          </p:cNvSpPr>
          <p:nvPr/>
        </p:nvSpPr>
        <p:spPr bwMode="auto">
          <a:xfrm>
            <a:off x="57912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401" name="Line 28"/>
          <p:cNvSpPr>
            <a:spLocks noChangeShapeType="1"/>
          </p:cNvSpPr>
          <p:nvPr/>
        </p:nvSpPr>
        <p:spPr bwMode="auto">
          <a:xfrm rot="16200000" flipV="1">
            <a:off x="7620000" y="3984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402" name="Line 29"/>
          <p:cNvSpPr>
            <a:spLocks noChangeShapeType="1"/>
          </p:cNvSpPr>
          <p:nvPr/>
        </p:nvSpPr>
        <p:spPr bwMode="auto">
          <a:xfrm flipV="1">
            <a:off x="84582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403" name="Oval 30"/>
          <p:cNvSpPr>
            <a:spLocks noChangeArrowheads="1"/>
          </p:cNvSpPr>
          <p:nvPr/>
        </p:nvSpPr>
        <p:spPr bwMode="auto">
          <a:xfrm>
            <a:off x="82296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404" name="Oval 31"/>
          <p:cNvSpPr>
            <a:spLocks noChangeArrowheads="1"/>
          </p:cNvSpPr>
          <p:nvPr/>
        </p:nvSpPr>
        <p:spPr bwMode="auto">
          <a:xfrm>
            <a:off x="82296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5405" name="Text Box 38"/>
          <p:cNvSpPr txBox="1">
            <a:spLocks noChangeArrowheads="1"/>
          </p:cNvSpPr>
          <p:nvPr/>
        </p:nvSpPr>
        <p:spPr bwMode="auto">
          <a:xfrm>
            <a:off x="1600200" y="5867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smaller subtrees</a:t>
            </a:r>
          </a:p>
        </p:txBody>
      </p:sp>
      <p:sp>
        <p:nvSpPr>
          <p:cNvPr id="15406" name="Line 39"/>
          <p:cNvSpPr>
            <a:spLocks noChangeShapeType="1"/>
          </p:cNvSpPr>
          <p:nvPr/>
        </p:nvSpPr>
        <p:spPr bwMode="auto">
          <a:xfrm flipV="1">
            <a:off x="3124200" y="50292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407" name="Line 40"/>
          <p:cNvSpPr>
            <a:spLocks noChangeShapeType="1"/>
          </p:cNvSpPr>
          <p:nvPr/>
        </p:nvSpPr>
        <p:spPr bwMode="auto">
          <a:xfrm flipV="1">
            <a:off x="3505200" y="52578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408" name="Line 41"/>
          <p:cNvSpPr>
            <a:spLocks noChangeShapeType="1"/>
          </p:cNvSpPr>
          <p:nvPr/>
        </p:nvSpPr>
        <p:spPr bwMode="auto">
          <a:xfrm flipV="1">
            <a:off x="3657600" y="5715000"/>
            <a:ext cx="1600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409" name="Text Box 42"/>
          <p:cNvSpPr txBox="1">
            <a:spLocks noChangeArrowheads="1"/>
          </p:cNvSpPr>
          <p:nvPr/>
        </p:nvSpPr>
        <p:spPr bwMode="auto">
          <a:xfrm>
            <a:off x="6248400" y="2209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root</a:t>
            </a:r>
          </a:p>
        </p:txBody>
      </p:sp>
      <p:sp>
        <p:nvSpPr>
          <p:cNvPr id="15410" name="Text Box 43"/>
          <p:cNvSpPr txBox="1">
            <a:spLocks noChangeArrowheads="1"/>
          </p:cNvSpPr>
          <p:nvPr/>
        </p:nvSpPr>
        <p:spPr bwMode="auto">
          <a:xfrm>
            <a:off x="3886200" y="32146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1</a:t>
            </a:r>
            <a:r>
              <a:rPr lang="en-US" altLang="zh-TW" baseline="30000">
                <a:ea typeface="新細明體" charset="-120"/>
              </a:rPr>
              <a:t>st</a:t>
            </a:r>
            <a:r>
              <a:rPr lang="en-US" altLang="zh-TW">
                <a:ea typeface="新細明體" charset="-120"/>
              </a:rPr>
              <a:t> subtree</a:t>
            </a:r>
          </a:p>
        </p:txBody>
      </p:sp>
      <p:sp>
        <p:nvSpPr>
          <p:cNvPr id="15411" name="Text Box 44"/>
          <p:cNvSpPr txBox="1">
            <a:spLocks noChangeArrowheads="1"/>
          </p:cNvSpPr>
          <p:nvPr/>
        </p:nvSpPr>
        <p:spPr bwMode="auto">
          <a:xfrm>
            <a:off x="5334000" y="3276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  <a:r>
              <a:rPr lang="en-US" altLang="zh-TW" baseline="30000">
                <a:ea typeface="新細明體" charset="-120"/>
              </a:rPr>
              <a:t>nd</a:t>
            </a:r>
            <a:r>
              <a:rPr lang="en-US" altLang="zh-TW">
                <a:ea typeface="新細明體" charset="-120"/>
              </a:rPr>
              <a:t> subtree</a:t>
            </a:r>
          </a:p>
        </p:txBody>
      </p:sp>
      <p:sp>
        <p:nvSpPr>
          <p:cNvPr id="15412" name="Text Box 45"/>
          <p:cNvSpPr txBox="1">
            <a:spLocks noChangeArrowheads="1"/>
          </p:cNvSpPr>
          <p:nvPr/>
        </p:nvSpPr>
        <p:spPr bwMode="auto">
          <a:xfrm>
            <a:off x="6858000" y="32146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</a:t>
            </a:r>
            <a:r>
              <a:rPr lang="en-US" altLang="zh-TW" baseline="30000">
                <a:ea typeface="新細明體" charset="-120"/>
              </a:rPr>
              <a:t>rd</a:t>
            </a:r>
            <a:r>
              <a:rPr lang="en-US" altLang="zh-TW">
                <a:ea typeface="新細明體" charset="-120"/>
              </a:rPr>
              <a:t> subtree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D83598-B3F6-410F-8518-8ACC0B3DB604}" type="slidenum">
              <a:rPr lang="zh-TW" altLang="en-US" smtClean="0">
                <a:ea typeface="新細明體" charset="-120"/>
              </a:rPr>
              <a:pPr eaLnBrk="1" hangingPunct="1"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Ancestor and Descendant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b="1" dirty="0">
                <a:solidFill>
                  <a:srgbClr val="FF6600"/>
                </a:solidFill>
                <a:ea typeface="新細明體" charset="-120"/>
              </a:rPr>
              <a:t>simple path </a:t>
            </a:r>
            <a:r>
              <a:rPr lang="en-US" altLang="zh-TW" sz="2800" dirty="0">
                <a:ea typeface="新細明體" charset="-120"/>
              </a:rPr>
              <a:t>is a sequence of nodes n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, n</a:t>
            </a:r>
            <a:r>
              <a:rPr lang="en-US" altLang="zh-TW" sz="2800" baseline="-25000" dirty="0">
                <a:ea typeface="新細明體" charset="-120"/>
              </a:rPr>
              <a:t>2</a:t>
            </a:r>
            <a:r>
              <a:rPr lang="en-US" altLang="zh-TW" sz="2800" dirty="0">
                <a:ea typeface="新細明體" charset="-120"/>
              </a:rPr>
              <a:t>, …, </a:t>
            </a:r>
            <a:r>
              <a:rPr lang="en-US" altLang="zh-TW" sz="2800" dirty="0" err="1">
                <a:ea typeface="新細明體" charset="-120"/>
              </a:rPr>
              <a:t>n</a:t>
            </a:r>
            <a:r>
              <a:rPr lang="en-US" altLang="zh-TW" sz="2800" baseline="-25000" dirty="0" err="1">
                <a:ea typeface="新細明體" charset="-120"/>
              </a:rPr>
              <a:t>k</a:t>
            </a:r>
            <a:r>
              <a:rPr lang="en-US" altLang="zh-TW" sz="2800" dirty="0">
                <a:ea typeface="新細明體" charset="-120"/>
              </a:rPr>
              <a:t> such that the nodes are all distinct and there is an edge between each pair of nodes 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(n</a:t>
            </a:r>
            <a:r>
              <a:rPr lang="en-US" altLang="zh-TW" sz="28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1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, n</a:t>
            </a:r>
            <a:r>
              <a:rPr lang="en-US" altLang="zh-TW" sz="28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2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)</a:t>
            </a:r>
            <a:r>
              <a:rPr lang="en-US" altLang="zh-TW" sz="2800" dirty="0">
                <a:ea typeface="新細明體" charset="-120"/>
              </a:rPr>
              <a:t>, 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(n</a:t>
            </a:r>
            <a:r>
              <a:rPr lang="en-US" altLang="zh-TW" sz="28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2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, n</a:t>
            </a:r>
            <a:r>
              <a:rPr lang="en-US" altLang="zh-TW" sz="28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3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)</a:t>
            </a:r>
            <a:r>
              <a:rPr lang="en-US" altLang="zh-TW" sz="2800" dirty="0">
                <a:ea typeface="新細明體" charset="-120"/>
              </a:rPr>
              <a:t>, …, 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(n</a:t>
            </a:r>
            <a:r>
              <a:rPr lang="en-US" altLang="zh-TW" sz="2800" baseline="-250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k-1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, </a:t>
            </a:r>
            <a:r>
              <a:rPr lang="en-US" altLang="zh-TW" sz="2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n</a:t>
            </a:r>
            <a:r>
              <a:rPr lang="en-US" altLang="zh-TW" sz="28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k</a:t>
            </a:r>
            <a:r>
              <a:rPr lang="en-US" altLang="zh-TW" sz="28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The nodes along the simple path from the root to node x are the </a:t>
            </a:r>
            <a:r>
              <a:rPr lang="en-US" altLang="zh-TW" sz="2800" b="1" dirty="0">
                <a:solidFill>
                  <a:srgbClr val="FF6600"/>
                </a:solidFill>
                <a:ea typeface="新細明體" charset="-120"/>
              </a:rPr>
              <a:t>ancestors</a:t>
            </a:r>
            <a:r>
              <a:rPr lang="en-US" altLang="zh-TW" sz="2800" dirty="0">
                <a:ea typeface="新細明體" charset="-120"/>
              </a:rPr>
              <a:t> of x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The </a:t>
            </a:r>
            <a:r>
              <a:rPr lang="en-US" altLang="zh-TW" sz="2800" b="1" dirty="0">
                <a:solidFill>
                  <a:srgbClr val="FF6600"/>
                </a:solidFill>
                <a:ea typeface="新細明體" charset="-120"/>
              </a:rPr>
              <a:t>descendants</a:t>
            </a:r>
            <a:r>
              <a:rPr lang="en-US" altLang="zh-TW" sz="2800" dirty="0">
                <a:ea typeface="新細明體" charset="-120"/>
              </a:rPr>
              <a:t> of a node x are the nodes in the subtrees of x</a:t>
            </a:r>
          </a:p>
          <a:p>
            <a:pPr eaLnBrk="1" hangingPunct="1"/>
            <a:r>
              <a:rPr lang="en-US" altLang="zh-TW" sz="2800" b="1" dirty="0">
                <a:solidFill>
                  <a:srgbClr val="FF6600"/>
                </a:solidFill>
                <a:ea typeface="新細明體" charset="-120"/>
              </a:rPr>
              <a:t>Length of a path </a:t>
            </a:r>
            <a:r>
              <a:rPr lang="en-US" altLang="zh-TW" sz="2800" dirty="0">
                <a:ea typeface="新細明體" charset="-120"/>
              </a:rPr>
              <a:t>= no. of edges on the path</a:t>
            </a:r>
          </a:p>
          <a:p>
            <a:pPr eaLnBrk="1" hangingPunct="1"/>
            <a:endParaRPr lang="en-US" altLang="zh-TW" sz="3600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170ECD-3145-4232-B5AD-7A531E9C51B9}" type="slidenum">
              <a:rPr lang="zh-TW" altLang="en-US" smtClean="0">
                <a:ea typeface="新細明體" charset="-120"/>
              </a:rPr>
              <a:pPr eaLnBrk="1" hangingPunct="1"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Degree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number of subtrees of a node</a:t>
            </a:r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 flipV="1">
            <a:off x="5181600" y="2841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rot="16200000" flipV="1">
            <a:off x="6172200" y="2841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67818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 flipV="1">
            <a:off x="6019800" y="2917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57912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 flipV="1">
            <a:off x="60198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19" name="Oval 15"/>
          <p:cNvSpPr>
            <a:spLocks noChangeArrowheads="1"/>
          </p:cNvSpPr>
          <p:nvPr/>
        </p:nvSpPr>
        <p:spPr bwMode="auto">
          <a:xfrm>
            <a:off x="57912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 flipV="1">
            <a:off x="70104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4267200" y="3984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34" name="Line 18"/>
          <p:cNvSpPr>
            <a:spLocks noChangeShapeType="1"/>
          </p:cNvSpPr>
          <p:nvPr/>
        </p:nvSpPr>
        <p:spPr bwMode="auto">
          <a:xfrm flipV="1">
            <a:off x="5105400" y="4060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 flipV="1">
            <a:off x="5181600" y="51276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 flipV="1">
            <a:off x="60198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25" name="Line 21"/>
          <p:cNvSpPr>
            <a:spLocks noChangeShapeType="1"/>
          </p:cNvSpPr>
          <p:nvPr/>
        </p:nvSpPr>
        <p:spPr bwMode="auto">
          <a:xfrm rot="16200000" flipV="1">
            <a:off x="6172200" y="5127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38" name="Oval 22"/>
          <p:cNvSpPr>
            <a:spLocks noChangeArrowheads="1"/>
          </p:cNvSpPr>
          <p:nvPr/>
        </p:nvSpPr>
        <p:spPr bwMode="auto">
          <a:xfrm>
            <a:off x="39624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27" name="Oval 23"/>
          <p:cNvSpPr>
            <a:spLocks noChangeArrowheads="1"/>
          </p:cNvSpPr>
          <p:nvPr/>
        </p:nvSpPr>
        <p:spPr bwMode="auto">
          <a:xfrm>
            <a:off x="48768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28" name="Oval 24"/>
          <p:cNvSpPr>
            <a:spLocks noChangeArrowheads="1"/>
          </p:cNvSpPr>
          <p:nvPr/>
        </p:nvSpPr>
        <p:spPr bwMode="auto">
          <a:xfrm>
            <a:off x="6781800" y="4746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29" name="Oval 25"/>
          <p:cNvSpPr>
            <a:spLocks noChangeArrowheads="1"/>
          </p:cNvSpPr>
          <p:nvPr/>
        </p:nvSpPr>
        <p:spPr bwMode="auto">
          <a:xfrm>
            <a:off x="6781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30" name="Oval 26"/>
          <p:cNvSpPr>
            <a:spLocks noChangeArrowheads="1"/>
          </p:cNvSpPr>
          <p:nvPr/>
        </p:nvSpPr>
        <p:spPr bwMode="auto">
          <a:xfrm>
            <a:off x="48768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31" name="Oval 27"/>
          <p:cNvSpPr>
            <a:spLocks noChangeArrowheads="1"/>
          </p:cNvSpPr>
          <p:nvPr/>
        </p:nvSpPr>
        <p:spPr bwMode="auto">
          <a:xfrm>
            <a:off x="57912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32" name="Line 28"/>
          <p:cNvSpPr>
            <a:spLocks noChangeShapeType="1"/>
          </p:cNvSpPr>
          <p:nvPr/>
        </p:nvSpPr>
        <p:spPr bwMode="auto">
          <a:xfrm rot="16200000" flipV="1">
            <a:off x="7162800" y="39846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33" name="Line 29"/>
          <p:cNvSpPr>
            <a:spLocks noChangeShapeType="1"/>
          </p:cNvSpPr>
          <p:nvPr/>
        </p:nvSpPr>
        <p:spPr bwMode="auto">
          <a:xfrm flipV="1">
            <a:off x="8001000" y="52038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434" name="Oval 30"/>
          <p:cNvSpPr>
            <a:spLocks noChangeArrowheads="1"/>
          </p:cNvSpPr>
          <p:nvPr/>
        </p:nvSpPr>
        <p:spPr bwMode="auto">
          <a:xfrm>
            <a:off x="7772400" y="58896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7435" name="Oval 31"/>
          <p:cNvSpPr>
            <a:spLocks noChangeArrowheads="1"/>
          </p:cNvSpPr>
          <p:nvPr/>
        </p:nvSpPr>
        <p:spPr bwMode="auto">
          <a:xfrm>
            <a:off x="7772400" y="4746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90848" name="Text Box 32"/>
          <p:cNvSpPr txBox="1">
            <a:spLocks noChangeArrowheads="1"/>
          </p:cNvSpPr>
          <p:nvPr/>
        </p:nvSpPr>
        <p:spPr bwMode="auto">
          <a:xfrm>
            <a:off x="3581400" y="24526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Degree = 3</a:t>
            </a:r>
          </a:p>
        </p:txBody>
      </p:sp>
      <p:sp>
        <p:nvSpPr>
          <p:cNvPr id="17437" name="Text Box 35"/>
          <p:cNvSpPr txBox="1">
            <a:spLocks noChangeArrowheads="1"/>
          </p:cNvSpPr>
          <p:nvPr/>
        </p:nvSpPr>
        <p:spPr bwMode="auto">
          <a:xfrm>
            <a:off x="6324600" y="2438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290853" name="Text Box 37"/>
          <p:cNvSpPr txBox="1">
            <a:spLocks noChangeArrowheads="1"/>
          </p:cNvSpPr>
          <p:nvPr/>
        </p:nvSpPr>
        <p:spPr bwMode="auto">
          <a:xfrm>
            <a:off x="2667000" y="3581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Degree = 2</a:t>
            </a:r>
          </a:p>
        </p:txBody>
      </p:sp>
      <p:sp>
        <p:nvSpPr>
          <p:cNvPr id="290855" name="Text Box 39"/>
          <p:cNvSpPr txBox="1">
            <a:spLocks noChangeArrowheads="1"/>
          </p:cNvSpPr>
          <p:nvPr/>
        </p:nvSpPr>
        <p:spPr bwMode="auto">
          <a:xfrm>
            <a:off x="1752600" y="4800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Degree = 0</a:t>
            </a:r>
          </a:p>
        </p:txBody>
      </p:sp>
      <p:sp>
        <p:nvSpPr>
          <p:cNvPr id="290856" name="Line 40"/>
          <p:cNvSpPr>
            <a:spLocks noChangeShapeType="1"/>
          </p:cNvSpPr>
          <p:nvPr/>
        </p:nvSpPr>
        <p:spPr bwMode="auto">
          <a:xfrm>
            <a:off x="3124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5791200" y="24606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>
            <a:off x="4953000" y="2667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4876800" y="36036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>
            <a:off x="4038600" y="3795713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908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90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2908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90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908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908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290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908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3" grpId="0" animBg="1"/>
      <p:bldP spid="290824" grpId="0" animBg="1"/>
      <p:bldP spid="290828" grpId="0" animBg="1"/>
      <p:bldP spid="290833" grpId="0" animBg="1"/>
      <p:bldP spid="290834" grpId="0" animBg="1"/>
      <p:bldP spid="290838" grpId="0" animBg="1"/>
      <p:bldP spid="290848" grpId="0"/>
      <p:bldP spid="290853" grpId="0"/>
      <p:bldP spid="290855" grpId="0"/>
      <p:bldP spid="290856" grpId="0" animBg="1"/>
      <p:bldP spid="290825" grpId="0" animBg="1"/>
      <p:bldP spid="290852" grpId="0" animBg="1"/>
      <p:bldP spid="290826" grpId="0" animBg="1"/>
      <p:bldP spid="2908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AB11EB-4AFD-441C-B310-FA3D10EABDF0}" type="slidenum">
              <a:rPr lang="zh-TW" altLang="en-US" smtClean="0">
                <a:ea typeface="新細明體" charset="-120"/>
              </a:rPr>
              <a:pPr eaLnBrk="1" hangingPunct="1"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2"/>
            <a:ext cx="4495800" cy="1752597"/>
          </a:xfrm>
        </p:spPr>
        <p:txBody>
          <a:bodyPr/>
          <a:lstStyle/>
          <a:p>
            <a:pPr eaLnBrk="1" hangingPunct="1"/>
            <a:r>
              <a:rPr lang="en-US" altLang="zh-HK" sz="2800" dirty="0"/>
              <a:t>The </a:t>
            </a:r>
            <a:r>
              <a:rPr lang="en-US" altLang="zh-HK" sz="2800" b="1" dirty="0">
                <a:solidFill>
                  <a:srgbClr val="FF6600"/>
                </a:solidFill>
              </a:rPr>
              <a:t>depth</a:t>
            </a:r>
            <a:r>
              <a:rPr lang="en-US" altLang="zh-HK" sz="2800" dirty="0"/>
              <a:t> of a node is the length of the </a:t>
            </a:r>
            <a:r>
              <a:rPr lang="en-US" altLang="zh-HK" sz="2800" b="1" dirty="0"/>
              <a:t>unique</a:t>
            </a:r>
            <a:r>
              <a:rPr lang="en-US" altLang="zh-HK" sz="2800" dirty="0"/>
              <a:t> path from </a:t>
            </a:r>
            <a:r>
              <a:rPr lang="en-US" altLang="zh-HK" sz="2800" u="sng" dirty="0"/>
              <a:t>root</a:t>
            </a:r>
            <a:r>
              <a:rPr lang="en-US" altLang="zh-HK" sz="2800" dirty="0"/>
              <a:t> to the node.</a:t>
            </a:r>
          </a:p>
          <a:p>
            <a:pPr eaLnBrk="1" hangingPunct="1"/>
            <a:endParaRPr lang="zh-TW" altLang="en-US" sz="2400" dirty="0">
              <a:ea typeface="新細明體" charset="-120"/>
            </a:endParaRPr>
          </a:p>
        </p:txBody>
      </p:sp>
      <p:sp>
        <p:nvSpPr>
          <p:cNvPr id="292903" name="AutoShape 39"/>
          <p:cNvSpPr>
            <a:spLocks noChangeArrowheads="1"/>
          </p:cNvSpPr>
          <p:nvPr/>
        </p:nvSpPr>
        <p:spPr bwMode="auto">
          <a:xfrm rot="10800000">
            <a:off x="7391400" y="2971800"/>
            <a:ext cx="457200" cy="3048000"/>
          </a:xfrm>
          <a:prstGeom prst="upArrow">
            <a:avLst>
              <a:gd name="adj1" fmla="val 72083"/>
              <a:gd name="adj2" fmla="val 73315"/>
            </a:avLst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Depth and Level</a:t>
            </a: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 flipV="1">
            <a:off x="4343400" y="2667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 rot="16200000" flipV="1">
            <a:off x="5334000" y="26670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953000" y="22860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5181600" y="2743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4953000" y="3429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 flipV="1">
            <a:off x="5181600" y="3886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46" name="Oval 12"/>
          <p:cNvSpPr>
            <a:spLocks noChangeArrowheads="1"/>
          </p:cNvSpPr>
          <p:nvPr/>
        </p:nvSpPr>
        <p:spPr bwMode="auto">
          <a:xfrm>
            <a:off x="49530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V="1">
            <a:off x="6172200" y="3886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V="1">
            <a:off x="3429000" y="3810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 flipV="1">
            <a:off x="4267200" y="3886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V="1">
            <a:off x="4343400" y="49530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V="1">
            <a:off x="5181600" y="5029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rot="16200000" flipV="1">
            <a:off x="5334000" y="49530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53" name="Oval 19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8454" name="Oval 20"/>
          <p:cNvSpPr>
            <a:spLocks noChangeArrowheads="1"/>
          </p:cNvSpPr>
          <p:nvPr/>
        </p:nvSpPr>
        <p:spPr bwMode="auto">
          <a:xfrm>
            <a:off x="4038600" y="4572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5943600" y="4572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59436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8457" name="Oval 23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8458" name="Oval 24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 rot="16200000" flipV="1">
            <a:off x="6324600" y="38100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60" name="Line 26"/>
          <p:cNvSpPr>
            <a:spLocks noChangeShapeType="1"/>
          </p:cNvSpPr>
          <p:nvPr/>
        </p:nvSpPr>
        <p:spPr bwMode="auto">
          <a:xfrm flipV="1">
            <a:off x="7162800" y="50292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461" name="Oval 27"/>
          <p:cNvSpPr>
            <a:spLocks noChangeArrowheads="1"/>
          </p:cNvSpPr>
          <p:nvPr/>
        </p:nvSpPr>
        <p:spPr bwMode="auto">
          <a:xfrm>
            <a:off x="6934200" y="5715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8462" name="Oval 28"/>
          <p:cNvSpPr>
            <a:spLocks noChangeArrowheads="1"/>
          </p:cNvSpPr>
          <p:nvPr/>
        </p:nvSpPr>
        <p:spPr bwMode="auto">
          <a:xfrm>
            <a:off x="6934200" y="45720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5486400" y="22637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7696200" y="2263775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0	1</a:t>
            </a:r>
          </a:p>
        </p:txBody>
      </p:sp>
      <p:sp>
        <p:nvSpPr>
          <p:cNvPr id="292895" name="Text Box 31"/>
          <p:cNvSpPr txBox="1">
            <a:spLocks noChangeArrowheads="1"/>
          </p:cNvSpPr>
          <p:nvPr/>
        </p:nvSpPr>
        <p:spPr bwMode="auto">
          <a:xfrm>
            <a:off x="7772400" y="34829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1	2</a:t>
            </a:r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7772400" y="4549775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2	3</a:t>
            </a:r>
          </a:p>
        </p:txBody>
      </p:sp>
      <p:sp>
        <p:nvSpPr>
          <p:cNvPr id="292897" name="Text Box 33"/>
          <p:cNvSpPr txBox="1">
            <a:spLocks noChangeArrowheads="1"/>
          </p:cNvSpPr>
          <p:nvPr/>
        </p:nvSpPr>
        <p:spPr bwMode="auto">
          <a:xfrm>
            <a:off x="7772400" y="5715000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3	4</a:t>
            </a:r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 flipV="1">
            <a:off x="3581400" y="3101974"/>
            <a:ext cx="4648200" cy="22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 flipV="1">
            <a:off x="3581400" y="4168775"/>
            <a:ext cx="4648200" cy="22224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>
            <a:off x="3581400" y="5372100"/>
            <a:ext cx="4648200" cy="158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7467600" y="1730375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Depth	Level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2C45881A-E4C2-4859-86DD-766AAF6F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3"/>
            <a:ext cx="2743200" cy="243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HK" sz="2800" dirty="0"/>
              <a:t>The </a:t>
            </a:r>
            <a:r>
              <a:rPr lang="en-US" altLang="zh-HK" sz="2800" b="1" dirty="0">
                <a:solidFill>
                  <a:srgbClr val="FF6600"/>
                </a:solidFill>
              </a:rPr>
              <a:t>level</a:t>
            </a:r>
            <a:r>
              <a:rPr lang="en-US" altLang="zh-HK" sz="2800" dirty="0"/>
              <a:t> of a node is defined by its depth plus 1.</a:t>
            </a: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3" grpId="0" animBg="1"/>
      <p:bldP spid="292894" grpId="0"/>
      <p:bldP spid="292895" grpId="0"/>
      <p:bldP spid="292896" grpId="0"/>
      <p:bldP spid="292897" grpId="0"/>
      <p:bldP spid="292898" grpId="0" animBg="1"/>
      <p:bldP spid="292899" grpId="0" animBg="1"/>
      <p:bldP spid="292900" grpId="0" animBg="1"/>
      <p:bldP spid="2929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CA997F-5A4B-44BD-9895-15033BCC327E}" type="slidenum">
              <a:rPr lang="zh-TW" altLang="en-US" smtClean="0">
                <a:ea typeface="新細明體" charset="-120"/>
              </a:rPr>
              <a:pPr eaLnBrk="1" hangingPunct="1"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Height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altLang="zh-HK" sz="2800" dirty="0"/>
              <a:t>The </a:t>
            </a:r>
            <a:r>
              <a:rPr lang="en-US" altLang="zh-HK" sz="2800" b="1" dirty="0">
                <a:solidFill>
                  <a:srgbClr val="FF6600"/>
                </a:solidFill>
              </a:rPr>
              <a:t>height</a:t>
            </a:r>
            <a:r>
              <a:rPr lang="en-US" altLang="zh-HK" sz="2800" dirty="0"/>
              <a:t> of a node is the number of edges from the node to the </a:t>
            </a:r>
            <a:r>
              <a:rPr lang="en-US" altLang="zh-HK" sz="2800" u="sng" dirty="0"/>
              <a:t>deepest leaf</a:t>
            </a:r>
            <a:r>
              <a:rPr lang="en-US" altLang="zh-HK" sz="2800" dirty="0"/>
              <a:t>.</a:t>
            </a:r>
          </a:p>
          <a:p>
            <a:r>
              <a:rPr lang="en-US" altLang="zh-HK" sz="2800" dirty="0"/>
              <a:t>The height of a tree is a height of the root.</a:t>
            </a:r>
          </a:p>
          <a:p>
            <a:pPr lvl="1"/>
            <a:r>
              <a:rPr lang="en-US" altLang="zh-HK" sz="2400" dirty="0"/>
              <a:t>= the longest path in the tree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ea typeface="新細明體" charset="-12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5715000" y="21558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rot="16200000" flipV="1">
            <a:off x="6705600" y="21558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324600" y="1774825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5410200" y="29178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7315200" y="29178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6553200" y="2232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324600" y="29178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6553200" y="3375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6324600" y="40608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7543800" y="3375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4800600" y="32988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5638800" y="3375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5715000" y="4441825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V="1">
            <a:off x="6553200" y="4518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rot="16200000" flipV="1">
            <a:off x="6705600" y="44418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4495800" y="4060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5410200" y="4060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315200" y="4060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19479" name="Oval 22"/>
          <p:cNvSpPr>
            <a:spLocks noChangeArrowheads="1"/>
          </p:cNvSpPr>
          <p:nvPr/>
        </p:nvSpPr>
        <p:spPr bwMode="auto">
          <a:xfrm>
            <a:off x="7315200" y="5203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410200" y="5203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19481" name="Oval 24"/>
          <p:cNvSpPr>
            <a:spLocks noChangeArrowheads="1"/>
          </p:cNvSpPr>
          <p:nvPr/>
        </p:nvSpPr>
        <p:spPr bwMode="auto">
          <a:xfrm>
            <a:off x="6324600" y="5203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 rot="16200000" flipV="1">
            <a:off x="7696200" y="3298825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V="1">
            <a:off x="8534400" y="4518025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84" name="Oval 27"/>
          <p:cNvSpPr>
            <a:spLocks noChangeArrowheads="1"/>
          </p:cNvSpPr>
          <p:nvPr/>
        </p:nvSpPr>
        <p:spPr bwMode="auto">
          <a:xfrm>
            <a:off x="8305800" y="5203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19485" name="Oval 28"/>
          <p:cNvSpPr>
            <a:spLocks noChangeArrowheads="1"/>
          </p:cNvSpPr>
          <p:nvPr/>
        </p:nvSpPr>
        <p:spPr bwMode="auto">
          <a:xfrm>
            <a:off x="8305800" y="4060825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68580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5562600" y="12192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Tree’s Height = 3</a:t>
            </a:r>
          </a:p>
        </p:txBody>
      </p:sp>
      <p:sp>
        <p:nvSpPr>
          <p:cNvPr id="294954" name="Text Box 42"/>
          <p:cNvSpPr txBox="1">
            <a:spLocks noChangeArrowheads="1"/>
          </p:cNvSpPr>
          <p:nvPr/>
        </p:nvSpPr>
        <p:spPr bwMode="auto">
          <a:xfrm>
            <a:off x="5867400" y="5127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55" name="Text Box 43"/>
          <p:cNvSpPr txBox="1">
            <a:spLocks noChangeArrowheads="1"/>
          </p:cNvSpPr>
          <p:nvPr/>
        </p:nvSpPr>
        <p:spPr bwMode="auto">
          <a:xfrm>
            <a:off x="6781800" y="5127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56" name="Text Box 44"/>
          <p:cNvSpPr txBox="1">
            <a:spLocks noChangeArrowheads="1"/>
          </p:cNvSpPr>
          <p:nvPr/>
        </p:nvSpPr>
        <p:spPr bwMode="auto">
          <a:xfrm>
            <a:off x="7772400" y="5127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57" name="Text Box 45"/>
          <p:cNvSpPr txBox="1">
            <a:spLocks noChangeArrowheads="1"/>
          </p:cNvSpPr>
          <p:nvPr/>
        </p:nvSpPr>
        <p:spPr bwMode="auto">
          <a:xfrm>
            <a:off x="8763000" y="5127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58" name="Text Box 46"/>
          <p:cNvSpPr txBox="1">
            <a:spLocks noChangeArrowheads="1"/>
          </p:cNvSpPr>
          <p:nvPr/>
        </p:nvSpPr>
        <p:spPr bwMode="auto">
          <a:xfrm>
            <a:off x="4953000" y="3908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59" name="Text Box 47"/>
          <p:cNvSpPr txBox="1">
            <a:spLocks noChangeArrowheads="1"/>
          </p:cNvSpPr>
          <p:nvPr/>
        </p:nvSpPr>
        <p:spPr bwMode="auto">
          <a:xfrm>
            <a:off x="5791200" y="3908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60" name="Text Box 48"/>
          <p:cNvSpPr txBox="1">
            <a:spLocks noChangeArrowheads="1"/>
          </p:cNvSpPr>
          <p:nvPr/>
        </p:nvSpPr>
        <p:spPr bwMode="auto">
          <a:xfrm>
            <a:off x="7696200" y="3908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</a:p>
        </p:txBody>
      </p:sp>
      <p:sp>
        <p:nvSpPr>
          <p:cNvPr id="294961" name="Text Box 49"/>
          <p:cNvSpPr txBox="1">
            <a:spLocks noChangeArrowheads="1"/>
          </p:cNvSpPr>
          <p:nvPr/>
        </p:nvSpPr>
        <p:spPr bwMode="auto">
          <a:xfrm>
            <a:off x="6705600" y="3908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294962" name="Text Box 50"/>
          <p:cNvSpPr txBox="1">
            <a:spLocks noChangeArrowheads="1"/>
          </p:cNvSpPr>
          <p:nvPr/>
        </p:nvSpPr>
        <p:spPr bwMode="auto">
          <a:xfrm>
            <a:off x="8686800" y="3908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294963" name="Text Box 51"/>
          <p:cNvSpPr txBox="1">
            <a:spLocks noChangeArrowheads="1"/>
          </p:cNvSpPr>
          <p:nvPr/>
        </p:nvSpPr>
        <p:spPr bwMode="auto">
          <a:xfrm>
            <a:off x="5791200" y="2841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1</a:t>
            </a:r>
          </a:p>
        </p:txBody>
      </p:sp>
      <p:sp>
        <p:nvSpPr>
          <p:cNvPr id="294964" name="Text Box 52"/>
          <p:cNvSpPr txBox="1">
            <a:spLocks noChangeArrowheads="1"/>
          </p:cNvSpPr>
          <p:nvPr/>
        </p:nvSpPr>
        <p:spPr bwMode="auto">
          <a:xfrm>
            <a:off x="6705600" y="2841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7772400" y="28416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2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6781800" y="200342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49" grpId="0"/>
      <p:bldP spid="294954" grpId="0"/>
      <p:bldP spid="294955" grpId="0"/>
      <p:bldP spid="294956" grpId="0"/>
      <p:bldP spid="294957" grpId="0"/>
      <p:bldP spid="294958" grpId="0"/>
      <p:bldP spid="294959" grpId="0"/>
      <p:bldP spid="294960" grpId="0"/>
      <p:bldP spid="294961" grpId="0"/>
      <p:bldP spid="294962" grpId="0"/>
      <p:bldP spid="294963" grpId="0"/>
      <p:bldP spid="294964" grpId="0"/>
      <p:bldP spid="294965" grpId="0"/>
      <p:bldP spid="2949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A1778E-C5A2-4DE2-AF80-519500430CB3}" type="slidenum">
              <a:rPr lang="zh-TW" altLang="en-US" smtClean="0">
                <a:ea typeface="新細明體" charset="-120"/>
              </a:rPr>
              <a:pPr eaLnBrk="1" hangingPunct="1"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ea typeface="新細明體" charset="-120"/>
              </a:rPr>
              <a:t>In-class Exercise (no submission needed)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A node having no parent is called 	Root</a:t>
            </a:r>
            <a:r>
              <a:rPr lang="en-US" altLang="zh-TW" sz="2000" u="sng" dirty="0">
                <a:ea typeface="新細明體" charset="-120"/>
              </a:rPr>
              <a:t>   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 node having no children is called </a:t>
            </a:r>
            <a:r>
              <a:rPr lang="en-US" altLang="zh-TW" sz="2000" u="sng" dirty="0">
                <a:ea typeface="新細明體" charset="-120"/>
              </a:rPr>
              <a:t>	Leaf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 node having both parent and children is called </a:t>
            </a:r>
            <a:r>
              <a:rPr lang="en-US" altLang="zh-TW" sz="2000" u="sng" dirty="0">
                <a:ea typeface="新細明體" charset="-120"/>
              </a:rPr>
              <a:t>	Branch	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If a tree has 5 branches, how many nodes does this tree contain?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u="sng" dirty="0">
                <a:ea typeface="新細明體" charset="-120"/>
              </a:rPr>
              <a:t>	</a:t>
            </a:r>
            <a:r>
              <a:rPr lang="en-US" altLang="zh-TW" sz="2000" u="sng">
                <a:ea typeface="新細明體" charset="-120"/>
              </a:rPr>
              <a:t>5+1</a:t>
            </a:r>
            <a:r>
              <a:rPr lang="en-US" altLang="zh-TW" sz="2000" u="sng" dirty="0">
                <a:ea typeface="新細明體" charset="-120"/>
              </a:rPr>
              <a:t>	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What is the degree of a leaf node? </a:t>
            </a:r>
            <a:r>
              <a:rPr lang="en-US" altLang="zh-TW" sz="2000" u="sng" dirty="0">
                <a:ea typeface="新細明體" charset="-120"/>
              </a:rPr>
              <a:t>				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Can a node have more than one parent in a tree? </a:t>
            </a:r>
            <a:r>
              <a:rPr lang="en-US" altLang="zh-TW" sz="2000" u="sng" dirty="0">
                <a:ea typeface="新細明體" charset="-120"/>
              </a:rPr>
              <a:t>			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Is there a unique path from root to every node? </a:t>
            </a:r>
            <a:r>
              <a:rPr lang="en-US" altLang="zh-TW" sz="2000" u="sng" dirty="0">
                <a:ea typeface="新細明體" charset="-120"/>
              </a:rPr>
              <a:t>		</a:t>
            </a: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20DB0D-E934-46D1-9671-CE7870952485}" type="slidenum">
              <a:rPr lang="zh-TW" altLang="en-US" smtClean="0">
                <a:ea typeface="新細明體" charset="-120"/>
              </a:rPr>
              <a:pPr eaLnBrk="1" hangingPunct="1"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Trees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Tree is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non-linear</a:t>
            </a:r>
            <a:r>
              <a:rPr lang="en-US" altLang="zh-TW" dirty="0">
                <a:ea typeface="新細明體" charset="-120"/>
              </a:rPr>
              <a:t> linked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Multiple succeeding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Tree structure is recursively defined</a:t>
            </a:r>
            <a:r>
              <a:rPr lang="en-US" altLang="zh-TW" dirty="0">
                <a:ea typeface="新細明體" charset="-120"/>
              </a:rPr>
              <a:t>, so tree operations often involve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recursion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ea typeface="新細明體" charset="-120"/>
              </a:rPr>
              <a:t>linked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AD4F4C-4F41-4B85-AD32-823F0F81CE2C}" type="slidenum">
              <a:rPr lang="zh-TW" altLang="en-US" smtClean="0">
                <a:ea typeface="新細明體" charset="-120"/>
              </a:rPr>
              <a:pPr eaLnBrk="1" hangingPunct="1"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 Representation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1DB2F2-DE7A-4C66-AC08-864006A23FDA}" type="slidenum">
              <a:rPr lang="zh-TW" altLang="en-US" smtClean="0">
                <a:ea typeface="新細明體" charset="-120"/>
              </a:rPr>
              <a:pPr eaLnBrk="1" hangingPunct="1"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Representation of Trees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List representation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Set representation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Indentation</a:t>
            </a:r>
          </a:p>
          <a:p>
            <a:pPr eaLnBrk="1" hangingPunct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A39477-B75B-459C-8352-2D792D7B7AD6}" type="slidenum">
              <a:rPr lang="zh-TW" altLang="en-US" smtClean="0">
                <a:ea typeface="新細明體" charset="-120"/>
              </a:rPr>
              <a:pPr eaLnBrk="1" hangingPunct="1"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List Representation (recursive)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tree can be represented by this list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(A(B(E, F), C(G(J, K, L)), D(H, I(M))))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5257800" y="3124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rot="16200000" flipV="1">
            <a:off x="6248400" y="3124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49530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8580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V="1">
            <a:off x="6096000" y="3200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8674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V="1">
            <a:off x="60960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58674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70866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4343400" y="4267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51816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V="1">
            <a:off x="5257800" y="5410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60960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 rot="16200000" flipV="1">
            <a:off x="6248400" y="5410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0386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49530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68580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49530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24601" name="Oval 24"/>
          <p:cNvSpPr>
            <a:spLocks noChangeArrowheads="1"/>
          </p:cNvSpPr>
          <p:nvPr/>
        </p:nvSpPr>
        <p:spPr bwMode="auto">
          <a:xfrm>
            <a:off x="58674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 rot="16200000" flipV="1">
            <a:off x="7239000" y="4267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 flipV="1">
            <a:off x="80772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604" name="Oval 27"/>
          <p:cNvSpPr>
            <a:spLocks noChangeArrowheads="1"/>
          </p:cNvSpPr>
          <p:nvPr/>
        </p:nvSpPr>
        <p:spPr bwMode="auto">
          <a:xfrm>
            <a:off x="78486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24605" name="Oval 28"/>
          <p:cNvSpPr>
            <a:spLocks noChangeArrowheads="1"/>
          </p:cNvSpPr>
          <p:nvPr/>
        </p:nvSpPr>
        <p:spPr bwMode="auto">
          <a:xfrm>
            <a:off x="78486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6400800" y="27209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E55C4-A588-BE4A-AC80-DA28609693F3}"/>
                  </a:ext>
                </a:extLst>
              </p14:cNvPr>
              <p14:cNvContentPartPr/>
              <p14:nvPr/>
            </p14:nvContentPartPr>
            <p14:xfrm>
              <a:off x="4728740" y="2772570"/>
              <a:ext cx="2848680" cy="173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E55C4-A588-BE4A-AC80-DA2860969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4740" y="2664570"/>
                <a:ext cx="2956320" cy="19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4C4581-234E-214C-A5CA-A70CF00929E0}"/>
                  </a:ext>
                </a:extLst>
              </p14:cNvPr>
              <p14:cNvContentPartPr/>
              <p14:nvPr/>
            </p14:nvContentPartPr>
            <p14:xfrm>
              <a:off x="1835780" y="2422650"/>
              <a:ext cx="78480" cy="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4C4581-234E-214C-A5CA-A70CF0092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780" y="2314650"/>
                <a:ext cx="186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9E29EA-7DE8-644C-A1D5-8E503F885A76}"/>
                  </a:ext>
                </a:extLst>
              </p14:cNvPr>
              <p14:cNvContentPartPr/>
              <p14:nvPr/>
            </p14:nvContentPartPr>
            <p14:xfrm>
              <a:off x="3141140" y="2438490"/>
              <a:ext cx="1238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9E29EA-7DE8-644C-A1D5-8E503F885A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7500" y="2330850"/>
                <a:ext cx="2314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468184-38F8-A24D-B0F3-771E993BB70E}"/>
                  </a:ext>
                </a:extLst>
              </p14:cNvPr>
              <p14:cNvContentPartPr/>
              <p14:nvPr/>
            </p14:nvContentPartPr>
            <p14:xfrm>
              <a:off x="5239940" y="2441370"/>
              <a:ext cx="95400" cy="2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468184-38F8-A24D-B0F3-771E993BB7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6300" y="2333370"/>
                <a:ext cx="203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B30568D-1070-C94E-8DC1-088AC67CC66C}"/>
                  </a:ext>
                </a:extLst>
              </p14:cNvPr>
              <p14:cNvContentPartPr/>
              <p14:nvPr/>
            </p14:nvContentPartPr>
            <p14:xfrm>
              <a:off x="2056460" y="2685810"/>
              <a:ext cx="831960" cy="57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B30568D-1070-C94E-8DC1-088AC67CC6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48900" y="2678250"/>
                <a:ext cx="847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611" name="Ink 24610">
                <a:extLst>
                  <a:ext uri="{FF2B5EF4-FFF2-40B4-BE49-F238E27FC236}">
                    <a16:creationId xmlns:a16="http://schemas.microsoft.com/office/drawing/2014/main" id="{BD79BB76-CCD9-FD41-AF98-2F0FB400B22E}"/>
                  </a:ext>
                </a:extLst>
              </p14:cNvPr>
              <p14:cNvContentPartPr/>
              <p14:nvPr/>
            </p14:nvContentPartPr>
            <p14:xfrm>
              <a:off x="3568820" y="2723970"/>
              <a:ext cx="1211400" cy="22680"/>
            </p14:xfrm>
          </p:contentPart>
        </mc:Choice>
        <mc:Fallback xmlns="">
          <p:pic>
            <p:nvPicPr>
              <p:cNvPr id="24611" name="Ink 24610">
                <a:extLst>
                  <a:ext uri="{FF2B5EF4-FFF2-40B4-BE49-F238E27FC236}">
                    <a16:creationId xmlns:a16="http://schemas.microsoft.com/office/drawing/2014/main" id="{BD79BB76-CCD9-FD41-AF98-2F0FB400B2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61260" y="2716410"/>
                <a:ext cx="1226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24668" name="Ink 24667">
                <a:extLst>
                  <a:ext uri="{FF2B5EF4-FFF2-40B4-BE49-F238E27FC236}">
                    <a16:creationId xmlns:a16="http://schemas.microsoft.com/office/drawing/2014/main" id="{83B8CA6C-84C5-9A4F-AEB1-DB6749C015DD}"/>
                  </a:ext>
                </a:extLst>
              </p14:cNvPr>
              <p14:cNvContentPartPr/>
              <p14:nvPr/>
            </p14:nvContentPartPr>
            <p14:xfrm>
              <a:off x="4935740" y="2286930"/>
              <a:ext cx="85680" cy="390600"/>
            </p14:xfrm>
          </p:contentPart>
        </mc:Choice>
        <mc:Fallback xmlns="">
          <p:pic>
            <p:nvPicPr>
              <p:cNvPr id="24668" name="Ink 24667">
                <a:extLst>
                  <a:ext uri="{FF2B5EF4-FFF2-40B4-BE49-F238E27FC236}">
                    <a16:creationId xmlns:a16="http://schemas.microsoft.com/office/drawing/2014/main" id="{83B8CA6C-84C5-9A4F-AEB1-DB6749C015D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931420" y="2260290"/>
                <a:ext cx="94320" cy="444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FFDC91-138F-B94E-B510-55B41048D0AB}"/>
              </a:ext>
            </a:extLst>
          </p:cNvPr>
          <p:cNvSpPr txBox="1"/>
          <p:nvPr/>
        </p:nvSpPr>
        <p:spPr>
          <a:xfrm>
            <a:off x="457200" y="3124199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from the root A.</a:t>
            </a:r>
          </a:p>
          <a:p>
            <a:r>
              <a:rPr lang="en-US" dirty="0"/>
              <a:t>A=A(B,C,D). B, C, and D are not leaf nodes. They are the roots of subtrees. We need to </a:t>
            </a:r>
            <a:r>
              <a:rPr lang="en-US" dirty="0">
                <a:solidFill>
                  <a:srgbClr val="FF0000"/>
                </a:solidFill>
              </a:rPr>
              <a:t>recursively represent them using root(child1, child2, …, the last child).</a:t>
            </a:r>
            <a:r>
              <a:rPr lang="en-US" dirty="0"/>
              <a:t> Thus,</a:t>
            </a:r>
          </a:p>
          <a:p>
            <a:r>
              <a:rPr lang="en-US" dirty="0"/>
              <a:t>B=B(E,F)</a:t>
            </a:r>
          </a:p>
          <a:p>
            <a:r>
              <a:rPr lang="en-US" dirty="0"/>
              <a:t>C=C(G), G=G(J,K,L)</a:t>
            </a:r>
          </a:p>
          <a:p>
            <a:r>
              <a:rPr lang="en-US" dirty="0"/>
              <a:t>D=D(H,I), I=I(M)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A39477-B75B-459C-8352-2D792D7B7AD6}" type="slidenum">
              <a:rPr lang="zh-TW" altLang="en-US" smtClean="0">
                <a:ea typeface="新細明體" charset="-120"/>
              </a:rPr>
              <a:pPr eaLnBrk="1" hangingPunct="1"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List Representation (recursive)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tree can be represented by this list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(A(B(E, F), C(G(J, K, L)), D(H, I(M))))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5257800" y="3124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rot="16200000" flipV="1">
            <a:off x="6248400" y="3124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49530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8580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V="1">
            <a:off x="6096000" y="3200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8674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V="1">
            <a:off x="60960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58674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70866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4343400" y="4267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51816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V="1">
            <a:off x="5257800" y="5410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60960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 rot="16200000" flipV="1">
            <a:off x="6248400" y="5410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0386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49530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68580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49530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24601" name="Oval 24"/>
          <p:cNvSpPr>
            <a:spLocks noChangeArrowheads="1"/>
          </p:cNvSpPr>
          <p:nvPr/>
        </p:nvSpPr>
        <p:spPr bwMode="auto">
          <a:xfrm>
            <a:off x="58674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 rot="16200000" flipV="1">
            <a:off x="7239000" y="4267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 flipV="1">
            <a:off x="80772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604" name="Oval 27"/>
          <p:cNvSpPr>
            <a:spLocks noChangeArrowheads="1"/>
          </p:cNvSpPr>
          <p:nvPr/>
        </p:nvSpPr>
        <p:spPr bwMode="auto">
          <a:xfrm>
            <a:off x="78486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24605" name="Oval 28"/>
          <p:cNvSpPr>
            <a:spLocks noChangeArrowheads="1"/>
          </p:cNvSpPr>
          <p:nvPr/>
        </p:nvSpPr>
        <p:spPr bwMode="auto">
          <a:xfrm>
            <a:off x="78486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6400800" y="27209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E55C4-A588-BE4A-AC80-DA28609693F3}"/>
                  </a:ext>
                </a:extLst>
              </p14:cNvPr>
              <p14:cNvContentPartPr/>
              <p14:nvPr/>
            </p14:nvContentPartPr>
            <p14:xfrm>
              <a:off x="4728740" y="2772570"/>
              <a:ext cx="2848680" cy="173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E55C4-A588-BE4A-AC80-DA2860969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4747" y="2664570"/>
                <a:ext cx="2956306" cy="19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4C4581-234E-214C-A5CA-A70CF00929E0}"/>
                  </a:ext>
                </a:extLst>
              </p14:cNvPr>
              <p14:cNvContentPartPr/>
              <p14:nvPr/>
            </p14:nvContentPartPr>
            <p14:xfrm>
              <a:off x="1835780" y="2422650"/>
              <a:ext cx="78480" cy="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4C4581-234E-214C-A5CA-A70CF0092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780" y="2314650"/>
                <a:ext cx="186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9E29EA-7DE8-644C-A1D5-8E503F885A76}"/>
                  </a:ext>
                </a:extLst>
              </p14:cNvPr>
              <p14:cNvContentPartPr/>
              <p14:nvPr/>
            </p14:nvContentPartPr>
            <p14:xfrm>
              <a:off x="3141140" y="2438490"/>
              <a:ext cx="1238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9E29EA-7DE8-644C-A1D5-8E503F885A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6983" y="2330490"/>
                <a:ext cx="231794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468184-38F8-A24D-B0F3-771E993BB70E}"/>
                  </a:ext>
                </a:extLst>
              </p14:cNvPr>
              <p14:cNvContentPartPr/>
              <p14:nvPr/>
            </p14:nvContentPartPr>
            <p14:xfrm>
              <a:off x="5239940" y="2441370"/>
              <a:ext cx="95400" cy="2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468184-38F8-A24D-B0F3-771E993BB7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5940" y="2333370"/>
                <a:ext cx="203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B30568D-1070-C94E-8DC1-088AC67CC66C}"/>
                  </a:ext>
                </a:extLst>
              </p14:cNvPr>
              <p14:cNvContentPartPr/>
              <p14:nvPr/>
            </p14:nvContentPartPr>
            <p14:xfrm>
              <a:off x="2056460" y="2685810"/>
              <a:ext cx="831960" cy="57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B30568D-1070-C94E-8DC1-088AC67CC6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8897" y="2678202"/>
                <a:ext cx="847087" cy="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611" name="Ink 24610">
                <a:extLst>
                  <a:ext uri="{FF2B5EF4-FFF2-40B4-BE49-F238E27FC236}">
                    <a16:creationId xmlns:a16="http://schemas.microsoft.com/office/drawing/2014/main" id="{BD79BB76-CCD9-FD41-AF98-2F0FB400B22E}"/>
                  </a:ext>
                </a:extLst>
              </p14:cNvPr>
              <p14:cNvContentPartPr/>
              <p14:nvPr/>
            </p14:nvContentPartPr>
            <p14:xfrm>
              <a:off x="3568820" y="2723970"/>
              <a:ext cx="1211400" cy="22680"/>
            </p14:xfrm>
          </p:contentPart>
        </mc:Choice>
        <mc:Fallback xmlns="">
          <p:pic>
            <p:nvPicPr>
              <p:cNvPr id="24611" name="Ink 24610">
                <a:extLst>
                  <a:ext uri="{FF2B5EF4-FFF2-40B4-BE49-F238E27FC236}">
                    <a16:creationId xmlns:a16="http://schemas.microsoft.com/office/drawing/2014/main" id="{BD79BB76-CCD9-FD41-AF98-2F0FB400B2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1258" y="2716410"/>
                <a:ext cx="1226524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67" name="Group 24666">
            <a:extLst>
              <a:ext uri="{FF2B5EF4-FFF2-40B4-BE49-F238E27FC236}">
                <a16:creationId xmlns:a16="http://schemas.microsoft.com/office/drawing/2014/main" id="{1F88AC83-5A8E-C040-AD29-126E40908B61}"/>
              </a:ext>
            </a:extLst>
          </p:cNvPr>
          <p:cNvGrpSpPr/>
          <p:nvPr/>
        </p:nvGrpSpPr>
        <p:grpSpPr>
          <a:xfrm>
            <a:off x="1395974" y="4531653"/>
            <a:ext cx="1660680" cy="1807200"/>
            <a:chOff x="707180" y="4733490"/>
            <a:chExt cx="1660680" cy="18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633" name="Ink 24632">
                  <a:extLst>
                    <a:ext uri="{FF2B5EF4-FFF2-40B4-BE49-F238E27FC236}">
                      <a16:creationId xmlns:a16="http://schemas.microsoft.com/office/drawing/2014/main" id="{21331035-3D08-4542-AD81-4686C5510FC4}"/>
                    </a:ext>
                  </a:extLst>
                </p14:cNvPr>
                <p14:cNvContentPartPr/>
                <p14:nvPr/>
              </p14:nvContentPartPr>
              <p14:xfrm>
                <a:off x="1367780" y="4807650"/>
                <a:ext cx="90000" cy="193680"/>
              </p14:xfrm>
            </p:contentPart>
          </mc:Choice>
          <mc:Fallback xmlns="">
            <p:pic>
              <p:nvPicPr>
                <p:cNvPr id="24633" name="Ink 24632">
                  <a:extLst>
                    <a:ext uri="{FF2B5EF4-FFF2-40B4-BE49-F238E27FC236}">
                      <a16:creationId xmlns:a16="http://schemas.microsoft.com/office/drawing/2014/main" id="{21331035-3D08-4542-AD81-4686C5510F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0220" y="4800090"/>
                  <a:ext cx="105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634" name="Ink 24633">
                  <a:extLst>
                    <a:ext uri="{FF2B5EF4-FFF2-40B4-BE49-F238E27FC236}">
                      <a16:creationId xmlns:a16="http://schemas.microsoft.com/office/drawing/2014/main" id="{D8FB046B-64B9-8248-82A8-908E8674DB72}"/>
                    </a:ext>
                  </a:extLst>
                </p14:cNvPr>
                <p14:cNvContentPartPr/>
                <p14:nvPr/>
              </p14:nvContentPartPr>
              <p14:xfrm>
                <a:off x="1453820" y="4804050"/>
                <a:ext cx="79560" cy="206280"/>
              </p14:xfrm>
            </p:contentPart>
          </mc:Choice>
          <mc:Fallback xmlns="">
            <p:pic>
              <p:nvPicPr>
                <p:cNvPr id="24634" name="Ink 24633">
                  <a:extLst>
                    <a:ext uri="{FF2B5EF4-FFF2-40B4-BE49-F238E27FC236}">
                      <a16:creationId xmlns:a16="http://schemas.microsoft.com/office/drawing/2014/main" id="{D8FB046B-64B9-8248-82A8-908E8674DB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6260" y="4796503"/>
                  <a:ext cx="94680" cy="221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635" name="Ink 24634">
                  <a:extLst>
                    <a:ext uri="{FF2B5EF4-FFF2-40B4-BE49-F238E27FC236}">
                      <a16:creationId xmlns:a16="http://schemas.microsoft.com/office/drawing/2014/main" id="{6981CF7F-4BD9-A24C-A3E2-CEFD63C60F36}"/>
                    </a:ext>
                  </a:extLst>
                </p14:cNvPr>
                <p14:cNvContentPartPr/>
                <p14:nvPr/>
              </p14:nvContentPartPr>
              <p14:xfrm>
                <a:off x="1403060" y="4927530"/>
                <a:ext cx="115920" cy="8280"/>
              </p14:xfrm>
            </p:contentPart>
          </mc:Choice>
          <mc:Fallback xmlns="">
            <p:pic>
              <p:nvPicPr>
                <p:cNvPr id="24635" name="Ink 24634">
                  <a:extLst>
                    <a:ext uri="{FF2B5EF4-FFF2-40B4-BE49-F238E27FC236}">
                      <a16:creationId xmlns:a16="http://schemas.microsoft.com/office/drawing/2014/main" id="{6981CF7F-4BD9-A24C-A3E2-CEFD63C60F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5500" y="4920285"/>
                  <a:ext cx="131040" cy="22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636" name="Ink 24635">
                  <a:extLst>
                    <a:ext uri="{FF2B5EF4-FFF2-40B4-BE49-F238E27FC236}">
                      <a16:creationId xmlns:a16="http://schemas.microsoft.com/office/drawing/2014/main" id="{C1CBD104-2519-B44A-945D-7185745866C4}"/>
                    </a:ext>
                  </a:extLst>
                </p14:cNvPr>
                <p14:cNvContentPartPr/>
                <p14:nvPr/>
              </p14:nvContentPartPr>
              <p14:xfrm>
                <a:off x="1250780" y="4733490"/>
                <a:ext cx="413280" cy="328320"/>
              </p14:xfrm>
            </p:contentPart>
          </mc:Choice>
          <mc:Fallback xmlns="">
            <p:pic>
              <p:nvPicPr>
                <p:cNvPr id="24636" name="Ink 24635">
                  <a:extLst>
                    <a:ext uri="{FF2B5EF4-FFF2-40B4-BE49-F238E27FC236}">
                      <a16:creationId xmlns:a16="http://schemas.microsoft.com/office/drawing/2014/main" id="{C1CBD104-2519-B44A-945D-7185745866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3220" y="4725938"/>
                  <a:ext cx="428400" cy="343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638" name="Ink 24637">
                  <a:extLst>
                    <a:ext uri="{FF2B5EF4-FFF2-40B4-BE49-F238E27FC236}">
                      <a16:creationId xmlns:a16="http://schemas.microsoft.com/office/drawing/2014/main" id="{0FC5847E-C8EA-FB4A-9251-CCA554B52EFB}"/>
                    </a:ext>
                  </a:extLst>
                </p14:cNvPr>
                <p14:cNvContentPartPr/>
                <p14:nvPr/>
              </p14:nvContentPartPr>
              <p14:xfrm>
                <a:off x="1037660" y="5027250"/>
                <a:ext cx="295560" cy="258840"/>
              </p14:xfrm>
            </p:contentPart>
          </mc:Choice>
          <mc:Fallback xmlns="">
            <p:pic>
              <p:nvPicPr>
                <p:cNvPr id="24638" name="Ink 24637">
                  <a:extLst>
                    <a:ext uri="{FF2B5EF4-FFF2-40B4-BE49-F238E27FC236}">
                      <a16:creationId xmlns:a16="http://schemas.microsoft.com/office/drawing/2014/main" id="{0FC5847E-C8EA-FB4A-9251-CCA554B52E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0091" y="5019690"/>
                  <a:ext cx="310698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640" name="Ink 24639">
                  <a:extLst>
                    <a:ext uri="{FF2B5EF4-FFF2-40B4-BE49-F238E27FC236}">
                      <a16:creationId xmlns:a16="http://schemas.microsoft.com/office/drawing/2014/main" id="{19A392FF-AFD8-124C-9C62-D50BC7E76EC2}"/>
                    </a:ext>
                  </a:extLst>
                </p14:cNvPr>
                <p14:cNvContentPartPr/>
                <p14:nvPr/>
              </p14:nvContentPartPr>
              <p14:xfrm>
                <a:off x="1592420" y="5021850"/>
                <a:ext cx="281160" cy="280440"/>
              </p14:xfrm>
            </p:contentPart>
          </mc:Choice>
          <mc:Fallback xmlns="">
            <p:pic>
              <p:nvPicPr>
                <p:cNvPr id="24640" name="Ink 24639">
                  <a:extLst>
                    <a:ext uri="{FF2B5EF4-FFF2-40B4-BE49-F238E27FC236}">
                      <a16:creationId xmlns:a16="http://schemas.microsoft.com/office/drawing/2014/main" id="{19A392FF-AFD8-124C-9C62-D50BC7E76E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4860" y="5014290"/>
                  <a:ext cx="296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642" name="Ink 24641">
                  <a:extLst>
                    <a:ext uri="{FF2B5EF4-FFF2-40B4-BE49-F238E27FC236}">
                      <a16:creationId xmlns:a16="http://schemas.microsoft.com/office/drawing/2014/main" id="{C6CC54BC-00F1-0141-954C-E22B388E761A}"/>
                    </a:ext>
                  </a:extLst>
                </p14:cNvPr>
                <p14:cNvContentPartPr/>
                <p14:nvPr/>
              </p14:nvContentPartPr>
              <p14:xfrm>
                <a:off x="869900" y="5332890"/>
                <a:ext cx="17280" cy="159840"/>
              </p14:xfrm>
            </p:contentPart>
          </mc:Choice>
          <mc:Fallback xmlns="">
            <p:pic>
              <p:nvPicPr>
                <p:cNvPr id="24642" name="Ink 24641">
                  <a:extLst>
                    <a:ext uri="{FF2B5EF4-FFF2-40B4-BE49-F238E27FC236}">
                      <a16:creationId xmlns:a16="http://schemas.microsoft.com/office/drawing/2014/main" id="{C6CC54BC-00F1-0141-954C-E22B388E76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340" y="5325330"/>
                  <a:ext cx="32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643" name="Ink 24642">
                  <a:extLst>
                    <a:ext uri="{FF2B5EF4-FFF2-40B4-BE49-F238E27FC236}">
                      <a16:creationId xmlns:a16="http://schemas.microsoft.com/office/drawing/2014/main" id="{A02057F5-5A7D-AC4F-B345-AEE049AEEEDD}"/>
                    </a:ext>
                  </a:extLst>
                </p14:cNvPr>
                <p14:cNvContentPartPr/>
                <p14:nvPr/>
              </p14:nvContentPartPr>
              <p14:xfrm>
                <a:off x="856220" y="5324610"/>
                <a:ext cx="157320" cy="171720"/>
              </p14:xfrm>
            </p:contentPart>
          </mc:Choice>
          <mc:Fallback xmlns="">
            <p:pic>
              <p:nvPicPr>
                <p:cNvPr id="24643" name="Ink 24642">
                  <a:extLst>
                    <a:ext uri="{FF2B5EF4-FFF2-40B4-BE49-F238E27FC236}">
                      <a16:creationId xmlns:a16="http://schemas.microsoft.com/office/drawing/2014/main" id="{A02057F5-5A7D-AC4F-B345-AEE049AEEE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660" y="5317050"/>
                  <a:ext cx="172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644" name="Ink 24643">
                  <a:extLst>
                    <a:ext uri="{FF2B5EF4-FFF2-40B4-BE49-F238E27FC236}">
                      <a16:creationId xmlns:a16="http://schemas.microsoft.com/office/drawing/2014/main" id="{32D7AC52-4C70-DF46-ABAD-544A14F522BD}"/>
                    </a:ext>
                  </a:extLst>
                </p14:cNvPr>
                <p14:cNvContentPartPr/>
                <p14:nvPr/>
              </p14:nvContentPartPr>
              <p14:xfrm>
                <a:off x="755420" y="5269530"/>
                <a:ext cx="425880" cy="337680"/>
              </p14:xfrm>
            </p:contentPart>
          </mc:Choice>
          <mc:Fallback xmlns="">
            <p:pic>
              <p:nvPicPr>
                <p:cNvPr id="24644" name="Ink 24643">
                  <a:extLst>
                    <a:ext uri="{FF2B5EF4-FFF2-40B4-BE49-F238E27FC236}">
                      <a16:creationId xmlns:a16="http://schemas.microsoft.com/office/drawing/2014/main" id="{32D7AC52-4C70-DF46-ABAD-544A14F522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854" y="5261970"/>
                  <a:ext cx="441013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645" name="Ink 24644">
                  <a:extLst>
                    <a:ext uri="{FF2B5EF4-FFF2-40B4-BE49-F238E27FC236}">
                      <a16:creationId xmlns:a16="http://schemas.microsoft.com/office/drawing/2014/main" id="{1F5A2F95-5DCC-1A4F-85DF-1F9C90FC92F4}"/>
                    </a:ext>
                  </a:extLst>
                </p14:cNvPr>
                <p14:cNvContentPartPr/>
                <p14:nvPr/>
              </p14:nvContentPartPr>
              <p14:xfrm>
                <a:off x="1837940" y="5331090"/>
                <a:ext cx="184680" cy="146520"/>
              </p14:xfrm>
            </p:contentPart>
          </mc:Choice>
          <mc:Fallback xmlns="">
            <p:pic>
              <p:nvPicPr>
                <p:cNvPr id="24645" name="Ink 24644">
                  <a:extLst>
                    <a:ext uri="{FF2B5EF4-FFF2-40B4-BE49-F238E27FC236}">
                      <a16:creationId xmlns:a16="http://schemas.microsoft.com/office/drawing/2014/main" id="{1F5A2F95-5DCC-1A4F-85DF-1F9C90FC92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0380" y="5323530"/>
                  <a:ext cx="199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646" name="Ink 24645">
                  <a:extLst>
                    <a:ext uri="{FF2B5EF4-FFF2-40B4-BE49-F238E27FC236}">
                      <a16:creationId xmlns:a16="http://schemas.microsoft.com/office/drawing/2014/main" id="{62CA798F-3A43-A644-9F1B-33F45CEDF4DF}"/>
                    </a:ext>
                  </a:extLst>
                </p14:cNvPr>
                <p14:cNvContentPartPr/>
                <p14:nvPr/>
              </p14:nvContentPartPr>
              <p14:xfrm>
                <a:off x="1698260" y="5232090"/>
                <a:ext cx="493560" cy="349560"/>
              </p14:xfrm>
            </p:contentPart>
          </mc:Choice>
          <mc:Fallback xmlns="">
            <p:pic>
              <p:nvPicPr>
                <p:cNvPr id="24646" name="Ink 24645">
                  <a:extLst>
                    <a:ext uri="{FF2B5EF4-FFF2-40B4-BE49-F238E27FC236}">
                      <a16:creationId xmlns:a16="http://schemas.microsoft.com/office/drawing/2014/main" id="{62CA798F-3A43-A644-9F1B-33F45CEDF4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0700" y="5224530"/>
                  <a:ext cx="508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649" name="Ink 24648">
                  <a:extLst>
                    <a:ext uri="{FF2B5EF4-FFF2-40B4-BE49-F238E27FC236}">
                      <a16:creationId xmlns:a16="http://schemas.microsoft.com/office/drawing/2014/main" id="{EB9DAD5B-4BE9-734C-95BF-5D5948DEA0C4}"/>
                    </a:ext>
                  </a:extLst>
                </p14:cNvPr>
                <p14:cNvContentPartPr/>
                <p14:nvPr/>
              </p14:nvContentPartPr>
              <p14:xfrm>
                <a:off x="901580" y="5619450"/>
                <a:ext cx="16200" cy="219600"/>
              </p14:xfrm>
            </p:contentPart>
          </mc:Choice>
          <mc:Fallback xmlns="">
            <p:pic>
              <p:nvPicPr>
                <p:cNvPr id="24649" name="Ink 24648">
                  <a:extLst>
                    <a:ext uri="{FF2B5EF4-FFF2-40B4-BE49-F238E27FC236}">
                      <a16:creationId xmlns:a16="http://schemas.microsoft.com/office/drawing/2014/main" id="{EB9DAD5B-4BE9-734C-95BF-5D5948DEA0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4184" y="5611878"/>
                  <a:ext cx="30991" cy="234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650" name="Ink 24649">
                  <a:extLst>
                    <a:ext uri="{FF2B5EF4-FFF2-40B4-BE49-F238E27FC236}">
                      <a16:creationId xmlns:a16="http://schemas.microsoft.com/office/drawing/2014/main" id="{885668CD-73C8-2744-A764-DE90542F1A6B}"/>
                    </a:ext>
                  </a:extLst>
                </p14:cNvPr>
                <p14:cNvContentPartPr/>
                <p14:nvPr/>
              </p14:nvContentPartPr>
              <p14:xfrm>
                <a:off x="835340" y="5845170"/>
                <a:ext cx="19800" cy="171720"/>
              </p14:xfrm>
            </p:contentPart>
          </mc:Choice>
          <mc:Fallback xmlns="">
            <p:pic>
              <p:nvPicPr>
                <p:cNvPr id="24650" name="Ink 24649">
                  <a:extLst>
                    <a:ext uri="{FF2B5EF4-FFF2-40B4-BE49-F238E27FC236}">
                      <a16:creationId xmlns:a16="http://schemas.microsoft.com/office/drawing/2014/main" id="{885668CD-73C8-2744-A764-DE90542F1A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780" y="5837610"/>
                  <a:ext cx="34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651" name="Ink 24650">
                  <a:extLst>
                    <a:ext uri="{FF2B5EF4-FFF2-40B4-BE49-F238E27FC236}">
                      <a16:creationId xmlns:a16="http://schemas.microsoft.com/office/drawing/2014/main" id="{648C38BB-E051-E14C-ABB5-F867C5CE491D}"/>
                    </a:ext>
                  </a:extLst>
                </p14:cNvPr>
                <p14:cNvContentPartPr/>
                <p14:nvPr/>
              </p14:nvContentPartPr>
              <p14:xfrm>
                <a:off x="822020" y="5828970"/>
                <a:ext cx="175680" cy="194400"/>
              </p14:xfrm>
            </p:contentPart>
          </mc:Choice>
          <mc:Fallback xmlns="">
            <p:pic>
              <p:nvPicPr>
                <p:cNvPr id="24651" name="Ink 24650">
                  <a:extLst>
                    <a:ext uri="{FF2B5EF4-FFF2-40B4-BE49-F238E27FC236}">
                      <a16:creationId xmlns:a16="http://schemas.microsoft.com/office/drawing/2014/main" id="{648C38BB-E051-E14C-ABB5-F867C5CE4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460" y="5821410"/>
                  <a:ext cx="190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652" name="Ink 24651">
                  <a:extLst>
                    <a:ext uri="{FF2B5EF4-FFF2-40B4-BE49-F238E27FC236}">
                      <a16:creationId xmlns:a16="http://schemas.microsoft.com/office/drawing/2014/main" id="{226C8523-2280-824F-826B-D45D92A09A07}"/>
                    </a:ext>
                  </a:extLst>
                </p14:cNvPr>
                <p14:cNvContentPartPr/>
                <p14:nvPr/>
              </p14:nvContentPartPr>
              <p14:xfrm>
                <a:off x="707180" y="5772090"/>
                <a:ext cx="461160" cy="326880"/>
              </p14:xfrm>
            </p:contentPart>
          </mc:Choice>
          <mc:Fallback xmlns="">
            <p:pic>
              <p:nvPicPr>
                <p:cNvPr id="24652" name="Ink 24651">
                  <a:extLst>
                    <a:ext uri="{FF2B5EF4-FFF2-40B4-BE49-F238E27FC236}">
                      <a16:creationId xmlns:a16="http://schemas.microsoft.com/office/drawing/2014/main" id="{226C8523-2280-824F-826B-D45D92A09A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620" y="5764538"/>
                  <a:ext cx="476280" cy="341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653" name="Ink 24652">
                  <a:extLst>
                    <a:ext uri="{FF2B5EF4-FFF2-40B4-BE49-F238E27FC236}">
                      <a16:creationId xmlns:a16="http://schemas.microsoft.com/office/drawing/2014/main" id="{EA6FFEC5-C07D-CD48-8ED1-5E7C16970765}"/>
                    </a:ext>
                  </a:extLst>
                </p14:cNvPr>
                <p14:cNvContentPartPr/>
                <p14:nvPr/>
              </p14:nvContentPartPr>
              <p14:xfrm>
                <a:off x="1907780" y="5574090"/>
                <a:ext cx="10080" cy="207360"/>
              </p14:xfrm>
            </p:contentPart>
          </mc:Choice>
          <mc:Fallback xmlns="">
            <p:pic>
              <p:nvPicPr>
                <p:cNvPr id="24653" name="Ink 24652">
                  <a:extLst>
                    <a:ext uri="{FF2B5EF4-FFF2-40B4-BE49-F238E27FC236}">
                      <a16:creationId xmlns:a16="http://schemas.microsoft.com/office/drawing/2014/main" id="{EA6FFEC5-C07D-CD48-8ED1-5E7C169707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0481" y="5566530"/>
                  <a:ext cx="24679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654" name="Ink 24653">
                  <a:extLst>
                    <a:ext uri="{FF2B5EF4-FFF2-40B4-BE49-F238E27FC236}">
                      <a16:creationId xmlns:a16="http://schemas.microsoft.com/office/drawing/2014/main" id="{6CD1DFFF-BDD5-D146-8B7C-81FBB2BF1B7B}"/>
                    </a:ext>
                  </a:extLst>
                </p14:cNvPr>
                <p14:cNvContentPartPr/>
                <p14:nvPr/>
              </p14:nvContentPartPr>
              <p14:xfrm>
                <a:off x="1866740" y="5866410"/>
                <a:ext cx="125280" cy="102960"/>
              </p14:xfrm>
            </p:contentPart>
          </mc:Choice>
          <mc:Fallback xmlns="">
            <p:pic>
              <p:nvPicPr>
                <p:cNvPr id="24654" name="Ink 24653">
                  <a:extLst>
                    <a:ext uri="{FF2B5EF4-FFF2-40B4-BE49-F238E27FC236}">
                      <a16:creationId xmlns:a16="http://schemas.microsoft.com/office/drawing/2014/main" id="{6CD1DFFF-BDD5-D146-8B7C-81FBB2BF1B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9180" y="5858850"/>
                  <a:ext cx="140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655" name="Ink 24654">
                  <a:extLst>
                    <a:ext uri="{FF2B5EF4-FFF2-40B4-BE49-F238E27FC236}">
                      <a16:creationId xmlns:a16="http://schemas.microsoft.com/office/drawing/2014/main" id="{AB2F05EB-B553-8A4D-B15F-9DAA8EBB2E20}"/>
                    </a:ext>
                  </a:extLst>
                </p14:cNvPr>
                <p14:cNvContentPartPr/>
                <p14:nvPr/>
              </p14:nvContentPartPr>
              <p14:xfrm>
                <a:off x="1893740" y="5877930"/>
                <a:ext cx="100440" cy="20160"/>
              </p14:xfrm>
            </p:contentPart>
          </mc:Choice>
          <mc:Fallback xmlns="">
            <p:pic>
              <p:nvPicPr>
                <p:cNvPr id="24655" name="Ink 24654">
                  <a:extLst>
                    <a:ext uri="{FF2B5EF4-FFF2-40B4-BE49-F238E27FC236}">
                      <a16:creationId xmlns:a16="http://schemas.microsoft.com/office/drawing/2014/main" id="{AB2F05EB-B553-8A4D-B15F-9DAA8EBB2E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6153" y="5870503"/>
                  <a:ext cx="115614" cy="3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656" name="Ink 24655">
                  <a:extLst>
                    <a:ext uri="{FF2B5EF4-FFF2-40B4-BE49-F238E27FC236}">
                      <a16:creationId xmlns:a16="http://schemas.microsoft.com/office/drawing/2014/main" id="{F2372B02-F35F-F34D-9363-F35A20D8E6C2}"/>
                    </a:ext>
                  </a:extLst>
                </p14:cNvPr>
                <p14:cNvContentPartPr/>
                <p14:nvPr/>
              </p14:nvContentPartPr>
              <p14:xfrm>
                <a:off x="1872860" y="5817810"/>
                <a:ext cx="156960" cy="33120"/>
              </p14:xfrm>
            </p:contentPart>
          </mc:Choice>
          <mc:Fallback xmlns="">
            <p:pic>
              <p:nvPicPr>
                <p:cNvPr id="24656" name="Ink 24655">
                  <a:extLst>
                    <a:ext uri="{FF2B5EF4-FFF2-40B4-BE49-F238E27FC236}">
                      <a16:creationId xmlns:a16="http://schemas.microsoft.com/office/drawing/2014/main" id="{F2372B02-F35F-F34D-9363-F35A20D8E6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65283" y="5810250"/>
                  <a:ext cx="172115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657" name="Ink 24656">
                  <a:extLst>
                    <a:ext uri="{FF2B5EF4-FFF2-40B4-BE49-F238E27FC236}">
                      <a16:creationId xmlns:a16="http://schemas.microsoft.com/office/drawing/2014/main" id="{A2B5D07C-30FB-A842-BD7A-29B9EEF17F4E}"/>
                    </a:ext>
                  </a:extLst>
                </p14:cNvPr>
                <p14:cNvContentPartPr/>
                <p14:nvPr/>
              </p14:nvContentPartPr>
              <p14:xfrm>
                <a:off x="1752260" y="5695770"/>
                <a:ext cx="425880" cy="330480"/>
              </p14:xfrm>
            </p:contentPart>
          </mc:Choice>
          <mc:Fallback xmlns="">
            <p:pic>
              <p:nvPicPr>
                <p:cNvPr id="24657" name="Ink 24656">
                  <a:extLst>
                    <a:ext uri="{FF2B5EF4-FFF2-40B4-BE49-F238E27FC236}">
                      <a16:creationId xmlns:a16="http://schemas.microsoft.com/office/drawing/2014/main" id="{A2B5D07C-30FB-A842-BD7A-29B9EEF17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4700" y="5688210"/>
                  <a:ext cx="441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658" name="Ink 24657">
                  <a:extLst>
                    <a:ext uri="{FF2B5EF4-FFF2-40B4-BE49-F238E27FC236}">
                      <a16:creationId xmlns:a16="http://schemas.microsoft.com/office/drawing/2014/main" id="{7F452277-EDC2-464D-A2AF-329B70124362}"/>
                    </a:ext>
                  </a:extLst>
                </p14:cNvPr>
                <p14:cNvContentPartPr/>
                <p14:nvPr/>
              </p14:nvContentPartPr>
              <p14:xfrm>
                <a:off x="1673420" y="6027330"/>
                <a:ext cx="154080" cy="180360"/>
              </p14:xfrm>
            </p:contentPart>
          </mc:Choice>
          <mc:Fallback xmlns="">
            <p:pic>
              <p:nvPicPr>
                <p:cNvPr id="24658" name="Ink 24657">
                  <a:extLst>
                    <a:ext uri="{FF2B5EF4-FFF2-40B4-BE49-F238E27FC236}">
                      <a16:creationId xmlns:a16="http://schemas.microsoft.com/office/drawing/2014/main" id="{7F452277-EDC2-464D-A2AF-329B701243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5878" y="6019770"/>
                  <a:ext cx="169165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659" name="Ink 24658">
                  <a:extLst>
                    <a:ext uri="{FF2B5EF4-FFF2-40B4-BE49-F238E27FC236}">
                      <a16:creationId xmlns:a16="http://schemas.microsoft.com/office/drawing/2014/main" id="{C94A23EB-BBC8-A549-A59E-BE8EFA5694FD}"/>
                    </a:ext>
                  </a:extLst>
                </p14:cNvPr>
                <p14:cNvContentPartPr/>
                <p14:nvPr/>
              </p14:nvContentPartPr>
              <p14:xfrm>
                <a:off x="1564700" y="6233970"/>
                <a:ext cx="123120" cy="8280"/>
              </p14:xfrm>
            </p:contentPart>
          </mc:Choice>
          <mc:Fallback xmlns="">
            <p:pic>
              <p:nvPicPr>
                <p:cNvPr id="24659" name="Ink 24658">
                  <a:extLst>
                    <a:ext uri="{FF2B5EF4-FFF2-40B4-BE49-F238E27FC236}">
                      <a16:creationId xmlns:a16="http://schemas.microsoft.com/office/drawing/2014/main" id="{C94A23EB-BBC8-A549-A59E-BE8EFA5694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57140" y="6226410"/>
                  <a:ext cx="138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660" name="Ink 24659">
                  <a:extLst>
                    <a:ext uri="{FF2B5EF4-FFF2-40B4-BE49-F238E27FC236}">
                      <a16:creationId xmlns:a16="http://schemas.microsoft.com/office/drawing/2014/main" id="{F5959E31-D4BA-7F4B-BD14-9AD44143F475}"/>
                    </a:ext>
                  </a:extLst>
                </p14:cNvPr>
                <p14:cNvContentPartPr/>
                <p14:nvPr/>
              </p14:nvContentPartPr>
              <p14:xfrm>
                <a:off x="1570820" y="6319650"/>
                <a:ext cx="108720" cy="17640"/>
              </p14:xfrm>
            </p:contentPart>
          </mc:Choice>
          <mc:Fallback xmlns="">
            <p:pic>
              <p:nvPicPr>
                <p:cNvPr id="24660" name="Ink 24659">
                  <a:extLst>
                    <a:ext uri="{FF2B5EF4-FFF2-40B4-BE49-F238E27FC236}">
                      <a16:creationId xmlns:a16="http://schemas.microsoft.com/office/drawing/2014/main" id="{F5959E31-D4BA-7F4B-BD14-9AD44143F4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63260" y="6312090"/>
                  <a:ext cx="123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61" name="Ink 24660">
                  <a:extLst>
                    <a:ext uri="{FF2B5EF4-FFF2-40B4-BE49-F238E27FC236}">
                      <a16:creationId xmlns:a16="http://schemas.microsoft.com/office/drawing/2014/main" id="{91175724-C7BE-EE47-B0FE-7FCB2ADC33BB}"/>
                    </a:ext>
                  </a:extLst>
                </p14:cNvPr>
                <p14:cNvContentPartPr/>
                <p14:nvPr/>
              </p14:nvContentPartPr>
              <p14:xfrm>
                <a:off x="1580900" y="6235770"/>
                <a:ext cx="15480" cy="190800"/>
              </p14:xfrm>
            </p:contentPart>
          </mc:Choice>
          <mc:Fallback xmlns="">
            <p:pic>
              <p:nvPicPr>
                <p:cNvPr id="24661" name="Ink 24660">
                  <a:extLst>
                    <a:ext uri="{FF2B5EF4-FFF2-40B4-BE49-F238E27FC236}">
                      <a16:creationId xmlns:a16="http://schemas.microsoft.com/office/drawing/2014/main" id="{91175724-C7BE-EE47-B0FE-7FCB2ADC33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73340" y="6228210"/>
                  <a:ext cx="3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662" name="Ink 24661">
                  <a:extLst>
                    <a:ext uri="{FF2B5EF4-FFF2-40B4-BE49-F238E27FC236}">
                      <a16:creationId xmlns:a16="http://schemas.microsoft.com/office/drawing/2014/main" id="{3713EAC9-6174-674A-9951-5DAE2310F331}"/>
                    </a:ext>
                  </a:extLst>
                </p14:cNvPr>
                <p14:cNvContentPartPr/>
                <p14:nvPr/>
              </p14:nvContentPartPr>
              <p14:xfrm>
                <a:off x="1482980" y="6172050"/>
                <a:ext cx="308160" cy="328320"/>
              </p14:xfrm>
            </p:contentPart>
          </mc:Choice>
          <mc:Fallback xmlns="">
            <p:pic>
              <p:nvPicPr>
                <p:cNvPr id="24662" name="Ink 24661">
                  <a:extLst>
                    <a:ext uri="{FF2B5EF4-FFF2-40B4-BE49-F238E27FC236}">
                      <a16:creationId xmlns:a16="http://schemas.microsoft.com/office/drawing/2014/main" id="{3713EAC9-6174-674A-9951-5DAE2310F3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5420" y="6164490"/>
                  <a:ext cx="323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663" name="Ink 24662">
                  <a:extLst>
                    <a:ext uri="{FF2B5EF4-FFF2-40B4-BE49-F238E27FC236}">
                      <a16:creationId xmlns:a16="http://schemas.microsoft.com/office/drawing/2014/main" id="{24D2E809-B700-384C-9B01-634FC7C275F4}"/>
                    </a:ext>
                  </a:extLst>
                </p14:cNvPr>
                <p14:cNvContentPartPr/>
                <p14:nvPr/>
              </p14:nvContentPartPr>
              <p14:xfrm>
                <a:off x="2073380" y="6023010"/>
                <a:ext cx="45360" cy="226800"/>
              </p14:xfrm>
            </p:contentPart>
          </mc:Choice>
          <mc:Fallback xmlns="">
            <p:pic>
              <p:nvPicPr>
                <p:cNvPr id="24663" name="Ink 24662">
                  <a:extLst>
                    <a:ext uri="{FF2B5EF4-FFF2-40B4-BE49-F238E27FC236}">
                      <a16:creationId xmlns:a16="http://schemas.microsoft.com/office/drawing/2014/main" id="{24D2E809-B700-384C-9B01-634FC7C275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5820" y="6015450"/>
                  <a:ext cx="60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664" name="Ink 24663">
                  <a:extLst>
                    <a:ext uri="{FF2B5EF4-FFF2-40B4-BE49-F238E27FC236}">
                      <a16:creationId xmlns:a16="http://schemas.microsoft.com/office/drawing/2014/main" id="{165DCDCC-E152-E64D-9C3F-97ABE07D7871}"/>
                    </a:ext>
                  </a:extLst>
                </p14:cNvPr>
                <p14:cNvContentPartPr/>
                <p14:nvPr/>
              </p14:nvContentPartPr>
              <p14:xfrm>
                <a:off x="2047460" y="6299130"/>
                <a:ext cx="138240" cy="136440"/>
              </p14:xfrm>
            </p:contentPart>
          </mc:Choice>
          <mc:Fallback xmlns="">
            <p:pic>
              <p:nvPicPr>
                <p:cNvPr id="24664" name="Ink 24663">
                  <a:extLst>
                    <a:ext uri="{FF2B5EF4-FFF2-40B4-BE49-F238E27FC236}">
                      <a16:creationId xmlns:a16="http://schemas.microsoft.com/office/drawing/2014/main" id="{165DCDCC-E152-E64D-9C3F-97ABE07D78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39900" y="6291570"/>
                  <a:ext cx="153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665" name="Ink 24664">
                  <a:extLst>
                    <a:ext uri="{FF2B5EF4-FFF2-40B4-BE49-F238E27FC236}">
                      <a16:creationId xmlns:a16="http://schemas.microsoft.com/office/drawing/2014/main" id="{FCC7A11E-3DB3-584A-A87F-3745CD08E7E0}"/>
                    </a:ext>
                  </a:extLst>
                </p14:cNvPr>
                <p14:cNvContentPartPr/>
                <p14:nvPr/>
              </p14:nvContentPartPr>
              <p14:xfrm>
                <a:off x="2138540" y="6343410"/>
                <a:ext cx="67320" cy="131040"/>
              </p14:xfrm>
            </p:contentPart>
          </mc:Choice>
          <mc:Fallback xmlns="">
            <p:pic>
              <p:nvPicPr>
                <p:cNvPr id="24665" name="Ink 24664">
                  <a:extLst>
                    <a:ext uri="{FF2B5EF4-FFF2-40B4-BE49-F238E27FC236}">
                      <a16:creationId xmlns:a16="http://schemas.microsoft.com/office/drawing/2014/main" id="{FCC7A11E-3DB3-584A-A87F-3745CD08E7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30980" y="6335829"/>
                  <a:ext cx="82440" cy="146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666" name="Ink 24665">
                  <a:extLst>
                    <a:ext uri="{FF2B5EF4-FFF2-40B4-BE49-F238E27FC236}">
                      <a16:creationId xmlns:a16="http://schemas.microsoft.com/office/drawing/2014/main" id="{11D2B5F7-424F-F142-A6C3-01F8D14D9825}"/>
                    </a:ext>
                  </a:extLst>
                </p14:cNvPr>
                <p14:cNvContentPartPr/>
                <p14:nvPr/>
              </p14:nvContentPartPr>
              <p14:xfrm>
                <a:off x="1977620" y="6165570"/>
                <a:ext cx="390240" cy="375120"/>
              </p14:xfrm>
            </p:contentPart>
          </mc:Choice>
          <mc:Fallback xmlns="">
            <p:pic>
              <p:nvPicPr>
                <p:cNvPr id="24666" name="Ink 24665">
                  <a:extLst>
                    <a:ext uri="{FF2B5EF4-FFF2-40B4-BE49-F238E27FC236}">
                      <a16:creationId xmlns:a16="http://schemas.microsoft.com/office/drawing/2014/main" id="{11D2B5F7-424F-F142-A6C3-01F8D14D98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70060" y="6158003"/>
                  <a:ext cx="405360" cy="3902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24668" name="Ink 24667">
                <a:extLst>
                  <a:ext uri="{FF2B5EF4-FFF2-40B4-BE49-F238E27FC236}">
                    <a16:creationId xmlns:a16="http://schemas.microsoft.com/office/drawing/2014/main" id="{83B8CA6C-84C5-9A4F-AEB1-DB6749C015DD}"/>
                  </a:ext>
                </a:extLst>
              </p14:cNvPr>
              <p14:cNvContentPartPr/>
              <p14:nvPr/>
            </p14:nvContentPartPr>
            <p14:xfrm>
              <a:off x="4935740" y="2286930"/>
              <a:ext cx="85680" cy="390600"/>
            </p14:xfrm>
          </p:contentPart>
        </mc:Choice>
        <mc:Fallback xmlns="">
          <p:pic>
            <p:nvPicPr>
              <p:cNvPr id="24668" name="Ink 24667">
                <a:extLst>
                  <a:ext uri="{FF2B5EF4-FFF2-40B4-BE49-F238E27FC236}">
                    <a16:creationId xmlns:a16="http://schemas.microsoft.com/office/drawing/2014/main" id="{83B8CA6C-84C5-9A4F-AEB1-DB6749C015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31438" y="2259930"/>
                <a:ext cx="94284" cy="444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DA12EE0-B7F4-D440-AA3C-0563CF91514E}"/>
              </a:ext>
            </a:extLst>
          </p:cNvPr>
          <p:cNvSpPr txBox="1"/>
          <p:nvPr/>
        </p:nvSpPr>
        <p:spPr>
          <a:xfrm>
            <a:off x="743697" y="338557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list representation of the following tree?</a:t>
            </a:r>
          </a:p>
        </p:txBody>
      </p:sp>
    </p:spTree>
    <p:extLst>
      <p:ext uri="{BB962C8B-B14F-4D97-AF65-F5344CB8AC3E}">
        <p14:creationId xmlns:p14="http://schemas.microsoft.com/office/powerpoint/2010/main" val="83779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A39AF4-A8D8-48CD-8BFF-9972C1F9339F}" type="slidenum">
              <a:rPr lang="zh-TW" altLang="en-US" smtClean="0">
                <a:ea typeface="新細明體" charset="-120"/>
              </a:rPr>
              <a:pPr eaLnBrk="1" hangingPunct="1"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70739" name="Oval 51"/>
          <p:cNvSpPr>
            <a:spLocks noChangeArrowheads="1"/>
          </p:cNvSpPr>
          <p:nvPr/>
        </p:nvSpPr>
        <p:spPr bwMode="auto">
          <a:xfrm>
            <a:off x="152400" y="1447800"/>
            <a:ext cx="4648200" cy="4648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370737" name="Oval 49"/>
          <p:cNvSpPr>
            <a:spLocks noChangeArrowheads="1"/>
          </p:cNvSpPr>
          <p:nvPr/>
        </p:nvSpPr>
        <p:spPr bwMode="auto">
          <a:xfrm>
            <a:off x="609600" y="2514600"/>
            <a:ext cx="1295400" cy="1219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370726" name="Oval 38"/>
          <p:cNvSpPr>
            <a:spLocks noChangeArrowheads="1"/>
          </p:cNvSpPr>
          <p:nvPr/>
        </p:nvSpPr>
        <p:spPr bwMode="auto">
          <a:xfrm>
            <a:off x="1066800" y="3724275"/>
            <a:ext cx="2209800" cy="2143125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370735" name="Oval 47"/>
          <p:cNvSpPr>
            <a:spLocks noChangeArrowheads="1"/>
          </p:cNvSpPr>
          <p:nvPr/>
        </p:nvSpPr>
        <p:spPr bwMode="auto">
          <a:xfrm>
            <a:off x="1600200" y="4191000"/>
            <a:ext cx="1524000" cy="14351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Set Representation</a:t>
            </a:r>
          </a:p>
        </p:txBody>
      </p:sp>
      <p:sp>
        <p:nvSpPr>
          <p:cNvPr id="25608" name="Line 4"/>
          <p:cNvSpPr>
            <a:spLocks noChangeShapeType="1"/>
          </p:cNvSpPr>
          <p:nvPr/>
        </p:nvSpPr>
        <p:spPr bwMode="auto">
          <a:xfrm flipV="1">
            <a:off x="5943600" y="3124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09" name="Line 5"/>
          <p:cNvSpPr>
            <a:spLocks noChangeShapeType="1"/>
          </p:cNvSpPr>
          <p:nvPr/>
        </p:nvSpPr>
        <p:spPr bwMode="auto">
          <a:xfrm rot="16200000" flipV="1">
            <a:off x="6934200" y="3124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10" name="Oval 6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25611" name="Oval 7"/>
          <p:cNvSpPr>
            <a:spLocks noChangeArrowheads="1"/>
          </p:cNvSpPr>
          <p:nvPr/>
        </p:nvSpPr>
        <p:spPr bwMode="auto">
          <a:xfrm>
            <a:off x="56388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5612" name="Oval 8"/>
          <p:cNvSpPr>
            <a:spLocks noChangeArrowheads="1"/>
          </p:cNvSpPr>
          <p:nvPr/>
        </p:nvSpPr>
        <p:spPr bwMode="auto">
          <a:xfrm>
            <a:off x="75438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25613" name="Line 9"/>
          <p:cNvSpPr>
            <a:spLocks noChangeShapeType="1"/>
          </p:cNvSpPr>
          <p:nvPr/>
        </p:nvSpPr>
        <p:spPr bwMode="auto">
          <a:xfrm flipV="1">
            <a:off x="6781800" y="3200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14" name="Oval 10"/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V="1">
            <a:off x="67818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16" name="Oval 12"/>
          <p:cNvSpPr>
            <a:spLocks noChangeArrowheads="1"/>
          </p:cNvSpPr>
          <p:nvPr/>
        </p:nvSpPr>
        <p:spPr bwMode="auto">
          <a:xfrm>
            <a:off x="65532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5617" name="Line 13"/>
          <p:cNvSpPr>
            <a:spLocks noChangeShapeType="1"/>
          </p:cNvSpPr>
          <p:nvPr/>
        </p:nvSpPr>
        <p:spPr bwMode="auto">
          <a:xfrm flipV="1">
            <a:off x="77724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18" name="Line 14"/>
          <p:cNvSpPr>
            <a:spLocks noChangeShapeType="1"/>
          </p:cNvSpPr>
          <p:nvPr/>
        </p:nvSpPr>
        <p:spPr bwMode="auto">
          <a:xfrm flipV="1">
            <a:off x="5029200" y="4267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19" name="Line 15"/>
          <p:cNvSpPr>
            <a:spLocks noChangeShapeType="1"/>
          </p:cNvSpPr>
          <p:nvPr/>
        </p:nvSpPr>
        <p:spPr bwMode="auto">
          <a:xfrm flipV="1">
            <a:off x="58674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20" name="Line 16"/>
          <p:cNvSpPr>
            <a:spLocks noChangeShapeType="1"/>
          </p:cNvSpPr>
          <p:nvPr/>
        </p:nvSpPr>
        <p:spPr bwMode="auto">
          <a:xfrm flipV="1">
            <a:off x="5943600" y="5410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21" name="Line 17"/>
          <p:cNvSpPr>
            <a:spLocks noChangeShapeType="1"/>
          </p:cNvSpPr>
          <p:nvPr/>
        </p:nvSpPr>
        <p:spPr bwMode="auto">
          <a:xfrm flipV="1">
            <a:off x="67818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22" name="Line 18"/>
          <p:cNvSpPr>
            <a:spLocks noChangeShapeType="1"/>
          </p:cNvSpPr>
          <p:nvPr/>
        </p:nvSpPr>
        <p:spPr bwMode="auto">
          <a:xfrm rot="16200000" flipV="1">
            <a:off x="6934200" y="5410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23" name="Oval 19"/>
          <p:cNvSpPr>
            <a:spLocks noChangeArrowheads="1"/>
          </p:cNvSpPr>
          <p:nvPr/>
        </p:nvSpPr>
        <p:spPr bwMode="auto">
          <a:xfrm>
            <a:off x="47244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25624" name="Oval 20"/>
          <p:cNvSpPr>
            <a:spLocks noChangeArrowheads="1"/>
          </p:cNvSpPr>
          <p:nvPr/>
        </p:nvSpPr>
        <p:spPr bwMode="auto">
          <a:xfrm>
            <a:off x="56388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25625" name="Oval 21"/>
          <p:cNvSpPr>
            <a:spLocks noChangeArrowheads="1"/>
          </p:cNvSpPr>
          <p:nvPr/>
        </p:nvSpPr>
        <p:spPr bwMode="auto">
          <a:xfrm>
            <a:off x="75438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25626" name="Oval 22"/>
          <p:cNvSpPr>
            <a:spLocks noChangeArrowheads="1"/>
          </p:cNvSpPr>
          <p:nvPr/>
        </p:nvSpPr>
        <p:spPr bwMode="auto">
          <a:xfrm>
            <a:off x="75438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5627" name="Oval 23"/>
          <p:cNvSpPr>
            <a:spLocks noChangeArrowheads="1"/>
          </p:cNvSpPr>
          <p:nvPr/>
        </p:nvSpPr>
        <p:spPr bwMode="auto">
          <a:xfrm>
            <a:off x="56388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25628" name="Oval 24"/>
          <p:cNvSpPr>
            <a:spLocks noChangeArrowheads="1"/>
          </p:cNvSpPr>
          <p:nvPr/>
        </p:nvSpPr>
        <p:spPr bwMode="auto">
          <a:xfrm>
            <a:off x="65532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25629" name="Line 25"/>
          <p:cNvSpPr>
            <a:spLocks noChangeShapeType="1"/>
          </p:cNvSpPr>
          <p:nvPr/>
        </p:nvSpPr>
        <p:spPr bwMode="auto">
          <a:xfrm rot="16200000" flipV="1">
            <a:off x="7924800" y="4267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30" name="Line 26"/>
          <p:cNvSpPr>
            <a:spLocks noChangeShapeType="1"/>
          </p:cNvSpPr>
          <p:nvPr/>
        </p:nvSpPr>
        <p:spPr bwMode="auto">
          <a:xfrm flipV="1">
            <a:off x="87630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5631" name="Oval 27"/>
          <p:cNvSpPr>
            <a:spLocks noChangeArrowheads="1"/>
          </p:cNvSpPr>
          <p:nvPr/>
        </p:nvSpPr>
        <p:spPr bwMode="auto">
          <a:xfrm>
            <a:off x="85344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25632" name="Oval 28"/>
          <p:cNvSpPr>
            <a:spLocks noChangeArrowheads="1"/>
          </p:cNvSpPr>
          <p:nvPr/>
        </p:nvSpPr>
        <p:spPr bwMode="auto">
          <a:xfrm>
            <a:off x="85344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25633" name="Text Box 29"/>
          <p:cNvSpPr txBox="1">
            <a:spLocks noChangeArrowheads="1"/>
          </p:cNvSpPr>
          <p:nvPr/>
        </p:nvSpPr>
        <p:spPr bwMode="auto">
          <a:xfrm>
            <a:off x="7086600" y="27209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70718" name="Oval 30"/>
          <p:cNvSpPr>
            <a:spLocks noChangeArrowheads="1"/>
          </p:cNvSpPr>
          <p:nvPr/>
        </p:nvSpPr>
        <p:spPr bwMode="auto">
          <a:xfrm>
            <a:off x="838200" y="3124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70719" name="Oval 31"/>
          <p:cNvSpPr>
            <a:spLocks noChangeArrowheads="1"/>
          </p:cNvSpPr>
          <p:nvPr/>
        </p:nvSpPr>
        <p:spPr bwMode="auto">
          <a:xfrm>
            <a:off x="1295400" y="2819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370721" name="Oval 33"/>
          <p:cNvSpPr>
            <a:spLocks noChangeArrowheads="1"/>
          </p:cNvSpPr>
          <p:nvPr/>
        </p:nvSpPr>
        <p:spPr bwMode="auto">
          <a:xfrm>
            <a:off x="2362200" y="4441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70722" name="Oval 34"/>
          <p:cNvSpPr>
            <a:spLocks noChangeArrowheads="1"/>
          </p:cNvSpPr>
          <p:nvPr/>
        </p:nvSpPr>
        <p:spPr bwMode="auto">
          <a:xfrm>
            <a:off x="1828800" y="48228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370723" name="Oval 35"/>
          <p:cNvSpPr>
            <a:spLocks noChangeArrowheads="1"/>
          </p:cNvSpPr>
          <p:nvPr/>
        </p:nvSpPr>
        <p:spPr bwMode="auto">
          <a:xfrm>
            <a:off x="2362200" y="4975225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70727" name="Text Box 39"/>
          <p:cNvSpPr txBox="1">
            <a:spLocks noChangeArrowheads="1"/>
          </p:cNvSpPr>
          <p:nvPr/>
        </p:nvSpPr>
        <p:spPr bwMode="auto">
          <a:xfrm>
            <a:off x="1066800" y="4191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70728" name="Oval 40"/>
          <p:cNvSpPr>
            <a:spLocks noChangeArrowheads="1"/>
          </p:cNvSpPr>
          <p:nvPr/>
        </p:nvSpPr>
        <p:spPr bwMode="auto">
          <a:xfrm>
            <a:off x="2209800" y="1949450"/>
            <a:ext cx="2057400" cy="193675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370729" name="Oval 41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70730" name="Text Box 42"/>
          <p:cNvSpPr txBox="1">
            <a:spLocks noChangeArrowheads="1"/>
          </p:cNvSpPr>
          <p:nvPr/>
        </p:nvSpPr>
        <p:spPr bwMode="auto">
          <a:xfrm>
            <a:off x="2133600" y="2514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70731" name="Oval 43"/>
          <p:cNvSpPr>
            <a:spLocks noChangeArrowheads="1"/>
          </p:cNvSpPr>
          <p:nvPr/>
        </p:nvSpPr>
        <p:spPr bwMode="auto">
          <a:xfrm>
            <a:off x="2819400" y="2209800"/>
            <a:ext cx="1295400" cy="1219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>
              <a:ea typeface="新細明體" charset="-120"/>
            </a:endParaRPr>
          </a:p>
        </p:txBody>
      </p:sp>
      <p:sp>
        <p:nvSpPr>
          <p:cNvPr id="370732" name="Oval 44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2819400" y="26479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70736" name="Text Box 48"/>
          <p:cNvSpPr txBox="1">
            <a:spLocks noChangeArrowheads="1"/>
          </p:cNvSpPr>
          <p:nvPr/>
        </p:nvSpPr>
        <p:spPr bwMode="auto">
          <a:xfrm>
            <a:off x="1676400" y="44418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70738" name="Text Box 50"/>
          <p:cNvSpPr txBox="1">
            <a:spLocks noChangeArrowheads="1"/>
          </p:cNvSpPr>
          <p:nvPr/>
        </p:nvSpPr>
        <p:spPr bwMode="auto">
          <a:xfrm>
            <a:off x="609600" y="2667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447800" y="1905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0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0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0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39" grpId="0" animBg="1"/>
      <p:bldP spid="370737" grpId="0" animBg="1"/>
      <p:bldP spid="370726" grpId="0" animBg="1"/>
      <p:bldP spid="370735" grpId="0" animBg="1"/>
      <p:bldP spid="370718" grpId="0" animBg="1"/>
      <p:bldP spid="370719" grpId="0" animBg="1"/>
      <p:bldP spid="370721" grpId="0" animBg="1"/>
      <p:bldP spid="370722" grpId="0" animBg="1"/>
      <p:bldP spid="370723" grpId="0" animBg="1"/>
      <p:bldP spid="370727" grpId="0"/>
      <p:bldP spid="370728" grpId="0" animBg="1"/>
      <p:bldP spid="370729" grpId="0" animBg="1"/>
      <p:bldP spid="370730" grpId="0"/>
      <p:bldP spid="370731" grpId="0" animBg="1"/>
      <p:bldP spid="370732" grpId="0" animBg="1"/>
      <p:bldP spid="370734" grpId="0"/>
      <p:bldP spid="370736" grpId="0"/>
      <p:bldP spid="370738" grpId="0"/>
      <p:bldP spid="3707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6DD1F9-02F0-49DB-BE37-A7442691CF28}" type="slidenum">
              <a:rPr lang="zh-TW" altLang="en-US" smtClean="0">
                <a:ea typeface="新細明體" charset="-120"/>
              </a:rPr>
              <a:pPr eaLnBrk="1" hangingPunct="1"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Indentation Representation</a:t>
            </a:r>
          </a:p>
        </p:txBody>
      </p:sp>
      <p:sp>
        <p:nvSpPr>
          <p:cNvPr id="26628" name="Line 7"/>
          <p:cNvSpPr>
            <a:spLocks noChangeShapeType="1"/>
          </p:cNvSpPr>
          <p:nvPr/>
        </p:nvSpPr>
        <p:spPr bwMode="auto">
          <a:xfrm flipV="1">
            <a:off x="5943600" y="3124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29" name="Line 8"/>
          <p:cNvSpPr>
            <a:spLocks noChangeShapeType="1"/>
          </p:cNvSpPr>
          <p:nvPr/>
        </p:nvSpPr>
        <p:spPr bwMode="auto">
          <a:xfrm rot="16200000" flipV="1">
            <a:off x="6934200" y="3124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0" name="Oval 9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26631" name="Oval 10"/>
          <p:cNvSpPr>
            <a:spLocks noChangeArrowheads="1"/>
          </p:cNvSpPr>
          <p:nvPr/>
        </p:nvSpPr>
        <p:spPr bwMode="auto">
          <a:xfrm>
            <a:off x="56388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26632" name="Oval 11"/>
          <p:cNvSpPr>
            <a:spLocks noChangeArrowheads="1"/>
          </p:cNvSpPr>
          <p:nvPr/>
        </p:nvSpPr>
        <p:spPr bwMode="auto">
          <a:xfrm>
            <a:off x="75438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 flipV="1">
            <a:off x="6781800" y="3200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4" name="Oval 13"/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 flipV="1">
            <a:off x="67818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6" name="Oval 15"/>
          <p:cNvSpPr>
            <a:spLocks noChangeArrowheads="1"/>
          </p:cNvSpPr>
          <p:nvPr/>
        </p:nvSpPr>
        <p:spPr bwMode="auto">
          <a:xfrm>
            <a:off x="65532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26637" name="Line 16"/>
          <p:cNvSpPr>
            <a:spLocks noChangeShapeType="1"/>
          </p:cNvSpPr>
          <p:nvPr/>
        </p:nvSpPr>
        <p:spPr bwMode="auto">
          <a:xfrm flipV="1">
            <a:off x="77724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 flipV="1">
            <a:off x="5029200" y="4267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V="1">
            <a:off x="5867400" y="4343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40" name="Line 19"/>
          <p:cNvSpPr>
            <a:spLocks noChangeShapeType="1"/>
          </p:cNvSpPr>
          <p:nvPr/>
        </p:nvSpPr>
        <p:spPr bwMode="auto">
          <a:xfrm flipV="1">
            <a:off x="5943600" y="54102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V="1">
            <a:off x="67818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 rot="16200000" flipV="1">
            <a:off x="6934200" y="5410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43" name="Oval 22"/>
          <p:cNvSpPr>
            <a:spLocks noChangeArrowheads="1"/>
          </p:cNvSpPr>
          <p:nvPr/>
        </p:nvSpPr>
        <p:spPr bwMode="auto">
          <a:xfrm>
            <a:off x="47244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26644" name="Oval 23"/>
          <p:cNvSpPr>
            <a:spLocks noChangeArrowheads="1"/>
          </p:cNvSpPr>
          <p:nvPr/>
        </p:nvSpPr>
        <p:spPr bwMode="auto">
          <a:xfrm>
            <a:off x="56388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26645" name="Oval 24"/>
          <p:cNvSpPr>
            <a:spLocks noChangeArrowheads="1"/>
          </p:cNvSpPr>
          <p:nvPr/>
        </p:nvSpPr>
        <p:spPr bwMode="auto">
          <a:xfrm>
            <a:off x="7543800" y="5029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26646" name="Oval 25"/>
          <p:cNvSpPr>
            <a:spLocks noChangeArrowheads="1"/>
          </p:cNvSpPr>
          <p:nvPr/>
        </p:nvSpPr>
        <p:spPr bwMode="auto">
          <a:xfrm>
            <a:off x="75438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26647" name="Oval 26"/>
          <p:cNvSpPr>
            <a:spLocks noChangeArrowheads="1"/>
          </p:cNvSpPr>
          <p:nvPr/>
        </p:nvSpPr>
        <p:spPr bwMode="auto">
          <a:xfrm>
            <a:off x="56388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26648" name="Oval 27"/>
          <p:cNvSpPr>
            <a:spLocks noChangeArrowheads="1"/>
          </p:cNvSpPr>
          <p:nvPr/>
        </p:nvSpPr>
        <p:spPr bwMode="auto">
          <a:xfrm>
            <a:off x="65532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26649" name="Line 28"/>
          <p:cNvSpPr>
            <a:spLocks noChangeShapeType="1"/>
          </p:cNvSpPr>
          <p:nvPr/>
        </p:nvSpPr>
        <p:spPr bwMode="auto">
          <a:xfrm rot="16200000" flipV="1">
            <a:off x="7924800" y="42672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50" name="Line 29"/>
          <p:cNvSpPr>
            <a:spLocks noChangeShapeType="1"/>
          </p:cNvSpPr>
          <p:nvPr/>
        </p:nvSpPr>
        <p:spPr bwMode="auto">
          <a:xfrm flipV="1">
            <a:off x="8763000" y="54864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51" name="Oval 30"/>
          <p:cNvSpPr>
            <a:spLocks noChangeArrowheads="1"/>
          </p:cNvSpPr>
          <p:nvPr/>
        </p:nvSpPr>
        <p:spPr bwMode="auto">
          <a:xfrm>
            <a:off x="8534400" y="61722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M</a:t>
            </a:r>
          </a:p>
        </p:txBody>
      </p:sp>
      <p:sp>
        <p:nvSpPr>
          <p:cNvPr id="26652" name="Oval 31"/>
          <p:cNvSpPr>
            <a:spLocks noChangeArrowheads="1"/>
          </p:cNvSpPr>
          <p:nvPr/>
        </p:nvSpPr>
        <p:spPr bwMode="auto">
          <a:xfrm>
            <a:off x="8534400" y="50292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26653" name="Text Box 32"/>
          <p:cNvSpPr txBox="1">
            <a:spLocks noChangeArrowheads="1"/>
          </p:cNvSpPr>
          <p:nvPr/>
        </p:nvSpPr>
        <p:spPr bwMode="auto">
          <a:xfrm>
            <a:off x="7086600" y="27209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</a:t>
            </a:r>
          </a:p>
        </p:txBody>
      </p:sp>
      <p:sp>
        <p:nvSpPr>
          <p:cNvPr id="372784" name="Rectangle 48"/>
          <p:cNvSpPr>
            <a:spLocks noChangeArrowheads="1"/>
          </p:cNvSpPr>
          <p:nvPr/>
        </p:nvSpPr>
        <p:spPr bwMode="auto">
          <a:xfrm>
            <a:off x="990600" y="1662113"/>
            <a:ext cx="3429000" cy="304800"/>
          </a:xfrm>
          <a:prstGeom prst="rect">
            <a:avLst/>
          </a:prstGeom>
          <a:solidFill>
            <a:srgbClr val="CC66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85" name="Text Box 49"/>
          <p:cNvSpPr txBox="1">
            <a:spLocks noChangeArrowheads="1"/>
          </p:cNvSpPr>
          <p:nvPr/>
        </p:nvSpPr>
        <p:spPr bwMode="auto">
          <a:xfrm>
            <a:off x="2286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372786" name="Rectangle 50"/>
          <p:cNvSpPr>
            <a:spLocks noChangeArrowheads="1"/>
          </p:cNvSpPr>
          <p:nvPr/>
        </p:nvSpPr>
        <p:spPr bwMode="auto">
          <a:xfrm>
            <a:off x="1447800" y="2043113"/>
            <a:ext cx="2971800" cy="304800"/>
          </a:xfrm>
          <a:prstGeom prst="rect">
            <a:avLst/>
          </a:prstGeom>
          <a:solidFill>
            <a:srgbClr val="CC99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87" name="Text Box 51"/>
          <p:cNvSpPr txBox="1">
            <a:spLocks noChangeArrowheads="1"/>
          </p:cNvSpPr>
          <p:nvPr/>
        </p:nvSpPr>
        <p:spPr bwMode="auto">
          <a:xfrm>
            <a:off x="762000" y="2043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372788" name="Rectangle 52"/>
          <p:cNvSpPr>
            <a:spLocks noChangeArrowheads="1"/>
          </p:cNvSpPr>
          <p:nvPr/>
        </p:nvSpPr>
        <p:spPr bwMode="auto">
          <a:xfrm>
            <a:off x="1447800" y="3186113"/>
            <a:ext cx="2971800" cy="304800"/>
          </a:xfrm>
          <a:prstGeom prst="rect">
            <a:avLst/>
          </a:prstGeom>
          <a:solidFill>
            <a:srgbClr val="CC99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89" name="Text Box 53"/>
          <p:cNvSpPr txBox="1">
            <a:spLocks noChangeArrowheads="1"/>
          </p:cNvSpPr>
          <p:nvPr/>
        </p:nvSpPr>
        <p:spPr bwMode="auto">
          <a:xfrm>
            <a:off x="762000" y="3186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372790" name="Rectangle 54"/>
          <p:cNvSpPr>
            <a:spLocks noChangeArrowheads="1"/>
          </p:cNvSpPr>
          <p:nvPr/>
        </p:nvSpPr>
        <p:spPr bwMode="auto">
          <a:xfrm>
            <a:off x="1447800" y="5091113"/>
            <a:ext cx="2971800" cy="304800"/>
          </a:xfrm>
          <a:prstGeom prst="rect">
            <a:avLst/>
          </a:prstGeom>
          <a:solidFill>
            <a:srgbClr val="CC99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91" name="Text Box 55"/>
          <p:cNvSpPr txBox="1">
            <a:spLocks noChangeArrowheads="1"/>
          </p:cNvSpPr>
          <p:nvPr/>
        </p:nvSpPr>
        <p:spPr bwMode="auto">
          <a:xfrm>
            <a:off x="762000" y="5091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372792" name="Rectangle 56"/>
          <p:cNvSpPr>
            <a:spLocks noChangeArrowheads="1"/>
          </p:cNvSpPr>
          <p:nvPr/>
        </p:nvSpPr>
        <p:spPr bwMode="auto">
          <a:xfrm>
            <a:off x="1905000" y="2424113"/>
            <a:ext cx="25146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93" name="Text Box 57"/>
          <p:cNvSpPr txBox="1">
            <a:spLocks noChangeArrowheads="1"/>
          </p:cNvSpPr>
          <p:nvPr/>
        </p:nvSpPr>
        <p:spPr bwMode="auto">
          <a:xfrm>
            <a:off x="1219200" y="2424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372795" name="Rectangle 59"/>
          <p:cNvSpPr>
            <a:spLocks noChangeArrowheads="1"/>
          </p:cNvSpPr>
          <p:nvPr/>
        </p:nvSpPr>
        <p:spPr bwMode="auto">
          <a:xfrm>
            <a:off x="1905000" y="2805113"/>
            <a:ext cx="25146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96" name="Text Box 60"/>
          <p:cNvSpPr txBox="1">
            <a:spLocks noChangeArrowheads="1"/>
          </p:cNvSpPr>
          <p:nvPr/>
        </p:nvSpPr>
        <p:spPr bwMode="auto">
          <a:xfrm>
            <a:off x="1219200" y="2805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372797" name="Rectangle 61"/>
          <p:cNvSpPr>
            <a:spLocks noChangeArrowheads="1"/>
          </p:cNvSpPr>
          <p:nvPr/>
        </p:nvSpPr>
        <p:spPr bwMode="auto">
          <a:xfrm>
            <a:off x="1905000" y="3567113"/>
            <a:ext cx="2514600" cy="304800"/>
          </a:xfrm>
          <a:prstGeom prst="rect">
            <a:avLst/>
          </a:prstGeom>
          <a:solidFill>
            <a:srgbClr val="CC99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798" name="Text Box 62"/>
          <p:cNvSpPr txBox="1">
            <a:spLocks noChangeArrowheads="1"/>
          </p:cNvSpPr>
          <p:nvPr/>
        </p:nvSpPr>
        <p:spPr bwMode="auto">
          <a:xfrm>
            <a:off x="1219200" y="3567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372799" name="Rectangle 63"/>
          <p:cNvSpPr>
            <a:spLocks noChangeArrowheads="1"/>
          </p:cNvSpPr>
          <p:nvPr/>
        </p:nvSpPr>
        <p:spPr bwMode="auto">
          <a:xfrm>
            <a:off x="2362200" y="3948113"/>
            <a:ext cx="20574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1676400" y="3948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J</a:t>
            </a:r>
          </a:p>
        </p:txBody>
      </p:sp>
      <p:sp>
        <p:nvSpPr>
          <p:cNvPr id="372801" name="Rectangle 65"/>
          <p:cNvSpPr>
            <a:spLocks noChangeArrowheads="1"/>
          </p:cNvSpPr>
          <p:nvPr/>
        </p:nvSpPr>
        <p:spPr bwMode="auto">
          <a:xfrm>
            <a:off x="2362200" y="4329113"/>
            <a:ext cx="20574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02" name="Text Box 66"/>
          <p:cNvSpPr txBox="1">
            <a:spLocks noChangeArrowheads="1"/>
          </p:cNvSpPr>
          <p:nvPr/>
        </p:nvSpPr>
        <p:spPr bwMode="auto">
          <a:xfrm>
            <a:off x="1676400" y="4329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K</a:t>
            </a:r>
          </a:p>
        </p:txBody>
      </p:sp>
      <p:sp>
        <p:nvSpPr>
          <p:cNvPr id="372803" name="Rectangle 67"/>
          <p:cNvSpPr>
            <a:spLocks noChangeArrowheads="1"/>
          </p:cNvSpPr>
          <p:nvPr/>
        </p:nvSpPr>
        <p:spPr bwMode="auto">
          <a:xfrm>
            <a:off x="2362200" y="4710113"/>
            <a:ext cx="20574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04" name="Text Box 68"/>
          <p:cNvSpPr txBox="1">
            <a:spLocks noChangeArrowheads="1"/>
          </p:cNvSpPr>
          <p:nvPr/>
        </p:nvSpPr>
        <p:spPr bwMode="auto">
          <a:xfrm>
            <a:off x="1676400" y="4710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</a:t>
            </a:r>
          </a:p>
        </p:txBody>
      </p:sp>
      <p:sp>
        <p:nvSpPr>
          <p:cNvPr id="372805" name="Rectangle 69"/>
          <p:cNvSpPr>
            <a:spLocks noChangeArrowheads="1"/>
          </p:cNvSpPr>
          <p:nvPr/>
        </p:nvSpPr>
        <p:spPr bwMode="auto">
          <a:xfrm>
            <a:off x="1905000" y="5472113"/>
            <a:ext cx="25146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06" name="Text Box 70"/>
          <p:cNvSpPr txBox="1">
            <a:spLocks noChangeArrowheads="1"/>
          </p:cNvSpPr>
          <p:nvPr/>
        </p:nvSpPr>
        <p:spPr bwMode="auto">
          <a:xfrm>
            <a:off x="1219200" y="5472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372807" name="Rectangle 71"/>
          <p:cNvSpPr>
            <a:spLocks noChangeArrowheads="1"/>
          </p:cNvSpPr>
          <p:nvPr/>
        </p:nvSpPr>
        <p:spPr bwMode="auto">
          <a:xfrm>
            <a:off x="1905000" y="5853113"/>
            <a:ext cx="2514600" cy="304800"/>
          </a:xfrm>
          <a:prstGeom prst="rect">
            <a:avLst/>
          </a:prstGeom>
          <a:solidFill>
            <a:srgbClr val="CC9900"/>
          </a:solidFill>
          <a:ln w="38100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08" name="Text Box 72"/>
          <p:cNvSpPr txBox="1">
            <a:spLocks noChangeArrowheads="1"/>
          </p:cNvSpPr>
          <p:nvPr/>
        </p:nvSpPr>
        <p:spPr bwMode="auto">
          <a:xfrm>
            <a:off x="1219200" y="5853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  <p:sp>
        <p:nvSpPr>
          <p:cNvPr id="372809" name="Rectangle 73"/>
          <p:cNvSpPr>
            <a:spLocks noChangeArrowheads="1"/>
          </p:cNvSpPr>
          <p:nvPr/>
        </p:nvSpPr>
        <p:spPr bwMode="auto">
          <a:xfrm>
            <a:off x="2362200" y="6234113"/>
            <a:ext cx="20574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2810" name="Text Box 74"/>
          <p:cNvSpPr txBox="1">
            <a:spLocks noChangeArrowheads="1"/>
          </p:cNvSpPr>
          <p:nvPr/>
        </p:nvSpPr>
        <p:spPr bwMode="auto">
          <a:xfrm>
            <a:off x="1676400" y="62341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3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3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37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3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3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3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3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3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3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84" grpId="0" animBg="1"/>
      <p:bldP spid="372785" grpId="0"/>
      <p:bldP spid="372786" grpId="0" animBg="1"/>
      <p:bldP spid="372787" grpId="0"/>
      <p:bldP spid="372788" grpId="0" animBg="1"/>
      <p:bldP spid="372789" grpId="0"/>
      <p:bldP spid="372790" grpId="0" animBg="1"/>
      <p:bldP spid="372791" grpId="0"/>
      <p:bldP spid="372792" grpId="0" animBg="1"/>
      <p:bldP spid="372793" grpId="0"/>
      <p:bldP spid="372795" grpId="0" animBg="1"/>
      <p:bldP spid="372796" grpId="0"/>
      <p:bldP spid="372797" grpId="0" animBg="1"/>
      <p:bldP spid="372798" grpId="0"/>
      <p:bldP spid="372799" grpId="0" animBg="1"/>
      <p:bldP spid="372800" grpId="0"/>
      <p:bldP spid="372801" grpId="0" animBg="1"/>
      <p:bldP spid="372802" grpId="0"/>
      <p:bldP spid="372803" grpId="0" animBg="1"/>
      <p:bldP spid="372804" grpId="0"/>
      <p:bldP spid="372805" grpId="0" animBg="1"/>
      <p:bldP spid="372806" grpId="0"/>
      <p:bldP spid="372807" grpId="0" animBg="1"/>
      <p:bldP spid="372808" grpId="0"/>
      <p:bldP spid="372809" grpId="0" animBg="1"/>
      <p:bldP spid="3728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D7D539-28CD-45FD-97A8-2E9F8F74EF22}" type="slidenum">
              <a:rPr lang="zh-TW" altLang="en-US" smtClean="0">
                <a:ea typeface="新細明體" charset="-120"/>
              </a:rPr>
              <a:pPr eaLnBrk="1" hangingPunct="1"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They Are Also Indentation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-120"/>
              </a:rPr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B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G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>
                <a:ea typeface="新細明體" charset="-120"/>
              </a:rPr>
              <a:t>J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>
                <a:ea typeface="新細明體" charset="-120"/>
              </a:rPr>
              <a:t>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>
                <a:ea typeface="新細明體" charset="-120"/>
              </a:rPr>
              <a:t>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charset="-120"/>
              </a:rPr>
              <a:t>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>
                <a:ea typeface="新細明體" charset="-120"/>
              </a:rPr>
              <a:t>I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>
                <a:ea typeface="新細明體" charset="-120"/>
              </a:rPr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208EE-DBB8-6743-929F-A4444A0A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r="83163" b="27130"/>
          <a:stretch>
            <a:fillRect/>
          </a:stretch>
        </p:blipFill>
        <p:spPr bwMode="auto">
          <a:xfrm>
            <a:off x="5114925" y="1143000"/>
            <a:ext cx="2047875" cy="562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C8A083-2904-4E6B-9CAB-A55807CBFE73}" type="slidenum">
              <a:rPr lang="zh-TW" altLang="en-US" smtClean="0">
                <a:ea typeface="新細明體" charset="-120"/>
              </a:rPr>
              <a:pPr eaLnBrk="1" hangingPunct="1"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Outline</a:t>
            </a:r>
            <a:endParaRPr lang="zh-TW" altLang="en-US">
              <a:ea typeface="新細明體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Terminology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Representation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Binary Trees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Implementations with Array and Linked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Common Operations of Binary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Trees Traversal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charset="-120"/>
              </a:rPr>
              <a:t>Preorder, </a:t>
            </a:r>
            <a:r>
              <a:rPr lang="en-US" altLang="zh-TW" sz="1800" dirty="0" err="1">
                <a:ea typeface="新細明體" charset="-120"/>
              </a:rPr>
              <a:t>inorder</a:t>
            </a:r>
            <a:r>
              <a:rPr lang="en-US" altLang="zh-TW" sz="1800" dirty="0">
                <a:ea typeface="新細明體" charset="-120"/>
              </a:rPr>
              <a:t>, </a:t>
            </a:r>
            <a:r>
              <a:rPr lang="en-US" altLang="zh-TW" sz="1800" dirty="0" err="1">
                <a:ea typeface="新細明體" charset="-120"/>
              </a:rPr>
              <a:t>postorder</a:t>
            </a:r>
            <a:r>
              <a:rPr lang="en-US" altLang="zh-TW" sz="1800" dirty="0">
                <a:ea typeface="新細明體" charset="-120"/>
              </a:rPr>
              <a:t>, level order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Reconstruction of Binary Trees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Special Binary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charset="-120"/>
              </a:rPr>
              <a:t>Binary Search Trees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TW" sz="18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General Trees and Other tree structures</a:t>
            </a:r>
          </a:p>
          <a:p>
            <a:pPr eaLnBrk="1" hangingPunct="1">
              <a:lnSpc>
                <a:spcPct val="80000"/>
              </a:lnSpc>
            </a:pPr>
            <a:endParaRPr lang="zh-TW" altLang="en-US" sz="20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CC837F-C702-4ACA-B279-30BB4F5CAC92}" type="slidenum">
              <a:rPr lang="zh-TW" altLang="en-US" smtClean="0">
                <a:ea typeface="新細明體" charset="-120"/>
              </a:rPr>
              <a:pPr eaLnBrk="1" hangingPunct="1"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An Inverted Tree</a:t>
            </a:r>
          </a:p>
        </p:txBody>
      </p:sp>
      <p:grpSp>
        <p:nvGrpSpPr>
          <p:cNvPr id="8196" name="Group 117"/>
          <p:cNvGrpSpPr>
            <a:grpSpLocks/>
          </p:cNvGrpSpPr>
          <p:nvPr/>
        </p:nvGrpSpPr>
        <p:grpSpPr bwMode="auto">
          <a:xfrm>
            <a:off x="234950" y="1370013"/>
            <a:ext cx="4337050" cy="4660900"/>
            <a:chOff x="148" y="863"/>
            <a:chExt cx="2732" cy="2936"/>
          </a:xfrm>
        </p:grpSpPr>
        <p:sp>
          <p:nvSpPr>
            <p:cNvPr id="8235" name="Freeform 3"/>
            <p:cNvSpPr>
              <a:spLocks/>
            </p:cNvSpPr>
            <p:nvPr/>
          </p:nvSpPr>
          <p:spPr bwMode="auto">
            <a:xfrm rot="10800000">
              <a:off x="487" y="2131"/>
              <a:ext cx="962" cy="289"/>
            </a:xfrm>
            <a:custGeom>
              <a:avLst/>
              <a:gdLst>
                <a:gd name="T0" fmla="*/ 30 w 884"/>
                <a:gd name="T1" fmla="*/ 269 h 266"/>
                <a:gd name="T2" fmla="*/ 50 w 884"/>
                <a:gd name="T3" fmla="*/ 242 h 266"/>
                <a:gd name="T4" fmla="*/ 83 w 884"/>
                <a:gd name="T5" fmla="*/ 202 h 266"/>
                <a:gd name="T6" fmla="*/ 118 w 884"/>
                <a:gd name="T7" fmla="*/ 165 h 266"/>
                <a:gd name="T8" fmla="*/ 145 w 884"/>
                <a:gd name="T9" fmla="*/ 145 h 266"/>
                <a:gd name="T10" fmla="*/ 172 w 884"/>
                <a:gd name="T11" fmla="*/ 125 h 266"/>
                <a:gd name="T12" fmla="*/ 205 w 884"/>
                <a:gd name="T13" fmla="*/ 105 h 266"/>
                <a:gd name="T14" fmla="*/ 243 w 884"/>
                <a:gd name="T15" fmla="*/ 92 h 266"/>
                <a:gd name="T16" fmla="*/ 280 w 884"/>
                <a:gd name="T17" fmla="*/ 80 h 266"/>
                <a:gd name="T18" fmla="*/ 322 w 884"/>
                <a:gd name="T19" fmla="*/ 73 h 266"/>
                <a:gd name="T20" fmla="*/ 367 w 884"/>
                <a:gd name="T21" fmla="*/ 71 h 266"/>
                <a:gd name="T22" fmla="*/ 419 w 884"/>
                <a:gd name="T23" fmla="*/ 75 h 266"/>
                <a:gd name="T24" fmla="*/ 469 w 884"/>
                <a:gd name="T25" fmla="*/ 77 h 266"/>
                <a:gd name="T26" fmla="*/ 517 w 884"/>
                <a:gd name="T27" fmla="*/ 80 h 266"/>
                <a:gd name="T28" fmla="*/ 562 w 884"/>
                <a:gd name="T29" fmla="*/ 88 h 266"/>
                <a:gd name="T30" fmla="*/ 604 w 884"/>
                <a:gd name="T31" fmla="*/ 90 h 266"/>
                <a:gd name="T32" fmla="*/ 643 w 884"/>
                <a:gd name="T33" fmla="*/ 92 h 266"/>
                <a:gd name="T34" fmla="*/ 686 w 884"/>
                <a:gd name="T35" fmla="*/ 98 h 266"/>
                <a:gd name="T36" fmla="*/ 720 w 884"/>
                <a:gd name="T37" fmla="*/ 100 h 266"/>
                <a:gd name="T38" fmla="*/ 759 w 884"/>
                <a:gd name="T39" fmla="*/ 100 h 266"/>
                <a:gd name="T40" fmla="*/ 790 w 884"/>
                <a:gd name="T41" fmla="*/ 100 h 266"/>
                <a:gd name="T42" fmla="*/ 821 w 884"/>
                <a:gd name="T43" fmla="*/ 98 h 266"/>
                <a:gd name="T44" fmla="*/ 850 w 884"/>
                <a:gd name="T45" fmla="*/ 92 h 266"/>
                <a:gd name="T46" fmla="*/ 878 w 884"/>
                <a:gd name="T47" fmla="*/ 90 h 266"/>
                <a:gd name="T48" fmla="*/ 902 w 884"/>
                <a:gd name="T49" fmla="*/ 80 h 266"/>
                <a:gd name="T50" fmla="*/ 933 w 884"/>
                <a:gd name="T51" fmla="*/ 65 h 266"/>
                <a:gd name="T52" fmla="*/ 925 w 884"/>
                <a:gd name="T53" fmla="*/ 28 h 266"/>
                <a:gd name="T54" fmla="*/ 910 w 884"/>
                <a:gd name="T55" fmla="*/ 30 h 266"/>
                <a:gd name="T56" fmla="*/ 871 w 884"/>
                <a:gd name="T57" fmla="*/ 40 h 266"/>
                <a:gd name="T58" fmla="*/ 840 w 884"/>
                <a:gd name="T59" fmla="*/ 42 h 266"/>
                <a:gd name="T60" fmla="*/ 805 w 884"/>
                <a:gd name="T61" fmla="*/ 46 h 266"/>
                <a:gd name="T62" fmla="*/ 766 w 884"/>
                <a:gd name="T63" fmla="*/ 48 h 266"/>
                <a:gd name="T64" fmla="*/ 720 w 884"/>
                <a:gd name="T65" fmla="*/ 50 h 266"/>
                <a:gd name="T66" fmla="*/ 686 w 884"/>
                <a:gd name="T67" fmla="*/ 48 h 266"/>
                <a:gd name="T68" fmla="*/ 646 w 884"/>
                <a:gd name="T69" fmla="*/ 46 h 266"/>
                <a:gd name="T70" fmla="*/ 604 w 884"/>
                <a:gd name="T71" fmla="*/ 40 h 266"/>
                <a:gd name="T72" fmla="*/ 564 w 884"/>
                <a:gd name="T73" fmla="*/ 36 h 266"/>
                <a:gd name="T74" fmla="*/ 521 w 884"/>
                <a:gd name="T75" fmla="*/ 30 h 266"/>
                <a:gd name="T76" fmla="*/ 481 w 884"/>
                <a:gd name="T77" fmla="*/ 23 h 266"/>
                <a:gd name="T78" fmla="*/ 444 w 884"/>
                <a:gd name="T79" fmla="*/ 18 h 266"/>
                <a:gd name="T80" fmla="*/ 409 w 884"/>
                <a:gd name="T81" fmla="*/ 11 h 266"/>
                <a:gd name="T82" fmla="*/ 367 w 884"/>
                <a:gd name="T83" fmla="*/ 5 h 266"/>
                <a:gd name="T84" fmla="*/ 324 w 884"/>
                <a:gd name="T85" fmla="*/ 3 h 266"/>
                <a:gd name="T86" fmla="*/ 287 w 884"/>
                <a:gd name="T87" fmla="*/ 3 h 266"/>
                <a:gd name="T88" fmla="*/ 249 w 884"/>
                <a:gd name="T89" fmla="*/ 5 h 266"/>
                <a:gd name="T90" fmla="*/ 212 w 884"/>
                <a:gd name="T91" fmla="*/ 11 h 266"/>
                <a:gd name="T92" fmla="*/ 180 w 884"/>
                <a:gd name="T93" fmla="*/ 21 h 266"/>
                <a:gd name="T94" fmla="*/ 148 w 884"/>
                <a:gd name="T95" fmla="*/ 30 h 266"/>
                <a:gd name="T96" fmla="*/ 120 w 884"/>
                <a:gd name="T97" fmla="*/ 40 h 266"/>
                <a:gd name="T98" fmla="*/ 96 w 884"/>
                <a:gd name="T99" fmla="*/ 53 h 266"/>
                <a:gd name="T100" fmla="*/ 71 w 884"/>
                <a:gd name="T101" fmla="*/ 63 h 266"/>
                <a:gd name="T102" fmla="*/ 30 w 884"/>
                <a:gd name="T103" fmla="*/ 85 h 266"/>
                <a:gd name="T104" fmla="*/ 8 w 884"/>
                <a:gd name="T105" fmla="*/ 100 h 266"/>
                <a:gd name="T106" fmla="*/ 23 w 884"/>
                <a:gd name="T107" fmla="*/ 289 h 2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4"/>
                <a:gd name="T163" fmla="*/ 0 h 266"/>
                <a:gd name="T164" fmla="*/ 884 w 884"/>
                <a:gd name="T165" fmla="*/ 266 h 2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4" h="266">
                  <a:moveTo>
                    <a:pt x="21" y="266"/>
                  </a:moveTo>
                  <a:lnTo>
                    <a:pt x="21" y="264"/>
                  </a:lnTo>
                  <a:lnTo>
                    <a:pt x="26" y="255"/>
                  </a:lnTo>
                  <a:lnTo>
                    <a:pt x="28" y="248"/>
                  </a:lnTo>
                  <a:lnTo>
                    <a:pt x="33" y="243"/>
                  </a:lnTo>
                  <a:lnTo>
                    <a:pt x="35" y="236"/>
                  </a:lnTo>
                  <a:lnTo>
                    <a:pt x="42" y="232"/>
                  </a:lnTo>
                  <a:lnTo>
                    <a:pt x="46" y="223"/>
                  </a:lnTo>
                  <a:lnTo>
                    <a:pt x="53" y="213"/>
                  </a:lnTo>
                  <a:lnTo>
                    <a:pt x="58" y="204"/>
                  </a:lnTo>
                  <a:lnTo>
                    <a:pt x="67" y="195"/>
                  </a:lnTo>
                  <a:lnTo>
                    <a:pt x="76" y="186"/>
                  </a:lnTo>
                  <a:lnTo>
                    <a:pt x="83" y="177"/>
                  </a:lnTo>
                  <a:lnTo>
                    <a:pt x="92" y="168"/>
                  </a:lnTo>
                  <a:lnTo>
                    <a:pt x="104" y="158"/>
                  </a:lnTo>
                  <a:lnTo>
                    <a:pt x="108" y="152"/>
                  </a:lnTo>
                  <a:lnTo>
                    <a:pt x="115" y="147"/>
                  </a:lnTo>
                  <a:lnTo>
                    <a:pt x="120" y="142"/>
                  </a:lnTo>
                  <a:lnTo>
                    <a:pt x="126" y="138"/>
                  </a:lnTo>
                  <a:lnTo>
                    <a:pt x="133" y="133"/>
                  </a:lnTo>
                  <a:lnTo>
                    <a:pt x="140" y="129"/>
                  </a:lnTo>
                  <a:lnTo>
                    <a:pt x="145" y="124"/>
                  </a:lnTo>
                  <a:lnTo>
                    <a:pt x="152" y="120"/>
                  </a:lnTo>
                  <a:lnTo>
                    <a:pt x="158" y="115"/>
                  </a:lnTo>
                  <a:lnTo>
                    <a:pt x="165" y="110"/>
                  </a:lnTo>
                  <a:lnTo>
                    <a:pt x="175" y="108"/>
                  </a:lnTo>
                  <a:lnTo>
                    <a:pt x="181" y="101"/>
                  </a:lnTo>
                  <a:lnTo>
                    <a:pt x="188" y="97"/>
                  </a:lnTo>
                  <a:lnTo>
                    <a:pt x="195" y="94"/>
                  </a:lnTo>
                  <a:lnTo>
                    <a:pt x="204" y="92"/>
                  </a:lnTo>
                  <a:lnTo>
                    <a:pt x="213" y="90"/>
                  </a:lnTo>
                  <a:lnTo>
                    <a:pt x="223" y="85"/>
                  </a:lnTo>
                  <a:lnTo>
                    <a:pt x="229" y="81"/>
                  </a:lnTo>
                  <a:lnTo>
                    <a:pt x="239" y="78"/>
                  </a:lnTo>
                  <a:lnTo>
                    <a:pt x="250" y="76"/>
                  </a:lnTo>
                  <a:lnTo>
                    <a:pt x="257" y="74"/>
                  </a:lnTo>
                  <a:lnTo>
                    <a:pt x="266" y="71"/>
                  </a:lnTo>
                  <a:lnTo>
                    <a:pt x="278" y="69"/>
                  </a:lnTo>
                  <a:lnTo>
                    <a:pt x="287" y="69"/>
                  </a:lnTo>
                  <a:lnTo>
                    <a:pt x="296" y="67"/>
                  </a:lnTo>
                  <a:lnTo>
                    <a:pt x="307" y="65"/>
                  </a:lnTo>
                  <a:lnTo>
                    <a:pt x="317" y="65"/>
                  </a:lnTo>
                  <a:lnTo>
                    <a:pt x="328" y="65"/>
                  </a:lnTo>
                  <a:lnTo>
                    <a:pt x="337" y="65"/>
                  </a:lnTo>
                  <a:lnTo>
                    <a:pt x="349" y="65"/>
                  </a:lnTo>
                  <a:lnTo>
                    <a:pt x="362" y="65"/>
                  </a:lnTo>
                  <a:lnTo>
                    <a:pt x="376" y="69"/>
                  </a:lnTo>
                  <a:lnTo>
                    <a:pt x="385" y="69"/>
                  </a:lnTo>
                  <a:lnTo>
                    <a:pt x="397" y="69"/>
                  </a:lnTo>
                  <a:lnTo>
                    <a:pt x="408" y="69"/>
                  </a:lnTo>
                  <a:lnTo>
                    <a:pt x="420" y="71"/>
                  </a:lnTo>
                  <a:lnTo>
                    <a:pt x="431" y="71"/>
                  </a:lnTo>
                  <a:lnTo>
                    <a:pt x="442" y="71"/>
                  </a:lnTo>
                  <a:lnTo>
                    <a:pt x="452" y="74"/>
                  </a:lnTo>
                  <a:lnTo>
                    <a:pt x="463" y="74"/>
                  </a:lnTo>
                  <a:lnTo>
                    <a:pt x="475" y="74"/>
                  </a:lnTo>
                  <a:lnTo>
                    <a:pt x="484" y="76"/>
                  </a:lnTo>
                  <a:lnTo>
                    <a:pt x="495" y="78"/>
                  </a:lnTo>
                  <a:lnTo>
                    <a:pt x="504" y="78"/>
                  </a:lnTo>
                  <a:lnTo>
                    <a:pt x="516" y="81"/>
                  </a:lnTo>
                  <a:lnTo>
                    <a:pt x="527" y="81"/>
                  </a:lnTo>
                  <a:lnTo>
                    <a:pt x="536" y="81"/>
                  </a:lnTo>
                  <a:lnTo>
                    <a:pt x="548" y="83"/>
                  </a:lnTo>
                  <a:lnTo>
                    <a:pt x="555" y="83"/>
                  </a:lnTo>
                  <a:lnTo>
                    <a:pt x="566" y="85"/>
                  </a:lnTo>
                  <a:lnTo>
                    <a:pt x="575" y="85"/>
                  </a:lnTo>
                  <a:lnTo>
                    <a:pt x="584" y="85"/>
                  </a:lnTo>
                  <a:lnTo>
                    <a:pt x="591" y="85"/>
                  </a:lnTo>
                  <a:lnTo>
                    <a:pt x="603" y="88"/>
                  </a:lnTo>
                  <a:lnTo>
                    <a:pt x="612" y="90"/>
                  </a:lnTo>
                  <a:lnTo>
                    <a:pt x="621" y="90"/>
                  </a:lnTo>
                  <a:lnTo>
                    <a:pt x="630" y="90"/>
                  </a:lnTo>
                  <a:lnTo>
                    <a:pt x="637" y="90"/>
                  </a:lnTo>
                  <a:lnTo>
                    <a:pt x="646" y="90"/>
                  </a:lnTo>
                  <a:lnTo>
                    <a:pt x="655" y="92"/>
                  </a:lnTo>
                  <a:lnTo>
                    <a:pt x="662" y="92"/>
                  </a:lnTo>
                  <a:lnTo>
                    <a:pt x="671" y="92"/>
                  </a:lnTo>
                  <a:lnTo>
                    <a:pt x="678" y="92"/>
                  </a:lnTo>
                  <a:lnTo>
                    <a:pt x="690" y="94"/>
                  </a:lnTo>
                  <a:lnTo>
                    <a:pt x="697" y="92"/>
                  </a:lnTo>
                  <a:lnTo>
                    <a:pt x="704" y="92"/>
                  </a:lnTo>
                  <a:lnTo>
                    <a:pt x="713" y="92"/>
                  </a:lnTo>
                  <a:lnTo>
                    <a:pt x="720" y="92"/>
                  </a:lnTo>
                  <a:lnTo>
                    <a:pt x="726" y="92"/>
                  </a:lnTo>
                  <a:lnTo>
                    <a:pt x="733" y="92"/>
                  </a:lnTo>
                  <a:lnTo>
                    <a:pt x="740" y="92"/>
                  </a:lnTo>
                  <a:lnTo>
                    <a:pt x="749" y="92"/>
                  </a:lnTo>
                  <a:lnTo>
                    <a:pt x="754" y="90"/>
                  </a:lnTo>
                  <a:lnTo>
                    <a:pt x="761" y="90"/>
                  </a:lnTo>
                  <a:lnTo>
                    <a:pt x="768" y="90"/>
                  </a:lnTo>
                  <a:lnTo>
                    <a:pt x="775" y="90"/>
                  </a:lnTo>
                  <a:lnTo>
                    <a:pt x="781" y="85"/>
                  </a:lnTo>
                  <a:lnTo>
                    <a:pt x="788" y="85"/>
                  </a:lnTo>
                  <a:lnTo>
                    <a:pt x="793" y="85"/>
                  </a:lnTo>
                  <a:lnTo>
                    <a:pt x="800" y="85"/>
                  </a:lnTo>
                  <a:lnTo>
                    <a:pt x="807" y="83"/>
                  </a:lnTo>
                  <a:lnTo>
                    <a:pt x="813" y="81"/>
                  </a:lnTo>
                  <a:lnTo>
                    <a:pt x="818" y="78"/>
                  </a:lnTo>
                  <a:lnTo>
                    <a:pt x="825" y="76"/>
                  </a:lnTo>
                  <a:lnTo>
                    <a:pt x="829" y="74"/>
                  </a:lnTo>
                  <a:lnTo>
                    <a:pt x="836" y="71"/>
                  </a:lnTo>
                  <a:lnTo>
                    <a:pt x="841" y="69"/>
                  </a:lnTo>
                  <a:lnTo>
                    <a:pt x="848" y="67"/>
                  </a:lnTo>
                  <a:lnTo>
                    <a:pt x="857" y="60"/>
                  </a:lnTo>
                  <a:lnTo>
                    <a:pt x="866" y="55"/>
                  </a:lnTo>
                  <a:lnTo>
                    <a:pt x="875" y="49"/>
                  </a:lnTo>
                  <a:lnTo>
                    <a:pt x="884" y="42"/>
                  </a:lnTo>
                  <a:lnTo>
                    <a:pt x="850" y="26"/>
                  </a:lnTo>
                  <a:lnTo>
                    <a:pt x="848" y="26"/>
                  </a:lnTo>
                  <a:lnTo>
                    <a:pt x="846" y="26"/>
                  </a:lnTo>
                  <a:lnTo>
                    <a:pt x="841" y="26"/>
                  </a:lnTo>
                  <a:lnTo>
                    <a:pt x="836" y="28"/>
                  </a:lnTo>
                  <a:lnTo>
                    <a:pt x="829" y="30"/>
                  </a:lnTo>
                  <a:lnTo>
                    <a:pt x="820" y="30"/>
                  </a:lnTo>
                  <a:lnTo>
                    <a:pt x="809" y="33"/>
                  </a:lnTo>
                  <a:lnTo>
                    <a:pt x="800" y="37"/>
                  </a:lnTo>
                  <a:lnTo>
                    <a:pt x="793" y="37"/>
                  </a:lnTo>
                  <a:lnTo>
                    <a:pt x="788" y="37"/>
                  </a:lnTo>
                  <a:lnTo>
                    <a:pt x="779" y="37"/>
                  </a:lnTo>
                  <a:lnTo>
                    <a:pt x="772" y="39"/>
                  </a:lnTo>
                  <a:lnTo>
                    <a:pt x="763" y="39"/>
                  </a:lnTo>
                  <a:lnTo>
                    <a:pt x="756" y="39"/>
                  </a:lnTo>
                  <a:lnTo>
                    <a:pt x="749" y="42"/>
                  </a:lnTo>
                  <a:lnTo>
                    <a:pt x="740" y="42"/>
                  </a:lnTo>
                  <a:lnTo>
                    <a:pt x="733" y="42"/>
                  </a:lnTo>
                  <a:lnTo>
                    <a:pt x="722" y="42"/>
                  </a:lnTo>
                  <a:lnTo>
                    <a:pt x="713" y="42"/>
                  </a:lnTo>
                  <a:lnTo>
                    <a:pt x="704" y="44"/>
                  </a:lnTo>
                  <a:lnTo>
                    <a:pt x="694" y="44"/>
                  </a:lnTo>
                  <a:lnTo>
                    <a:pt x="685" y="46"/>
                  </a:lnTo>
                  <a:lnTo>
                    <a:pt x="674" y="46"/>
                  </a:lnTo>
                  <a:lnTo>
                    <a:pt x="662" y="46"/>
                  </a:lnTo>
                  <a:lnTo>
                    <a:pt x="653" y="46"/>
                  </a:lnTo>
                  <a:lnTo>
                    <a:pt x="646" y="46"/>
                  </a:lnTo>
                  <a:lnTo>
                    <a:pt x="637" y="44"/>
                  </a:lnTo>
                  <a:lnTo>
                    <a:pt x="630" y="44"/>
                  </a:lnTo>
                  <a:lnTo>
                    <a:pt x="619" y="42"/>
                  </a:lnTo>
                  <a:lnTo>
                    <a:pt x="612" y="42"/>
                  </a:lnTo>
                  <a:lnTo>
                    <a:pt x="603" y="42"/>
                  </a:lnTo>
                  <a:lnTo>
                    <a:pt x="594" y="42"/>
                  </a:lnTo>
                  <a:lnTo>
                    <a:pt x="584" y="39"/>
                  </a:lnTo>
                  <a:lnTo>
                    <a:pt x="575" y="39"/>
                  </a:lnTo>
                  <a:lnTo>
                    <a:pt x="566" y="37"/>
                  </a:lnTo>
                  <a:lnTo>
                    <a:pt x="555" y="37"/>
                  </a:lnTo>
                  <a:lnTo>
                    <a:pt x="548" y="37"/>
                  </a:lnTo>
                  <a:lnTo>
                    <a:pt x="539" y="37"/>
                  </a:lnTo>
                  <a:lnTo>
                    <a:pt x="527" y="33"/>
                  </a:lnTo>
                  <a:lnTo>
                    <a:pt x="518" y="33"/>
                  </a:lnTo>
                  <a:lnTo>
                    <a:pt x="509" y="30"/>
                  </a:lnTo>
                  <a:lnTo>
                    <a:pt x="500" y="30"/>
                  </a:lnTo>
                  <a:lnTo>
                    <a:pt x="488" y="28"/>
                  </a:lnTo>
                  <a:lnTo>
                    <a:pt x="479" y="28"/>
                  </a:lnTo>
                  <a:lnTo>
                    <a:pt x="472" y="26"/>
                  </a:lnTo>
                  <a:lnTo>
                    <a:pt x="461" y="26"/>
                  </a:lnTo>
                  <a:lnTo>
                    <a:pt x="452" y="23"/>
                  </a:lnTo>
                  <a:lnTo>
                    <a:pt x="442" y="21"/>
                  </a:lnTo>
                  <a:lnTo>
                    <a:pt x="436" y="21"/>
                  </a:lnTo>
                  <a:lnTo>
                    <a:pt x="424" y="19"/>
                  </a:lnTo>
                  <a:lnTo>
                    <a:pt x="415" y="17"/>
                  </a:lnTo>
                  <a:lnTo>
                    <a:pt x="408" y="17"/>
                  </a:lnTo>
                  <a:lnTo>
                    <a:pt x="397" y="14"/>
                  </a:lnTo>
                  <a:lnTo>
                    <a:pt x="392" y="14"/>
                  </a:lnTo>
                  <a:lnTo>
                    <a:pt x="381" y="10"/>
                  </a:lnTo>
                  <a:lnTo>
                    <a:pt x="376" y="10"/>
                  </a:lnTo>
                  <a:lnTo>
                    <a:pt x="365" y="7"/>
                  </a:lnTo>
                  <a:lnTo>
                    <a:pt x="355" y="5"/>
                  </a:lnTo>
                  <a:lnTo>
                    <a:pt x="344" y="5"/>
                  </a:lnTo>
                  <a:lnTo>
                    <a:pt x="337" y="5"/>
                  </a:lnTo>
                  <a:lnTo>
                    <a:pt x="326" y="3"/>
                  </a:lnTo>
                  <a:lnTo>
                    <a:pt x="317" y="3"/>
                  </a:lnTo>
                  <a:lnTo>
                    <a:pt x="307" y="3"/>
                  </a:lnTo>
                  <a:lnTo>
                    <a:pt x="298" y="3"/>
                  </a:lnTo>
                  <a:lnTo>
                    <a:pt x="289" y="0"/>
                  </a:lnTo>
                  <a:lnTo>
                    <a:pt x="282" y="0"/>
                  </a:lnTo>
                  <a:lnTo>
                    <a:pt x="273" y="0"/>
                  </a:lnTo>
                  <a:lnTo>
                    <a:pt x="264" y="3"/>
                  </a:lnTo>
                  <a:lnTo>
                    <a:pt x="255" y="3"/>
                  </a:lnTo>
                  <a:lnTo>
                    <a:pt x="246" y="3"/>
                  </a:lnTo>
                  <a:lnTo>
                    <a:pt x="239" y="5"/>
                  </a:lnTo>
                  <a:lnTo>
                    <a:pt x="229" y="5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4" y="10"/>
                  </a:lnTo>
                  <a:lnTo>
                    <a:pt x="195" y="10"/>
                  </a:lnTo>
                  <a:lnTo>
                    <a:pt x="188" y="12"/>
                  </a:lnTo>
                  <a:lnTo>
                    <a:pt x="181" y="14"/>
                  </a:lnTo>
                  <a:lnTo>
                    <a:pt x="175" y="14"/>
                  </a:lnTo>
                  <a:lnTo>
                    <a:pt x="165" y="19"/>
                  </a:lnTo>
                  <a:lnTo>
                    <a:pt x="158" y="21"/>
                  </a:lnTo>
                  <a:lnTo>
                    <a:pt x="152" y="21"/>
                  </a:lnTo>
                  <a:lnTo>
                    <a:pt x="142" y="26"/>
                  </a:lnTo>
                  <a:lnTo>
                    <a:pt x="136" y="28"/>
                  </a:lnTo>
                  <a:lnTo>
                    <a:pt x="131" y="30"/>
                  </a:lnTo>
                  <a:lnTo>
                    <a:pt x="124" y="30"/>
                  </a:lnTo>
                  <a:lnTo>
                    <a:pt x="117" y="35"/>
                  </a:lnTo>
                  <a:lnTo>
                    <a:pt x="110" y="37"/>
                  </a:lnTo>
                  <a:lnTo>
                    <a:pt x="104" y="39"/>
                  </a:lnTo>
                  <a:lnTo>
                    <a:pt x="99" y="42"/>
                  </a:lnTo>
                  <a:lnTo>
                    <a:pt x="92" y="44"/>
                  </a:lnTo>
                  <a:lnTo>
                    <a:pt x="88" y="49"/>
                  </a:lnTo>
                  <a:lnTo>
                    <a:pt x="81" y="49"/>
                  </a:lnTo>
                  <a:lnTo>
                    <a:pt x="74" y="53"/>
                  </a:lnTo>
                  <a:lnTo>
                    <a:pt x="69" y="55"/>
                  </a:lnTo>
                  <a:lnTo>
                    <a:pt x="65" y="58"/>
                  </a:lnTo>
                  <a:lnTo>
                    <a:pt x="55" y="65"/>
                  </a:lnTo>
                  <a:lnTo>
                    <a:pt x="44" y="69"/>
                  </a:lnTo>
                  <a:lnTo>
                    <a:pt x="35" y="74"/>
                  </a:lnTo>
                  <a:lnTo>
                    <a:pt x="28" y="78"/>
                  </a:lnTo>
                  <a:lnTo>
                    <a:pt x="21" y="81"/>
                  </a:lnTo>
                  <a:lnTo>
                    <a:pt x="17" y="85"/>
                  </a:lnTo>
                  <a:lnTo>
                    <a:pt x="12" y="90"/>
                  </a:lnTo>
                  <a:lnTo>
                    <a:pt x="7" y="92"/>
                  </a:lnTo>
                  <a:lnTo>
                    <a:pt x="0" y="97"/>
                  </a:lnTo>
                  <a:lnTo>
                    <a:pt x="21" y="266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36" name="Freeform 4"/>
            <p:cNvSpPr>
              <a:spLocks/>
            </p:cNvSpPr>
            <p:nvPr/>
          </p:nvSpPr>
          <p:spPr bwMode="auto">
            <a:xfrm rot="10800000">
              <a:off x="930" y="2843"/>
              <a:ext cx="571" cy="404"/>
            </a:xfrm>
            <a:custGeom>
              <a:avLst/>
              <a:gdLst>
                <a:gd name="T0" fmla="*/ 0 w 525"/>
                <a:gd name="T1" fmla="*/ 320 h 371"/>
                <a:gd name="T2" fmla="*/ 17 w 525"/>
                <a:gd name="T3" fmla="*/ 313 h 371"/>
                <a:gd name="T4" fmla="*/ 35 w 525"/>
                <a:gd name="T5" fmla="*/ 307 h 371"/>
                <a:gd name="T6" fmla="*/ 52 w 525"/>
                <a:gd name="T7" fmla="*/ 299 h 371"/>
                <a:gd name="T8" fmla="*/ 65 w 525"/>
                <a:gd name="T9" fmla="*/ 292 h 371"/>
                <a:gd name="T10" fmla="*/ 77 w 525"/>
                <a:gd name="T11" fmla="*/ 287 h 371"/>
                <a:gd name="T12" fmla="*/ 92 w 525"/>
                <a:gd name="T13" fmla="*/ 280 h 371"/>
                <a:gd name="T14" fmla="*/ 108 w 525"/>
                <a:gd name="T15" fmla="*/ 274 h 371"/>
                <a:gd name="T16" fmla="*/ 123 w 525"/>
                <a:gd name="T17" fmla="*/ 265 h 371"/>
                <a:gd name="T18" fmla="*/ 142 w 525"/>
                <a:gd name="T19" fmla="*/ 257 h 371"/>
                <a:gd name="T20" fmla="*/ 160 w 525"/>
                <a:gd name="T21" fmla="*/ 247 h 371"/>
                <a:gd name="T22" fmla="*/ 179 w 525"/>
                <a:gd name="T23" fmla="*/ 240 h 371"/>
                <a:gd name="T24" fmla="*/ 197 w 525"/>
                <a:gd name="T25" fmla="*/ 228 h 371"/>
                <a:gd name="T26" fmla="*/ 218 w 525"/>
                <a:gd name="T27" fmla="*/ 215 h 371"/>
                <a:gd name="T28" fmla="*/ 237 w 525"/>
                <a:gd name="T29" fmla="*/ 205 h 371"/>
                <a:gd name="T30" fmla="*/ 260 w 525"/>
                <a:gd name="T31" fmla="*/ 193 h 371"/>
                <a:gd name="T32" fmla="*/ 280 w 525"/>
                <a:gd name="T33" fmla="*/ 180 h 371"/>
                <a:gd name="T34" fmla="*/ 301 w 525"/>
                <a:gd name="T35" fmla="*/ 166 h 371"/>
                <a:gd name="T36" fmla="*/ 324 w 525"/>
                <a:gd name="T37" fmla="*/ 150 h 371"/>
                <a:gd name="T38" fmla="*/ 344 w 525"/>
                <a:gd name="T39" fmla="*/ 135 h 371"/>
                <a:gd name="T40" fmla="*/ 367 w 525"/>
                <a:gd name="T41" fmla="*/ 120 h 371"/>
                <a:gd name="T42" fmla="*/ 389 w 525"/>
                <a:gd name="T43" fmla="*/ 102 h 371"/>
                <a:gd name="T44" fmla="*/ 411 w 525"/>
                <a:gd name="T45" fmla="*/ 85 h 371"/>
                <a:gd name="T46" fmla="*/ 432 w 525"/>
                <a:gd name="T47" fmla="*/ 68 h 371"/>
                <a:gd name="T48" fmla="*/ 454 w 525"/>
                <a:gd name="T49" fmla="*/ 48 h 371"/>
                <a:gd name="T50" fmla="*/ 476 w 525"/>
                <a:gd name="T51" fmla="*/ 28 h 371"/>
                <a:gd name="T52" fmla="*/ 498 w 525"/>
                <a:gd name="T53" fmla="*/ 8 h 371"/>
                <a:gd name="T54" fmla="*/ 571 w 525"/>
                <a:gd name="T55" fmla="*/ 21 h 371"/>
                <a:gd name="T56" fmla="*/ 566 w 525"/>
                <a:gd name="T57" fmla="*/ 25 h 371"/>
                <a:gd name="T58" fmla="*/ 554 w 525"/>
                <a:gd name="T59" fmla="*/ 33 h 371"/>
                <a:gd name="T60" fmla="*/ 533 w 525"/>
                <a:gd name="T61" fmla="*/ 46 h 371"/>
                <a:gd name="T62" fmla="*/ 521 w 525"/>
                <a:gd name="T63" fmla="*/ 53 h 371"/>
                <a:gd name="T64" fmla="*/ 509 w 525"/>
                <a:gd name="T65" fmla="*/ 63 h 371"/>
                <a:gd name="T66" fmla="*/ 494 w 525"/>
                <a:gd name="T67" fmla="*/ 73 h 371"/>
                <a:gd name="T68" fmla="*/ 479 w 525"/>
                <a:gd name="T69" fmla="*/ 85 h 371"/>
                <a:gd name="T70" fmla="*/ 461 w 525"/>
                <a:gd name="T71" fmla="*/ 98 h 371"/>
                <a:gd name="T72" fmla="*/ 442 w 525"/>
                <a:gd name="T73" fmla="*/ 110 h 371"/>
                <a:gd name="T74" fmla="*/ 424 w 525"/>
                <a:gd name="T75" fmla="*/ 123 h 371"/>
                <a:gd name="T76" fmla="*/ 404 w 525"/>
                <a:gd name="T77" fmla="*/ 137 h 371"/>
                <a:gd name="T78" fmla="*/ 384 w 525"/>
                <a:gd name="T79" fmla="*/ 150 h 371"/>
                <a:gd name="T80" fmla="*/ 364 w 525"/>
                <a:gd name="T81" fmla="*/ 168 h 371"/>
                <a:gd name="T82" fmla="*/ 342 w 525"/>
                <a:gd name="T83" fmla="*/ 183 h 371"/>
                <a:gd name="T84" fmla="*/ 320 w 525"/>
                <a:gd name="T85" fmla="*/ 197 h 371"/>
                <a:gd name="T86" fmla="*/ 295 w 525"/>
                <a:gd name="T87" fmla="*/ 212 h 371"/>
                <a:gd name="T88" fmla="*/ 272 w 525"/>
                <a:gd name="T89" fmla="*/ 230 h 371"/>
                <a:gd name="T90" fmla="*/ 249 w 525"/>
                <a:gd name="T91" fmla="*/ 245 h 371"/>
                <a:gd name="T92" fmla="*/ 224 w 525"/>
                <a:gd name="T93" fmla="*/ 262 h 371"/>
                <a:gd name="T94" fmla="*/ 204 w 525"/>
                <a:gd name="T95" fmla="*/ 278 h 371"/>
                <a:gd name="T96" fmla="*/ 183 w 525"/>
                <a:gd name="T97" fmla="*/ 292 h 371"/>
                <a:gd name="T98" fmla="*/ 158 w 525"/>
                <a:gd name="T99" fmla="*/ 309 h 371"/>
                <a:gd name="T100" fmla="*/ 135 w 525"/>
                <a:gd name="T101" fmla="*/ 322 h 371"/>
                <a:gd name="T102" fmla="*/ 112 w 525"/>
                <a:gd name="T103" fmla="*/ 338 h 371"/>
                <a:gd name="T104" fmla="*/ 95 w 525"/>
                <a:gd name="T105" fmla="*/ 352 h 371"/>
                <a:gd name="T106" fmla="*/ 71 w 525"/>
                <a:gd name="T107" fmla="*/ 367 h 371"/>
                <a:gd name="T108" fmla="*/ 52 w 525"/>
                <a:gd name="T109" fmla="*/ 380 h 371"/>
                <a:gd name="T110" fmla="*/ 33 w 525"/>
                <a:gd name="T111" fmla="*/ 392 h 371"/>
                <a:gd name="T112" fmla="*/ 15 w 525"/>
                <a:gd name="T113" fmla="*/ 404 h 371"/>
                <a:gd name="T114" fmla="*/ 0 w 525"/>
                <a:gd name="T115" fmla="*/ 322 h 3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371"/>
                <a:gd name="T176" fmla="*/ 525 w 525"/>
                <a:gd name="T177" fmla="*/ 371 h 37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371">
                  <a:moveTo>
                    <a:pt x="0" y="296"/>
                  </a:moveTo>
                  <a:lnTo>
                    <a:pt x="0" y="294"/>
                  </a:lnTo>
                  <a:lnTo>
                    <a:pt x="10" y="289"/>
                  </a:lnTo>
                  <a:lnTo>
                    <a:pt x="16" y="287"/>
                  </a:lnTo>
                  <a:lnTo>
                    <a:pt x="23" y="284"/>
                  </a:lnTo>
                  <a:lnTo>
                    <a:pt x="32" y="282"/>
                  </a:lnTo>
                  <a:lnTo>
                    <a:pt x="44" y="280"/>
                  </a:lnTo>
                  <a:lnTo>
                    <a:pt x="48" y="275"/>
                  </a:lnTo>
                  <a:lnTo>
                    <a:pt x="53" y="273"/>
                  </a:lnTo>
                  <a:lnTo>
                    <a:pt x="60" y="268"/>
                  </a:lnTo>
                  <a:lnTo>
                    <a:pt x="65" y="268"/>
                  </a:lnTo>
                  <a:lnTo>
                    <a:pt x="71" y="264"/>
                  </a:lnTo>
                  <a:lnTo>
                    <a:pt x="76" y="262"/>
                  </a:lnTo>
                  <a:lnTo>
                    <a:pt x="85" y="257"/>
                  </a:lnTo>
                  <a:lnTo>
                    <a:pt x="92" y="255"/>
                  </a:lnTo>
                  <a:lnTo>
                    <a:pt x="99" y="252"/>
                  </a:lnTo>
                  <a:lnTo>
                    <a:pt x="106" y="245"/>
                  </a:lnTo>
                  <a:lnTo>
                    <a:pt x="113" y="243"/>
                  </a:lnTo>
                  <a:lnTo>
                    <a:pt x="124" y="241"/>
                  </a:lnTo>
                  <a:lnTo>
                    <a:pt x="131" y="236"/>
                  </a:lnTo>
                  <a:lnTo>
                    <a:pt x="138" y="232"/>
                  </a:lnTo>
                  <a:lnTo>
                    <a:pt x="147" y="227"/>
                  </a:lnTo>
                  <a:lnTo>
                    <a:pt x="156" y="225"/>
                  </a:lnTo>
                  <a:lnTo>
                    <a:pt x="165" y="220"/>
                  </a:lnTo>
                  <a:lnTo>
                    <a:pt x="174" y="213"/>
                  </a:lnTo>
                  <a:lnTo>
                    <a:pt x="181" y="209"/>
                  </a:lnTo>
                  <a:lnTo>
                    <a:pt x="190" y="202"/>
                  </a:lnTo>
                  <a:lnTo>
                    <a:pt x="200" y="197"/>
                  </a:lnTo>
                  <a:lnTo>
                    <a:pt x="211" y="193"/>
                  </a:lnTo>
                  <a:lnTo>
                    <a:pt x="218" y="188"/>
                  </a:lnTo>
                  <a:lnTo>
                    <a:pt x="229" y="181"/>
                  </a:lnTo>
                  <a:lnTo>
                    <a:pt x="239" y="177"/>
                  </a:lnTo>
                  <a:lnTo>
                    <a:pt x="248" y="170"/>
                  </a:lnTo>
                  <a:lnTo>
                    <a:pt x="257" y="165"/>
                  </a:lnTo>
                  <a:lnTo>
                    <a:pt x="268" y="158"/>
                  </a:lnTo>
                  <a:lnTo>
                    <a:pt x="277" y="152"/>
                  </a:lnTo>
                  <a:lnTo>
                    <a:pt x="287" y="145"/>
                  </a:lnTo>
                  <a:lnTo>
                    <a:pt x="298" y="138"/>
                  </a:lnTo>
                  <a:lnTo>
                    <a:pt x="310" y="133"/>
                  </a:lnTo>
                  <a:lnTo>
                    <a:pt x="316" y="124"/>
                  </a:lnTo>
                  <a:lnTo>
                    <a:pt x="328" y="115"/>
                  </a:lnTo>
                  <a:lnTo>
                    <a:pt x="337" y="110"/>
                  </a:lnTo>
                  <a:lnTo>
                    <a:pt x="348" y="101"/>
                  </a:lnTo>
                  <a:lnTo>
                    <a:pt x="358" y="94"/>
                  </a:lnTo>
                  <a:lnTo>
                    <a:pt x="369" y="85"/>
                  </a:lnTo>
                  <a:lnTo>
                    <a:pt x="378" y="78"/>
                  </a:lnTo>
                  <a:lnTo>
                    <a:pt x="390" y="69"/>
                  </a:lnTo>
                  <a:lnTo>
                    <a:pt x="397" y="62"/>
                  </a:lnTo>
                  <a:lnTo>
                    <a:pt x="408" y="51"/>
                  </a:lnTo>
                  <a:lnTo>
                    <a:pt x="417" y="44"/>
                  </a:lnTo>
                  <a:lnTo>
                    <a:pt x="429" y="35"/>
                  </a:lnTo>
                  <a:lnTo>
                    <a:pt x="438" y="26"/>
                  </a:lnTo>
                  <a:lnTo>
                    <a:pt x="447" y="19"/>
                  </a:lnTo>
                  <a:lnTo>
                    <a:pt x="458" y="7"/>
                  </a:lnTo>
                  <a:lnTo>
                    <a:pt x="468" y="0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0" y="23"/>
                  </a:lnTo>
                  <a:lnTo>
                    <a:pt x="513" y="23"/>
                  </a:lnTo>
                  <a:lnTo>
                    <a:pt x="509" y="30"/>
                  </a:lnTo>
                  <a:lnTo>
                    <a:pt x="500" y="35"/>
                  </a:lnTo>
                  <a:lnTo>
                    <a:pt x="490" y="42"/>
                  </a:lnTo>
                  <a:lnTo>
                    <a:pt x="484" y="46"/>
                  </a:lnTo>
                  <a:lnTo>
                    <a:pt x="479" y="49"/>
                  </a:lnTo>
                  <a:lnTo>
                    <a:pt x="472" y="53"/>
                  </a:lnTo>
                  <a:lnTo>
                    <a:pt x="468" y="58"/>
                  </a:lnTo>
                  <a:lnTo>
                    <a:pt x="461" y="62"/>
                  </a:lnTo>
                  <a:lnTo>
                    <a:pt x="454" y="67"/>
                  </a:lnTo>
                  <a:lnTo>
                    <a:pt x="447" y="74"/>
                  </a:lnTo>
                  <a:lnTo>
                    <a:pt x="440" y="78"/>
                  </a:lnTo>
                  <a:lnTo>
                    <a:pt x="431" y="83"/>
                  </a:lnTo>
                  <a:lnTo>
                    <a:pt x="424" y="90"/>
                  </a:lnTo>
                  <a:lnTo>
                    <a:pt x="415" y="94"/>
                  </a:lnTo>
                  <a:lnTo>
                    <a:pt x="406" y="101"/>
                  </a:lnTo>
                  <a:lnTo>
                    <a:pt x="397" y="106"/>
                  </a:lnTo>
                  <a:lnTo>
                    <a:pt x="390" y="113"/>
                  </a:lnTo>
                  <a:lnTo>
                    <a:pt x="381" y="120"/>
                  </a:lnTo>
                  <a:lnTo>
                    <a:pt x="371" y="126"/>
                  </a:lnTo>
                  <a:lnTo>
                    <a:pt x="362" y="133"/>
                  </a:lnTo>
                  <a:lnTo>
                    <a:pt x="353" y="138"/>
                  </a:lnTo>
                  <a:lnTo>
                    <a:pt x="342" y="147"/>
                  </a:lnTo>
                  <a:lnTo>
                    <a:pt x="335" y="154"/>
                  </a:lnTo>
                  <a:lnTo>
                    <a:pt x="323" y="158"/>
                  </a:lnTo>
                  <a:lnTo>
                    <a:pt x="314" y="168"/>
                  </a:lnTo>
                  <a:lnTo>
                    <a:pt x="303" y="174"/>
                  </a:lnTo>
                  <a:lnTo>
                    <a:pt x="294" y="181"/>
                  </a:lnTo>
                  <a:lnTo>
                    <a:pt x="282" y="188"/>
                  </a:lnTo>
                  <a:lnTo>
                    <a:pt x="271" y="195"/>
                  </a:lnTo>
                  <a:lnTo>
                    <a:pt x="259" y="202"/>
                  </a:lnTo>
                  <a:lnTo>
                    <a:pt x="250" y="211"/>
                  </a:lnTo>
                  <a:lnTo>
                    <a:pt x="239" y="218"/>
                  </a:lnTo>
                  <a:lnTo>
                    <a:pt x="229" y="225"/>
                  </a:lnTo>
                  <a:lnTo>
                    <a:pt x="218" y="232"/>
                  </a:lnTo>
                  <a:lnTo>
                    <a:pt x="206" y="241"/>
                  </a:lnTo>
                  <a:lnTo>
                    <a:pt x="195" y="245"/>
                  </a:lnTo>
                  <a:lnTo>
                    <a:pt x="188" y="255"/>
                  </a:lnTo>
                  <a:lnTo>
                    <a:pt x="174" y="262"/>
                  </a:lnTo>
                  <a:lnTo>
                    <a:pt x="168" y="268"/>
                  </a:lnTo>
                  <a:lnTo>
                    <a:pt x="156" y="275"/>
                  </a:lnTo>
                  <a:lnTo>
                    <a:pt x="145" y="284"/>
                  </a:lnTo>
                  <a:lnTo>
                    <a:pt x="136" y="289"/>
                  </a:lnTo>
                  <a:lnTo>
                    <a:pt x="124" y="296"/>
                  </a:lnTo>
                  <a:lnTo>
                    <a:pt x="113" y="303"/>
                  </a:lnTo>
                  <a:lnTo>
                    <a:pt x="103" y="310"/>
                  </a:lnTo>
                  <a:lnTo>
                    <a:pt x="94" y="316"/>
                  </a:lnTo>
                  <a:lnTo>
                    <a:pt x="87" y="323"/>
                  </a:lnTo>
                  <a:lnTo>
                    <a:pt x="76" y="330"/>
                  </a:lnTo>
                  <a:lnTo>
                    <a:pt x="65" y="337"/>
                  </a:lnTo>
                  <a:lnTo>
                    <a:pt x="58" y="344"/>
                  </a:lnTo>
                  <a:lnTo>
                    <a:pt x="48" y="349"/>
                  </a:lnTo>
                  <a:lnTo>
                    <a:pt x="39" y="355"/>
                  </a:lnTo>
                  <a:lnTo>
                    <a:pt x="30" y="360"/>
                  </a:lnTo>
                  <a:lnTo>
                    <a:pt x="21" y="367"/>
                  </a:lnTo>
                  <a:lnTo>
                    <a:pt x="14" y="371"/>
                  </a:lnTo>
                  <a:lnTo>
                    <a:pt x="0" y="296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37" name="Freeform 5"/>
            <p:cNvSpPr>
              <a:spLocks/>
            </p:cNvSpPr>
            <p:nvPr/>
          </p:nvSpPr>
          <p:spPr bwMode="auto">
            <a:xfrm rot="10800000">
              <a:off x="757" y="2379"/>
              <a:ext cx="367" cy="292"/>
            </a:xfrm>
            <a:custGeom>
              <a:avLst/>
              <a:gdLst>
                <a:gd name="T0" fmla="*/ 2 w 337"/>
                <a:gd name="T1" fmla="*/ 255 h 268"/>
                <a:gd name="T2" fmla="*/ 13 w 337"/>
                <a:gd name="T3" fmla="*/ 247 h 268"/>
                <a:gd name="T4" fmla="*/ 25 w 337"/>
                <a:gd name="T5" fmla="*/ 243 h 268"/>
                <a:gd name="T6" fmla="*/ 42 w 337"/>
                <a:gd name="T7" fmla="*/ 232 h 268"/>
                <a:gd name="T8" fmla="*/ 60 w 337"/>
                <a:gd name="T9" fmla="*/ 220 h 268"/>
                <a:gd name="T10" fmla="*/ 83 w 337"/>
                <a:gd name="T11" fmla="*/ 208 h 268"/>
                <a:gd name="T12" fmla="*/ 102 w 337"/>
                <a:gd name="T13" fmla="*/ 195 h 268"/>
                <a:gd name="T14" fmla="*/ 112 w 337"/>
                <a:gd name="T15" fmla="*/ 187 h 268"/>
                <a:gd name="T16" fmla="*/ 125 w 337"/>
                <a:gd name="T17" fmla="*/ 180 h 268"/>
                <a:gd name="T18" fmla="*/ 137 w 337"/>
                <a:gd name="T19" fmla="*/ 170 h 268"/>
                <a:gd name="T20" fmla="*/ 150 w 337"/>
                <a:gd name="T21" fmla="*/ 162 h 268"/>
                <a:gd name="T22" fmla="*/ 164 w 337"/>
                <a:gd name="T23" fmla="*/ 153 h 268"/>
                <a:gd name="T24" fmla="*/ 178 w 337"/>
                <a:gd name="T25" fmla="*/ 143 h 268"/>
                <a:gd name="T26" fmla="*/ 189 w 337"/>
                <a:gd name="T27" fmla="*/ 131 h 268"/>
                <a:gd name="T28" fmla="*/ 205 w 337"/>
                <a:gd name="T29" fmla="*/ 120 h 268"/>
                <a:gd name="T30" fmla="*/ 217 w 337"/>
                <a:gd name="T31" fmla="*/ 110 h 268"/>
                <a:gd name="T32" fmla="*/ 230 w 337"/>
                <a:gd name="T33" fmla="*/ 98 h 268"/>
                <a:gd name="T34" fmla="*/ 245 w 337"/>
                <a:gd name="T35" fmla="*/ 85 h 268"/>
                <a:gd name="T36" fmla="*/ 255 w 337"/>
                <a:gd name="T37" fmla="*/ 73 h 268"/>
                <a:gd name="T38" fmla="*/ 270 w 337"/>
                <a:gd name="T39" fmla="*/ 60 h 268"/>
                <a:gd name="T40" fmla="*/ 282 w 337"/>
                <a:gd name="T41" fmla="*/ 48 h 268"/>
                <a:gd name="T42" fmla="*/ 292 w 337"/>
                <a:gd name="T43" fmla="*/ 36 h 268"/>
                <a:gd name="T44" fmla="*/ 305 w 337"/>
                <a:gd name="T45" fmla="*/ 21 h 268"/>
                <a:gd name="T46" fmla="*/ 317 w 337"/>
                <a:gd name="T47" fmla="*/ 8 h 268"/>
                <a:gd name="T48" fmla="*/ 367 w 337"/>
                <a:gd name="T49" fmla="*/ 31 h 268"/>
                <a:gd name="T50" fmla="*/ 357 w 337"/>
                <a:gd name="T51" fmla="*/ 40 h 268"/>
                <a:gd name="T52" fmla="*/ 344 w 337"/>
                <a:gd name="T53" fmla="*/ 50 h 268"/>
                <a:gd name="T54" fmla="*/ 332 w 337"/>
                <a:gd name="T55" fmla="*/ 65 h 268"/>
                <a:gd name="T56" fmla="*/ 311 w 337"/>
                <a:gd name="T57" fmla="*/ 83 h 268"/>
                <a:gd name="T58" fmla="*/ 292 w 337"/>
                <a:gd name="T59" fmla="*/ 102 h 268"/>
                <a:gd name="T60" fmla="*/ 267 w 337"/>
                <a:gd name="T61" fmla="*/ 123 h 268"/>
                <a:gd name="T62" fmla="*/ 245 w 337"/>
                <a:gd name="T63" fmla="*/ 148 h 268"/>
                <a:gd name="T64" fmla="*/ 232 w 337"/>
                <a:gd name="T65" fmla="*/ 158 h 268"/>
                <a:gd name="T66" fmla="*/ 217 w 337"/>
                <a:gd name="T67" fmla="*/ 168 h 268"/>
                <a:gd name="T68" fmla="*/ 205 w 337"/>
                <a:gd name="T69" fmla="*/ 178 h 268"/>
                <a:gd name="T70" fmla="*/ 193 w 337"/>
                <a:gd name="T71" fmla="*/ 191 h 268"/>
                <a:gd name="T72" fmla="*/ 178 w 337"/>
                <a:gd name="T73" fmla="*/ 200 h 268"/>
                <a:gd name="T74" fmla="*/ 168 w 337"/>
                <a:gd name="T75" fmla="*/ 212 h 268"/>
                <a:gd name="T76" fmla="*/ 152 w 337"/>
                <a:gd name="T77" fmla="*/ 222 h 268"/>
                <a:gd name="T78" fmla="*/ 143 w 337"/>
                <a:gd name="T79" fmla="*/ 232 h 268"/>
                <a:gd name="T80" fmla="*/ 127 w 337"/>
                <a:gd name="T81" fmla="*/ 243 h 268"/>
                <a:gd name="T82" fmla="*/ 115 w 337"/>
                <a:gd name="T83" fmla="*/ 253 h 268"/>
                <a:gd name="T84" fmla="*/ 93 w 337"/>
                <a:gd name="T85" fmla="*/ 268 h 268"/>
                <a:gd name="T86" fmla="*/ 73 w 337"/>
                <a:gd name="T87" fmla="*/ 282 h 268"/>
                <a:gd name="T88" fmla="*/ 56 w 337"/>
                <a:gd name="T89" fmla="*/ 292 h 268"/>
                <a:gd name="T90" fmla="*/ 0 w 337"/>
                <a:gd name="T91" fmla="*/ 257 h 2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37"/>
                <a:gd name="T139" fmla="*/ 0 h 268"/>
                <a:gd name="T140" fmla="*/ 337 w 337"/>
                <a:gd name="T141" fmla="*/ 268 h 2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37" h="268">
                  <a:moveTo>
                    <a:pt x="0" y="236"/>
                  </a:moveTo>
                  <a:lnTo>
                    <a:pt x="2" y="234"/>
                  </a:lnTo>
                  <a:lnTo>
                    <a:pt x="9" y="232"/>
                  </a:lnTo>
                  <a:lnTo>
                    <a:pt x="12" y="227"/>
                  </a:lnTo>
                  <a:lnTo>
                    <a:pt x="19" y="225"/>
                  </a:lnTo>
                  <a:lnTo>
                    <a:pt x="23" y="223"/>
                  </a:lnTo>
                  <a:lnTo>
                    <a:pt x="32" y="218"/>
                  </a:lnTo>
                  <a:lnTo>
                    <a:pt x="39" y="213"/>
                  </a:lnTo>
                  <a:lnTo>
                    <a:pt x="48" y="207"/>
                  </a:lnTo>
                  <a:lnTo>
                    <a:pt x="55" y="202"/>
                  </a:lnTo>
                  <a:lnTo>
                    <a:pt x="67" y="197"/>
                  </a:lnTo>
                  <a:lnTo>
                    <a:pt x="76" y="191"/>
                  </a:lnTo>
                  <a:lnTo>
                    <a:pt x="87" y="184"/>
                  </a:lnTo>
                  <a:lnTo>
                    <a:pt x="94" y="179"/>
                  </a:lnTo>
                  <a:lnTo>
                    <a:pt x="99" y="177"/>
                  </a:lnTo>
                  <a:lnTo>
                    <a:pt x="103" y="172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2" y="163"/>
                  </a:lnTo>
                  <a:lnTo>
                    <a:pt x="126" y="156"/>
                  </a:lnTo>
                  <a:lnTo>
                    <a:pt x="133" y="154"/>
                  </a:lnTo>
                  <a:lnTo>
                    <a:pt x="138" y="149"/>
                  </a:lnTo>
                  <a:lnTo>
                    <a:pt x="144" y="145"/>
                  </a:lnTo>
                  <a:lnTo>
                    <a:pt x="151" y="140"/>
                  </a:lnTo>
                  <a:lnTo>
                    <a:pt x="156" y="136"/>
                  </a:lnTo>
                  <a:lnTo>
                    <a:pt x="163" y="131"/>
                  </a:lnTo>
                  <a:lnTo>
                    <a:pt x="170" y="126"/>
                  </a:lnTo>
                  <a:lnTo>
                    <a:pt x="174" y="120"/>
                  </a:lnTo>
                  <a:lnTo>
                    <a:pt x="181" y="117"/>
                  </a:lnTo>
                  <a:lnTo>
                    <a:pt x="188" y="110"/>
                  </a:lnTo>
                  <a:lnTo>
                    <a:pt x="193" y="106"/>
                  </a:lnTo>
                  <a:lnTo>
                    <a:pt x="199" y="101"/>
                  </a:lnTo>
                  <a:lnTo>
                    <a:pt x="206" y="97"/>
                  </a:lnTo>
                  <a:lnTo>
                    <a:pt x="211" y="90"/>
                  </a:lnTo>
                  <a:lnTo>
                    <a:pt x="218" y="85"/>
                  </a:lnTo>
                  <a:lnTo>
                    <a:pt x="225" y="78"/>
                  </a:lnTo>
                  <a:lnTo>
                    <a:pt x="229" y="74"/>
                  </a:lnTo>
                  <a:lnTo>
                    <a:pt x="234" y="67"/>
                  </a:lnTo>
                  <a:lnTo>
                    <a:pt x="241" y="62"/>
                  </a:lnTo>
                  <a:lnTo>
                    <a:pt x="248" y="55"/>
                  </a:lnTo>
                  <a:lnTo>
                    <a:pt x="254" y="51"/>
                  </a:lnTo>
                  <a:lnTo>
                    <a:pt x="259" y="44"/>
                  </a:lnTo>
                  <a:lnTo>
                    <a:pt x="264" y="37"/>
                  </a:lnTo>
                  <a:lnTo>
                    <a:pt x="268" y="33"/>
                  </a:lnTo>
                  <a:lnTo>
                    <a:pt x="275" y="26"/>
                  </a:lnTo>
                  <a:lnTo>
                    <a:pt x="280" y="19"/>
                  </a:lnTo>
                  <a:lnTo>
                    <a:pt x="286" y="14"/>
                  </a:lnTo>
                  <a:lnTo>
                    <a:pt x="291" y="7"/>
                  </a:lnTo>
                  <a:lnTo>
                    <a:pt x="298" y="0"/>
                  </a:lnTo>
                  <a:lnTo>
                    <a:pt x="337" y="28"/>
                  </a:lnTo>
                  <a:lnTo>
                    <a:pt x="335" y="30"/>
                  </a:lnTo>
                  <a:lnTo>
                    <a:pt x="328" y="37"/>
                  </a:lnTo>
                  <a:lnTo>
                    <a:pt x="321" y="39"/>
                  </a:lnTo>
                  <a:lnTo>
                    <a:pt x="316" y="46"/>
                  </a:lnTo>
                  <a:lnTo>
                    <a:pt x="309" y="53"/>
                  </a:lnTo>
                  <a:lnTo>
                    <a:pt x="305" y="60"/>
                  </a:lnTo>
                  <a:lnTo>
                    <a:pt x="293" y="67"/>
                  </a:lnTo>
                  <a:lnTo>
                    <a:pt x="286" y="76"/>
                  </a:lnTo>
                  <a:lnTo>
                    <a:pt x="277" y="85"/>
                  </a:lnTo>
                  <a:lnTo>
                    <a:pt x="268" y="94"/>
                  </a:lnTo>
                  <a:lnTo>
                    <a:pt x="257" y="104"/>
                  </a:lnTo>
                  <a:lnTo>
                    <a:pt x="245" y="113"/>
                  </a:lnTo>
                  <a:lnTo>
                    <a:pt x="234" y="124"/>
                  </a:lnTo>
                  <a:lnTo>
                    <a:pt x="225" y="136"/>
                  </a:lnTo>
                  <a:lnTo>
                    <a:pt x="218" y="138"/>
                  </a:lnTo>
                  <a:lnTo>
                    <a:pt x="213" y="145"/>
                  </a:lnTo>
                  <a:lnTo>
                    <a:pt x="206" y="149"/>
                  </a:lnTo>
                  <a:lnTo>
                    <a:pt x="199" y="154"/>
                  </a:lnTo>
                  <a:lnTo>
                    <a:pt x="193" y="158"/>
                  </a:lnTo>
                  <a:lnTo>
                    <a:pt x="188" y="163"/>
                  </a:lnTo>
                  <a:lnTo>
                    <a:pt x="181" y="168"/>
                  </a:lnTo>
                  <a:lnTo>
                    <a:pt x="177" y="175"/>
                  </a:lnTo>
                  <a:lnTo>
                    <a:pt x="170" y="179"/>
                  </a:lnTo>
                  <a:lnTo>
                    <a:pt x="163" y="184"/>
                  </a:lnTo>
                  <a:lnTo>
                    <a:pt x="158" y="191"/>
                  </a:lnTo>
                  <a:lnTo>
                    <a:pt x="154" y="195"/>
                  </a:lnTo>
                  <a:lnTo>
                    <a:pt x="147" y="200"/>
                  </a:lnTo>
                  <a:lnTo>
                    <a:pt x="140" y="204"/>
                  </a:lnTo>
                  <a:lnTo>
                    <a:pt x="135" y="209"/>
                  </a:lnTo>
                  <a:lnTo>
                    <a:pt x="131" y="213"/>
                  </a:lnTo>
                  <a:lnTo>
                    <a:pt x="124" y="218"/>
                  </a:lnTo>
                  <a:lnTo>
                    <a:pt x="117" y="223"/>
                  </a:lnTo>
                  <a:lnTo>
                    <a:pt x="110" y="227"/>
                  </a:lnTo>
                  <a:lnTo>
                    <a:pt x="106" y="232"/>
                  </a:lnTo>
                  <a:lnTo>
                    <a:pt x="94" y="239"/>
                  </a:lnTo>
                  <a:lnTo>
                    <a:pt x="85" y="246"/>
                  </a:lnTo>
                  <a:lnTo>
                    <a:pt x="76" y="252"/>
                  </a:lnTo>
                  <a:lnTo>
                    <a:pt x="67" y="259"/>
                  </a:lnTo>
                  <a:lnTo>
                    <a:pt x="57" y="262"/>
                  </a:lnTo>
                  <a:lnTo>
                    <a:pt x="51" y="268"/>
                  </a:lnTo>
                  <a:lnTo>
                    <a:pt x="0" y="236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38" name="Freeform 6"/>
            <p:cNvSpPr>
              <a:spLocks/>
            </p:cNvSpPr>
            <p:nvPr/>
          </p:nvSpPr>
          <p:spPr bwMode="auto">
            <a:xfrm rot="10800000">
              <a:off x="883" y="863"/>
              <a:ext cx="1152" cy="2559"/>
            </a:xfrm>
            <a:custGeom>
              <a:avLst/>
              <a:gdLst>
                <a:gd name="T0" fmla="*/ 431 w 1058"/>
                <a:gd name="T1" fmla="*/ 68 h 2350"/>
                <a:gd name="T2" fmla="*/ 446 w 1058"/>
                <a:gd name="T3" fmla="*/ 226 h 2350"/>
                <a:gd name="T4" fmla="*/ 469 w 1058"/>
                <a:gd name="T5" fmla="*/ 446 h 2350"/>
                <a:gd name="T6" fmla="*/ 491 w 1058"/>
                <a:gd name="T7" fmla="*/ 693 h 2350"/>
                <a:gd name="T8" fmla="*/ 514 w 1058"/>
                <a:gd name="T9" fmla="*/ 940 h 2350"/>
                <a:gd name="T10" fmla="*/ 527 w 1058"/>
                <a:gd name="T11" fmla="*/ 1154 h 2350"/>
                <a:gd name="T12" fmla="*/ 537 w 1058"/>
                <a:gd name="T13" fmla="*/ 1305 h 2350"/>
                <a:gd name="T14" fmla="*/ 529 w 1058"/>
                <a:gd name="T15" fmla="*/ 1424 h 2350"/>
                <a:gd name="T16" fmla="*/ 516 w 1058"/>
                <a:gd name="T17" fmla="*/ 1560 h 2350"/>
                <a:gd name="T18" fmla="*/ 494 w 1058"/>
                <a:gd name="T19" fmla="*/ 1709 h 2350"/>
                <a:gd name="T20" fmla="*/ 462 w 1058"/>
                <a:gd name="T21" fmla="*/ 1856 h 2350"/>
                <a:gd name="T22" fmla="*/ 414 w 1058"/>
                <a:gd name="T23" fmla="*/ 1989 h 2350"/>
                <a:gd name="T24" fmla="*/ 359 w 1058"/>
                <a:gd name="T25" fmla="*/ 2105 h 2350"/>
                <a:gd name="T26" fmla="*/ 292 w 1058"/>
                <a:gd name="T27" fmla="*/ 2184 h 2350"/>
                <a:gd name="T28" fmla="*/ 220 w 1058"/>
                <a:gd name="T29" fmla="*/ 2239 h 2350"/>
                <a:gd name="T30" fmla="*/ 160 w 1058"/>
                <a:gd name="T31" fmla="*/ 2279 h 2350"/>
                <a:gd name="T32" fmla="*/ 83 w 1058"/>
                <a:gd name="T33" fmla="*/ 2337 h 2350"/>
                <a:gd name="T34" fmla="*/ 17 w 1058"/>
                <a:gd name="T35" fmla="*/ 2404 h 2350"/>
                <a:gd name="T36" fmla="*/ 0 w 1058"/>
                <a:gd name="T37" fmla="*/ 2482 h 2350"/>
                <a:gd name="T38" fmla="*/ 83 w 1058"/>
                <a:gd name="T39" fmla="*/ 2407 h 2350"/>
                <a:gd name="T40" fmla="*/ 143 w 1058"/>
                <a:gd name="T41" fmla="*/ 2372 h 2350"/>
                <a:gd name="T42" fmla="*/ 205 w 1058"/>
                <a:gd name="T43" fmla="*/ 2341 h 2350"/>
                <a:gd name="T44" fmla="*/ 267 w 1058"/>
                <a:gd name="T45" fmla="*/ 2322 h 2350"/>
                <a:gd name="T46" fmla="*/ 327 w 1058"/>
                <a:gd name="T47" fmla="*/ 2310 h 2350"/>
                <a:gd name="T48" fmla="*/ 407 w 1058"/>
                <a:gd name="T49" fmla="*/ 2316 h 2350"/>
                <a:gd name="T50" fmla="*/ 481 w 1058"/>
                <a:gd name="T51" fmla="*/ 2362 h 2350"/>
                <a:gd name="T52" fmla="*/ 527 w 1058"/>
                <a:gd name="T53" fmla="*/ 2441 h 2350"/>
                <a:gd name="T54" fmla="*/ 547 w 1058"/>
                <a:gd name="T55" fmla="*/ 2519 h 2350"/>
                <a:gd name="T56" fmla="*/ 562 w 1058"/>
                <a:gd name="T57" fmla="*/ 2548 h 2350"/>
                <a:gd name="T58" fmla="*/ 581 w 1058"/>
                <a:gd name="T59" fmla="*/ 2471 h 2350"/>
                <a:gd name="T60" fmla="*/ 616 w 1058"/>
                <a:gd name="T61" fmla="*/ 2372 h 2350"/>
                <a:gd name="T62" fmla="*/ 671 w 1058"/>
                <a:gd name="T63" fmla="*/ 2310 h 2350"/>
                <a:gd name="T64" fmla="*/ 763 w 1058"/>
                <a:gd name="T65" fmla="*/ 2327 h 2350"/>
                <a:gd name="T66" fmla="*/ 854 w 1058"/>
                <a:gd name="T67" fmla="*/ 2389 h 2350"/>
                <a:gd name="T68" fmla="*/ 926 w 1058"/>
                <a:gd name="T69" fmla="*/ 2484 h 2350"/>
                <a:gd name="T70" fmla="*/ 953 w 1058"/>
                <a:gd name="T71" fmla="*/ 2509 h 2350"/>
                <a:gd name="T72" fmla="*/ 945 w 1058"/>
                <a:gd name="T73" fmla="*/ 2436 h 2350"/>
                <a:gd name="T74" fmla="*/ 918 w 1058"/>
                <a:gd name="T75" fmla="*/ 2359 h 2350"/>
                <a:gd name="T76" fmla="*/ 937 w 1058"/>
                <a:gd name="T77" fmla="*/ 2349 h 2350"/>
                <a:gd name="T78" fmla="*/ 1022 w 1058"/>
                <a:gd name="T79" fmla="*/ 2376 h 2350"/>
                <a:gd name="T80" fmla="*/ 1110 w 1058"/>
                <a:gd name="T81" fmla="*/ 2436 h 2350"/>
                <a:gd name="T82" fmla="*/ 1150 w 1058"/>
                <a:gd name="T83" fmla="*/ 2476 h 2350"/>
                <a:gd name="T84" fmla="*/ 1135 w 1058"/>
                <a:gd name="T85" fmla="*/ 2407 h 2350"/>
                <a:gd name="T86" fmla="*/ 1070 w 1058"/>
                <a:gd name="T87" fmla="*/ 2331 h 2350"/>
                <a:gd name="T88" fmla="*/ 1005 w 1058"/>
                <a:gd name="T89" fmla="*/ 2289 h 2350"/>
                <a:gd name="T90" fmla="*/ 933 w 1058"/>
                <a:gd name="T91" fmla="*/ 2232 h 2350"/>
                <a:gd name="T92" fmla="*/ 860 w 1058"/>
                <a:gd name="T93" fmla="*/ 2157 h 2350"/>
                <a:gd name="T94" fmla="*/ 796 w 1058"/>
                <a:gd name="T95" fmla="*/ 2060 h 2350"/>
                <a:gd name="T96" fmla="*/ 738 w 1058"/>
                <a:gd name="T97" fmla="*/ 1945 h 2350"/>
                <a:gd name="T98" fmla="*/ 688 w 1058"/>
                <a:gd name="T99" fmla="*/ 1810 h 2350"/>
                <a:gd name="T100" fmla="*/ 657 w 1058"/>
                <a:gd name="T101" fmla="*/ 1658 h 2350"/>
                <a:gd name="T102" fmla="*/ 644 w 1058"/>
                <a:gd name="T103" fmla="*/ 1491 h 2350"/>
                <a:gd name="T104" fmla="*/ 634 w 1058"/>
                <a:gd name="T105" fmla="*/ 1210 h 2350"/>
                <a:gd name="T106" fmla="*/ 606 w 1058"/>
                <a:gd name="T107" fmla="*/ 918 h 2350"/>
                <a:gd name="T108" fmla="*/ 572 w 1058"/>
                <a:gd name="T109" fmla="*/ 640 h 2350"/>
                <a:gd name="T110" fmla="*/ 534 w 1058"/>
                <a:gd name="T111" fmla="*/ 396 h 2350"/>
                <a:gd name="T112" fmla="*/ 497 w 1058"/>
                <a:gd name="T113" fmla="*/ 199 h 2350"/>
                <a:gd name="T114" fmla="*/ 469 w 1058"/>
                <a:gd name="T115" fmla="*/ 60 h 2350"/>
                <a:gd name="T116" fmla="*/ 459 w 1058"/>
                <a:gd name="T117" fmla="*/ 0 h 23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8"/>
                <a:gd name="T178" fmla="*/ 0 h 2350"/>
                <a:gd name="T179" fmla="*/ 1058 w 1058"/>
                <a:gd name="T180" fmla="*/ 2350 h 235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8" h="2350">
                  <a:moveTo>
                    <a:pt x="392" y="0"/>
                  </a:moveTo>
                  <a:lnTo>
                    <a:pt x="392" y="2"/>
                  </a:lnTo>
                  <a:lnTo>
                    <a:pt x="392" y="9"/>
                  </a:lnTo>
                  <a:lnTo>
                    <a:pt x="392" y="14"/>
                  </a:lnTo>
                  <a:lnTo>
                    <a:pt x="394" y="23"/>
                  </a:lnTo>
                  <a:lnTo>
                    <a:pt x="394" y="30"/>
                  </a:lnTo>
                  <a:lnTo>
                    <a:pt x="396" y="39"/>
                  </a:lnTo>
                  <a:lnTo>
                    <a:pt x="396" y="50"/>
                  </a:lnTo>
                  <a:lnTo>
                    <a:pt x="396" y="62"/>
                  </a:lnTo>
                  <a:lnTo>
                    <a:pt x="396" y="75"/>
                  </a:lnTo>
                  <a:lnTo>
                    <a:pt x="399" y="89"/>
                  </a:lnTo>
                  <a:lnTo>
                    <a:pt x="401" y="103"/>
                  </a:lnTo>
                  <a:lnTo>
                    <a:pt x="403" y="119"/>
                  </a:lnTo>
                  <a:lnTo>
                    <a:pt x="403" y="135"/>
                  </a:lnTo>
                  <a:lnTo>
                    <a:pt x="408" y="153"/>
                  </a:lnTo>
                  <a:lnTo>
                    <a:pt x="408" y="169"/>
                  </a:lnTo>
                  <a:lnTo>
                    <a:pt x="410" y="190"/>
                  </a:lnTo>
                  <a:lnTo>
                    <a:pt x="410" y="208"/>
                  </a:lnTo>
                  <a:lnTo>
                    <a:pt x="413" y="229"/>
                  </a:lnTo>
                  <a:lnTo>
                    <a:pt x="415" y="249"/>
                  </a:lnTo>
                  <a:lnTo>
                    <a:pt x="417" y="272"/>
                  </a:lnTo>
                  <a:lnTo>
                    <a:pt x="419" y="293"/>
                  </a:lnTo>
                  <a:lnTo>
                    <a:pt x="424" y="316"/>
                  </a:lnTo>
                  <a:lnTo>
                    <a:pt x="424" y="339"/>
                  </a:lnTo>
                  <a:lnTo>
                    <a:pt x="426" y="362"/>
                  </a:lnTo>
                  <a:lnTo>
                    <a:pt x="429" y="387"/>
                  </a:lnTo>
                  <a:lnTo>
                    <a:pt x="431" y="410"/>
                  </a:lnTo>
                  <a:lnTo>
                    <a:pt x="435" y="435"/>
                  </a:lnTo>
                  <a:lnTo>
                    <a:pt x="435" y="458"/>
                  </a:lnTo>
                  <a:lnTo>
                    <a:pt x="438" y="485"/>
                  </a:lnTo>
                  <a:lnTo>
                    <a:pt x="440" y="511"/>
                  </a:lnTo>
                  <a:lnTo>
                    <a:pt x="442" y="536"/>
                  </a:lnTo>
                  <a:lnTo>
                    <a:pt x="447" y="561"/>
                  </a:lnTo>
                  <a:lnTo>
                    <a:pt x="447" y="586"/>
                  </a:lnTo>
                  <a:lnTo>
                    <a:pt x="449" y="611"/>
                  </a:lnTo>
                  <a:lnTo>
                    <a:pt x="451" y="636"/>
                  </a:lnTo>
                  <a:lnTo>
                    <a:pt x="454" y="664"/>
                  </a:lnTo>
                  <a:lnTo>
                    <a:pt x="456" y="689"/>
                  </a:lnTo>
                  <a:lnTo>
                    <a:pt x="458" y="717"/>
                  </a:lnTo>
                  <a:lnTo>
                    <a:pt x="461" y="740"/>
                  </a:lnTo>
                  <a:lnTo>
                    <a:pt x="463" y="767"/>
                  </a:lnTo>
                  <a:lnTo>
                    <a:pt x="463" y="790"/>
                  </a:lnTo>
                  <a:lnTo>
                    <a:pt x="467" y="815"/>
                  </a:lnTo>
                  <a:lnTo>
                    <a:pt x="467" y="838"/>
                  </a:lnTo>
                  <a:lnTo>
                    <a:pt x="472" y="863"/>
                  </a:lnTo>
                  <a:lnTo>
                    <a:pt x="472" y="886"/>
                  </a:lnTo>
                  <a:lnTo>
                    <a:pt x="474" y="911"/>
                  </a:lnTo>
                  <a:lnTo>
                    <a:pt x="477" y="934"/>
                  </a:lnTo>
                  <a:lnTo>
                    <a:pt x="479" y="957"/>
                  </a:lnTo>
                  <a:lnTo>
                    <a:pt x="479" y="978"/>
                  </a:lnTo>
                  <a:lnTo>
                    <a:pt x="481" y="1001"/>
                  </a:lnTo>
                  <a:lnTo>
                    <a:pt x="484" y="1021"/>
                  </a:lnTo>
                  <a:lnTo>
                    <a:pt x="484" y="1042"/>
                  </a:lnTo>
                  <a:lnTo>
                    <a:pt x="484" y="1060"/>
                  </a:lnTo>
                  <a:lnTo>
                    <a:pt x="486" y="1078"/>
                  </a:lnTo>
                  <a:lnTo>
                    <a:pt x="486" y="1097"/>
                  </a:lnTo>
                  <a:lnTo>
                    <a:pt x="488" y="1115"/>
                  </a:lnTo>
                  <a:lnTo>
                    <a:pt x="490" y="1129"/>
                  </a:lnTo>
                  <a:lnTo>
                    <a:pt x="490" y="1145"/>
                  </a:lnTo>
                  <a:lnTo>
                    <a:pt x="490" y="1159"/>
                  </a:lnTo>
                  <a:lnTo>
                    <a:pt x="490" y="1175"/>
                  </a:lnTo>
                  <a:lnTo>
                    <a:pt x="493" y="1186"/>
                  </a:lnTo>
                  <a:lnTo>
                    <a:pt x="493" y="1198"/>
                  </a:lnTo>
                  <a:lnTo>
                    <a:pt x="493" y="1209"/>
                  </a:lnTo>
                  <a:lnTo>
                    <a:pt x="493" y="1220"/>
                  </a:lnTo>
                  <a:lnTo>
                    <a:pt x="493" y="1232"/>
                  </a:lnTo>
                  <a:lnTo>
                    <a:pt x="493" y="1243"/>
                  </a:lnTo>
                  <a:lnTo>
                    <a:pt x="490" y="1255"/>
                  </a:lnTo>
                  <a:lnTo>
                    <a:pt x="490" y="1266"/>
                  </a:lnTo>
                  <a:lnTo>
                    <a:pt x="490" y="1282"/>
                  </a:lnTo>
                  <a:lnTo>
                    <a:pt x="490" y="1294"/>
                  </a:lnTo>
                  <a:lnTo>
                    <a:pt x="486" y="1308"/>
                  </a:lnTo>
                  <a:lnTo>
                    <a:pt x="486" y="1321"/>
                  </a:lnTo>
                  <a:lnTo>
                    <a:pt x="484" y="1333"/>
                  </a:lnTo>
                  <a:lnTo>
                    <a:pt x="484" y="1346"/>
                  </a:lnTo>
                  <a:lnTo>
                    <a:pt x="484" y="1362"/>
                  </a:lnTo>
                  <a:lnTo>
                    <a:pt x="481" y="1376"/>
                  </a:lnTo>
                  <a:lnTo>
                    <a:pt x="481" y="1390"/>
                  </a:lnTo>
                  <a:lnTo>
                    <a:pt x="479" y="1406"/>
                  </a:lnTo>
                  <a:lnTo>
                    <a:pt x="479" y="1420"/>
                  </a:lnTo>
                  <a:lnTo>
                    <a:pt x="474" y="1433"/>
                  </a:lnTo>
                  <a:lnTo>
                    <a:pt x="474" y="1450"/>
                  </a:lnTo>
                  <a:lnTo>
                    <a:pt x="472" y="1466"/>
                  </a:lnTo>
                  <a:lnTo>
                    <a:pt x="467" y="1479"/>
                  </a:lnTo>
                  <a:lnTo>
                    <a:pt x="467" y="1493"/>
                  </a:lnTo>
                  <a:lnTo>
                    <a:pt x="465" y="1509"/>
                  </a:lnTo>
                  <a:lnTo>
                    <a:pt x="463" y="1525"/>
                  </a:lnTo>
                  <a:lnTo>
                    <a:pt x="461" y="1539"/>
                  </a:lnTo>
                  <a:lnTo>
                    <a:pt x="456" y="1555"/>
                  </a:lnTo>
                  <a:lnTo>
                    <a:pt x="454" y="1569"/>
                  </a:lnTo>
                  <a:lnTo>
                    <a:pt x="451" y="1585"/>
                  </a:lnTo>
                  <a:lnTo>
                    <a:pt x="449" y="1598"/>
                  </a:lnTo>
                  <a:lnTo>
                    <a:pt x="447" y="1614"/>
                  </a:lnTo>
                  <a:lnTo>
                    <a:pt x="442" y="1630"/>
                  </a:lnTo>
                  <a:lnTo>
                    <a:pt x="440" y="1646"/>
                  </a:lnTo>
                  <a:lnTo>
                    <a:pt x="435" y="1660"/>
                  </a:lnTo>
                  <a:lnTo>
                    <a:pt x="431" y="1674"/>
                  </a:lnTo>
                  <a:lnTo>
                    <a:pt x="426" y="1690"/>
                  </a:lnTo>
                  <a:lnTo>
                    <a:pt x="424" y="1704"/>
                  </a:lnTo>
                  <a:lnTo>
                    <a:pt x="419" y="1717"/>
                  </a:lnTo>
                  <a:lnTo>
                    <a:pt x="415" y="1731"/>
                  </a:lnTo>
                  <a:lnTo>
                    <a:pt x="410" y="1745"/>
                  </a:lnTo>
                  <a:lnTo>
                    <a:pt x="408" y="1761"/>
                  </a:lnTo>
                  <a:lnTo>
                    <a:pt x="403" y="1775"/>
                  </a:lnTo>
                  <a:lnTo>
                    <a:pt x="396" y="1786"/>
                  </a:lnTo>
                  <a:lnTo>
                    <a:pt x="392" y="1800"/>
                  </a:lnTo>
                  <a:lnTo>
                    <a:pt x="387" y="1814"/>
                  </a:lnTo>
                  <a:lnTo>
                    <a:pt x="380" y="1827"/>
                  </a:lnTo>
                  <a:lnTo>
                    <a:pt x="376" y="1839"/>
                  </a:lnTo>
                  <a:lnTo>
                    <a:pt x="371" y="1853"/>
                  </a:lnTo>
                  <a:lnTo>
                    <a:pt x="367" y="1864"/>
                  </a:lnTo>
                  <a:lnTo>
                    <a:pt x="360" y="1875"/>
                  </a:lnTo>
                  <a:lnTo>
                    <a:pt x="353" y="1889"/>
                  </a:lnTo>
                  <a:lnTo>
                    <a:pt x="348" y="1901"/>
                  </a:lnTo>
                  <a:lnTo>
                    <a:pt x="344" y="1912"/>
                  </a:lnTo>
                  <a:lnTo>
                    <a:pt x="337" y="1921"/>
                  </a:lnTo>
                  <a:lnTo>
                    <a:pt x="330" y="1933"/>
                  </a:lnTo>
                  <a:lnTo>
                    <a:pt x="326" y="1940"/>
                  </a:lnTo>
                  <a:lnTo>
                    <a:pt x="319" y="1951"/>
                  </a:lnTo>
                  <a:lnTo>
                    <a:pt x="309" y="1960"/>
                  </a:lnTo>
                  <a:lnTo>
                    <a:pt x="305" y="1969"/>
                  </a:lnTo>
                  <a:lnTo>
                    <a:pt x="296" y="1976"/>
                  </a:lnTo>
                  <a:lnTo>
                    <a:pt x="289" y="1985"/>
                  </a:lnTo>
                  <a:lnTo>
                    <a:pt x="284" y="1992"/>
                  </a:lnTo>
                  <a:lnTo>
                    <a:pt x="275" y="2001"/>
                  </a:lnTo>
                  <a:lnTo>
                    <a:pt x="268" y="2006"/>
                  </a:lnTo>
                  <a:lnTo>
                    <a:pt x="261" y="2015"/>
                  </a:lnTo>
                  <a:lnTo>
                    <a:pt x="255" y="2020"/>
                  </a:lnTo>
                  <a:lnTo>
                    <a:pt x="245" y="2024"/>
                  </a:lnTo>
                  <a:lnTo>
                    <a:pt x="238" y="2031"/>
                  </a:lnTo>
                  <a:lnTo>
                    <a:pt x="232" y="2036"/>
                  </a:lnTo>
                  <a:lnTo>
                    <a:pt x="225" y="2040"/>
                  </a:lnTo>
                  <a:lnTo>
                    <a:pt x="218" y="2045"/>
                  </a:lnTo>
                  <a:lnTo>
                    <a:pt x="209" y="2050"/>
                  </a:lnTo>
                  <a:lnTo>
                    <a:pt x="202" y="2056"/>
                  </a:lnTo>
                  <a:lnTo>
                    <a:pt x="197" y="2059"/>
                  </a:lnTo>
                  <a:lnTo>
                    <a:pt x="190" y="2063"/>
                  </a:lnTo>
                  <a:lnTo>
                    <a:pt x="184" y="2070"/>
                  </a:lnTo>
                  <a:lnTo>
                    <a:pt x="177" y="2075"/>
                  </a:lnTo>
                  <a:lnTo>
                    <a:pt x="170" y="2077"/>
                  </a:lnTo>
                  <a:lnTo>
                    <a:pt x="165" y="2082"/>
                  </a:lnTo>
                  <a:lnTo>
                    <a:pt x="158" y="2086"/>
                  </a:lnTo>
                  <a:lnTo>
                    <a:pt x="154" y="2091"/>
                  </a:lnTo>
                  <a:lnTo>
                    <a:pt x="147" y="2093"/>
                  </a:lnTo>
                  <a:lnTo>
                    <a:pt x="142" y="2098"/>
                  </a:lnTo>
                  <a:lnTo>
                    <a:pt x="138" y="2102"/>
                  </a:lnTo>
                  <a:lnTo>
                    <a:pt x="131" y="2107"/>
                  </a:lnTo>
                  <a:lnTo>
                    <a:pt x="119" y="2111"/>
                  </a:lnTo>
                  <a:lnTo>
                    <a:pt x="110" y="2118"/>
                  </a:lnTo>
                  <a:lnTo>
                    <a:pt x="101" y="2125"/>
                  </a:lnTo>
                  <a:lnTo>
                    <a:pt x="92" y="2132"/>
                  </a:lnTo>
                  <a:lnTo>
                    <a:pt x="83" y="2139"/>
                  </a:lnTo>
                  <a:lnTo>
                    <a:pt x="76" y="2146"/>
                  </a:lnTo>
                  <a:lnTo>
                    <a:pt x="67" y="2153"/>
                  </a:lnTo>
                  <a:lnTo>
                    <a:pt x="60" y="2157"/>
                  </a:lnTo>
                  <a:lnTo>
                    <a:pt x="51" y="2164"/>
                  </a:lnTo>
                  <a:lnTo>
                    <a:pt x="44" y="2173"/>
                  </a:lnTo>
                  <a:lnTo>
                    <a:pt x="39" y="2178"/>
                  </a:lnTo>
                  <a:lnTo>
                    <a:pt x="32" y="2185"/>
                  </a:lnTo>
                  <a:lnTo>
                    <a:pt x="28" y="2194"/>
                  </a:lnTo>
                  <a:lnTo>
                    <a:pt x="23" y="2201"/>
                  </a:lnTo>
                  <a:lnTo>
                    <a:pt x="16" y="2208"/>
                  </a:lnTo>
                  <a:lnTo>
                    <a:pt x="14" y="2217"/>
                  </a:lnTo>
                  <a:lnTo>
                    <a:pt x="12" y="2226"/>
                  </a:lnTo>
                  <a:lnTo>
                    <a:pt x="9" y="2235"/>
                  </a:lnTo>
                  <a:lnTo>
                    <a:pt x="7" y="2244"/>
                  </a:lnTo>
                  <a:lnTo>
                    <a:pt x="3" y="2253"/>
                  </a:lnTo>
                  <a:lnTo>
                    <a:pt x="0" y="2260"/>
                  </a:lnTo>
                  <a:lnTo>
                    <a:pt x="0" y="2265"/>
                  </a:lnTo>
                  <a:lnTo>
                    <a:pt x="0" y="2272"/>
                  </a:lnTo>
                  <a:lnTo>
                    <a:pt x="0" y="2279"/>
                  </a:lnTo>
                  <a:lnTo>
                    <a:pt x="7" y="2267"/>
                  </a:lnTo>
                  <a:lnTo>
                    <a:pt x="16" y="2260"/>
                  </a:lnTo>
                  <a:lnTo>
                    <a:pt x="28" y="2249"/>
                  </a:lnTo>
                  <a:lnTo>
                    <a:pt x="37" y="2242"/>
                  </a:lnTo>
                  <a:lnTo>
                    <a:pt x="46" y="2233"/>
                  </a:lnTo>
                  <a:lnTo>
                    <a:pt x="60" y="2224"/>
                  </a:lnTo>
                  <a:lnTo>
                    <a:pt x="64" y="2219"/>
                  </a:lnTo>
                  <a:lnTo>
                    <a:pt x="71" y="2217"/>
                  </a:lnTo>
                  <a:lnTo>
                    <a:pt x="76" y="2210"/>
                  </a:lnTo>
                  <a:lnTo>
                    <a:pt x="83" y="2208"/>
                  </a:lnTo>
                  <a:lnTo>
                    <a:pt x="87" y="2203"/>
                  </a:lnTo>
                  <a:lnTo>
                    <a:pt x="94" y="2198"/>
                  </a:lnTo>
                  <a:lnTo>
                    <a:pt x="99" y="2194"/>
                  </a:lnTo>
                  <a:lnTo>
                    <a:pt x="103" y="2192"/>
                  </a:lnTo>
                  <a:lnTo>
                    <a:pt x="110" y="2187"/>
                  </a:lnTo>
                  <a:lnTo>
                    <a:pt x="117" y="2182"/>
                  </a:lnTo>
                  <a:lnTo>
                    <a:pt x="124" y="2180"/>
                  </a:lnTo>
                  <a:lnTo>
                    <a:pt x="131" y="2178"/>
                  </a:lnTo>
                  <a:lnTo>
                    <a:pt x="138" y="2173"/>
                  </a:lnTo>
                  <a:lnTo>
                    <a:pt x="142" y="2171"/>
                  </a:lnTo>
                  <a:lnTo>
                    <a:pt x="149" y="2166"/>
                  </a:lnTo>
                  <a:lnTo>
                    <a:pt x="156" y="2164"/>
                  </a:lnTo>
                  <a:lnTo>
                    <a:pt x="163" y="2162"/>
                  </a:lnTo>
                  <a:lnTo>
                    <a:pt x="170" y="2159"/>
                  </a:lnTo>
                  <a:lnTo>
                    <a:pt x="174" y="2157"/>
                  </a:lnTo>
                  <a:lnTo>
                    <a:pt x="184" y="2155"/>
                  </a:lnTo>
                  <a:lnTo>
                    <a:pt x="188" y="2150"/>
                  </a:lnTo>
                  <a:lnTo>
                    <a:pt x="195" y="2148"/>
                  </a:lnTo>
                  <a:lnTo>
                    <a:pt x="202" y="2146"/>
                  </a:lnTo>
                  <a:lnTo>
                    <a:pt x="206" y="2143"/>
                  </a:lnTo>
                  <a:lnTo>
                    <a:pt x="213" y="2141"/>
                  </a:lnTo>
                  <a:lnTo>
                    <a:pt x="220" y="2139"/>
                  </a:lnTo>
                  <a:lnTo>
                    <a:pt x="227" y="2137"/>
                  </a:lnTo>
                  <a:lnTo>
                    <a:pt x="234" y="2134"/>
                  </a:lnTo>
                  <a:lnTo>
                    <a:pt x="241" y="2132"/>
                  </a:lnTo>
                  <a:lnTo>
                    <a:pt x="245" y="2132"/>
                  </a:lnTo>
                  <a:lnTo>
                    <a:pt x="252" y="2130"/>
                  </a:lnTo>
                  <a:lnTo>
                    <a:pt x="257" y="2130"/>
                  </a:lnTo>
                  <a:lnTo>
                    <a:pt x="264" y="2127"/>
                  </a:lnTo>
                  <a:lnTo>
                    <a:pt x="271" y="2125"/>
                  </a:lnTo>
                  <a:lnTo>
                    <a:pt x="277" y="2125"/>
                  </a:lnTo>
                  <a:lnTo>
                    <a:pt x="284" y="2125"/>
                  </a:lnTo>
                  <a:lnTo>
                    <a:pt x="289" y="2123"/>
                  </a:lnTo>
                  <a:lnTo>
                    <a:pt x="293" y="2123"/>
                  </a:lnTo>
                  <a:lnTo>
                    <a:pt x="300" y="2121"/>
                  </a:lnTo>
                  <a:lnTo>
                    <a:pt x="307" y="2121"/>
                  </a:lnTo>
                  <a:lnTo>
                    <a:pt x="312" y="2121"/>
                  </a:lnTo>
                  <a:lnTo>
                    <a:pt x="319" y="2121"/>
                  </a:lnTo>
                  <a:lnTo>
                    <a:pt x="326" y="2121"/>
                  </a:lnTo>
                  <a:lnTo>
                    <a:pt x="332" y="2121"/>
                  </a:lnTo>
                  <a:lnTo>
                    <a:pt x="342" y="2121"/>
                  </a:lnTo>
                  <a:lnTo>
                    <a:pt x="353" y="2123"/>
                  </a:lnTo>
                  <a:lnTo>
                    <a:pt x="362" y="2123"/>
                  </a:lnTo>
                  <a:lnTo>
                    <a:pt x="374" y="2127"/>
                  </a:lnTo>
                  <a:lnTo>
                    <a:pt x="380" y="2130"/>
                  </a:lnTo>
                  <a:lnTo>
                    <a:pt x="392" y="2132"/>
                  </a:lnTo>
                  <a:lnTo>
                    <a:pt x="399" y="2134"/>
                  </a:lnTo>
                  <a:lnTo>
                    <a:pt x="408" y="2141"/>
                  </a:lnTo>
                  <a:lnTo>
                    <a:pt x="415" y="2146"/>
                  </a:lnTo>
                  <a:lnTo>
                    <a:pt x="424" y="2150"/>
                  </a:lnTo>
                  <a:lnTo>
                    <a:pt x="431" y="2157"/>
                  </a:lnTo>
                  <a:lnTo>
                    <a:pt x="435" y="2164"/>
                  </a:lnTo>
                  <a:lnTo>
                    <a:pt x="442" y="2169"/>
                  </a:lnTo>
                  <a:lnTo>
                    <a:pt x="449" y="2178"/>
                  </a:lnTo>
                  <a:lnTo>
                    <a:pt x="454" y="2182"/>
                  </a:lnTo>
                  <a:lnTo>
                    <a:pt x="458" y="2194"/>
                  </a:lnTo>
                  <a:lnTo>
                    <a:pt x="463" y="2201"/>
                  </a:lnTo>
                  <a:lnTo>
                    <a:pt x="467" y="2208"/>
                  </a:lnTo>
                  <a:lnTo>
                    <a:pt x="472" y="2217"/>
                  </a:lnTo>
                  <a:lnTo>
                    <a:pt x="477" y="2226"/>
                  </a:lnTo>
                  <a:lnTo>
                    <a:pt x="479" y="2233"/>
                  </a:lnTo>
                  <a:lnTo>
                    <a:pt x="484" y="2242"/>
                  </a:lnTo>
                  <a:lnTo>
                    <a:pt x="486" y="2251"/>
                  </a:lnTo>
                  <a:lnTo>
                    <a:pt x="490" y="2260"/>
                  </a:lnTo>
                  <a:lnTo>
                    <a:pt x="490" y="2267"/>
                  </a:lnTo>
                  <a:lnTo>
                    <a:pt x="493" y="2276"/>
                  </a:lnTo>
                  <a:lnTo>
                    <a:pt x="495" y="2283"/>
                  </a:lnTo>
                  <a:lnTo>
                    <a:pt x="497" y="2292"/>
                  </a:lnTo>
                  <a:lnTo>
                    <a:pt x="500" y="2299"/>
                  </a:lnTo>
                  <a:lnTo>
                    <a:pt x="500" y="2306"/>
                  </a:lnTo>
                  <a:lnTo>
                    <a:pt x="502" y="2313"/>
                  </a:lnTo>
                  <a:lnTo>
                    <a:pt x="504" y="2320"/>
                  </a:lnTo>
                  <a:lnTo>
                    <a:pt x="504" y="2324"/>
                  </a:lnTo>
                  <a:lnTo>
                    <a:pt x="506" y="2331"/>
                  </a:lnTo>
                  <a:lnTo>
                    <a:pt x="506" y="2336"/>
                  </a:lnTo>
                  <a:lnTo>
                    <a:pt x="509" y="2343"/>
                  </a:lnTo>
                  <a:lnTo>
                    <a:pt x="509" y="2347"/>
                  </a:lnTo>
                  <a:lnTo>
                    <a:pt x="511" y="2350"/>
                  </a:lnTo>
                  <a:lnTo>
                    <a:pt x="511" y="2347"/>
                  </a:lnTo>
                  <a:lnTo>
                    <a:pt x="516" y="2340"/>
                  </a:lnTo>
                  <a:lnTo>
                    <a:pt x="518" y="2334"/>
                  </a:lnTo>
                  <a:lnTo>
                    <a:pt x="518" y="2329"/>
                  </a:lnTo>
                  <a:lnTo>
                    <a:pt x="520" y="2320"/>
                  </a:lnTo>
                  <a:lnTo>
                    <a:pt x="522" y="2313"/>
                  </a:lnTo>
                  <a:lnTo>
                    <a:pt x="522" y="2306"/>
                  </a:lnTo>
                  <a:lnTo>
                    <a:pt x="527" y="2299"/>
                  </a:lnTo>
                  <a:lnTo>
                    <a:pt x="529" y="2290"/>
                  </a:lnTo>
                  <a:lnTo>
                    <a:pt x="534" y="2281"/>
                  </a:lnTo>
                  <a:lnTo>
                    <a:pt x="534" y="2269"/>
                  </a:lnTo>
                  <a:lnTo>
                    <a:pt x="538" y="2263"/>
                  </a:lnTo>
                  <a:lnTo>
                    <a:pt x="541" y="2251"/>
                  </a:lnTo>
                  <a:lnTo>
                    <a:pt x="543" y="2242"/>
                  </a:lnTo>
                  <a:lnTo>
                    <a:pt x="548" y="2230"/>
                  </a:lnTo>
                  <a:lnTo>
                    <a:pt x="550" y="2221"/>
                  </a:lnTo>
                  <a:lnTo>
                    <a:pt x="555" y="2210"/>
                  </a:lnTo>
                  <a:lnTo>
                    <a:pt x="559" y="2201"/>
                  </a:lnTo>
                  <a:lnTo>
                    <a:pt x="561" y="2189"/>
                  </a:lnTo>
                  <a:lnTo>
                    <a:pt x="566" y="2178"/>
                  </a:lnTo>
                  <a:lnTo>
                    <a:pt x="571" y="2169"/>
                  </a:lnTo>
                  <a:lnTo>
                    <a:pt x="575" y="2159"/>
                  </a:lnTo>
                  <a:lnTo>
                    <a:pt x="577" y="2150"/>
                  </a:lnTo>
                  <a:lnTo>
                    <a:pt x="582" y="2141"/>
                  </a:lnTo>
                  <a:lnTo>
                    <a:pt x="587" y="2132"/>
                  </a:lnTo>
                  <a:lnTo>
                    <a:pt x="593" y="2125"/>
                  </a:lnTo>
                  <a:lnTo>
                    <a:pt x="600" y="2123"/>
                  </a:lnTo>
                  <a:lnTo>
                    <a:pt x="609" y="2121"/>
                  </a:lnTo>
                  <a:lnTo>
                    <a:pt x="616" y="2121"/>
                  </a:lnTo>
                  <a:lnTo>
                    <a:pt x="626" y="2121"/>
                  </a:lnTo>
                  <a:lnTo>
                    <a:pt x="635" y="2118"/>
                  </a:lnTo>
                  <a:lnTo>
                    <a:pt x="642" y="2121"/>
                  </a:lnTo>
                  <a:lnTo>
                    <a:pt x="653" y="2121"/>
                  </a:lnTo>
                  <a:lnTo>
                    <a:pt x="662" y="2123"/>
                  </a:lnTo>
                  <a:lnTo>
                    <a:pt x="671" y="2125"/>
                  </a:lnTo>
                  <a:lnTo>
                    <a:pt x="680" y="2130"/>
                  </a:lnTo>
                  <a:lnTo>
                    <a:pt x="690" y="2132"/>
                  </a:lnTo>
                  <a:lnTo>
                    <a:pt x="701" y="2137"/>
                  </a:lnTo>
                  <a:lnTo>
                    <a:pt x="708" y="2141"/>
                  </a:lnTo>
                  <a:lnTo>
                    <a:pt x="719" y="2146"/>
                  </a:lnTo>
                  <a:lnTo>
                    <a:pt x="729" y="2153"/>
                  </a:lnTo>
                  <a:lnTo>
                    <a:pt x="740" y="2157"/>
                  </a:lnTo>
                  <a:lnTo>
                    <a:pt x="747" y="2164"/>
                  </a:lnTo>
                  <a:lnTo>
                    <a:pt x="756" y="2169"/>
                  </a:lnTo>
                  <a:lnTo>
                    <a:pt x="767" y="2178"/>
                  </a:lnTo>
                  <a:lnTo>
                    <a:pt x="777" y="2185"/>
                  </a:lnTo>
                  <a:lnTo>
                    <a:pt x="784" y="2194"/>
                  </a:lnTo>
                  <a:lnTo>
                    <a:pt x="793" y="2201"/>
                  </a:lnTo>
                  <a:lnTo>
                    <a:pt x="802" y="2210"/>
                  </a:lnTo>
                  <a:lnTo>
                    <a:pt x="811" y="2219"/>
                  </a:lnTo>
                  <a:lnTo>
                    <a:pt x="816" y="2228"/>
                  </a:lnTo>
                  <a:lnTo>
                    <a:pt x="825" y="2237"/>
                  </a:lnTo>
                  <a:lnTo>
                    <a:pt x="832" y="2249"/>
                  </a:lnTo>
                  <a:lnTo>
                    <a:pt x="838" y="2260"/>
                  </a:lnTo>
                  <a:lnTo>
                    <a:pt x="845" y="2267"/>
                  </a:lnTo>
                  <a:lnTo>
                    <a:pt x="850" y="2281"/>
                  </a:lnTo>
                  <a:lnTo>
                    <a:pt x="852" y="2285"/>
                  </a:lnTo>
                  <a:lnTo>
                    <a:pt x="857" y="2292"/>
                  </a:lnTo>
                  <a:lnTo>
                    <a:pt x="859" y="2297"/>
                  </a:lnTo>
                  <a:lnTo>
                    <a:pt x="861" y="2304"/>
                  </a:lnTo>
                  <a:lnTo>
                    <a:pt x="864" y="2311"/>
                  </a:lnTo>
                  <a:lnTo>
                    <a:pt x="871" y="2313"/>
                  </a:lnTo>
                  <a:lnTo>
                    <a:pt x="875" y="2311"/>
                  </a:lnTo>
                  <a:lnTo>
                    <a:pt x="875" y="2304"/>
                  </a:lnTo>
                  <a:lnTo>
                    <a:pt x="875" y="2295"/>
                  </a:lnTo>
                  <a:lnTo>
                    <a:pt x="875" y="2288"/>
                  </a:lnTo>
                  <a:lnTo>
                    <a:pt x="875" y="2281"/>
                  </a:lnTo>
                  <a:lnTo>
                    <a:pt x="875" y="2276"/>
                  </a:lnTo>
                  <a:lnTo>
                    <a:pt x="875" y="2269"/>
                  </a:lnTo>
                  <a:lnTo>
                    <a:pt x="871" y="2260"/>
                  </a:lnTo>
                  <a:lnTo>
                    <a:pt x="871" y="2253"/>
                  </a:lnTo>
                  <a:lnTo>
                    <a:pt x="868" y="2244"/>
                  </a:lnTo>
                  <a:lnTo>
                    <a:pt x="868" y="2237"/>
                  </a:lnTo>
                  <a:lnTo>
                    <a:pt x="864" y="2226"/>
                  </a:lnTo>
                  <a:lnTo>
                    <a:pt x="864" y="2219"/>
                  </a:lnTo>
                  <a:lnTo>
                    <a:pt x="861" y="2210"/>
                  </a:lnTo>
                  <a:lnTo>
                    <a:pt x="859" y="2205"/>
                  </a:lnTo>
                  <a:lnTo>
                    <a:pt x="857" y="2194"/>
                  </a:lnTo>
                  <a:lnTo>
                    <a:pt x="852" y="2189"/>
                  </a:lnTo>
                  <a:lnTo>
                    <a:pt x="850" y="2180"/>
                  </a:lnTo>
                  <a:lnTo>
                    <a:pt x="848" y="2173"/>
                  </a:lnTo>
                  <a:lnTo>
                    <a:pt x="843" y="2166"/>
                  </a:lnTo>
                  <a:lnTo>
                    <a:pt x="838" y="2162"/>
                  </a:lnTo>
                  <a:lnTo>
                    <a:pt x="836" y="2155"/>
                  </a:lnTo>
                  <a:lnTo>
                    <a:pt x="832" y="2150"/>
                  </a:lnTo>
                  <a:lnTo>
                    <a:pt x="838" y="2153"/>
                  </a:lnTo>
                  <a:lnTo>
                    <a:pt x="843" y="2153"/>
                  </a:lnTo>
                  <a:lnTo>
                    <a:pt x="848" y="2153"/>
                  </a:lnTo>
                  <a:lnTo>
                    <a:pt x="852" y="2155"/>
                  </a:lnTo>
                  <a:lnTo>
                    <a:pt x="861" y="2157"/>
                  </a:lnTo>
                  <a:lnTo>
                    <a:pt x="868" y="2157"/>
                  </a:lnTo>
                  <a:lnTo>
                    <a:pt x="875" y="2162"/>
                  </a:lnTo>
                  <a:lnTo>
                    <a:pt x="882" y="2162"/>
                  </a:lnTo>
                  <a:lnTo>
                    <a:pt x="891" y="2166"/>
                  </a:lnTo>
                  <a:lnTo>
                    <a:pt x="900" y="2166"/>
                  </a:lnTo>
                  <a:lnTo>
                    <a:pt x="909" y="2171"/>
                  </a:lnTo>
                  <a:lnTo>
                    <a:pt x="919" y="2175"/>
                  </a:lnTo>
                  <a:lnTo>
                    <a:pt x="930" y="2178"/>
                  </a:lnTo>
                  <a:lnTo>
                    <a:pt x="939" y="2182"/>
                  </a:lnTo>
                  <a:lnTo>
                    <a:pt x="948" y="2187"/>
                  </a:lnTo>
                  <a:lnTo>
                    <a:pt x="958" y="2192"/>
                  </a:lnTo>
                  <a:lnTo>
                    <a:pt x="967" y="2198"/>
                  </a:lnTo>
                  <a:lnTo>
                    <a:pt x="976" y="2203"/>
                  </a:lnTo>
                  <a:lnTo>
                    <a:pt x="985" y="2210"/>
                  </a:lnTo>
                  <a:lnTo>
                    <a:pt x="994" y="2217"/>
                  </a:lnTo>
                  <a:lnTo>
                    <a:pt x="1003" y="2221"/>
                  </a:lnTo>
                  <a:lnTo>
                    <a:pt x="1010" y="2228"/>
                  </a:lnTo>
                  <a:lnTo>
                    <a:pt x="1019" y="2237"/>
                  </a:lnTo>
                  <a:lnTo>
                    <a:pt x="1026" y="2244"/>
                  </a:lnTo>
                  <a:lnTo>
                    <a:pt x="1033" y="2253"/>
                  </a:lnTo>
                  <a:lnTo>
                    <a:pt x="1040" y="2263"/>
                  </a:lnTo>
                  <a:lnTo>
                    <a:pt x="1047" y="2269"/>
                  </a:lnTo>
                  <a:lnTo>
                    <a:pt x="1049" y="2281"/>
                  </a:lnTo>
                  <a:lnTo>
                    <a:pt x="1056" y="2292"/>
                  </a:lnTo>
                  <a:lnTo>
                    <a:pt x="1056" y="2288"/>
                  </a:lnTo>
                  <a:lnTo>
                    <a:pt x="1056" y="2281"/>
                  </a:lnTo>
                  <a:lnTo>
                    <a:pt x="1056" y="2274"/>
                  </a:lnTo>
                  <a:lnTo>
                    <a:pt x="1058" y="2265"/>
                  </a:lnTo>
                  <a:lnTo>
                    <a:pt x="1056" y="2256"/>
                  </a:lnTo>
                  <a:lnTo>
                    <a:pt x="1056" y="2246"/>
                  </a:lnTo>
                  <a:lnTo>
                    <a:pt x="1054" y="2240"/>
                  </a:lnTo>
                  <a:lnTo>
                    <a:pt x="1051" y="2235"/>
                  </a:lnTo>
                  <a:lnTo>
                    <a:pt x="1049" y="2228"/>
                  </a:lnTo>
                  <a:lnTo>
                    <a:pt x="1049" y="2224"/>
                  </a:lnTo>
                  <a:lnTo>
                    <a:pt x="1042" y="2217"/>
                  </a:lnTo>
                  <a:lnTo>
                    <a:pt x="1042" y="2210"/>
                  </a:lnTo>
                  <a:lnTo>
                    <a:pt x="1038" y="2203"/>
                  </a:lnTo>
                  <a:lnTo>
                    <a:pt x="1033" y="2196"/>
                  </a:lnTo>
                  <a:lnTo>
                    <a:pt x="1026" y="2189"/>
                  </a:lnTo>
                  <a:lnTo>
                    <a:pt x="1022" y="2180"/>
                  </a:lnTo>
                  <a:lnTo>
                    <a:pt x="1017" y="2173"/>
                  </a:lnTo>
                  <a:lnTo>
                    <a:pt x="1010" y="2166"/>
                  </a:lnTo>
                  <a:lnTo>
                    <a:pt x="1001" y="2157"/>
                  </a:lnTo>
                  <a:lnTo>
                    <a:pt x="994" y="2150"/>
                  </a:lnTo>
                  <a:lnTo>
                    <a:pt x="983" y="2141"/>
                  </a:lnTo>
                  <a:lnTo>
                    <a:pt x="974" y="2134"/>
                  </a:lnTo>
                  <a:lnTo>
                    <a:pt x="967" y="2130"/>
                  </a:lnTo>
                  <a:lnTo>
                    <a:pt x="962" y="2125"/>
                  </a:lnTo>
                  <a:lnTo>
                    <a:pt x="955" y="2121"/>
                  </a:lnTo>
                  <a:lnTo>
                    <a:pt x="951" y="2118"/>
                  </a:lnTo>
                  <a:lnTo>
                    <a:pt x="944" y="2114"/>
                  </a:lnTo>
                  <a:lnTo>
                    <a:pt x="937" y="2109"/>
                  </a:lnTo>
                  <a:lnTo>
                    <a:pt x="930" y="2104"/>
                  </a:lnTo>
                  <a:lnTo>
                    <a:pt x="923" y="2102"/>
                  </a:lnTo>
                  <a:lnTo>
                    <a:pt x="916" y="2098"/>
                  </a:lnTo>
                  <a:lnTo>
                    <a:pt x="907" y="2091"/>
                  </a:lnTo>
                  <a:lnTo>
                    <a:pt x="900" y="2086"/>
                  </a:lnTo>
                  <a:lnTo>
                    <a:pt x="893" y="2079"/>
                  </a:lnTo>
                  <a:lnTo>
                    <a:pt x="887" y="2075"/>
                  </a:lnTo>
                  <a:lnTo>
                    <a:pt x="880" y="2070"/>
                  </a:lnTo>
                  <a:lnTo>
                    <a:pt x="871" y="2063"/>
                  </a:lnTo>
                  <a:lnTo>
                    <a:pt x="864" y="2059"/>
                  </a:lnTo>
                  <a:lnTo>
                    <a:pt x="857" y="2050"/>
                  </a:lnTo>
                  <a:lnTo>
                    <a:pt x="848" y="2043"/>
                  </a:lnTo>
                  <a:lnTo>
                    <a:pt x="843" y="2036"/>
                  </a:lnTo>
                  <a:lnTo>
                    <a:pt x="834" y="2031"/>
                  </a:lnTo>
                  <a:lnTo>
                    <a:pt x="827" y="2020"/>
                  </a:lnTo>
                  <a:lnTo>
                    <a:pt x="820" y="2015"/>
                  </a:lnTo>
                  <a:lnTo>
                    <a:pt x="813" y="2006"/>
                  </a:lnTo>
                  <a:lnTo>
                    <a:pt x="806" y="1999"/>
                  </a:lnTo>
                  <a:lnTo>
                    <a:pt x="800" y="1990"/>
                  </a:lnTo>
                  <a:lnTo>
                    <a:pt x="790" y="1981"/>
                  </a:lnTo>
                  <a:lnTo>
                    <a:pt x="784" y="1972"/>
                  </a:lnTo>
                  <a:lnTo>
                    <a:pt x="777" y="1963"/>
                  </a:lnTo>
                  <a:lnTo>
                    <a:pt x="770" y="1951"/>
                  </a:lnTo>
                  <a:lnTo>
                    <a:pt x="763" y="1944"/>
                  </a:lnTo>
                  <a:lnTo>
                    <a:pt x="756" y="1933"/>
                  </a:lnTo>
                  <a:lnTo>
                    <a:pt x="749" y="1924"/>
                  </a:lnTo>
                  <a:lnTo>
                    <a:pt x="745" y="1912"/>
                  </a:lnTo>
                  <a:lnTo>
                    <a:pt x="738" y="1903"/>
                  </a:lnTo>
                  <a:lnTo>
                    <a:pt x="731" y="1892"/>
                  </a:lnTo>
                  <a:lnTo>
                    <a:pt x="724" y="1882"/>
                  </a:lnTo>
                  <a:lnTo>
                    <a:pt x="717" y="1869"/>
                  </a:lnTo>
                  <a:lnTo>
                    <a:pt x="713" y="1857"/>
                  </a:lnTo>
                  <a:lnTo>
                    <a:pt x="706" y="1848"/>
                  </a:lnTo>
                  <a:lnTo>
                    <a:pt x="701" y="1837"/>
                  </a:lnTo>
                  <a:lnTo>
                    <a:pt x="694" y="1823"/>
                  </a:lnTo>
                  <a:lnTo>
                    <a:pt x="690" y="1809"/>
                  </a:lnTo>
                  <a:lnTo>
                    <a:pt x="683" y="1798"/>
                  </a:lnTo>
                  <a:lnTo>
                    <a:pt x="678" y="1786"/>
                  </a:lnTo>
                  <a:lnTo>
                    <a:pt x="671" y="1770"/>
                  </a:lnTo>
                  <a:lnTo>
                    <a:pt x="664" y="1761"/>
                  </a:lnTo>
                  <a:lnTo>
                    <a:pt x="660" y="1745"/>
                  </a:lnTo>
                  <a:lnTo>
                    <a:pt x="658" y="1733"/>
                  </a:lnTo>
                  <a:lnTo>
                    <a:pt x="651" y="1717"/>
                  </a:lnTo>
                  <a:lnTo>
                    <a:pt x="646" y="1706"/>
                  </a:lnTo>
                  <a:lnTo>
                    <a:pt x="642" y="1690"/>
                  </a:lnTo>
                  <a:lnTo>
                    <a:pt x="637" y="1676"/>
                  </a:lnTo>
                  <a:lnTo>
                    <a:pt x="632" y="1662"/>
                  </a:lnTo>
                  <a:lnTo>
                    <a:pt x="628" y="1646"/>
                  </a:lnTo>
                  <a:lnTo>
                    <a:pt x="626" y="1633"/>
                  </a:lnTo>
                  <a:lnTo>
                    <a:pt x="621" y="1619"/>
                  </a:lnTo>
                  <a:lnTo>
                    <a:pt x="619" y="1603"/>
                  </a:lnTo>
                  <a:lnTo>
                    <a:pt x="614" y="1587"/>
                  </a:lnTo>
                  <a:lnTo>
                    <a:pt x="609" y="1571"/>
                  </a:lnTo>
                  <a:lnTo>
                    <a:pt x="609" y="1555"/>
                  </a:lnTo>
                  <a:lnTo>
                    <a:pt x="605" y="1539"/>
                  </a:lnTo>
                  <a:lnTo>
                    <a:pt x="603" y="1523"/>
                  </a:lnTo>
                  <a:lnTo>
                    <a:pt x="600" y="1504"/>
                  </a:lnTo>
                  <a:lnTo>
                    <a:pt x="598" y="1491"/>
                  </a:lnTo>
                  <a:lnTo>
                    <a:pt x="596" y="1472"/>
                  </a:lnTo>
                  <a:lnTo>
                    <a:pt x="593" y="1456"/>
                  </a:lnTo>
                  <a:lnTo>
                    <a:pt x="593" y="1438"/>
                  </a:lnTo>
                  <a:lnTo>
                    <a:pt x="593" y="1422"/>
                  </a:lnTo>
                  <a:lnTo>
                    <a:pt x="591" y="1404"/>
                  </a:lnTo>
                  <a:lnTo>
                    <a:pt x="591" y="1385"/>
                  </a:lnTo>
                  <a:lnTo>
                    <a:pt x="591" y="1369"/>
                  </a:lnTo>
                  <a:lnTo>
                    <a:pt x="591" y="1353"/>
                  </a:lnTo>
                  <a:lnTo>
                    <a:pt x="591" y="1321"/>
                  </a:lnTo>
                  <a:lnTo>
                    <a:pt x="589" y="1291"/>
                  </a:lnTo>
                  <a:lnTo>
                    <a:pt x="587" y="1262"/>
                  </a:lnTo>
                  <a:lnTo>
                    <a:pt x="587" y="1232"/>
                  </a:lnTo>
                  <a:lnTo>
                    <a:pt x="584" y="1200"/>
                  </a:lnTo>
                  <a:lnTo>
                    <a:pt x="584" y="1170"/>
                  </a:lnTo>
                  <a:lnTo>
                    <a:pt x="582" y="1140"/>
                  </a:lnTo>
                  <a:lnTo>
                    <a:pt x="582" y="1111"/>
                  </a:lnTo>
                  <a:lnTo>
                    <a:pt x="577" y="1081"/>
                  </a:lnTo>
                  <a:lnTo>
                    <a:pt x="577" y="1049"/>
                  </a:lnTo>
                  <a:lnTo>
                    <a:pt x="573" y="1021"/>
                  </a:lnTo>
                  <a:lnTo>
                    <a:pt x="571" y="989"/>
                  </a:lnTo>
                  <a:lnTo>
                    <a:pt x="568" y="959"/>
                  </a:lnTo>
                  <a:lnTo>
                    <a:pt x="566" y="930"/>
                  </a:lnTo>
                  <a:lnTo>
                    <a:pt x="564" y="902"/>
                  </a:lnTo>
                  <a:lnTo>
                    <a:pt x="561" y="872"/>
                  </a:lnTo>
                  <a:lnTo>
                    <a:pt x="557" y="843"/>
                  </a:lnTo>
                  <a:lnTo>
                    <a:pt x="555" y="813"/>
                  </a:lnTo>
                  <a:lnTo>
                    <a:pt x="550" y="783"/>
                  </a:lnTo>
                  <a:lnTo>
                    <a:pt x="548" y="756"/>
                  </a:lnTo>
                  <a:lnTo>
                    <a:pt x="543" y="728"/>
                  </a:lnTo>
                  <a:lnTo>
                    <a:pt x="541" y="698"/>
                  </a:lnTo>
                  <a:lnTo>
                    <a:pt x="536" y="671"/>
                  </a:lnTo>
                  <a:lnTo>
                    <a:pt x="534" y="643"/>
                  </a:lnTo>
                  <a:lnTo>
                    <a:pt x="529" y="616"/>
                  </a:lnTo>
                  <a:lnTo>
                    <a:pt x="525" y="588"/>
                  </a:lnTo>
                  <a:lnTo>
                    <a:pt x="522" y="563"/>
                  </a:lnTo>
                  <a:lnTo>
                    <a:pt x="518" y="536"/>
                  </a:lnTo>
                  <a:lnTo>
                    <a:pt x="513" y="511"/>
                  </a:lnTo>
                  <a:lnTo>
                    <a:pt x="511" y="485"/>
                  </a:lnTo>
                  <a:lnTo>
                    <a:pt x="506" y="460"/>
                  </a:lnTo>
                  <a:lnTo>
                    <a:pt x="504" y="437"/>
                  </a:lnTo>
                  <a:lnTo>
                    <a:pt x="500" y="412"/>
                  </a:lnTo>
                  <a:lnTo>
                    <a:pt x="495" y="387"/>
                  </a:lnTo>
                  <a:lnTo>
                    <a:pt x="490" y="364"/>
                  </a:lnTo>
                  <a:lnTo>
                    <a:pt x="488" y="343"/>
                  </a:lnTo>
                  <a:lnTo>
                    <a:pt x="484" y="320"/>
                  </a:lnTo>
                  <a:lnTo>
                    <a:pt x="479" y="300"/>
                  </a:lnTo>
                  <a:lnTo>
                    <a:pt x="474" y="277"/>
                  </a:lnTo>
                  <a:lnTo>
                    <a:pt x="472" y="259"/>
                  </a:lnTo>
                  <a:lnTo>
                    <a:pt x="467" y="238"/>
                  </a:lnTo>
                  <a:lnTo>
                    <a:pt x="465" y="220"/>
                  </a:lnTo>
                  <a:lnTo>
                    <a:pt x="461" y="199"/>
                  </a:lnTo>
                  <a:lnTo>
                    <a:pt x="456" y="183"/>
                  </a:lnTo>
                  <a:lnTo>
                    <a:pt x="454" y="165"/>
                  </a:lnTo>
                  <a:lnTo>
                    <a:pt x="451" y="151"/>
                  </a:lnTo>
                  <a:lnTo>
                    <a:pt x="449" y="133"/>
                  </a:lnTo>
                  <a:lnTo>
                    <a:pt x="447" y="121"/>
                  </a:lnTo>
                  <a:lnTo>
                    <a:pt x="442" y="105"/>
                  </a:lnTo>
                  <a:lnTo>
                    <a:pt x="440" y="94"/>
                  </a:lnTo>
                  <a:lnTo>
                    <a:pt x="435" y="78"/>
                  </a:lnTo>
                  <a:lnTo>
                    <a:pt x="435" y="69"/>
                  </a:lnTo>
                  <a:lnTo>
                    <a:pt x="431" y="55"/>
                  </a:lnTo>
                  <a:lnTo>
                    <a:pt x="431" y="46"/>
                  </a:lnTo>
                  <a:lnTo>
                    <a:pt x="429" y="36"/>
                  </a:lnTo>
                  <a:lnTo>
                    <a:pt x="429" y="30"/>
                  </a:lnTo>
                  <a:lnTo>
                    <a:pt x="424" y="23"/>
                  </a:lnTo>
                  <a:lnTo>
                    <a:pt x="424" y="16"/>
                  </a:lnTo>
                  <a:lnTo>
                    <a:pt x="424" y="9"/>
                  </a:lnTo>
                  <a:lnTo>
                    <a:pt x="424" y="7"/>
                  </a:lnTo>
                  <a:lnTo>
                    <a:pt x="422" y="0"/>
                  </a:lnTo>
                  <a:lnTo>
                    <a:pt x="392" y="0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39" name="Freeform 7"/>
            <p:cNvSpPr>
              <a:spLocks/>
            </p:cNvSpPr>
            <p:nvPr/>
          </p:nvSpPr>
          <p:spPr bwMode="auto">
            <a:xfrm rot="10800000">
              <a:off x="1508" y="2561"/>
              <a:ext cx="879" cy="638"/>
            </a:xfrm>
            <a:custGeom>
              <a:avLst/>
              <a:gdLst>
                <a:gd name="T0" fmla="*/ 839 w 807"/>
                <a:gd name="T1" fmla="*/ 444 h 586"/>
                <a:gd name="T2" fmla="*/ 808 w 807"/>
                <a:gd name="T3" fmla="*/ 416 h 586"/>
                <a:gd name="T4" fmla="*/ 773 w 807"/>
                <a:gd name="T5" fmla="*/ 384 h 586"/>
                <a:gd name="T6" fmla="*/ 744 w 807"/>
                <a:gd name="T7" fmla="*/ 361 h 586"/>
                <a:gd name="T8" fmla="*/ 713 w 807"/>
                <a:gd name="T9" fmla="*/ 344 h 586"/>
                <a:gd name="T10" fmla="*/ 684 w 807"/>
                <a:gd name="T11" fmla="*/ 324 h 586"/>
                <a:gd name="T12" fmla="*/ 649 w 807"/>
                <a:gd name="T13" fmla="*/ 307 h 586"/>
                <a:gd name="T14" fmla="*/ 611 w 807"/>
                <a:gd name="T15" fmla="*/ 290 h 586"/>
                <a:gd name="T16" fmla="*/ 566 w 807"/>
                <a:gd name="T17" fmla="*/ 272 h 586"/>
                <a:gd name="T18" fmla="*/ 522 w 807"/>
                <a:gd name="T19" fmla="*/ 257 h 586"/>
                <a:gd name="T20" fmla="*/ 472 w 807"/>
                <a:gd name="T21" fmla="*/ 244 h 586"/>
                <a:gd name="T22" fmla="*/ 417 w 807"/>
                <a:gd name="T23" fmla="*/ 230 h 586"/>
                <a:gd name="T24" fmla="*/ 369 w 807"/>
                <a:gd name="T25" fmla="*/ 214 h 586"/>
                <a:gd name="T26" fmla="*/ 322 w 807"/>
                <a:gd name="T27" fmla="*/ 197 h 586"/>
                <a:gd name="T28" fmla="*/ 282 w 807"/>
                <a:gd name="T29" fmla="*/ 180 h 586"/>
                <a:gd name="T30" fmla="*/ 243 w 807"/>
                <a:gd name="T31" fmla="*/ 160 h 586"/>
                <a:gd name="T32" fmla="*/ 208 w 807"/>
                <a:gd name="T33" fmla="*/ 137 h 586"/>
                <a:gd name="T34" fmla="*/ 175 w 807"/>
                <a:gd name="T35" fmla="*/ 120 h 586"/>
                <a:gd name="T36" fmla="*/ 148 w 807"/>
                <a:gd name="T37" fmla="*/ 97 h 586"/>
                <a:gd name="T38" fmla="*/ 123 w 807"/>
                <a:gd name="T39" fmla="*/ 77 h 586"/>
                <a:gd name="T40" fmla="*/ 85 w 807"/>
                <a:gd name="T41" fmla="*/ 47 h 586"/>
                <a:gd name="T42" fmla="*/ 58 w 807"/>
                <a:gd name="T43" fmla="*/ 20 h 586"/>
                <a:gd name="T44" fmla="*/ 40 w 807"/>
                <a:gd name="T45" fmla="*/ 0 h 586"/>
                <a:gd name="T46" fmla="*/ 8 w 807"/>
                <a:gd name="T47" fmla="*/ 37 h 586"/>
                <a:gd name="T48" fmla="*/ 28 w 807"/>
                <a:gd name="T49" fmla="*/ 60 h 586"/>
                <a:gd name="T50" fmla="*/ 63 w 807"/>
                <a:gd name="T51" fmla="*/ 93 h 586"/>
                <a:gd name="T52" fmla="*/ 85 w 807"/>
                <a:gd name="T53" fmla="*/ 112 h 586"/>
                <a:gd name="T54" fmla="*/ 110 w 807"/>
                <a:gd name="T55" fmla="*/ 132 h 586"/>
                <a:gd name="T56" fmla="*/ 141 w 807"/>
                <a:gd name="T57" fmla="*/ 155 h 586"/>
                <a:gd name="T58" fmla="*/ 170 w 807"/>
                <a:gd name="T59" fmla="*/ 177 h 586"/>
                <a:gd name="T60" fmla="*/ 205 w 807"/>
                <a:gd name="T61" fmla="*/ 197 h 586"/>
                <a:gd name="T62" fmla="*/ 245 w 807"/>
                <a:gd name="T63" fmla="*/ 219 h 586"/>
                <a:gd name="T64" fmla="*/ 284 w 807"/>
                <a:gd name="T65" fmla="*/ 237 h 586"/>
                <a:gd name="T66" fmla="*/ 330 w 807"/>
                <a:gd name="T67" fmla="*/ 259 h 586"/>
                <a:gd name="T68" fmla="*/ 377 w 807"/>
                <a:gd name="T69" fmla="*/ 274 h 586"/>
                <a:gd name="T70" fmla="*/ 427 w 807"/>
                <a:gd name="T71" fmla="*/ 292 h 586"/>
                <a:gd name="T72" fmla="*/ 487 w 807"/>
                <a:gd name="T73" fmla="*/ 304 h 586"/>
                <a:gd name="T74" fmla="*/ 541 w 807"/>
                <a:gd name="T75" fmla="*/ 324 h 586"/>
                <a:gd name="T76" fmla="*/ 594 w 807"/>
                <a:gd name="T77" fmla="*/ 344 h 586"/>
                <a:gd name="T78" fmla="*/ 642 w 807"/>
                <a:gd name="T79" fmla="*/ 371 h 586"/>
                <a:gd name="T80" fmla="*/ 682 w 807"/>
                <a:gd name="T81" fmla="*/ 396 h 586"/>
                <a:gd name="T82" fmla="*/ 719 w 807"/>
                <a:gd name="T83" fmla="*/ 427 h 586"/>
                <a:gd name="T84" fmla="*/ 752 w 807"/>
                <a:gd name="T85" fmla="*/ 456 h 586"/>
                <a:gd name="T86" fmla="*/ 781 w 807"/>
                <a:gd name="T87" fmla="*/ 489 h 586"/>
                <a:gd name="T88" fmla="*/ 804 w 807"/>
                <a:gd name="T89" fmla="*/ 516 h 586"/>
                <a:gd name="T90" fmla="*/ 826 w 807"/>
                <a:gd name="T91" fmla="*/ 545 h 586"/>
                <a:gd name="T92" fmla="*/ 841 w 807"/>
                <a:gd name="T93" fmla="*/ 568 h 586"/>
                <a:gd name="T94" fmla="*/ 866 w 807"/>
                <a:gd name="T95" fmla="*/ 611 h 586"/>
                <a:gd name="T96" fmla="*/ 879 w 807"/>
                <a:gd name="T97" fmla="*/ 634 h 586"/>
                <a:gd name="T98" fmla="*/ 851 w 807"/>
                <a:gd name="T99" fmla="*/ 462 h 58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07"/>
                <a:gd name="T151" fmla="*/ 0 h 586"/>
                <a:gd name="T152" fmla="*/ 807 w 807"/>
                <a:gd name="T153" fmla="*/ 586 h 58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07" h="586">
                  <a:moveTo>
                    <a:pt x="781" y="424"/>
                  </a:moveTo>
                  <a:lnTo>
                    <a:pt x="779" y="421"/>
                  </a:lnTo>
                  <a:lnTo>
                    <a:pt x="777" y="417"/>
                  </a:lnTo>
                  <a:lnTo>
                    <a:pt x="770" y="408"/>
                  </a:lnTo>
                  <a:lnTo>
                    <a:pt x="763" y="398"/>
                  </a:lnTo>
                  <a:lnTo>
                    <a:pt x="756" y="394"/>
                  </a:lnTo>
                  <a:lnTo>
                    <a:pt x="749" y="387"/>
                  </a:lnTo>
                  <a:lnTo>
                    <a:pt x="742" y="382"/>
                  </a:lnTo>
                  <a:lnTo>
                    <a:pt x="736" y="376"/>
                  </a:lnTo>
                  <a:lnTo>
                    <a:pt x="726" y="366"/>
                  </a:lnTo>
                  <a:lnTo>
                    <a:pt x="719" y="359"/>
                  </a:lnTo>
                  <a:lnTo>
                    <a:pt x="710" y="353"/>
                  </a:lnTo>
                  <a:lnTo>
                    <a:pt x="699" y="343"/>
                  </a:lnTo>
                  <a:lnTo>
                    <a:pt x="694" y="339"/>
                  </a:lnTo>
                  <a:lnTo>
                    <a:pt x="687" y="337"/>
                  </a:lnTo>
                  <a:lnTo>
                    <a:pt x="683" y="332"/>
                  </a:lnTo>
                  <a:lnTo>
                    <a:pt x="676" y="327"/>
                  </a:lnTo>
                  <a:lnTo>
                    <a:pt x="669" y="323"/>
                  </a:lnTo>
                  <a:lnTo>
                    <a:pt x="662" y="318"/>
                  </a:lnTo>
                  <a:lnTo>
                    <a:pt x="655" y="316"/>
                  </a:lnTo>
                  <a:lnTo>
                    <a:pt x="651" y="311"/>
                  </a:lnTo>
                  <a:lnTo>
                    <a:pt x="642" y="307"/>
                  </a:lnTo>
                  <a:lnTo>
                    <a:pt x="635" y="302"/>
                  </a:lnTo>
                  <a:lnTo>
                    <a:pt x="628" y="298"/>
                  </a:lnTo>
                  <a:lnTo>
                    <a:pt x="621" y="295"/>
                  </a:lnTo>
                  <a:lnTo>
                    <a:pt x="612" y="288"/>
                  </a:lnTo>
                  <a:lnTo>
                    <a:pt x="605" y="286"/>
                  </a:lnTo>
                  <a:lnTo>
                    <a:pt x="596" y="282"/>
                  </a:lnTo>
                  <a:lnTo>
                    <a:pt x="589" y="279"/>
                  </a:lnTo>
                  <a:lnTo>
                    <a:pt x="580" y="272"/>
                  </a:lnTo>
                  <a:lnTo>
                    <a:pt x="568" y="268"/>
                  </a:lnTo>
                  <a:lnTo>
                    <a:pt x="561" y="266"/>
                  </a:lnTo>
                  <a:lnTo>
                    <a:pt x="552" y="261"/>
                  </a:lnTo>
                  <a:lnTo>
                    <a:pt x="541" y="256"/>
                  </a:lnTo>
                  <a:lnTo>
                    <a:pt x="532" y="254"/>
                  </a:lnTo>
                  <a:lnTo>
                    <a:pt x="520" y="250"/>
                  </a:lnTo>
                  <a:lnTo>
                    <a:pt x="511" y="245"/>
                  </a:lnTo>
                  <a:lnTo>
                    <a:pt x="500" y="243"/>
                  </a:lnTo>
                  <a:lnTo>
                    <a:pt x="490" y="240"/>
                  </a:lnTo>
                  <a:lnTo>
                    <a:pt x="479" y="236"/>
                  </a:lnTo>
                  <a:lnTo>
                    <a:pt x="468" y="234"/>
                  </a:lnTo>
                  <a:lnTo>
                    <a:pt x="456" y="229"/>
                  </a:lnTo>
                  <a:lnTo>
                    <a:pt x="445" y="227"/>
                  </a:lnTo>
                  <a:lnTo>
                    <a:pt x="433" y="224"/>
                  </a:lnTo>
                  <a:lnTo>
                    <a:pt x="422" y="222"/>
                  </a:lnTo>
                  <a:lnTo>
                    <a:pt x="410" y="218"/>
                  </a:lnTo>
                  <a:lnTo>
                    <a:pt x="397" y="213"/>
                  </a:lnTo>
                  <a:lnTo>
                    <a:pt x="383" y="211"/>
                  </a:lnTo>
                  <a:lnTo>
                    <a:pt x="374" y="208"/>
                  </a:lnTo>
                  <a:lnTo>
                    <a:pt x="362" y="204"/>
                  </a:lnTo>
                  <a:lnTo>
                    <a:pt x="351" y="201"/>
                  </a:lnTo>
                  <a:lnTo>
                    <a:pt x="339" y="197"/>
                  </a:lnTo>
                  <a:lnTo>
                    <a:pt x="330" y="195"/>
                  </a:lnTo>
                  <a:lnTo>
                    <a:pt x="319" y="188"/>
                  </a:lnTo>
                  <a:lnTo>
                    <a:pt x="307" y="185"/>
                  </a:lnTo>
                  <a:lnTo>
                    <a:pt x="296" y="181"/>
                  </a:lnTo>
                  <a:lnTo>
                    <a:pt x="287" y="176"/>
                  </a:lnTo>
                  <a:lnTo>
                    <a:pt x="278" y="172"/>
                  </a:lnTo>
                  <a:lnTo>
                    <a:pt x="268" y="169"/>
                  </a:lnTo>
                  <a:lnTo>
                    <a:pt x="259" y="165"/>
                  </a:lnTo>
                  <a:lnTo>
                    <a:pt x="250" y="160"/>
                  </a:lnTo>
                  <a:lnTo>
                    <a:pt x="241" y="156"/>
                  </a:lnTo>
                  <a:lnTo>
                    <a:pt x="232" y="151"/>
                  </a:lnTo>
                  <a:lnTo>
                    <a:pt x="223" y="147"/>
                  </a:lnTo>
                  <a:lnTo>
                    <a:pt x="216" y="142"/>
                  </a:lnTo>
                  <a:lnTo>
                    <a:pt x="204" y="137"/>
                  </a:lnTo>
                  <a:lnTo>
                    <a:pt x="200" y="133"/>
                  </a:lnTo>
                  <a:lnTo>
                    <a:pt x="191" y="126"/>
                  </a:lnTo>
                  <a:lnTo>
                    <a:pt x="184" y="124"/>
                  </a:lnTo>
                  <a:lnTo>
                    <a:pt x="174" y="119"/>
                  </a:lnTo>
                  <a:lnTo>
                    <a:pt x="168" y="114"/>
                  </a:lnTo>
                  <a:lnTo>
                    <a:pt x="161" y="110"/>
                  </a:lnTo>
                  <a:lnTo>
                    <a:pt x="156" y="105"/>
                  </a:lnTo>
                  <a:lnTo>
                    <a:pt x="147" y="98"/>
                  </a:lnTo>
                  <a:lnTo>
                    <a:pt x="140" y="94"/>
                  </a:lnTo>
                  <a:lnTo>
                    <a:pt x="136" y="89"/>
                  </a:lnTo>
                  <a:lnTo>
                    <a:pt x="129" y="87"/>
                  </a:lnTo>
                  <a:lnTo>
                    <a:pt x="124" y="82"/>
                  </a:lnTo>
                  <a:lnTo>
                    <a:pt x="117" y="78"/>
                  </a:lnTo>
                  <a:lnTo>
                    <a:pt x="113" y="71"/>
                  </a:lnTo>
                  <a:lnTo>
                    <a:pt x="108" y="69"/>
                  </a:lnTo>
                  <a:lnTo>
                    <a:pt x="97" y="62"/>
                  </a:lnTo>
                  <a:lnTo>
                    <a:pt x="87" y="53"/>
                  </a:lnTo>
                  <a:lnTo>
                    <a:pt x="78" y="43"/>
                  </a:lnTo>
                  <a:lnTo>
                    <a:pt x="71" y="37"/>
                  </a:lnTo>
                  <a:lnTo>
                    <a:pt x="65" y="30"/>
                  </a:lnTo>
                  <a:lnTo>
                    <a:pt x="58" y="25"/>
                  </a:lnTo>
                  <a:lnTo>
                    <a:pt x="53" y="18"/>
                  </a:lnTo>
                  <a:lnTo>
                    <a:pt x="49" y="14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37" y="0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7" y="34"/>
                  </a:lnTo>
                  <a:lnTo>
                    <a:pt x="10" y="37"/>
                  </a:lnTo>
                  <a:lnTo>
                    <a:pt x="14" y="43"/>
                  </a:lnTo>
                  <a:lnTo>
                    <a:pt x="21" y="48"/>
                  </a:lnTo>
                  <a:lnTo>
                    <a:pt x="26" y="55"/>
                  </a:lnTo>
                  <a:lnTo>
                    <a:pt x="32" y="62"/>
                  </a:lnTo>
                  <a:lnTo>
                    <a:pt x="42" y="69"/>
                  </a:lnTo>
                  <a:lnTo>
                    <a:pt x="49" y="76"/>
                  </a:lnTo>
                  <a:lnTo>
                    <a:pt x="58" y="85"/>
                  </a:lnTo>
                  <a:lnTo>
                    <a:pt x="62" y="89"/>
                  </a:lnTo>
                  <a:lnTo>
                    <a:pt x="67" y="94"/>
                  </a:lnTo>
                  <a:lnTo>
                    <a:pt x="71" y="98"/>
                  </a:lnTo>
                  <a:lnTo>
                    <a:pt x="78" y="103"/>
                  </a:lnTo>
                  <a:lnTo>
                    <a:pt x="85" y="108"/>
                  </a:lnTo>
                  <a:lnTo>
                    <a:pt x="90" y="112"/>
                  </a:lnTo>
                  <a:lnTo>
                    <a:pt x="97" y="114"/>
                  </a:lnTo>
                  <a:lnTo>
                    <a:pt x="101" y="121"/>
                  </a:lnTo>
                  <a:lnTo>
                    <a:pt x="108" y="126"/>
                  </a:lnTo>
                  <a:lnTo>
                    <a:pt x="115" y="133"/>
                  </a:lnTo>
                  <a:lnTo>
                    <a:pt x="122" y="137"/>
                  </a:lnTo>
                  <a:lnTo>
                    <a:pt x="129" y="142"/>
                  </a:lnTo>
                  <a:lnTo>
                    <a:pt x="133" y="144"/>
                  </a:lnTo>
                  <a:lnTo>
                    <a:pt x="140" y="151"/>
                  </a:lnTo>
                  <a:lnTo>
                    <a:pt x="149" y="156"/>
                  </a:lnTo>
                  <a:lnTo>
                    <a:pt x="156" y="163"/>
                  </a:lnTo>
                  <a:lnTo>
                    <a:pt x="165" y="165"/>
                  </a:lnTo>
                  <a:lnTo>
                    <a:pt x="172" y="169"/>
                  </a:lnTo>
                  <a:lnTo>
                    <a:pt x="179" y="176"/>
                  </a:lnTo>
                  <a:lnTo>
                    <a:pt x="188" y="181"/>
                  </a:lnTo>
                  <a:lnTo>
                    <a:pt x="197" y="185"/>
                  </a:lnTo>
                  <a:lnTo>
                    <a:pt x="204" y="192"/>
                  </a:lnTo>
                  <a:lnTo>
                    <a:pt x="216" y="197"/>
                  </a:lnTo>
                  <a:lnTo>
                    <a:pt x="225" y="201"/>
                  </a:lnTo>
                  <a:lnTo>
                    <a:pt x="232" y="206"/>
                  </a:lnTo>
                  <a:lnTo>
                    <a:pt x="243" y="208"/>
                  </a:lnTo>
                  <a:lnTo>
                    <a:pt x="252" y="213"/>
                  </a:lnTo>
                  <a:lnTo>
                    <a:pt x="261" y="218"/>
                  </a:lnTo>
                  <a:lnTo>
                    <a:pt x="271" y="224"/>
                  </a:lnTo>
                  <a:lnTo>
                    <a:pt x="280" y="229"/>
                  </a:lnTo>
                  <a:lnTo>
                    <a:pt x="291" y="231"/>
                  </a:lnTo>
                  <a:lnTo>
                    <a:pt x="303" y="238"/>
                  </a:lnTo>
                  <a:lnTo>
                    <a:pt x="312" y="240"/>
                  </a:lnTo>
                  <a:lnTo>
                    <a:pt x="323" y="245"/>
                  </a:lnTo>
                  <a:lnTo>
                    <a:pt x="332" y="250"/>
                  </a:lnTo>
                  <a:lnTo>
                    <a:pt x="346" y="252"/>
                  </a:lnTo>
                  <a:lnTo>
                    <a:pt x="355" y="256"/>
                  </a:lnTo>
                  <a:lnTo>
                    <a:pt x="367" y="261"/>
                  </a:lnTo>
                  <a:lnTo>
                    <a:pt x="378" y="263"/>
                  </a:lnTo>
                  <a:lnTo>
                    <a:pt x="392" y="268"/>
                  </a:lnTo>
                  <a:lnTo>
                    <a:pt x="406" y="268"/>
                  </a:lnTo>
                  <a:lnTo>
                    <a:pt x="420" y="272"/>
                  </a:lnTo>
                  <a:lnTo>
                    <a:pt x="433" y="275"/>
                  </a:lnTo>
                  <a:lnTo>
                    <a:pt x="447" y="279"/>
                  </a:lnTo>
                  <a:lnTo>
                    <a:pt x="461" y="284"/>
                  </a:lnTo>
                  <a:lnTo>
                    <a:pt x="472" y="288"/>
                  </a:lnTo>
                  <a:lnTo>
                    <a:pt x="486" y="293"/>
                  </a:lnTo>
                  <a:lnTo>
                    <a:pt x="497" y="298"/>
                  </a:lnTo>
                  <a:lnTo>
                    <a:pt x="509" y="300"/>
                  </a:lnTo>
                  <a:lnTo>
                    <a:pt x="523" y="307"/>
                  </a:lnTo>
                  <a:lnTo>
                    <a:pt x="534" y="311"/>
                  </a:lnTo>
                  <a:lnTo>
                    <a:pt x="545" y="316"/>
                  </a:lnTo>
                  <a:lnTo>
                    <a:pt x="555" y="323"/>
                  </a:lnTo>
                  <a:lnTo>
                    <a:pt x="566" y="327"/>
                  </a:lnTo>
                  <a:lnTo>
                    <a:pt x="578" y="334"/>
                  </a:lnTo>
                  <a:lnTo>
                    <a:pt x="589" y="341"/>
                  </a:lnTo>
                  <a:lnTo>
                    <a:pt x="598" y="348"/>
                  </a:lnTo>
                  <a:lnTo>
                    <a:pt x="607" y="355"/>
                  </a:lnTo>
                  <a:lnTo>
                    <a:pt x="616" y="359"/>
                  </a:lnTo>
                  <a:lnTo>
                    <a:pt x="626" y="364"/>
                  </a:lnTo>
                  <a:lnTo>
                    <a:pt x="632" y="371"/>
                  </a:lnTo>
                  <a:lnTo>
                    <a:pt x="644" y="380"/>
                  </a:lnTo>
                  <a:lnTo>
                    <a:pt x="651" y="385"/>
                  </a:lnTo>
                  <a:lnTo>
                    <a:pt x="660" y="392"/>
                  </a:lnTo>
                  <a:lnTo>
                    <a:pt x="667" y="398"/>
                  </a:lnTo>
                  <a:lnTo>
                    <a:pt x="674" y="405"/>
                  </a:lnTo>
                  <a:lnTo>
                    <a:pt x="683" y="414"/>
                  </a:lnTo>
                  <a:lnTo>
                    <a:pt x="690" y="419"/>
                  </a:lnTo>
                  <a:lnTo>
                    <a:pt x="697" y="426"/>
                  </a:lnTo>
                  <a:lnTo>
                    <a:pt x="703" y="435"/>
                  </a:lnTo>
                  <a:lnTo>
                    <a:pt x="710" y="442"/>
                  </a:lnTo>
                  <a:lnTo>
                    <a:pt x="717" y="449"/>
                  </a:lnTo>
                  <a:lnTo>
                    <a:pt x="722" y="456"/>
                  </a:lnTo>
                  <a:lnTo>
                    <a:pt x="726" y="460"/>
                  </a:lnTo>
                  <a:lnTo>
                    <a:pt x="731" y="467"/>
                  </a:lnTo>
                  <a:lnTo>
                    <a:pt x="738" y="474"/>
                  </a:lnTo>
                  <a:lnTo>
                    <a:pt x="742" y="481"/>
                  </a:lnTo>
                  <a:lnTo>
                    <a:pt x="747" y="485"/>
                  </a:lnTo>
                  <a:lnTo>
                    <a:pt x="752" y="492"/>
                  </a:lnTo>
                  <a:lnTo>
                    <a:pt x="758" y="501"/>
                  </a:lnTo>
                  <a:lnTo>
                    <a:pt x="761" y="506"/>
                  </a:lnTo>
                  <a:lnTo>
                    <a:pt x="765" y="511"/>
                  </a:lnTo>
                  <a:lnTo>
                    <a:pt x="770" y="518"/>
                  </a:lnTo>
                  <a:lnTo>
                    <a:pt x="772" y="522"/>
                  </a:lnTo>
                  <a:lnTo>
                    <a:pt x="779" y="534"/>
                  </a:lnTo>
                  <a:lnTo>
                    <a:pt x="786" y="545"/>
                  </a:lnTo>
                  <a:lnTo>
                    <a:pt x="790" y="552"/>
                  </a:lnTo>
                  <a:lnTo>
                    <a:pt x="795" y="561"/>
                  </a:lnTo>
                  <a:lnTo>
                    <a:pt x="797" y="566"/>
                  </a:lnTo>
                  <a:lnTo>
                    <a:pt x="802" y="575"/>
                  </a:lnTo>
                  <a:lnTo>
                    <a:pt x="804" y="579"/>
                  </a:lnTo>
                  <a:lnTo>
                    <a:pt x="807" y="582"/>
                  </a:lnTo>
                  <a:lnTo>
                    <a:pt x="807" y="586"/>
                  </a:lnTo>
                  <a:lnTo>
                    <a:pt x="781" y="424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40" name="Freeform 8"/>
            <p:cNvSpPr>
              <a:spLocks/>
            </p:cNvSpPr>
            <p:nvPr/>
          </p:nvSpPr>
          <p:spPr bwMode="auto">
            <a:xfrm rot="10800000">
              <a:off x="1756" y="2865"/>
              <a:ext cx="350" cy="386"/>
            </a:xfrm>
            <a:custGeom>
              <a:avLst/>
              <a:gdLst>
                <a:gd name="T0" fmla="*/ 298 w 321"/>
                <a:gd name="T1" fmla="*/ 361 h 355"/>
                <a:gd name="T2" fmla="*/ 288 w 321"/>
                <a:gd name="T3" fmla="*/ 346 h 355"/>
                <a:gd name="T4" fmla="*/ 275 w 321"/>
                <a:gd name="T5" fmla="*/ 331 h 355"/>
                <a:gd name="T6" fmla="*/ 263 w 321"/>
                <a:gd name="T7" fmla="*/ 311 h 355"/>
                <a:gd name="T8" fmla="*/ 245 w 321"/>
                <a:gd name="T9" fmla="*/ 289 h 355"/>
                <a:gd name="T10" fmla="*/ 230 w 321"/>
                <a:gd name="T11" fmla="*/ 271 h 355"/>
                <a:gd name="T12" fmla="*/ 222 w 321"/>
                <a:gd name="T13" fmla="*/ 257 h 355"/>
                <a:gd name="T14" fmla="*/ 213 w 321"/>
                <a:gd name="T15" fmla="*/ 244 h 355"/>
                <a:gd name="T16" fmla="*/ 200 w 321"/>
                <a:gd name="T17" fmla="*/ 232 h 355"/>
                <a:gd name="T18" fmla="*/ 190 w 321"/>
                <a:gd name="T19" fmla="*/ 216 h 355"/>
                <a:gd name="T20" fmla="*/ 178 w 321"/>
                <a:gd name="T21" fmla="*/ 201 h 355"/>
                <a:gd name="T22" fmla="*/ 165 w 321"/>
                <a:gd name="T23" fmla="*/ 187 h 355"/>
                <a:gd name="T24" fmla="*/ 155 w 321"/>
                <a:gd name="T25" fmla="*/ 172 h 355"/>
                <a:gd name="T26" fmla="*/ 143 w 321"/>
                <a:gd name="T27" fmla="*/ 159 h 355"/>
                <a:gd name="T28" fmla="*/ 130 w 321"/>
                <a:gd name="T29" fmla="*/ 141 h 355"/>
                <a:gd name="T30" fmla="*/ 118 w 321"/>
                <a:gd name="T31" fmla="*/ 129 h 355"/>
                <a:gd name="T32" fmla="*/ 105 w 321"/>
                <a:gd name="T33" fmla="*/ 116 h 355"/>
                <a:gd name="T34" fmla="*/ 93 w 321"/>
                <a:gd name="T35" fmla="*/ 102 h 355"/>
                <a:gd name="T36" fmla="*/ 80 w 321"/>
                <a:gd name="T37" fmla="*/ 89 h 355"/>
                <a:gd name="T38" fmla="*/ 68 w 321"/>
                <a:gd name="T39" fmla="*/ 75 h 355"/>
                <a:gd name="T40" fmla="*/ 52 w 321"/>
                <a:gd name="T41" fmla="*/ 64 h 355"/>
                <a:gd name="T42" fmla="*/ 35 w 321"/>
                <a:gd name="T43" fmla="*/ 45 h 355"/>
                <a:gd name="T44" fmla="*/ 13 w 321"/>
                <a:gd name="T45" fmla="*/ 25 h 355"/>
                <a:gd name="T46" fmla="*/ 0 w 321"/>
                <a:gd name="T47" fmla="*/ 12 h 355"/>
                <a:gd name="T48" fmla="*/ 13 w 321"/>
                <a:gd name="T49" fmla="*/ 0 h 355"/>
                <a:gd name="T50" fmla="*/ 17 w 321"/>
                <a:gd name="T51" fmla="*/ 0 h 355"/>
                <a:gd name="T52" fmla="*/ 31 w 321"/>
                <a:gd name="T53" fmla="*/ 10 h 355"/>
                <a:gd name="T54" fmla="*/ 45 w 321"/>
                <a:gd name="T55" fmla="*/ 22 h 355"/>
                <a:gd name="T56" fmla="*/ 62 w 321"/>
                <a:gd name="T57" fmla="*/ 37 h 355"/>
                <a:gd name="T58" fmla="*/ 83 w 321"/>
                <a:gd name="T59" fmla="*/ 54 h 355"/>
                <a:gd name="T60" fmla="*/ 100 w 321"/>
                <a:gd name="T61" fmla="*/ 72 h 355"/>
                <a:gd name="T62" fmla="*/ 112 w 321"/>
                <a:gd name="T63" fmla="*/ 82 h 355"/>
                <a:gd name="T64" fmla="*/ 128 w 321"/>
                <a:gd name="T65" fmla="*/ 95 h 355"/>
                <a:gd name="T66" fmla="*/ 140 w 321"/>
                <a:gd name="T67" fmla="*/ 107 h 355"/>
                <a:gd name="T68" fmla="*/ 155 w 321"/>
                <a:gd name="T69" fmla="*/ 120 h 355"/>
                <a:gd name="T70" fmla="*/ 168 w 321"/>
                <a:gd name="T71" fmla="*/ 135 h 355"/>
                <a:gd name="T72" fmla="*/ 180 w 321"/>
                <a:gd name="T73" fmla="*/ 147 h 355"/>
                <a:gd name="T74" fmla="*/ 195 w 321"/>
                <a:gd name="T75" fmla="*/ 162 h 355"/>
                <a:gd name="T76" fmla="*/ 207 w 321"/>
                <a:gd name="T77" fmla="*/ 176 h 355"/>
                <a:gd name="T78" fmla="*/ 222 w 321"/>
                <a:gd name="T79" fmla="*/ 194 h 355"/>
                <a:gd name="T80" fmla="*/ 238 w 321"/>
                <a:gd name="T81" fmla="*/ 209 h 355"/>
                <a:gd name="T82" fmla="*/ 250 w 321"/>
                <a:gd name="T83" fmla="*/ 224 h 355"/>
                <a:gd name="T84" fmla="*/ 263 w 321"/>
                <a:gd name="T85" fmla="*/ 244 h 355"/>
                <a:gd name="T86" fmla="*/ 277 w 321"/>
                <a:gd name="T87" fmla="*/ 261 h 355"/>
                <a:gd name="T88" fmla="*/ 290 w 321"/>
                <a:gd name="T89" fmla="*/ 278 h 355"/>
                <a:gd name="T90" fmla="*/ 302 w 321"/>
                <a:gd name="T91" fmla="*/ 296 h 355"/>
                <a:gd name="T92" fmla="*/ 315 w 321"/>
                <a:gd name="T93" fmla="*/ 313 h 355"/>
                <a:gd name="T94" fmla="*/ 325 w 321"/>
                <a:gd name="T95" fmla="*/ 331 h 355"/>
                <a:gd name="T96" fmla="*/ 335 w 321"/>
                <a:gd name="T97" fmla="*/ 351 h 355"/>
                <a:gd name="T98" fmla="*/ 345 w 321"/>
                <a:gd name="T99" fmla="*/ 371 h 355"/>
                <a:gd name="T100" fmla="*/ 327 w 321"/>
                <a:gd name="T101" fmla="*/ 386 h 355"/>
                <a:gd name="T102" fmla="*/ 302 w 321"/>
                <a:gd name="T103" fmla="*/ 365 h 35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21"/>
                <a:gd name="T157" fmla="*/ 0 h 355"/>
                <a:gd name="T158" fmla="*/ 321 w 321"/>
                <a:gd name="T159" fmla="*/ 355 h 35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21" h="355">
                  <a:moveTo>
                    <a:pt x="277" y="336"/>
                  </a:moveTo>
                  <a:lnTo>
                    <a:pt x="273" y="332"/>
                  </a:lnTo>
                  <a:lnTo>
                    <a:pt x="266" y="325"/>
                  </a:lnTo>
                  <a:lnTo>
                    <a:pt x="264" y="318"/>
                  </a:lnTo>
                  <a:lnTo>
                    <a:pt x="259" y="311"/>
                  </a:lnTo>
                  <a:lnTo>
                    <a:pt x="252" y="304"/>
                  </a:lnTo>
                  <a:lnTo>
                    <a:pt x="248" y="298"/>
                  </a:lnTo>
                  <a:lnTo>
                    <a:pt x="241" y="286"/>
                  </a:lnTo>
                  <a:lnTo>
                    <a:pt x="234" y="277"/>
                  </a:lnTo>
                  <a:lnTo>
                    <a:pt x="225" y="266"/>
                  </a:lnTo>
                  <a:lnTo>
                    <a:pt x="218" y="256"/>
                  </a:lnTo>
                  <a:lnTo>
                    <a:pt x="211" y="249"/>
                  </a:lnTo>
                  <a:lnTo>
                    <a:pt x="209" y="243"/>
                  </a:lnTo>
                  <a:lnTo>
                    <a:pt x="204" y="236"/>
                  </a:lnTo>
                  <a:lnTo>
                    <a:pt x="199" y="229"/>
                  </a:lnTo>
                  <a:lnTo>
                    <a:pt x="195" y="224"/>
                  </a:lnTo>
                  <a:lnTo>
                    <a:pt x="190" y="217"/>
                  </a:lnTo>
                  <a:lnTo>
                    <a:pt x="183" y="213"/>
                  </a:lnTo>
                  <a:lnTo>
                    <a:pt x="179" y="206"/>
                  </a:lnTo>
                  <a:lnTo>
                    <a:pt x="174" y="199"/>
                  </a:lnTo>
                  <a:lnTo>
                    <a:pt x="167" y="192"/>
                  </a:lnTo>
                  <a:lnTo>
                    <a:pt x="163" y="185"/>
                  </a:lnTo>
                  <a:lnTo>
                    <a:pt x="158" y="181"/>
                  </a:lnTo>
                  <a:lnTo>
                    <a:pt x="151" y="172"/>
                  </a:lnTo>
                  <a:lnTo>
                    <a:pt x="147" y="165"/>
                  </a:lnTo>
                  <a:lnTo>
                    <a:pt x="142" y="158"/>
                  </a:lnTo>
                  <a:lnTo>
                    <a:pt x="135" y="153"/>
                  </a:lnTo>
                  <a:lnTo>
                    <a:pt x="131" y="146"/>
                  </a:lnTo>
                  <a:lnTo>
                    <a:pt x="124" y="140"/>
                  </a:lnTo>
                  <a:lnTo>
                    <a:pt x="119" y="130"/>
                  </a:lnTo>
                  <a:lnTo>
                    <a:pt x="115" y="126"/>
                  </a:lnTo>
                  <a:lnTo>
                    <a:pt x="108" y="119"/>
                  </a:lnTo>
                  <a:lnTo>
                    <a:pt x="103" y="114"/>
                  </a:lnTo>
                  <a:lnTo>
                    <a:pt x="96" y="107"/>
                  </a:lnTo>
                  <a:lnTo>
                    <a:pt x="92" y="101"/>
                  </a:lnTo>
                  <a:lnTo>
                    <a:pt x="85" y="94"/>
                  </a:lnTo>
                  <a:lnTo>
                    <a:pt x="78" y="87"/>
                  </a:lnTo>
                  <a:lnTo>
                    <a:pt x="73" y="82"/>
                  </a:lnTo>
                  <a:lnTo>
                    <a:pt x="67" y="75"/>
                  </a:lnTo>
                  <a:lnTo>
                    <a:pt x="62" y="69"/>
                  </a:lnTo>
                  <a:lnTo>
                    <a:pt x="55" y="64"/>
                  </a:lnTo>
                  <a:lnTo>
                    <a:pt x="48" y="59"/>
                  </a:lnTo>
                  <a:lnTo>
                    <a:pt x="44" y="53"/>
                  </a:lnTo>
                  <a:lnTo>
                    <a:pt x="32" y="41"/>
                  </a:lnTo>
                  <a:lnTo>
                    <a:pt x="23" y="34"/>
                  </a:lnTo>
                  <a:lnTo>
                    <a:pt x="12" y="23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7" y="7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3" y="7"/>
                  </a:lnTo>
                  <a:lnTo>
                    <a:pt x="28" y="9"/>
                  </a:lnTo>
                  <a:lnTo>
                    <a:pt x="35" y="16"/>
                  </a:lnTo>
                  <a:lnTo>
                    <a:pt x="41" y="20"/>
                  </a:lnTo>
                  <a:lnTo>
                    <a:pt x="48" y="27"/>
                  </a:lnTo>
                  <a:lnTo>
                    <a:pt x="57" y="34"/>
                  </a:lnTo>
                  <a:lnTo>
                    <a:pt x="67" y="41"/>
                  </a:lnTo>
                  <a:lnTo>
                    <a:pt x="76" y="50"/>
                  </a:lnTo>
                  <a:lnTo>
                    <a:pt x="87" y="59"/>
                  </a:lnTo>
                  <a:lnTo>
                    <a:pt x="92" y="66"/>
                  </a:lnTo>
                  <a:lnTo>
                    <a:pt x="99" y="71"/>
                  </a:lnTo>
                  <a:lnTo>
                    <a:pt x="103" y="75"/>
                  </a:lnTo>
                  <a:lnTo>
                    <a:pt x="110" y="82"/>
                  </a:lnTo>
                  <a:lnTo>
                    <a:pt x="117" y="87"/>
                  </a:lnTo>
                  <a:lnTo>
                    <a:pt x="124" y="94"/>
                  </a:lnTo>
                  <a:lnTo>
                    <a:pt x="128" y="98"/>
                  </a:lnTo>
                  <a:lnTo>
                    <a:pt x="135" y="105"/>
                  </a:lnTo>
                  <a:lnTo>
                    <a:pt x="142" y="110"/>
                  </a:lnTo>
                  <a:lnTo>
                    <a:pt x="147" y="117"/>
                  </a:lnTo>
                  <a:lnTo>
                    <a:pt x="154" y="124"/>
                  </a:lnTo>
                  <a:lnTo>
                    <a:pt x="161" y="128"/>
                  </a:lnTo>
                  <a:lnTo>
                    <a:pt x="165" y="135"/>
                  </a:lnTo>
                  <a:lnTo>
                    <a:pt x="172" y="142"/>
                  </a:lnTo>
                  <a:lnTo>
                    <a:pt x="179" y="149"/>
                  </a:lnTo>
                  <a:lnTo>
                    <a:pt x="186" y="158"/>
                  </a:lnTo>
                  <a:lnTo>
                    <a:pt x="190" y="162"/>
                  </a:lnTo>
                  <a:lnTo>
                    <a:pt x="197" y="169"/>
                  </a:lnTo>
                  <a:lnTo>
                    <a:pt x="204" y="178"/>
                  </a:lnTo>
                  <a:lnTo>
                    <a:pt x="211" y="185"/>
                  </a:lnTo>
                  <a:lnTo>
                    <a:pt x="218" y="192"/>
                  </a:lnTo>
                  <a:lnTo>
                    <a:pt x="222" y="201"/>
                  </a:lnTo>
                  <a:lnTo>
                    <a:pt x="229" y="206"/>
                  </a:lnTo>
                  <a:lnTo>
                    <a:pt x="236" y="217"/>
                  </a:lnTo>
                  <a:lnTo>
                    <a:pt x="241" y="224"/>
                  </a:lnTo>
                  <a:lnTo>
                    <a:pt x="248" y="233"/>
                  </a:lnTo>
                  <a:lnTo>
                    <a:pt x="254" y="240"/>
                  </a:lnTo>
                  <a:lnTo>
                    <a:pt x="261" y="247"/>
                  </a:lnTo>
                  <a:lnTo>
                    <a:pt x="266" y="256"/>
                  </a:lnTo>
                  <a:lnTo>
                    <a:pt x="270" y="266"/>
                  </a:lnTo>
                  <a:lnTo>
                    <a:pt x="277" y="272"/>
                  </a:lnTo>
                  <a:lnTo>
                    <a:pt x="282" y="282"/>
                  </a:lnTo>
                  <a:lnTo>
                    <a:pt x="289" y="288"/>
                  </a:lnTo>
                  <a:lnTo>
                    <a:pt x="293" y="298"/>
                  </a:lnTo>
                  <a:lnTo>
                    <a:pt x="298" y="304"/>
                  </a:lnTo>
                  <a:lnTo>
                    <a:pt x="305" y="316"/>
                  </a:lnTo>
                  <a:lnTo>
                    <a:pt x="307" y="323"/>
                  </a:lnTo>
                  <a:lnTo>
                    <a:pt x="314" y="332"/>
                  </a:lnTo>
                  <a:lnTo>
                    <a:pt x="316" y="341"/>
                  </a:lnTo>
                  <a:lnTo>
                    <a:pt x="321" y="350"/>
                  </a:lnTo>
                  <a:lnTo>
                    <a:pt x="300" y="355"/>
                  </a:lnTo>
                  <a:lnTo>
                    <a:pt x="277" y="336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241" name="Freeform 9"/>
            <p:cNvSpPr>
              <a:spLocks/>
            </p:cNvSpPr>
            <p:nvPr/>
          </p:nvSpPr>
          <p:spPr bwMode="auto">
            <a:xfrm rot="10800000">
              <a:off x="1486" y="2248"/>
              <a:ext cx="1040" cy="277"/>
            </a:xfrm>
            <a:custGeom>
              <a:avLst/>
              <a:gdLst>
                <a:gd name="T0" fmla="*/ 1000 w 955"/>
                <a:gd name="T1" fmla="*/ 147 h 254"/>
                <a:gd name="T2" fmla="*/ 970 w 955"/>
                <a:gd name="T3" fmla="*/ 137 h 254"/>
                <a:gd name="T4" fmla="*/ 930 w 955"/>
                <a:gd name="T5" fmla="*/ 128 h 254"/>
                <a:gd name="T6" fmla="*/ 901 w 955"/>
                <a:gd name="T7" fmla="*/ 120 h 254"/>
                <a:gd name="T8" fmla="*/ 868 w 955"/>
                <a:gd name="T9" fmla="*/ 116 h 254"/>
                <a:gd name="T10" fmla="*/ 831 w 955"/>
                <a:gd name="T11" fmla="*/ 110 h 254"/>
                <a:gd name="T12" fmla="*/ 791 w 955"/>
                <a:gd name="T13" fmla="*/ 103 h 254"/>
                <a:gd name="T14" fmla="*/ 746 w 955"/>
                <a:gd name="T15" fmla="*/ 100 h 254"/>
                <a:gd name="T16" fmla="*/ 698 w 955"/>
                <a:gd name="T17" fmla="*/ 98 h 254"/>
                <a:gd name="T18" fmla="*/ 646 w 955"/>
                <a:gd name="T19" fmla="*/ 98 h 254"/>
                <a:gd name="T20" fmla="*/ 594 w 955"/>
                <a:gd name="T21" fmla="*/ 100 h 254"/>
                <a:gd name="T22" fmla="*/ 534 w 955"/>
                <a:gd name="T23" fmla="*/ 103 h 254"/>
                <a:gd name="T24" fmla="*/ 474 w 955"/>
                <a:gd name="T25" fmla="*/ 110 h 254"/>
                <a:gd name="T26" fmla="*/ 414 w 955"/>
                <a:gd name="T27" fmla="*/ 116 h 254"/>
                <a:gd name="T28" fmla="*/ 359 w 955"/>
                <a:gd name="T29" fmla="*/ 116 h 254"/>
                <a:gd name="T30" fmla="*/ 309 w 955"/>
                <a:gd name="T31" fmla="*/ 110 h 254"/>
                <a:gd name="T32" fmla="*/ 262 w 955"/>
                <a:gd name="T33" fmla="*/ 108 h 254"/>
                <a:gd name="T34" fmla="*/ 220 w 955"/>
                <a:gd name="T35" fmla="*/ 98 h 254"/>
                <a:gd name="T36" fmla="*/ 185 w 955"/>
                <a:gd name="T37" fmla="*/ 87 h 254"/>
                <a:gd name="T38" fmla="*/ 150 w 955"/>
                <a:gd name="T39" fmla="*/ 75 h 254"/>
                <a:gd name="T40" fmla="*/ 122 w 955"/>
                <a:gd name="T41" fmla="*/ 65 h 254"/>
                <a:gd name="T42" fmla="*/ 97 w 955"/>
                <a:gd name="T43" fmla="*/ 52 h 254"/>
                <a:gd name="T44" fmla="*/ 70 w 955"/>
                <a:gd name="T45" fmla="*/ 38 h 254"/>
                <a:gd name="T46" fmla="*/ 40 w 955"/>
                <a:gd name="T47" fmla="*/ 15 h 254"/>
                <a:gd name="T48" fmla="*/ 23 w 955"/>
                <a:gd name="T49" fmla="*/ 0 h 254"/>
                <a:gd name="T50" fmla="*/ 8 w 955"/>
                <a:gd name="T51" fmla="*/ 33 h 254"/>
                <a:gd name="T52" fmla="*/ 25 w 955"/>
                <a:gd name="T53" fmla="*/ 56 h 254"/>
                <a:gd name="T54" fmla="*/ 60 w 955"/>
                <a:gd name="T55" fmla="*/ 81 h 254"/>
                <a:gd name="T56" fmla="*/ 83 w 955"/>
                <a:gd name="T57" fmla="*/ 98 h 254"/>
                <a:gd name="T58" fmla="*/ 110 w 955"/>
                <a:gd name="T59" fmla="*/ 112 h 254"/>
                <a:gd name="T60" fmla="*/ 139 w 955"/>
                <a:gd name="T61" fmla="*/ 128 h 254"/>
                <a:gd name="T62" fmla="*/ 174 w 955"/>
                <a:gd name="T63" fmla="*/ 141 h 254"/>
                <a:gd name="T64" fmla="*/ 215 w 955"/>
                <a:gd name="T65" fmla="*/ 155 h 254"/>
                <a:gd name="T66" fmla="*/ 259 w 955"/>
                <a:gd name="T67" fmla="*/ 165 h 254"/>
                <a:gd name="T68" fmla="*/ 307 w 955"/>
                <a:gd name="T69" fmla="*/ 172 h 254"/>
                <a:gd name="T70" fmla="*/ 362 w 955"/>
                <a:gd name="T71" fmla="*/ 178 h 254"/>
                <a:gd name="T72" fmla="*/ 419 w 955"/>
                <a:gd name="T73" fmla="*/ 180 h 254"/>
                <a:gd name="T74" fmla="*/ 484 w 955"/>
                <a:gd name="T75" fmla="*/ 176 h 254"/>
                <a:gd name="T76" fmla="*/ 547 w 955"/>
                <a:gd name="T77" fmla="*/ 172 h 254"/>
                <a:gd name="T78" fmla="*/ 607 w 955"/>
                <a:gd name="T79" fmla="*/ 172 h 254"/>
                <a:gd name="T80" fmla="*/ 663 w 955"/>
                <a:gd name="T81" fmla="*/ 176 h 254"/>
                <a:gd name="T82" fmla="*/ 715 w 955"/>
                <a:gd name="T83" fmla="*/ 180 h 254"/>
                <a:gd name="T84" fmla="*/ 766 w 955"/>
                <a:gd name="T85" fmla="*/ 185 h 254"/>
                <a:gd name="T86" fmla="*/ 810 w 955"/>
                <a:gd name="T87" fmla="*/ 195 h 254"/>
                <a:gd name="T88" fmla="*/ 853 w 955"/>
                <a:gd name="T89" fmla="*/ 205 h 254"/>
                <a:gd name="T90" fmla="*/ 893 w 955"/>
                <a:gd name="T91" fmla="*/ 218 h 254"/>
                <a:gd name="T92" fmla="*/ 922 w 955"/>
                <a:gd name="T93" fmla="*/ 228 h 254"/>
                <a:gd name="T94" fmla="*/ 953 w 955"/>
                <a:gd name="T95" fmla="*/ 238 h 254"/>
                <a:gd name="T96" fmla="*/ 980 w 955"/>
                <a:gd name="T97" fmla="*/ 248 h 254"/>
                <a:gd name="T98" fmla="*/ 1018 w 955"/>
                <a:gd name="T99" fmla="*/ 265 h 254"/>
                <a:gd name="T100" fmla="*/ 1040 w 955"/>
                <a:gd name="T101" fmla="*/ 277 h 25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55"/>
                <a:gd name="T154" fmla="*/ 0 h 254"/>
                <a:gd name="T155" fmla="*/ 955 w 955"/>
                <a:gd name="T156" fmla="*/ 254 h 25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55" h="254">
                  <a:moveTo>
                    <a:pt x="935" y="142"/>
                  </a:moveTo>
                  <a:lnTo>
                    <a:pt x="932" y="140"/>
                  </a:lnTo>
                  <a:lnTo>
                    <a:pt x="925" y="138"/>
                  </a:lnTo>
                  <a:lnTo>
                    <a:pt x="918" y="135"/>
                  </a:lnTo>
                  <a:lnTo>
                    <a:pt x="914" y="133"/>
                  </a:lnTo>
                  <a:lnTo>
                    <a:pt x="907" y="133"/>
                  </a:lnTo>
                  <a:lnTo>
                    <a:pt x="902" y="129"/>
                  </a:lnTo>
                  <a:lnTo>
                    <a:pt x="891" y="126"/>
                  </a:lnTo>
                  <a:lnTo>
                    <a:pt x="882" y="124"/>
                  </a:lnTo>
                  <a:lnTo>
                    <a:pt x="870" y="122"/>
                  </a:lnTo>
                  <a:lnTo>
                    <a:pt x="861" y="117"/>
                  </a:lnTo>
                  <a:lnTo>
                    <a:pt x="854" y="117"/>
                  </a:lnTo>
                  <a:lnTo>
                    <a:pt x="847" y="115"/>
                  </a:lnTo>
                  <a:lnTo>
                    <a:pt x="843" y="113"/>
                  </a:lnTo>
                  <a:lnTo>
                    <a:pt x="836" y="113"/>
                  </a:lnTo>
                  <a:lnTo>
                    <a:pt x="827" y="110"/>
                  </a:lnTo>
                  <a:lnTo>
                    <a:pt x="822" y="110"/>
                  </a:lnTo>
                  <a:lnTo>
                    <a:pt x="813" y="108"/>
                  </a:lnTo>
                  <a:lnTo>
                    <a:pt x="806" y="108"/>
                  </a:lnTo>
                  <a:lnTo>
                    <a:pt x="797" y="106"/>
                  </a:lnTo>
                  <a:lnTo>
                    <a:pt x="788" y="106"/>
                  </a:lnTo>
                  <a:lnTo>
                    <a:pt x="781" y="103"/>
                  </a:lnTo>
                  <a:lnTo>
                    <a:pt x="772" y="101"/>
                  </a:lnTo>
                  <a:lnTo>
                    <a:pt x="763" y="101"/>
                  </a:lnTo>
                  <a:lnTo>
                    <a:pt x="754" y="101"/>
                  </a:lnTo>
                  <a:lnTo>
                    <a:pt x="744" y="99"/>
                  </a:lnTo>
                  <a:lnTo>
                    <a:pt x="735" y="99"/>
                  </a:lnTo>
                  <a:lnTo>
                    <a:pt x="726" y="94"/>
                  </a:lnTo>
                  <a:lnTo>
                    <a:pt x="715" y="94"/>
                  </a:lnTo>
                  <a:lnTo>
                    <a:pt x="706" y="94"/>
                  </a:lnTo>
                  <a:lnTo>
                    <a:pt x="696" y="94"/>
                  </a:lnTo>
                  <a:lnTo>
                    <a:pt x="685" y="92"/>
                  </a:lnTo>
                  <a:lnTo>
                    <a:pt x="676" y="92"/>
                  </a:lnTo>
                  <a:lnTo>
                    <a:pt x="664" y="92"/>
                  </a:lnTo>
                  <a:lnTo>
                    <a:pt x="653" y="92"/>
                  </a:lnTo>
                  <a:lnTo>
                    <a:pt x="641" y="90"/>
                  </a:lnTo>
                  <a:lnTo>
                    <a:pt x="630" y="90"/>
                  </a:lnTo>
                  <a:lnTo>
                    <a:pt x="618" y="90"/>
                  </a:lnTo>
                  <a:lnTo>
                    <a:pt x="607" y="90"/>
                  </a:lnTo>
                  <a:lnTo>
                    <a:pt x="593" y="90"/>
                  </a:lnTo>
                  <a:lnTo>
                    <a:pt x="582" y="90"/>
                  </a:lnTo>
                  <a:lnTo>
                    <a:pt x="570" y="90"/>
                  </a:lnTo>
                  <a:lnTo>
                    <a:pt x="557" y="92"/>
                  </a:lnTo>
                  <a:lnTo>
                    <a:pt x="545" y="92"/>
                  </a:lnTo>
                  <a:lnTo>
                    <a:pt x="529" y="92"/>
                  </a:lnTo>
                  <a:lnTo>
                    <a:pt x="518" y="92"/>
                  </a:lnTo>
                  <a:lnTo>
                    <a:pt x="504" y="94"/>
                  </a:lnTo>
                  <a:lnTo>
                    <a:pt x="490" y="94"/>
                  </a:lnTo>
                  <a:lnTo>
                    <a:pt x="477" y="96"/>
                  </a:lnTo>
                  <a:lnTo>
                    <a:pt x="463" y="99"/>
                  </a:lnTo>
                  <a:lnTo>
                    <a:pt x="449" y="101"/>
                  </a:lnTo>
                  <a:lnTo>
                    <a:pt x="435" y="101"/>
                  </a:lnTo>
                  <a:lnTo>
                    <a:pt x="419" y="103"/>
                  </a:lnTo>
                  <a:lnTo>
                    <a:pt x="406" y="103"/>
                  </a:lnTo>
                  <a:lnTo>
                    <a:pt x="394" y="106"/>
                  </a:lnTo>
                  <a:lnTo>
                    <a:pt x="380" y="106"/>
                  </a:lnTo>
                  <a:lnTo>
                    <a:pt x="367" y="106"/>
                  </a:lnTo>
                  <a:lnTo>
                    <a:pt x="355" y="106"/>
                  </a:lnTo>
                  <a:lnTo>
                    <a:pt x="344" y="106"/>
                  </a:lnTo>
                  <a:lnTo>
                    <a:pt x="330" y="106"/>
                  </a:lnTo>
                  <a:lnTo>
                    <a:pt x="319" y="103"/>
                  </a:lnTo>
                  <a:lnTo>
                    <a:pt x="305" y="103"/>
                  </a:lnTo>
                  <a:lnTo>
                    <a:pt x="296" y="103"/>
                  </a:lnTo>
                  <a:lnTo>
                    <a:pt x="284" y="101"/>
                  </a:lnTo>
                  <a:lnTo>
                    <a:pt x="273" y="101"/>
                  </a:lnTo>
                  <a:lnTo>
                    <a:pt x="261" y="101"/>
                  </a:lnTo>
                  <a:lnTo>
                    <a:pt x="252" y="101"/>
                  </a:lnTo>
                  <a:lnTo>
                    <a:pt x="241" y="99"/>
                  </a:lnTo>
                  <a:lnTo>
                    <a:pt x="231" y="94"/>
                  </a:lnTo>
                  <a:lnTo>
                    <a:pt x="222" y="94"/>
                  </a:lnTo>
                  <a:lnTo>
                    <a:pt x="213" y="92"/>
                  </a:lnTo>
                  <a:lnTo>
                    <a:pt x="202" y="90"/>
                  </a:lnTo>
                  <a:lnTo>
                    <a:pt x="195" y="87"/>
                  </a:lnTo>
                  <a:lnTo>
                    <a:pt x="186" y="85"/>
                  </a:lnTo>
                  <a:lnTo>
                    <a:pt x="179" y="83"/>
                  </a:lnTo>
                  <a:lnTo>
                    <a:pt x="170" y="80"/>
                  </a:lnTo>
                  <a:lnTo>
                    <a:pt x="160" y="78"/>
                  </a:lnTo>
                  <a:lnTo>
                    <a:pt x="154" y="74"/>
                  </a:lnTo>
                  <a:lnTo>
                    <a:pt x="147" y="74"/>
                  </a:lnTo>
                  <a:lnTo>
                    <a:pt x="138" y="69"/>
                  </a:lnTo>
                  <a:lnTo>
                    <a:pt x="131" y="67"/>
                  </a:lnTo>
                  <a:lnTo>
                    <a:pt x="126" y="67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06" y="58"/>
                  </a:lnTo>
                  <a:lnTo>
                    <a:pt x="99" y="55"/>
                  </a:lnTo>
                  <a:lnTo>
                    <a:pt x="94" y="51"/>
                  </a:lnTo>
                  <a:lnTo>
                    <a:pt x="89" y="48"/>
                  </a:lnTo>
                  <a:lnTo>
                    <a:pt x="83" y="46"/>
                  </a:lnTo>
                  <a:lnTo>
                    <a:pt x="78" y="42"/>
                  </a:lnTo>
                  <a:lnTo>
                    <a:pt x="73" y="39"/>
                  </a:lnTo>
                  <a:lnTo>
                    <a:pt x="64" y="35"/>
                  </a:lnTo>
                  <a:lnTo>
                    <a:pt x="55" y="30"/>
                  </a:lnTo>
                  <a:lnTo>
                    <a:pt x="51" y="23"/>
                  </a:lnTo>
                  <a:lnTo>
                    <a:pt x="44" y="19"/>
                  </a:lnTo>
                  <a:lnTo>
                    <a:pt x="37" y="14"/>
                  </a:lnTo>
                  <a:lnTo>
                    <a:pt x="32" y="12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1" y="0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7" y="30"/>
                  </a:lnTo>
                  <a:lnTo>
                    <a:pt x="9" y="35"/>
                  </a:lnTo>
                  <a:lnTo>
                    <a:pt x="12" y="39"/>
                  </a:lnTo>
                  <a:lnTo>
                    <a:pt x="19" y="44"/>
                  </a:lnTo>
                  <a:lnTo>
                    <a:pt x="23" y="51"/>
                  </a:lnTo>
                  <a:lnTo>
                    <a:pt x="28" y="55"/>
                  </a:lnTo>
                  <a:lnTo>
                    <a:pt x="37" y="62"/>
                  </a:lnTo>
                  <a:lnTo>
                    <a:pt x="46" y="67"/>
                  </a:lnTo>
                  <a:lnTo>
                    <a:pt x="55" y="74"/>
                  </a:lnTo>
                  <a:lnTo>
                    <a:pt x="60" y="78"/>
                  </a:lnTo>
                  <a:lnTo>
                    <a:pt x="64" y="80"/>
                  </a:lnTo>
                  <a:lnTo>
                    <a:pt x="71" y="83"/>
                  </a:lnTo>
                  <a:lnTo>
                    <a:pt x="76" y="90"/>
                  </a:lnTo>
                  <a:lnTo>
                    <a:pt x="83" y="92"/>
                  </a:lnTo>
                  <a:lnTo>
                    <a:pt x="87" y="94"/>
                  </a:lnTo>
                  <a:lnTo>
                    <a:pt x="94" y="99"/>
                  </a:lnTo>
                  <a:lnTo>
                    <a:pt x="101" y="103"/>
                  </a:lnTo>
                  <a:lnTo>
                    <a:pt x="108" y="106"/>
                  </a:lnTo>
                  <a:lnTo>
                    <a:pt x="112" y="110"/>
                  </a:lnTo>
                  <a:lnTo>
                    <a:pt x="122" y="113"/>
                  </a:lnTo>
                  <a:lnTo>
                    <a:pt x="128" y="117"/>
                  </a:lnTo>
                  <a:lnTo>
                    <a:pt x="135" y="119"/>
                  </a:lnTo>
                  <a:lnTo>
                    <a:pt x="142" y="122"/>
                  </a:lnTo>
                  <a:lnTo>
                    <a:pt x="151" y="126"/>
                  </a:lnTo>
                  <a:lnTo>
                    <a:pt x="160" y="129"/>
                  </a:lnTo>
                  <a:lnTo>
                    <a:pt x="170" y="133"/>
                  </a:lnTo>
                  <a:lnTo>
                    <a:pt x="177" y="135"/>
                  </a:lnTo>
                  <a:lnTo>
                    <a:pt x="186" y="138"/>
                  </a:lnTo>
                  <a:lnTo>
                    <a:pt x="197" y="142"/>
                  </a:lnTo>
                  <a:lnTo>
                    <a:pt x="206" y="145"/>
                  </a:lnTo>
                  <a:lnTo>
                    <a:pt x="218" y="147"/>
                  </a:lnTo>
                  <a:lnTo>
                    <a:pt x="227" y="149"/>
                  </a:lnTo>
                  <a:lnTo>
                    <a:pt x="238" y="151"/>
                  </a:lnTo>
                  <a:lnTo>
                    <a:pt x="248" y="154"/>
                  </a:lnTo>
                  <a:lnTo>
                    <a:pt x="259" y="154"/>
                  </a:lnTo>
                  <a:lnTo>
                    <a:pt x="268" y="156"/>
                  </a:lnTo>
                  <a:lnTo>
                    <a:pt x="282" y="158"/>
                  </a:lnTo>
                  <a:lnTo>
                    <a:pt x="293" y="161"/>
                  </a:lnTo>
                  <a:lnTo>
                    <a:pt x="305" y="161"/>
                  </a:lnTo>
                  <a:lnTo>
                    <a:pt x="319" y="161"/>
                  </a:lnTo>
                  <a:lnTo>
                    <a:pt x="332" y="163"/>
                  </a:lnTo>
                  <a:lnTo>
                    <a:pt x="344" y="163"/>
                  </a:lnTo>
                  <a:lnTo>
                    <a:pt x="357" y="163"/>
                  </a:lnTo>
                  <a:lnTo>
                    <a:pt x="371" y="163"/>
                  </a:lnTo>
                  <a:lnTo>
                    <a:pt x="385" y="165"/>
                  </a:lnTo>
                  <a:lnTo>
                    <a:pt x="399" y="163"/>
                  </a:lnTo>
                  <a:lnTo>
                    <a:pt x="415" y="163"/>
                  </a:lnTo>
                  <a:lnTo>
                    <a:pt x="428" y="161"/>
                  </a:lnTo>
                  <a:lnTo>
                    <a:pt x="444" y="161"/>
                  </a:lnTo>
                  <a:lnTo>
                    <a:pt x="458" y="161"/>
                  </a:lnTo>
                  <a:lnTo>
                    <a:pt x="474" y="161"/>
                  </a:lnTo>
                  <a:lnTo>
                    <a:pt x="486" y="158"/>
                  </a:lnTo>
                  <a:lnTo>
                    <a:pt x="502" y="158"/>
                  </a:lnTo>
                  <a:lnTo>
                    <a:pt x="515" y="158"/>
                  </a:lnTo>
                  <a:lnTo>
                    <a:pt x="529" y="158"/>
                  </a:lnTo>
                  <a:lnTo>
                    <a:pt x="543" y="158"/>
                  </a:lnTo>
                  <a:lnTo>
                    <a:pt x="557" y="158"/>
                  </a:lnTo>
                  <a:lnTo>
                    <a:pt x="570" y="158"/>
                  </a:lnTo>
                  <a:lnTo>
                    <a:pt x="582" y="158"/>
                  </a:lnTo>
                  <a:lnTo>
                    <a:pt x="596" y="161"/>
                  </a:lnTo>
                  <a:lnTo>
                    <a:pt x="609" y="161"/>
                  </a:lnTo>
                  <a:lnTo>
                    <a:pt x="621" y="161"/>
                  </a:lnTo>
                  <a:lnTo>
                    <a:pt x="635" y="161"/>
                  </a:lnTo>
                  <a:lnTo>
                    <a:pt x="646" y="163"/>
                  </a:lnTo>
                  <a:lnTo>
                    <a:pt x="657" y="165"/>
                  </a:lnTo>
                  <a:lnTo>
                    <a:pt x="669" y="165"/>
                  </a:lnTo>
                  <a:lnTo>
                    <a:pt x="680" y="167"/>
                  </a:lnTo>
                  <a:lnTo>
                    <a:pt x="692" y="170"/>
                  </a:lnTo>
                  <a:lnTo>
                    <a:pt x="703" y="170"/>
                  </a:lnTo>
                  <a:lnTo>
                    <a:pt x="712" y="172"/>
                  </a:lnTo>
                  <a:lnTo>
                    <a:pt x="724" y="177"/>
                  </a:lnTo>
                  <a:lnTo>
                    <a:pt x="735" y="177"/>
                  </a:lnTo>
                  <a:lnTo>
                    <a:pt x="744" y="179"/>
                  </a:lnTo>
                  <a:lnTo>
                    <a:pt x="756" y="181"/>
                  </a:lnTo>
                  <a:lnTo>
                    <a:pt x="763" y="184"/>
                  </a:lnTo>
                  <a:lnTo>
                    <a:pt x="772" y="186"/>
                  </a:lnTo>
                  <a:lnTo>
                    <a:pt x="783" y="188"/>
                  </a:lnTo>
                  <a:lnTo>
                    <a:pt x="793" y="190"/>
                  </a:lnTo>
                  <a:lnTo>
                    <a:pt x="802" y="193"/>
                  </a:lnTo>
                  <a:lnTo>
                    <a:pt x="811" y="197"/>
                  </a:lnTo>
                  <a:lnTo>
                    <a:pt x="820" y="200"/>
                  </a:lnTo>
                  <a:lnTo>
                    <a:pt x="827" y="202"/>
                  </a:lnTo>
                  <a:lnTo>
                    <a:pt x="831" y="204"/>
                  </a:lnTo>
                  <a:lnTo>
                    <a:pt x="841" y="204"/>
                  </a:lnTo>
                  <a:lnTo>
                    <a:pt x="847" y="209"/>
                  </a:lnTo>
                  <a:lnTo>
                    <a:pt x="854" y="211"/>
                  </a:lnTo>
                  <a:lnTo>
                    <a:pt x="861" y="213"/>
                  </a:lnTo>
                  <a:lnTo>
                    <a:pt x="870" y="213"/>
                  </a:lnTo>
                  <a:lnTo>
                    <a:pt x="875" y="218"/>
                  </a:lnTo>
                  <a:lnTo>
                    <a:pt x="882" y="220"/>
                  </a:lnTo>
                  <a:lnTo>
                    <a:pt x="886" y="222"/>
                  </a:lnTo>
                  <a:lnTo>
                    <a:pt x="893" y="225"/>
                  </a:lnTo>
                  <a:lnTo>
                    <a:pt x="900" y="227"/>
                  </a:lnTo>
                  <a:lnTo>
                    <a:pt x="907" y="232"/>
                  </a:lnTo>
                  <a:lnTo>
                    <a:pt x="918" y="236"/>
                  </a:lnTo>
                  <a:lnTo>
                    <a:pt x="925" y="241"/>
                  </a:lnTo>
                  <a:lnTo>
                    <a:pt x="935" y="243"/>
                  </a:lnTo>
                  <a:lnTo>
                    <a:pt x="939" y="248"/>
                  </a:lnTo>
                  <a:lnTo>
                    <a:pt x="946" y="248"/>
                  </a:lnTo>
                  <a:lnTo>
                    <a:pt x="951" y="252"/>
                  </a:lnTo>
                  <a:lnTo>
                    <a:pt x="955" y="254"/>
                  </a:lnTo>
                  <a:lnTo>
                    <a:pt x="935" y="142"/>
                  </a:lnTo>
                  <a:close/>
                </a:path>
              </a:pathLst>
            </a:custGeom>
            <a:gradFill rotWithShape="1">
              <a:gsLst>
                <a:gs pos="0">
                  <a:srgbClr val="996633"/>
                </a:gs>
                <a:gs pos="50000">
                  <a:srgbClr val="CC6600"/>
                </a:gs>
                <a:gs pos="100000">
                  <a:srgbClr val="9966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82634" name="Freeform 10"/>
            <p:cNvSpPr>
              <a:spLocks/>
            </p:cNvSpPr>
            <p:nvPr/>
          </p:nvSpPr>
          <p:spPr bwMode="auto">
            <a:xfrm rot="10800000">
              <a:off x="651" y="2624"/>
              <a:ext cx="194" cy="359"/>
            </a:xfrm>
            <a:custGeom>
              <a:avLst/>
              <a:gdLst/>
              <a:ahLst/>
              <a:cxnLst>
                <a:cxn ang="0">
                  <a:pos x="43" y="325"/>
                </a:cxn>
                <a:cxn ang="0">
                  <a:pos x="36" y="314"/>
                </a:cxn>
                <a:cxn ang="0">
                  <a:pos x="29" y="302"/>
                </a:cxn>
                <a:cxn ang="0">
                  <a:pos x="20" y="288"/>
                </a:cxn>
                <a:cxn ang="0">
                  <a:pos x="16" y="268"/>
                </a:cxn>
                <a:cxn ang="0">
                  <a:pos x="9" y="247"/>
                </a:cxn>
                <a:cxn ang="0">
                  <a:pos x="4" y="231"/>
                </a:cxn>
                <a:cxn ang="0">
                  <a:pos x="2" y="217"/>
                </a:cxn>
                <a:cxn ang="0">
                  <a:pos x="0" y="206"/>
                </a:cxn>
                <a:cxn ang="0">
                  <a:pos x="0" y="195"/>
                </a:cxn>
                <a:cxn ang="0">
                  <a:pos x="0" y="179"/>
                </a:cxn>
                <a:cxn ang="0">
                  <a:pos x="0" y="167"/>
                </a:cxn>
                <a:cxn ang="0">
                  <a:pos x="2" y="153"/>
                </a:cxn>
                <a:cxn ang="0">
                  <a:pos x="4" y="140"/>
                </a:cxn>
                <a:cxn ang="0">
                  <a:pos x="11" y="126"/>
                </a:cxn>
                <a:cxn ang="0">
                  <a:pos x="16" y="114"/>
                </a:cxn>
                <a:cxn ang="0">
                  <a:pos x="23" y="98"/>
                </a:cxn>
                <a:cxn ang="0">
                  <a:pos x="32" y="85"/>
                </a:cxn>
                <a:cxn ang="0">
                  <a:pos x="43" y="71"/>
                </a:cxn>
                <a:cxn ang="0">
                  <a:pos x="52" y="57"/>
                </a:cxn>
                <a:cxn ang="0">
                  <a:pos x="66" y="43"/>
                </a:cxn>
                <a:cxn ang="0">
                  <a:pos x="82" y="32"/>
                </a:cxn>
                <a:cxn ang="0">
                  <a:pos x="103" y="18"/>
                </a:cxn>
                <a:cxn ang="0">
                  <a:pos x="121" y="4"/>
                </a:cxn>
                <a:cxn ang="0">
                  <a:pos x="135" y="4"/>
                </a:cxn>
                <a:cxn ang="0">
                  <a:pos x="142" y="14"/>
                </a:cxn>
                <a:cxn ang="0">
                  <a:pos x="151" y="32"/>
                </a:cxn>
                <a:cxn ang="0">
                  <a:pos x="155" y="41"/>
                </a:cxn>
                <a:cxn ang="0">
                  <a:pos x="160" y="55"/>
                </a:cxn>
                <a:cxn ang="0">
                  <a:pos x="165" y="66"/>
                </a:cxn>
                <a:cxn ang="0">
                  <a:pos x="167" y="82"/>
                </a:cxn>
                <a:cxn ang="0">
                  <a:pos x="171" y="96"/>
                </a:cxn>
                <a:cxn ang="0">
                  <a:pos x="174" y="114"/>
                </a:cxn>
                <a:cxn ang="0">
                  <a:pos x="176" y="130"/>
                </a:cxn>
                <a:cxn ang="0">
                  <a:pos x="178" y="149"/>
                </a:cxn>
                <a:cxn ang="0">
                  <a:pos x="174" y="167"/>
                </a:cxn>
                <a:cxn ang="0">
                  <a:pos x="174" y="188"/>
                </a:cxn>
                <a:cxn ang="0">
                  <a:pos x="167" y="206"/>
                </a:cxn>
                <a:cxn ang="0">
                  <a:pos x="160" y="222"/>
                </a:cxn>
                <a:cxn ang="0">
                  <a:pos x="151" y="238"/>
                </a:cxn>
                <a:cxn ang="0">
                  <a:pos x="142" y="254"/>
                </a:cxn>
                <a:cxn ang="0">
                  <a:pos x="130" y="266"/>
                </a:cxn>
                <a:cxn ang="0">
                  <a:pos x="121" y="277"/>
                </a:cxn>
                <a:cxn ang="0">
                  <a:pos x="100" y="298"/>
                </a:cxn>
                <a:cxn ang="0">
                  <a:pos x="80" y="311"/>
                </a:cxn>
                <a:cxn ang="0">
                  <a:pos x="62" y="321"/>
                </a:cxn>
                <a:cxn ang="0">
                  <a:pos x="50" y="325"/>
                </a:cxn>
                <a:cxn ang="0">
                  <a:pos x="48" y="330"/>
                </a:cxn>
              </a:cxnLst>
              <a:rect l="0" t="0" r="r" b="b"/>
              <a:pathLst>
                <a:path w="178" h="330">
                  <a:moveTo>
                    <a:pt x="48" y="330"/>
                  </a:moveTo>
                  <a:lnTo>
                    <a:pt x="43" y="325"/>
                  </a:lnTo>
                  <a:lnTo>
                    <a:pt x="41" y="321"/>
                  </a:lnTo>
                  <a:lnTo>
                    <a:pt x="36" y="314"/>
                  </a:lnTo>
                  <a:lnTo>
                    <a:pt x="32" y="309"/>
                  </a:lnTo>
                  <a:lnTo>
                    <a:pt x="29" y="302"/>
                  </a:lnTo>
                  <a:lnTo>
                    <a:pt x="27" y="295"/>
                  </a:lnTo>
                  <a:lnTo>
                    <a:pt x="20" y="288"/>
                  </a:lnTo>
                  <a:lnTo>
                    <a:pt x="18" y="277"/>
                  </a:lnTo>
                  <a:lnTo>
                    <a:pt x="16" y="268"/>
                  </a:lnTo>
                  <a:lnTo>
                    <a:pt x="11" y="259"/>
                  </a:lnTo>
                  <a:lnTo>
                    <a:pt x="9" y="247"/>
                  </a:lnTo>
                  <a:lnTo>
                    <a:pt x="4" y="238"/>
                  </a:lnTo>
                  <a:lnTo>
                    <a:pt x="4" y="231"/>
                  </a:lnTo>
                  <a:lnTo>
                    <a:pt x="2" y="224"/>
                  </a:lnTo>
                  <a:lnTo>
                    <a:pt x="2" y="217"/>
                  </a:lnTo>
                  <a:lnTo>
                    <a:pt x="2" y="213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0" y="179"/>
                  </a:lnTo>
                  <a:lnTo>
                    <a:pt x="0" y="174"/>
                  </a:lnTo>
                  <a:lnTo>
                    <a:pt x="0" y="167"/>
                  </a:lnTo>
                  <a:lnTo>
                    <a:pt x="2" y="162"/>
                  </a:lnTo>
                  <a:lnTo>
                    <a:pt x="2" y="153"/>
                  </a:lnTo>
                  <a:lnTo>
                    <a:pt x="4" y="146"/>
                  </a:lnTo>
                  <a:lnTo>
                    <a:pt x="4" y="140"/>
                  </a:lnTo>
                  <a:lnTo>
                    <a:pt x="9" y="133"/>
                  </a:lnTo>
                  <a:lnTo>
                    <a:pt x="11" y="126"/>
                  </a:lnTo>
                  <a:lnTo>
                    <a:pt x="13" y="119"/>
                  </a:lnTo>
                  <a:lnTo>
                    <a:pt x="16" y="114"/>
                  </a:lnTo>
                  <a:lnTo>
                    <a:pt x="20" y="108"/>
                  </a:lnTo>
                  <a:lnTo>
                    <a:pt x="23" y="98"/>
                  </a:lnTo>
                  <a:lnTo>
                    <a:pt x="27" y="91"/>
                  </a:lnTo>
                  <a:lnTo>
                    <a:pt x="32" y="85"/>
                  </a:lnTo>
                  <a:lnTo>
                    <a:pt x="36" y="78"/>
                  </a:lnTo>
                  <a:lnTo>
                    <a:pt x="43" y="71"/>
                  </a:lnTo>
                  <a:lnTo>
                    <a:pt x="48" y="64"/>
                  </a:lnTo>
                  <a:lnTo>
                    <a:pt x="52" y="57"/>
                  </a:lnTo>
                  <a:lnTo>
                    <a:pt x="62" y="53"/>
                  </a:lnTo>
                  <a:lnTo>
                    <a:pt x="66" y="43"/>
                  </a:lnTo>
                  <a:lnTo>
                    <a:pt x="75" y="39"/>
                  </a:lnTo>
                  <a:lnTo>
                    <a:pt x="82" y="32"/>
                  </a:lnTo>
                  <a:lnTo>
                    <a:pt x="91" y="25"/>
                  </a:lnTo>
                  <a:lnTo>
                    <a:pt x="103" y="18"/>
                  </a:lnTo>
                  <a:lnTo>
                    <a:pt x="110" y="11"/>
                  </a:lnTo>
                  <a:lnTo>
                    <a:pt x="121" y="4"/>
                  </a:lnTo>
                  <a:lnTo>
                    <a:pt x="132" y="0"/>
                  </a:lnTo>
                  <a:lnTo>
                    <a:pt x="135" y="4"/>
                  </a:lnTo>
                  <a:lnTo>
                    <a:pt x="135" y="7"/>
                  </a:lnTo>
                  <a:lnTo>
                    <a:pt x="142" y="14"/>
                  </a:lnTo>
                  <a:lnTo>
                    <a:pt x="146" y="21"/>
                  </a:lnTo>
                  <a:lnTo>
                    <a:pt x="151" y="32"/>
                  </a:lnTo>
                  <a:lnTo>
                    <a:pt x="151" y="34"/>
                  </a:lnTo>
                  <a:lnTo>
                    <a:pt x="155" y="41"/>
                  </a:lnTo>
                  <a:lnTo>
                    <a:pt x="158" y="48"/>
                  </a:lnTo>
                  <a:lnTo>
                    <a:pt x="160" y="55"/>
                  </a:lnTo>
                  <a:lnTo>
                    <a:pt x="162" y="59"/>
                  </a:lnTo>
                  <a:lnTo>
                    <a:pt x="165" y="66"/>
                  </a:lnTo>
                  <a:lnTo>
                    <a:pt x="165" y="71"/>
                  </a:lnTo>
                  <a:lnTo>
                    <a:pt x="167" y="82"/>
                  </a:lnTo>
                  <a:lnTo>
                    <a:pt x="169" y="87"/>
                  </a:lnTo>
                  <a:lnTo>
                    <a:pt x="171" y="96"/>
                  </a:lnTo>
                  <a:lnTo>
                    <a:pt x="174" y="103"/>
                  </a:lnTo>
                  <a:lnTo>
                    <a:pt x="174" y="114"/>
                  </a:lnTo>
                  <a:lnTo>
                    <a:pt x="174" y="121"/>
                  </a:lnTo>
                  <a:lnTo>
                    <a:pt x="176" y="130"/>
                  </a:lnTo>
                  <a:lnTo>
                    <a:pt x="176" y="140"/>
                  </a:lnTo>
                  <a:lnTo>
                    <a:pt x="178" y="149"/>
                  </a:lnTo>
                  <a:lnTo>
                    <a:pt x="176" y="158"/>
                  </a:lnTo>
                  <a:lnTo>
                    <a:pt x="174" y="167"/>
                  </a:lnTo>
                  <a:lnTo>
                    <a:pt x="174" y="179"/>
                  </a:lnTo>
                  <a:lnTo>
                    <a:pt x="174" y="188"/>
                  </a:lnTo>
                  <a:lnTo>
                    <a:pt x="169" y="197"/>
                  </a:lnTo>
                  <a:lnTo>
                    <a:pt x="167" y="206"/>
                  </a:lnTo>
                  <a:lnTo>
                    <a:pt x="162" y="215"/>
                  </a:lnTo>
                  <a:lnTo>
                    <a:pt x="160" y="222"/>
                  </a:lnTo>
                  <a:lnTo>
                    <a:pt x="155" y="231"/>
                  </a:lnTo>
                  <a:lnTo>
                    <a:pt x="151" y="238"/>
                  </a:lnTo>
                  <a:lnTo>
                    <a:pt x="146" y="245"/>
                  </a:lnTo>
                  <a:lnTo>
                    <a:pt x="142" y="254"/>
                  </a:lnTo>
                  <a:lnTo>
                    <a:pt x="135" y="261"/>
                  </a:lnTo>
                  <a:lnTo>
                    <a:pt x="130" y="266"/>
                  </a:lnTo>
                  <a:lnTo>
                    <a:pt x="126" y="272"/>
                  </a:lnTo>
                  <a:lnTo>
                    <a:pt x="121" y="277"/>
                  </a:lnTo>
                  <a:lnTo>
                    <a:pt x="110" y="288"/>
                  </a:lnTo>
                  <a:lnTo>
                    <a:pt x="100" y="298"/>
                  </a:lnTo>
                  <a:lnTo>
                    <a:pt x="89" y="304"/>
                  </a:lnTo>
                  <a:lnTo>
                    <a:pt x="80" y="311"/>
                  </a:lnTo>
                  <a:lnTo>
                    <a:pt x="71" y="316"/>
                  </a:lnTo>
                  <a:lnTo>
                    <a:pt x="62" y="321"/>
                  </a:lnTo>
                  <a:lnTo>
                    <a:pt x="55" y="323"/>
                  </a:lnTo>
                  <a:lnTo>
                    <a:pt x="50" y="325"/>
                  </a:lnTo>
                  <a:lnTo>
                    <a:pt x="48" y="327"/>
                  </a:lnTo>
                  <a:lnTo>
                    <a:pt x="48" y="330"/>
                  </a:lnTo>
                  <a:lnTo>
                    <a:pt x="48" y="33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35" name="Freeform 11"/>
            <p:cNvSpPr>
              <a:spLocks/>
            </p:cNvSpPr>
            <p:nvPr/>
          </p:nvSpPr>
          <p:spPr bwMode="auto">
            <a:xfrm rot="10800000">
              <a:off x="1044" y="2400"/>
              <a:ext cx="155" cy="407"/>
            </a:xfrm>
            <a:custGeom>
              <a:avLst/>
              <a:gdLst/>
              <a:ahLst/>
              <a:cxnLst>
                <a:cxn ang="0">
                  <a:pos x="37" y="372"/>
                </a:cxn>
                <a:cxn ang="0">
                  <a:pos x="30" y="358"/>
                </a:cxn>
                <a:cxn ang="0">
                  <a:pos x="23" y="342"/>
                </a:cxn>
                <a:cxn ang="0">
                  <a:pos x="19" y="326"/>
                </a:cxn>
                <a:cxn ang="0">
                  <a:pos x="12" y="305"/>
                </a:cxn>
                <a:cxn ang="0">
                  <a:pos x="7" y="289"/>
                </a:cxn>
                <a:cxn ang="0">
                  <a:pos x="5" y="275"/>
                </a:cxn>
                <a:cxn ang="0">
                  <a:pos x="3" y="262"/>
                </a:cxn>
                <a:cxn ang="0">
                  <a:pos x="3" y="248"/>
                </a:cxn>
                <a:cxn ang="0">
                  <a:pos x="0" y="234"/>
                </a:cxn>
                <a:cxn ang="0">
                  <a:pos x="0" y="218"/>
                </a:cxn>
                <a:cxn ang="0">
                  <a:pos x="0" y="202"/>
                </a:cxn>
                <a:cxn ang="0">
                  <a:pos x="0" y="188"/>
                </a:cxn>
                <a:cxn ang="0">
                  <a:pos x="0" y="175"/>
                </a:cxn>
                <a:cxn ang="0">
                  <a:pos x="3" y="159"/>
                </a:cxn>
                <a:cxn ang="0">
                  <a:pos x="7" y="142"/>
                </a:cxn>
                <a:cxn ang="0">
                  <a:pos x="12" y="126"/>
                </a:cxn>
                <a:cxn ang="0">
                  <a:pos x="17" y="110"/>
                </a:cxn>
                <a:cxn ang="0">
                  <a:pos x="26" y="94"/>
                </a:cxn>
                <a:cxn ang="0">
                  <a:pos x="33" y="78"/>
                </a:cxn>
                <a:cxn ang="0">
                  <a:pos x="44" y="65"/>
                </a:cxn>
                <a:cxn ang="0">
                  <a:pos x="53" y="49"/>
                </a:cxn>
                <a:cxn ang="0">
                  <a:pos x="65" y="33"/>
                </a:cxn>
                <a:cxn ang="0">
                  <a:pos x="81" y="19"/>
                </a:cxn>
                <a:cxn ang="0">
                  <a:pos x="97" y="5"/>
                </a:cxn>
                <a:cxn ang="0">
                  <a:pos x="108" y="3"/>
                </a:cxn>
                <a:cxn ang="0">
                  <a:pos x="113" y="14"/>
                </a:cxn>
                <a:cxn ang="0">
                  <a:pos x="120" y="33"/>
                </a:cxn>
                <a:cxn ang="0">
                  <a:pos x="124" y="44"/>
                </a:cxn>
                <a:cxn ang="0">
                  <a:pos x="129" y="60"/>
                </a:cxn>
                <a:cxn ang="0">
                  <a:pos x="131" y="74"/>
                </a:cxn>
                <a:cxn ang="0">
                  <a:pos x="136" y="90"/>
                </a:cxn>
                <a:cxn ang="0">
                  <a:pos x="138" y="108"/>
                </a:cxn>
                <a:cxn ang="0">
                  <a:pos x="140" y="126"/>
                </a:cxn>
                <a:cxn ang="0">
                  <a:pos x="140" y="145"/>
                </a:cxn>
                <a:cxn ang="0">
                  <a:pos x="142" y="168"/>
                </a:cxn>
                <a:cxn ang="0">
                  <a:pos x="140" y="188"/>
                </a:cxn>
                <a:cxn ang="0">
                  <a:pos x="140" y="202"/>
                </a:cxn>
                <a:cxn ang="0">
                  <a:pos x="140" y="213"/>
                </a:cxn>
                <a:cxn ang="0">
                  <a:pos x="136" y="234"/>
                </a:cxn>
                <a:cxn ang="0">
                  <a:pos x="129" y="255"/>
                </a:cxn>
                <a:cxn ang="0">
                  <a:pos x="122" y="273"/>
                </a:cxn>
                <a:cxn ang="0">
                  <a:pos x="115" y="289"/>
                </a:cxn>
                <a:cxn ang="0">
                  <a:pos x="108" y="305"/>
                </a:cxn>
                <a:cxn ang="0">
                  <a:pos x="97" y="319"/>
                </a:cxn>
                <a:cxn ang="0">
                  <a:pos x="90" y="330"/>
                </a:cxn>
                <a:cxn ang="0">
                  <a:pos x="81" y="339"/>
                </a:cxn>
                <a:cxn ang="0">
                  <a:pos x="65" y="355"/>
                </a:cxn>
                <a:cxn ang="0">
                  <a:pos x="51" y="365"/>
                </a:cxn>
                <a:cxn ang="0">
                  <a:pos x="37" y="374"/>
                </a:cxn>
              </a:cxnLst>
              <a:rect l="0" t="0" r="r" b="b"/>
              <a:pathLst>
                <a:path w="142" h="374">
                  <a:moveTo>
                    <a:pt x="37" y="374"/>
                  </a:moveTo>
                  <a:lnTo>
                    <a:pt x="37" y="372"/>
                  </a:lnTo>
                  <a:lnTo>
                    <a:pt x="33" y="365"/>
                  </a:lnTo>
                  <a:lnTo>
                    <a:pt x="30" y="358"/>
                  </a:lnTo>
                  <a:lnTo>
                    <a:pt x="26" y="351"/>
                  </a:lnTo>
                  <a:lnTo>
                    <a:pt x="23" y="342"/>
                  </a:lnTo>
                  <a:lnTo>
                    <a:pt x="21" y="337"/>
                  </a:lnTo>
                  <a:lnTo>
                    <a:pt x="19" y="326"/>
                  </a:lnTo>
                  <a:lnTo>
                    <a:pt x="17" y="317"/>
                  </a:lnTo>
                  <a:lnTo>
                    <a:pt x="12" y="305"/>
                  </a:lnTo>
                  <a:lnTo>
                    <a:pt x="10" y="294"/>
                  </a:lnTo>
                  <a:lnTo>
                    <a:pt x="7" y="289"/>
                  </a:lnTo>
                  <a:lnTo>
                    <a:pt x="5" y="282"/>
                  </a:lnTo>
                  <a:lnTo>
                    <a:pt x="5" y="275"/>
                  </a:lnTo>
                  <a:lnTo>
                    <a:pt x="5" y="268"/>
                  </a:lnTo>
                  <a:lnTo>
                    <a:pt x="3" y="262"/>
                  </a:lnTo>
                  <a:lnTo>
                    <a:pt x="3" y="257"/>
                  </a:lnTo>
                  <a:lnTo>
                    <a:pt x="3" y="248"/>
                  </a:lnTo>
                  <a:lnTo>
                    <a:pt x="3" y="241"/>
                  </a:lnTo>
                  <a:lnTo>
                    <a:pt x="0" y="234"/>
                  </a:lnTo>
                  <a:lnTo>
                    <a:pt x="0" y="227"/>
                  </a:lnTo>
                  <a:lnTo>
                    <a:pt x="0" y="218"/>
                  </a:lnTo>
                  <a:lnTo>
                    <a:pt x="0" y="213"/>
                  </a:lnTo>
                  <a:lnTo>
                    <a:pt x="0" y="202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5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5" y="152"/>
                  </a:lnTo>
                  <a:lnTo>
                    <a:pt x="7" y="142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7" y="120"/>
                  </a:lnTo>
                  <a:lnTo>
                    <a:pt x="17" y="110"/>
                  </a:lnTo>
                  <a:lnTo>
                    <a:pt x="21" y="104"/>
                  </a:lnTo>
                  <a:lnTo>
                    <a:pt x="26" y="94"/>
                  </a:lnTo>
                  <a:lnTo>
                    <a:pt x="28" y="88"/>
                  </a:lnTo>
                  <a:lnTo>
                    <a:pt x="33" y="78"/>
                  </a:lnTo>
                  <a:lnTo>
                    <a:pt x="37" y="71"/>
                  </a:lnTo>
                  <a:lnTo>
                    <a:pt x="44" y="65"/>
                  </a:lnTo>
                  <a:lnTo>
                    <a:pt x="49" y="58"/>
                  </a:lnTo>
                  <a:lnTo>
                    <a:pt x="53" y="49"/>
                  </a:lnTo>
                  <a:lnTo>
                    <a:pt x="60" y="42"/>
                  </a:lnTo>
                  <a:lnTo>
                    <a:pt x="65" y="33"/>
                  </a:lnTo>
                  <a:lnTo>
                    <a:pt x="74" y="26"/>
                  </a:lnTo>
                  <a:lnTo>
                    <a:pt x="81" y="19"/>
                  </a:lnTo>
                  <a:lnTo>
                    <a:pt x="88" y="12"/>
                  </a:lnTo>
                  <a:lnTo>
                    <a:pt x="97" y="5"/>
                  </a:lnTo>
                  <a:lnTo>
                    <a:pt x="106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13" y="14"/>
                  </a:lnTo>
                  <a:lnTo>
                    <a:pt x="115" y="23"/>
                  </a:lnTo>
                  <a:lnTo>
                    <a:pt x="120" y="33"/>
                  </a:lnTo>
                  <a:lnTo>
                    <a:pt x="120" y="39"/>
                  </a:lnTo>
                  <a:lnTo>
                    <a:pt x="124" y="44"/>
                  </a:lnTo>
                  <a:lnTo>
                    <a:pt x="124" y="53"/>
                  </a:lnTo>
                  <a:lnTo>
                    <a:pt x="129" y="60"/>
                  </a:lnTo>
                  <a:lnTo>
                    <a:pt x="129" y="67"/>
                  </a:lnTo>
                  <a:lnTo>
                    <a:pt x="131" y="74"/>
                  </a:lnTo>
                  <a:lnTo>
                    <a:pt x="133" y="83"/>
                  </a:lnTo>
                  <a:lnTo>
                    <a:pt x="136" y="90"/>
                  </a:lnTo>
                  <a:lnTo>
                    <a:pt x="136" y="99"/>
                  </a:lnTo>
                  <a:lnTo>
                    <a:pt x="138" y="108"/>
                  </a:lnTo>
                  <a:lnTo>
                    <a:pt x="138" y="115"/>
                  </a:lnTo>
                  <a:lnTo>
                    <a:pt x="140" y="126"/>
                  </a:lnTo>
                  <a:lnTo>
                    <a:pt x="140" y="136"/>
                  </a:lnTo>
                  <a:lnTo>
                    <a:pt x="140" y="145"/>
                  </a:lnTo>
                  <a:lnTo>
                    <a:pt x="140" y="156"/>
                  </a:lnTo>
                  <a:lnTo>
                    <a:pt x="142" y="168"/>
                  </a:lnTo>
                  <a:lnTo>
                    <a:pt x="140" y="177"/>
                  </a:lnTo>
                  <a:lnTo>
                    <a:pt x="140" y="188"/>
                  </a:lnTo>
                  <a:lnTo>
                    <a:pt x="140" y="195"/>
                  </a:lnTo>
                  <a:lnTo>
                    <a:pt x="140" y="202"/>
                  </a:lnTo>
                  <a:lnTo>
                    <a:pt x="140" y="207"/>
                  </a:lnTo>
                  <a:lnTo>
                    <a:pt x="140" y="213"/>
                  </a:lnTo>
                  <a:lnTo>
                    <a:pt x="136" y="223"/>
                  </a:lnTo>
                  <a:lnTo>
                    <a:pt x="136" y="234"/>
                  </a:lnTo>
                  <a:lnTo>
                    <a:pt x="131" y="246"/>
                  </a:lnTo>
                  <a:lnTo>
                    <a:pt x="129" y="255"/>
                  </a:lnTo>
                  <a:lnTo>
                    <a:pt x="124" y="264"/>
                  </a:lnTo>
                  <a:lnTo>
                    <a:pt x="122" y="273"/>
                  </a:lnTo>
                  <a:lnTo>
                    <a:pt x="120" y="282"/>
                  </a:lnTo>
                  <a:lnTo>
                    <a:pt x="115" y="289"/>
                  </a:lnTo>
                  <a:lnTo>
                    <a:pt x="108" y="298"/>
                  </a:lnTo>
                  <a:lnTo>
                    <a:pt x="108" y="305"/>
                  </a:lnTo>
                  <a:lnTo>
                    <a:pt x="101" y="310"/>
                  </a:lnTo>
                  <a:lnTo>
                    <a:pt x="97" y="319"/>
                  </a:lnTo>
                  <a:lnTo>
                    <a:pt x="92" y="323"/>
                  </a:lnTo>
                  <a:lnTo>
                    <a:pt x="90" y="330"/>
                  </a:lnTo>
                  <a:lnTo>
                    <a:pt x="85" y="335"/>
                  </a:lnTo>
                  <a:lnTo>
                    <a:pt x="81" y="339"/>
                  </a:lnTo>
                  <a:lnTo>
                    <a:pt x="71" y="349"/>
                  </a:lnTo>
                  <a:lnTo>
                    <a:pt x="65" y="355"/>
                  </a:lnTo>
                  <a:lnTo>
                    <a:pt x="58" y="360"/>
                  </a:lnTo>
                  <a:lnTo>
                    <a:pt x="51" y="365"/>
                  </a:lnTo>
                  <a:lnTo>
                    <a:pt x="42" y="372"/>
                  </a:lnTo>
                  <a:lnTo>
                    <a:pt x="37" y="374"/>
                  </a:lnTo>
                  <a:lnTo>
                    <a:pt x="37" y="37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36" name="Freeform 12"/>
            <p:cNvSpPr>
              <a:spLocks/>
            </p:cNvSpPr>
            <p:nvPr/>
          </p:nvSpPr>
          <p:spPr bwMode="auto">
            <a:xfrm rot="10800000">
              <a:off x="431" y="2358"/>
              <a:ext cx="172" cy="392"/>
            </a:xfrm>
            <a:custGeom>
              <a:avLst/>
              <a:gdLst/>
              <a:ahLst/>
              <a:cxnLst>
                <a:cxn ang="0">
                  <a:pos x="16" y="355"/>
                </a:cxn>
                <a:cxn ang="0">
                  <a:pos x="11" y="341"/>
                </a:cxn>
                <a:cxn ang="0">
                  <a:pos x="7" y="328"/>
                </a:cxn>
                <a:cxn ang="0">
                  <a:pos x="4" y="309"/>
                </a:cxn>
                <a:cxn ang="0">
                  <a:pos x="2" y="291"/>
                </a:cxn>
                <a:cxn ang="0">
                  <a:pos x="0" y="280"/>
                </a:cxn>
                <a:cxn ang="0">
                  <a:pos x="0" y="268"/>
                </a:cxn>
                <a:cxn ang="0">
                  <a:pos x="0" y="257"/>
                </a:cxn>
                <a:cxn ang="0">
                  <a:pos x="0" y="243"/>
                </a:cxn>
                <a:cxn ang="0">
                  <a:pos x="0" y="229"/>
                </a:cxn>
                <a:cxn ang="0">
                  <a:pos x="2" y="213"/>
                </a:cxn>
                <a:cxn ang="0">
                  <a:pos x="4" y="199"/>
                </a:cxn>
                <a:cxn ang="0">
                  <a:pos x="4" y="186"/>
                </a:cxn>
                <a:cxn ang="0">
                  <a:pos x="7" y="170"/>
                </a:cxn>
                <a:cxn ang="0">
                  <a:pos x="11" y="154"/>
                </a:cxn>
                <a:cxn ang="0">
                  <a:pos x="18" y="140"/>
                </a:cxn>
                <a:cxn ang="0">
                  <a:pos x="23" y="124"/>
                </a:cxn>
                <a:cxn ang="0">
                  <a:pos x="30" y="110"/>
                </a:cxn>
                <a:cxn ang="0">
                  <a:pos x="39" y="94"/>
                </a:cxn>
                <a:cxn ang="0">
                  <a:pos x="48" y="80"/>
                </a:cxn>
                <a:cxn ang="0">
                  <a:pos x="59" y="67"/>
                </a:cxn>
                <a:cxn ang="0">
                  <a:pos x="71" y="53"/>
                </a:cxn>
                <a:cxn ang="0">
                  <a:pos x="85" y="39"/>
                </a:cxn>
                <a:cxn ang="0">
                  <a:pos x="98" y="28"/>
                </a:cxn>
                <a:cxn ang="0">
                  <a:pos x="114" y="14"/>
                </a:cxn>
                <a:cxn ang="0">
                  <a:pos x="133" y="5"/>
                </a:cxn>
                <a:cxn ang="0">
                  <a:pos x="144" y="2"/>
                </a:cxn>
                <a:cxn ang="0">
                  <a:pos x="146" y="16"/>
                </a:cxn>
                <a:cxn ang="0">
                  <a:pos x="149" y="23"/>
                </a:cxn>
                <a:cxn ang="0">
                  <a:pos x="151" y="35"/>
                </a:cxn>
                <a:cxn ang="0">
                  <a:pos x="153" y="46"/>
                </a:cxn>
                <a:cxn ang="0">
                  <a:pos x="158" y="62"/>
                </a:cxn>
                <a:cxn ang="0">
                  <a:pos x="158" y="78"/>
                </a:cxn>
                <a:cxn ang="0">
                  <a:pos x="158" y="94"/>
                </a:cxn>
                <a:cxn ang="0">
                  <a:pos x="158" y="110"/>
                </a:cxn>
                <a:cxn ang="0">
                  <a:pos x="158" y="131"/>
                </a:cxn>
                <a:cxn ang="0">
                  <a:pos x="153" y="149"/>
                </a:cxn>
                <a:cxn ang="0">
                  <a:pos x="151" y="170"/>
                </a:cxn>
                <a:cxn ang="0">
                  <a:pos x="146" y="193"/>
                </a:cxn>
                <a:cxn ang="0">
                  <a:pos x="144" y="204"/>
                </a:cxn>
                <a:cxn ang="0">
                  <a:pos x="142" y="215"/>
                </a:cxn>
                <a:cxn ang="0">
                  <a:pos x="135" y="236"/>
                </a:cxn>
                <a:cxn ang="0">
                  <a:pos x="123" y="254"/>
                </a:cxn>
                <a:cxn ang="0">
                  <a:pos x="117" y="270"/>
                </a:cxn>
                <a:cxn ang="0">
                  <a:pos x="107" y="286"/>
                </a:cxn>
                <a:cxn ang="0">
                  <a:pos x="96" y="300"/>
                </a:cxn>
                <a:cxn ang="0">
                  <a:pos x="87" y="312"/>
                </a:cxn>
                <a:cxn ang="0">
                  <a:pos x="64" y="330"/>
                </a:cxn>
                <a:cxn ang="0">
                  <a:pos x="46" y="344"/>
                </a:cxn>
                <a:cxn ang="0">
                  <a:pos x="30" y="353"/>
                </a:cxn>
                <a:cxn ang="0">
                  <a:pos x="20" y="357"/>
                </a:cxn>
                <a:cxn ang="0">
                  <a:pos x="16" y="360"/>
                </a:cxn>
              </a:cxnLst>
              <a:rect l="0" t="0" r="r" b="b"/>
              <a:pathLst>
                <a:path w="158" h="360">
                  <a:moveTo>
                    <a:pt x="16" y="360"/>
                  </a:moveTo>
                  <a:lnTo>
                    <a:pt x="16" y="355"/>
                  </a:lnTo>
                  <a:lnTo>
                    <a:pt x="11" y="348"/>
                  </a:lnTo>
                  <a:lnTo>
                    <a:pt x="11" y="341"/>
                  </a:lnTo>
                  <a:lnTo>
                    <a:pt x="11" y="335"/>
                  </a:lnTo>
                  <a:lnTo>
                    <a:pt x="7" y="328"/>
                  </a:lnTo>
                  <a:lnTo>
                    <a:pt x="7" y="319"/>
                  </a:lnTo>
                  <a:lnTo>
                    <a:pt x="4" y="309"/>
                  </a:lnTo>
                  <a:lnTo>
                    <a:pt x="4" y="298"/>
                  </a:lnTo>
                  <a:lnTo>
                    <a:pt x="2" y="291"/>
                  </a:lnTo>
                  <a:lnTo>
                    <a:pt x="0" y="286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8"/>
                  </a:lnTo>
                  <a:lnTo>
                    <a:pt x="0" y="264"/>
                  </a:lnTo>
                  <a:lnTo>
                    <a:pt x="0" y="257"/>
                  </a:lnTo>
                  <a:lnTo>
                    <a:pt x="0" y="250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0" y="229"/>
                  </a:lnTo>
                  <a:lnTo>
                    <a:pt x="2" y="222"/>
                  </a:lnTo>
                  <a:lnTo>
                    <a:pt x="2" y="213"/>
                  </a:lnTo>
                  <a:lnTo>
                    <a:pt x="2" y="209"/>
                  </a:lnTo>
                  <a:lnTo>
                    <a:pt x="4" y="199"/>
                  </a:lnTo>
                  <a:lnTo>
                    <a:pt x="4" y="193"/>
                  </a:lnTo>
                  <a:lnTo>
                    <a:pt x="4" y="186"/>
                  </a:lnTo>
                  <a:lnTo>
                    <a:pt x="7" y="177"/>
                  </a:lnTo>
                  <a:lnTo>
                    <a:pt x="7" y="170"/>
                  </a:lnTo>
                  <a:lnTo>
                    <a:pt x="11" y="163"/>
                  </a:lnTo>
                  <a:lnTo>
                    <a:pt x="11" y="154"/>
                  </a:lnTo>
                  <a:lnTo>
                    <a:pt x="16" y="149"/>
                  </a:lnTo>
                  <a:lnTo>
                    <a:pt x="18" y="140"/>
                  </a:lnTo>
                  <a:lnTo>
                    <a:pt x="20" y="133"/>
                  </a:lnTo>
                  <a:lnTo>
                    <a:pt x="23" y="124"/>
                  </a:lnTo>
                  <a:lnTo>
                    <a:pt x="27" y="117"/>
                  </a:lnTo>
                  <a:lnTo>
                    <a:pt x="30" y="110"/>
                  </a:lnTo>
                  <a:lnTo>
                    <a:pt x="36" y="103"/>
                  </a:lnTo>
                  <a:lnTo>
                    <a:pt x="39" y="94"/>
                  </a:lnTo>
                  <a:lnTo>
                    <a:pt x="43" y="89"/>
                  </a:lnTo>
                  <a:lnTo>
                    <a:pt x="48" y="80"/>
                  </a:lnTo>
                  <a:lnTo>
                    <a:pt x="55" y="73"/>
                  </a:lnTo>
                  <a:lnTo>
                    <a:pt x="59" y="67"/>
                  </a:lnTo>
                  <a:lnTo>
                    <a:pt x="64" y="60"/>
                  </a:lnTo>
                  <a:lnTo>
                    <a:pt x="71" y="53"/>
                  </a:lnTo>
                  <a:lnTo>
                    <a:pt x="78" y="46"/>
                  </a:lnTo>
                  <a:lnTo>
                    <a:pt x="85" y="39"/>
                  </a:lnTo>
                  <a:lnTo>
                    <a:pt x="91" y="35"/>
                  </a:lnTo>
                  <a:lnTo>
                    <a:pt x="98" y="28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23" y="9"/>
                  </a:lnTo>
                  <a:lnTo>
                    <a:pt x="133" y="5"/>
                  </a:lnTo>
                  <a:lnTo>
                    <a:pt x="142" y="0"/>
                  </a:lnTo>
                  <a:lnTo>
                    <a:pt x="144" y="2"/>
                  </a:lnTo>
                  <a:lnTo>
                    <a:pt x="146" y="7"/>
                  </a:lnTo>
                  <a:lnTo>
                    <a:pt x="146" y="16"/>
                  </a:lnTo>
                  <a:lnTo>
                    <a:pt x="146" y="18"/>
                  </a:lnTo>
                  <a:lnTo>
                    <a:pt x="149" y="23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1" y="39"/>
                  </a:lnTo>
                  <a:lnTo>
                    <a:pt x="153" y="46"/>
                  </a:lnTo>
                  <a:lnTo>
                    <a:pt x="153" y="55"/>
                  </a:lnTo>
                  <a:lnTo>
                    <a:pt x="158" y="62"/>
                  </a:lnTo>
                  <a:lnTo>
                    <a:pt x="158" y="69"/>
                  </a:lnTo>
                  <a:lnTo>
                    <a:pt x="158" y="78"/>
                  </a:lnTo>
                  <a:lnTo>
                    <a:pt x="158" y="83"/>
                  </a:lnTo>
                  <a:lnTo>
                    <a:pt x="158" y="94"/>
                  </a:lnTo>
                  <a:lnTo>
                    <a:pt x="158" y="101"/>
                  </a:lnTo>
                  <a:lnTo>
                    <a:pt x="158" y="110"/>
                  </a:lnTo>
                  <a:lnTo>
                    <a:pt x="158" y="122"/>
                  </a:lnTo>
                  <a:lnTo>
                    <a:pt x="158" y="131"/>
                  </a:lnTo>
                  <a:lnTo>
                    <a:pt x="156" y="140"/>
                  </a:lnTo>
                  <a:lnTo>
                    <a:pt x="153" y="149"/>
                  </a:lnTo>
                  <a:lnTo>
                    <a:pt x="153" y="160"/>
                  </a:lnTo>
                  <a:lnTo>
                    <a:pt x="151" y="170"/>
                  </a:lnTo>
                  <a:lnTo>
                    <a:pt x="149" y="181"/>
                  </a:lnTo>
                  <a:lnTo>
                    <a:pt x="146" y="193"/>
                  </a:lnTo>
                  <a:lnTo>
                    <a:pt x="146" y="197"/>
                  </a:lnTo>
                  <a:lnTo>
                    <a:pt x="144" y="204"/>
                  </a:lnTo>
                  <a:lnTo>
                    <a:pt x="142" y="209"/>
                  </a:lnTo>
                  <a:lnTo>
                    <a:pt x="142" y="215"/>
                  </a:lnTo>
                  <a:lnTo>
                    <a:pt x="137" y="225"/>
                  </a:lnTo>
                  <a:lnTo>
                    <a:pt x="135" y="236"/>
                  </a:lnTo>
                  <a:lnTo>
                    <a:pt x="130" y="245"/>
                  </a:lnTo>
                  <a:lnTo>
                    <a:pt x="123" y="254"/>
                  </a:lnTo>
                  <a:lnTo>
                    <a:pt x="119" y="264"/>
                  </a:lnTo>
                  <a:lnTo>
                    <a:pt x="117" y="270"/>
                  </a:lnTo>
                  <a:lnTo>
                    <a:pt x="110" y="280"/>
                  </a:lnTo>
                  <a:lnTo>
                    <a:pt x="107" y="286"/>
                  </a:lnTo>
                  <a:lnTo>
                    <a:pt x="101" y="293"/>
                  </a:lnTo>
                  <a:lnTo>
                    <a:pt x="96" y="300"/>
                  </a:lnTo>
                  <a:lnTo>
                    <a:pt x="91" y="307"/>
                  </a:lnTo>
                  <a:lnTo>
                    <a:pt x="87" y="312"/>
                  </a:lnTo>
                  <a:lnTo>
                    <a:pt x="75" y="321"/>
                  </a:lnTo>
                  <a:lnTo>
                    <a:pt x="64" y="330"/>
                  </a:lnTo>
                  <a:lnTo>
                    <a:pt x="55" y="337"/>
                  </a:lnTo>
                  <a:lnTo>
                    <a:pt x="46" y="344"/>
                  </a:lnTo>
                  <a:lnTo>
                    <a:pt x="36" y="348"/>
                  </a:lnTo>
                  <a:lnTo>
                    <a:pt x="30" y="353"/>
                  </a:lnTo>
                  <a:lnTo>
                    <a:pt x="23" y="355"/>
                  </a:lnTo>
                  <a:lnTo>
                    <a:pt x="20" y="357"/>
                  </a:lnTo>
                  <a:lnTo>
                    <a:pt x="16" y="360"/>
                  </a:lnTo>
                  <a:lnTo>
                    <a:pt x="16" y="360"/>
                  </a:lnTo>
                  <a:lnTo>
                    <a:pt x="16" y="36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37" name="Freeform 13"/>
            <p:cNvSpPr>
              <a:spLocks/>
            </p:cNvSpPr>
            <p:nvPr/>
          </p:nvSpPr>
          <p:spPr bwMode="auto">
            <a:xfrm rot="10800000">
              <a:off x="148" y="2235"/>
              <a:ext cx="397" cy="167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14" y="16"/>
                </a:cxn>
                <a:cxn ang="0">
                  <a:pos x="30" y="11"/>
                </a:cxn>
                <a:cxn ang="0">
                  <a:pos x="46" y="9"/>
                </a:cxn>
                <a:cxn ang="0">
                  <a:pos x="62" y="4"/>
                </a:cxn>
                <a:cxn ang="0">
                  <a:pos x="74" y="4"/>
                </a:cxn>
                <a:cxn ang="0">
                  <a:pos x="87" y="2"/>
                </a:cxn>
                <a:cxn ang="0">
                  <a:pos x="99" y="0"/>
                </a:cxn>
                <a:cxn ang="0">
                  <a:pos x="110" y="0"/>
                </a:cxn>
                <a:cxn ang="0">
                  <a:pos x="126" y="0"/>
                </a:cxn>
                <a:cxn ang="0">
                  <a:pos x="140" y="2"/>
                </a:cxn>
                <a:cxn ang="0">
                  <a:pos x="154" y="2"/>
                </a:cxn>
                <a:cxn ang="0">
                  <a:pos x="170" y="2"/>
                </a:cxn>
                <a:cxn ang="0">
                  <a:pos x="184" y="4"/>
                </a:cxn>
                <a:cxn ang="0">
                  <a:pos x="197" y="9"/>
                </a:cxn>
                <a:cxn ang="0">
                  <a:pos x="213" y="13"/>
                </a:cxn>
                <a:cxn ang="0">
                  <a:pos x="229" y="20"/>
                </a:cxn>
                <a:cxn ang="0">
                  <a:pos x="246" y="25"/>
                </a:cxn>
                <a:cxn ang="0">
                  <a:pos x="259" y="32"/>
                </a:cxn>
                <a:cxn ang="0">
                  <a:pos x="273" y="41"/>
                </a:cxn>
                <a:cxn ang="0">
                  <a:pos x="289" y="50"/>
                </a:cxn>
                <a:cxn ang="0">
                  <a:pos x="303" y="64"/>
                </a:cxn>
                <a:cxn ang="0">
                  <a:pos x="316" y="75"/>
                </a:cxn>
                <a:cxn ang="0">
                  <a:pos x="330" y="89"/>
                </a:cxn>
                <a:cxn ang="0">
                  <a:pos x="344" y="105"/>
                </a:cxn>
                <a:cxn ang="0">
                  <a:pos x="355" y="123"/>
                </a:cxn>
                <a:cxn ang="0">
                  <a:pos x="362" y="135"/>
                </a:cxn>
                <a:cxn ang="0">
                  <a:pos x="353" y="135"/>
                </a:cxn>
                <a:cxn ang="0">
                  <a:pos x="342" y="139"/>
                </a:cxn>
                <a:cxn ang="0">
                  <a:pos x="330" y="141"/>
                </a:cxn>
                <a:cxn ang="0">
                  <a:pos x="319" y="144"/>
                </a:cxn>
                <a:cxn ang="0">
                  <a:pos x="307" y="148"/>
                </a:cxn>
                <a:cxn ang="0">
                  <a:pos x="294" y="151"/>
                </a:cxn>
                <a:cxn ang="0">
                  <a:pos x="275" y="151"/>
                </a:cxn>
                <a:cxn ang="0">
                  <a:pos x="257" y="153"/>
                </a:cxn>
                <a:cxn ang="0">
                  <a:pos x="241" y="153"/>
                </a:cxn>
                <a:cxn ang="0">
                  <a:pos x="220" y="153"/>
                </a:cxn>
                <a:cxn ang="0">
                  <a:pos x="200" y="151"/>
                </a:cxn>
                <a:cxn ang="0">
                  <a:pos x="181" y="148"/>
                </a:cxn>
                <a:cxn ang="0">
                  <a:pos x="158" y="144"/>
                </a:cxn>
                <a:cxn ang="0">
                  <a:pos x="142" y="139"/>
                </a:cxn>
                <a:cxn ang="0">
                  <a:pos x="131" y="135"/>
                </a:cxn>
                <a:cxn ang="0">
                  <a:pos x="115" y="130"/>
                </a:cxn>
                <a:cxn ang="0">
                  <a:pos x="97" y="121"/>
                </a:cxn>
                <a:cxn ang="0">
                  <a:pos x="78" y="112"/>
                </a:cxn>
                <a:cxn ang="0">
                  <a:pos x="65" y="105"/>
                </a:cxn>
                <a:cxn ang="0">
                  <a:pos x="53" y="93"/>
                </a:cxn>
                <a:cxn ang="0">
                  <a:pos x="37" y="80"/>
                </a:cxn>
                <a:cxn ang="0">
                  <a:pos x="21" y="59"/>
                </a:cxn>
                <a:cxn ang="0">
                  <a:pos x="10" y="41"/>
                </a:cxn>
                <a:cxn ang="0">
                  <a:pos x="3" y="29"/>
                </a:cxn>
                <a:cxn ang="0">
                  <a:pos x="0" y="22"/>
                </a:cxn>
              </a:cxnLst>
              <a:rect l="0" t="0" r="r" b="b"/>
              <a:pathLst>
                <a:path w="365" h="153">
                  <a:moveTo>
                    <a:pt x="0" y="22"/>
                  </a:moveTo>
                  <a:lnTo>
                    <a:pt x="3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21" y="13"/>
                  </a:lnTo>
                  <a:lnTo>
                    <a:pt x="30" y="11"/>
                  </a:lnTo>
                  <a:lnTo>
                    <a:pt x="39" y="11"/>
                  </a:lnTo>
                  <a:lnTo>
                    <a:pt x="46" y="9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7" y="4"/>
                  </a:lnTo>
                  <a:lnTo>
                    <a:pt x="74" y="4"/>
                  </a:lnTo>
                  <a:lnTo>
                    <a:pt x="81" y="4"/>
                  </a:lnTo>
                  <a:lnTo>
                    <a:pt x="87" y="2"/>
                  </a:lnTo>
                  <a:lnTo>
                    <a:pt x="94" y="2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3" y="2"/>
                  </a:lnTo>
                  <a:lnTo>
                    <a:pt x="140" y="2"/>
                  </a:lnTo>
                  <a:lnTo>
                    <a:pt x="149" y="2"/>
                  </a:lnTo>
                  <a:lnTo>
                    <a:pt x="154" y="2"/>
                  </a:lnTo>
                  <a:lnTo>
                    <a:pt x="163" y="2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4" y="4"/>
                  </a:lnTo>
                  <a:lnTo>
                    <a:pt x="193" y="9"/>
                  </a:lnTo>
                  <a:lnTo>
                    <a:pt x="197" y="9"/>
                  </a:lnTo>
                  <a:lnTo>
                    <a:pt x="207" y="11"/>
                  </a:lnTo>
                  <a:lnTo>
                    <a:pt x="213" y="13"/>
                  </a:lnTo>
                  <a:lnTo>
                    <a:pt x="223" y="16"/>
                  </a:lnTo>
                  <a:lnTo>
                    <a:pt x="229" y="20"/>
                  </a:lnTo>
                  <a:lnTo>
                    <a:pt x="239" y="22"/>
                  </a:lnTo>
                  <a:lnTo>
                    <a:pt x="246" y="25"/>
                  </a:lnTo>
                  <a:lnTo>
                    <a:pt x="252" y="29"/>
                  </a:lnTo>
                  <a:lnTo>
                    <a:pt x="259" y="32"/>
                  </a:lnTo>
                  <a:lnTo>
                    <a:pt x="268" y="36"/>
                  </a:lnTo>
                  <a:lnTo>
                    <a:pt x="273" y="41"/>
                  </a:lnTo>
                  <a:lnTo>
                    <a:pt x="282" y="48"/>
                  </a:lnTo>
                  <a:lnTo>
                    <a:pt x="289" y="50"/>
                  </a:lnTo>
                  <a:lnTo>
                    <a:pt x="296" y="57"/>
                  </a:lnTo>
                  <a:lnTo>
                    <a:pt x="303" y="64"/>
                  </a:lnTo>
                  <a:lnTo>
                    <a:pt x="312" y="68"/>
                  </a:lnTo>
                  <a:lnTo>
                    <a:pt x="316" y="75"/>
                  </a:lnTo>
                  <a:lnTo>
                    <a:pt x="326" y="80"/>
                  </a:lnTo>
                  <a:lnTo>
                    <a:pt x="330" y="89"/>
                  </a:lnTo>
                  <a:lnTo>
                    <a:pt x="339" y="98"/>
                  </a:lnTo>
                  <a:lnTo>
                    <a:pt x="344" y="105"/>
                  </a:lnTo>
                  <a:lnTo>
                    <a:pt x="351" y="112"/>
                  </a:lnTo>
                  <a:lnTo>
                    <a:pt x="355" y="123"/>
                  </a:lnTo>
                  <a:lnTo>
                    <a:pt x="365" y="135"/>
                  </a:lnTo>
                  <a:lnTo>
                    <a:pt x="362" y="135"/>
                  </a:lnTo>
                  <a:lnTo>
                    <a:pt x="360" y="135"/>
                  </a:lnTo>
                  <a:lnTo>
                    <a:pt x="353" y="135"/>
                  </a:lnTo>
                  <a:lnTo>
                    <a:pt x="346" y="139"/>
                  </a:lnTo>
                  <a:lnTo>
                    <a:pt x="342" y="139"/>
                  </a:lnTo>
                  <a:lnTo>
                    <a:pt x="337" y="139"/>
                  </a:lnTo>
                  <a:lnTo>
                    <a:pt x="330" y="141"/>
                  </a:lnTo>
                  <a:lnTo>
                    <a:pt x="326" y="144"/>
                  </a:lnTo>
                  <a:lnTo>
                    <a:pt x="319" y="144"/>
                  </a:lnTo>
                  <a:lnTo>
                    <a:pt x="314" y="146"/>
                  </a:lnTo>
                  <a:lnTo>
                    <a:pt x="307" y="148"/>
                  </a:lnTo>
                  <a:lnTo>
                    <a:pt x="300" y="151"/>
                  </a:lnTo>
                  <a:lnTo>
                    <a:pt x="294" y="151"/>
                  </a:lnTo>
                  <a:lnTo>
                    <a:pt x="284" y="151"/>
                  </a:lnTo>
                  <a:lnTo>
                    <a:pt x="275" y="151"/>
                  </a:lnTo>
                  <a:lnTo>
                    <a:pt x="268" y="153"/>
                  </a:lnTo>
                  <a:lnTo>
                    <a:pt x="257" y="153"/>
                  </a:lnTo>
                  <a:lnTo>
                    <a:pt x="250" y="153"/>
                  </a:lnTo>
                  <a:lnTo>
                    <a:pt x="241" y="153"/>
                  </a:lnTo>
                  <a:lnTo>
                    <a:pt x="232" y="153"/>
                  </a:lnTo>
                  <a:lnTo>
                    <a:pt x="220" y="153"/>
                  </a:lnTo>
                  <a:lnTo>
                    <a:pt x="211" y="151"/>
                  </a:lnTo>
                  <a:lnTo>
                    <a:pt x="200" y="151"/>
                  </a:lnTo>
                  <a:lnTo>
                    <a:pt x="193" y="151"/>
                  </a:lnTo>
                  <a:lnTo>
                    <a:pt x="181" y="148"/>
                  </a:lnTo>
                  <a:lnTo>
                    <a:pt x="170" y="146"/>
                  </a:lnTo>
                  <a:lnTo>
                    <a:pt x="158" y="144"/>
                  </a:lnTo>
                  <a:lnTo>
                    <a:pt x="149" y="141"/>
                  </a:lnTo>
                  <a:lnTo>
                    <a:pt x="142" y="139"/>
                  </a:lnTo>
                  <a:lnTo>
                    <a:pt x="136" y="139"/>
                  </a:lnTo>
                  <a:lnTo>
                    <a:pt x="131" y="135"/>
                  </a:lnTo>
                  <a:lnTo>
                    <a:pt x="126" y="135"/>
                  </a:lnTo>
                  <a:lnTo>
                    <a:pt x="115" y="130"/>
                  </a:lnTo>
                  <a:lnTo>
                    <a:pt x="106" y="128"/>
                  </a:lnTo>
                  <a:lnTo>
                    <a:pt x="97" y="121"/>
                  </a:lnTo>
                  <a:lnTo>
                    <a:pt x="87" y="116"/>
                  </a:lnTo>
                  <a:lnTo>
                    <a:pt x="78" y="112"/>
                  </a:lnTo>
                  <a:lnTo>
                    <a:pt x="71" y="109"/>
                  </a:lnTo>
                  <a:lnTo>
                    <a:pt x="65" y="105"/>
                  </a:lnTo>
                  <a:lnTo>
                    <a:pt x="58" y="98"/>
                  </a:lnTo>
                  <a:lnTo>
                    <a:pt x="53" y="93"/>
                  </a:lnTo>
                  <a:lnTo>
                    <a:pt x="46" y="91"/>
                  </a:lnTo>
                  <a:lnTo>
                    <a:pt x="37" y="80"/>
                  </a:lnTo>
                  <a:lnTo>
                    <a:pt x="30" y="68"/>
                  </a:lnTo>
                  <a:lnTo>
                    <a:pt x="21" y="59"/>
                  </a:lnTo>
                  <a:lnTo>
                    <a:pt x="14" y="52"/>
                  </a:lnTo>
                  <a:lnTo>
                    <a:pt x="10" y="41"/>
                  </a:lnTo>
                  <a:lnTo>
                    <a:pt x="7" y="36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38" name="Freeform 14"/>
            <p:cNvSpPr>
              <a:spLocks/>
            </p:cNvSpPr>
            <p:nvPr/>
          </p:nvSpPr>
          <p:spPr bwMode="auto">
            <a:xfrm rot="10800000">
              <a:off x="780" y="2074"/>
              <a:ext cx="253" cy="274"/>
            </a:xfrm>
            <a:custGeom>
              <a:avLst/>
              <a:gdLst/>
              <a:ahLst/>
              <a:cxnLst>
                <a:cxn ang="0">
                  <a:pos x="224" y="252"/>
                </a:cxn>
                <a:cxn ang="0">
                  <a:pos x="210" y="250"/>
                </a:cxn>
                <a:cxn ang="0">
                  <a:pos x="194" y="247"/>
                </a:cxn>
                <a:cxn ang="0">
                  <a:pos x="178" y="247"/>
                </a:cxn>
                <a:cxn ang="0">
                  <a:pos x="160" y="243"/>
                </a:cxn>
                <a:cxn ang="0">
                  <a:pos x="137" y="236"/>
                </a:cxn>
                <a:cxn ang="0">
                  <a:pos x="116" y="229"/>
                </a:cxn>
                <a:cxn ang="0">
                  <a:pos x="100" y="220"/>
                </a:cxn>
                <a:cxn ang="0">
                  <a:pos x="89" y="213"/>
                </a:cxn>
                <a:cxn ang="0">
                  <a:pos x="73" y="204"/>
                </a:cxn>
                <a:cxn ang="0">
                  <a:pos x="55" y="185"/>
                </a:cxn>
                <a:cxn ang="0">
                  <a:pos x="39" y="169"/>
                </a:cxn>
                <a:cxn ang="0">
                  <a:pos x="29" y="156"/>
                </a:cxn>
                <a:cxn ang="0">
                  <a:pos x="23" y="144"/>
                </a:cxn>
                <a:cxn ang="0">
                  <a:pos x="16" y="128"/>
                </a:cxn>
                <a:cxn ang="0">
                  <a:pos x="11" y="112"/>
                </a:cxn>
                <a:cxn ang="0">
                  <a:pos x="4" y="94"/>
                </a:cxn>
                <a:cxn ang="0">
                  <a:pos x="0" y="78"/>
                </a:cxn>
                <a:cxn ang="0">
                  <a:pos x="0" y="57"/>
                </a:cxn>
                <a:cxn ang="0">
                  <a:pos x="0" y="3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41" y="2"/>
                </a:cxn>
                <a:cxn ang="0">
                  <a:pos x="55" y="2"/>
                </a:cxn>
                <a:cxn ang="0">
                  <a:pos x="66" y="4"/>
                </a:cxn>
                <a:cxn ang="0">
                  <a:pos x="80" y="7"/>
                </a:cxn>
                <a:cxn ang="0">
                  <a:pos x="94" y="14"/>
                </a:cxn>
                <a:cxn ang="0">
                  <a:pos x="110" y="18"/>
                </a:cxn>
                <a:cxn ang="0">
                  <a:pos x="123" y="27"/>
                </a:cxn>
                <a:cxn ang="0">
                  <a:pos x="139" y="37"/>
                </a:cxn>
                <a:cxn ang="0">
                  <a:pos x="155" y="48"/>
                </a:cxn>
                <a:cxn ang="0">
                  <a:pos x="171" y="59"/>
                </a:cxn>
                <a:cxn ang="0">
                  <a:pos x="185" y="73"/>
                </a:cxn>
                <a:cxn ang="0">
                  <a:pos x="197" y="89"/>
                </a:cxn>
                <a:cxn ang="0">
                  <a:pos x="206" y="105"/>
                </a:cxn>
                <a:cxn ang="0">
                  <a:pos x="215" y="121"/>
                </a:cxn>
                <a:cxn ang="0">
                  <a:pos x="222" y="135"/>
                </a:cxn>
                <a:cxn ang="0">
                  <a:pos x="226" y="149"/>
                </a:cxn>
                <a:cxn ang="0">
                  <a:pos x="229" y="165"/>
                </a:cxn>
                <a:cxn ang="0">
                  <a:pos x="231" y="181"/>
                </a:cxn>
                <a:cxn ang="0">
                  <a:pos x="233" y="192"/>
                </a:cxn>
                <a:cxn ang="0">
                  <a:pos x="233" y="206"/>
                </a:cxn>
                <a:cxn ang="0">
                  <a:pos x="231" y="217"/>
                </a:cxn>
                <a:cxn ang="0">
                  <a:pos x="231" y="229"/>
                </a:cxn>
                <a:cxn ang="0">
                  <a:pos x="229" y="240"/>
                </a:cxn>
                <a:cxn ang="0">
                  <a:pos x="226" y="250"/>
                </a:cxn>
                <a:cxn ang="0">
                  <a:pos x="226" y="252"/>
                </a:cxn>
              </a:cxnLst>
              <a:rect l="0" t="0" r="r" b="b"/>
              <a:pathLst>
                <a:path w="233" h="252">
                  <a:moveTo>
                    <a:pt x="226" y="252"/>
                  </a:moveTo>
                  <a:lnTo>
                    <a:pt x="224" y="252"/>
                  </a:lnTo>
                  <a:lnTo>
                    <a:pt x="217" y="252"/>
                  </a:lnTo>
                  <a:lnTo>
                    <a:pt x="210" y="250"/>
                  </a:lnTo>
                  <a:lnTo>
                    <a:pt x="203" y="250"/>
                  </a:lnTo>
                  <a:lnTo>
                    <a:pt x="194" y="247"/>
                  </a:lnTo>
                  <a:lnTo>
                    <a:pt x="190" y="247"/>
                  </a:lnTo>
                  <a:lnTo>
                    <a:pt x="178" y="247"/>
                  </a:lnTo>
                  <a:lnTo>
                    <a:pt x="169" y="247"/>
                  </a:lnTo>
                  <a:lnTo>
                    <a:pt x="160" y="243"/>
                  </a:lnTo>
                  <a:lnTo>
                    <a:pt x="148" y="240"/>
                  </a:lnTo>
                  <a:lnTo>
                    <a:pt x="137" y="236"/>
                  </a:lnTo>
                  <a:lnTo>
                    <a:pt x="128" y="233"/>
                  </a:lnTo>
                  <a:lnTo>
                    <a:pt x="116" y="229"/>
                  </a:lnTo>
                  <a:lnTo>
                    <a:pt x="107" y="224"/>
                  </a:lnTo>
                  <a:lnTo>
                    <a:pt x="100" y="220"/>
                  </a:lnTo>
                  <a:lnTo>
                    <a:pt x="94" y="217"/>
                  </a:lnTo>
                  <a:lnTo>
                    <a:pt x="89" y="213"/>
                  </a:lnTo>
                  <a:lnTo>
                    <a:pt x="84" y="211"/>
                  </a:lnTo>
                  <a:lnTo>
                    <a:pt x="73" y="204"/>
                  </a:lnTo>
                  <a:lnTo>
                    <a:pt x="64" y="197"/>
                  </a:lnTo>
                  <a:lnTo>
                    <a:pt x="55" y="185"/>
                  </a:lnTo>
                  <a:lnTo>
                    <a:pt x="43" y="176"/>
                  </a:lnTo>
                  <a:lnTo>
                    <a:pt x="39" y="169"/>
                  </a:lnTo>
                  <a:lnTo>
                    <a:pt x="34" y="162"/>
                  </a:lnTo>
                  <a:lnTo>
                    <a:pt x="29" y="156"/>
                  </a:lnTo>
                  <a:lnTo>
                    <a:pt x="27" y="151"/>
                  </a:lnTo>
                  <a:lnTo>
                    <a:pt x="23" y="144"/>
                  </a:lnTo>
                  <a:lnTo>
                    <a:pt x="18" y="135"/>
                  </a:lnTo>
                  <a:lnTo>
                    <a:pt x="16" y="128"/>
                  </a:lnTo>
                  <a:lnTo>
                    <a:pt x="13" y="121"/>
                  </a:lnTo>
                  <a:lnTo>
                    <a:pt x="11" y="112"/>
                  </a:lnTo>
                  <a:lnTo>
                    <a:pt x="6" y="105"/>
                  </a:lnTo>
                  <a:lnTo>
                    <a:pt x="4" y="94"/>
                  </a:lnTo>
                  <a:lnTo>
                    <a:pt x="4" y="87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36" y="2"/>
                  </a:lnTo>
                  <a:lnTo>
                    <a:pt x="41" y="2"/>
                  </a:lnTo>
                  <a:lnTo>
                    <a:pt x="48" y="2"/>
                  </a:lnTo>
                  <a:lnTo>
                    <a:pt x="55" y="2"/>
                  </a:lnTo>
                  <a:lnTo>
                    <a:pt x="59" y="4"/>
                  </a:lnTo>
                  <a:lnTo>
                    <a:pt x="66" y="4"/>
                  </a:lnTo>
                  <a:lnTo>
                    <a:pt x="73" y="7"/>
                  </a:lnTo>
                  <a:lnTo>
                    <a:pt x="80" y="7"/>
                  </a:lnTo>
                  <a:lnTo>
                    <a:pt x="87" y="11"/>
                  </a:lnTo>
                  <a:lnTo>
                    <a:pt x="94" y="14"/>
                  </a:lnTo>
                  <a:lnTo>
                    <a:pt x="103" y="16"/>
                  </a:lnTo>
                  <a:lnTo>
                    <a:pt x="110" y="18"/>
                  </a:lnTo>
                  <a:lnTo>
                    <a:pt x="119" y="23"/>
                  </a:lnTo>
                  <a:lnTo>
                    <a:pt x="123" y="27"/>
                  </a:lnTo>
                  <a:lnTo>
                    <a:pt x="132" y="32"/>
                  </a:lnTo>
                  <a:lnTo>
                    <a:pt x="139" y="37"/>
                  </a:lnTo>
                  <a:lnTo>
                    <a:pt x="148" y="41"/>
                  </a:lnTo>
                  <a:lnTo>
                    <a:pt x="155" y="48"/>
                  </a:lnTo>
                  <a:lnTo>
                    <a:pt x="162" y="55"/>
                  </a:lnTo>
                  <a:lnTo>
                    <a:pt x="171" y="59"/>
                  </a:lnTo>
                  <a:lnTo>
                    <a:pt x="178" y="69"/>
                  </a:lnTo>
                  <a:lnTo>
                    <a:pt x="185" y="73"/>
                  </a:lnTo>
                  <a:lnTo>
                    <a:pt x="192" y="82"/>
                  </a:lnTo>
                  <a:lnTo>
                    <a:pt x="197" y="89"/>
                  </a:lnTo>
                  <a:lnTo>
                    <a:pt x="201" y="98"/>
                  </a:lnTo>
                  <a:lnTo>
                    <a:pt x="206" y="105"/>
                  </a:lnTo>
                  <a:lnTo>
                    <a:pt x="210" y="112"/>
                  </a:lnTo>
                  <a:lnTo>
                    <a:pt x="215" y="121"/>
                  </a:lnTo>
                  <a:lnTo>
                    <a:pt x="217" y="128"/>
                  </a:lnTo>
                  <a:lnTo>
                    <a:pt x="222" y="135"/>
                  </a:lnTo>
                  <a:lnTo>
                    <a:pt x="224" y="144"/>
                  </a:lnTo>
                  <a:lnTo>
                    <a:pt x="226" y="149"/>
                  </a:lnTo>
                  <a:lnTo>
                    <a:pt x="226" y="158"/>
                  </a:lnTo>
                  <a:lnTo>
                    <a:pt x="229" y="165"/>
                  </a:lnTo>
                  <a:lnTo>
                    <a:pt x="229" y="172"/>
                  </a:lnTo>
                  <a:lnTo>
                    <a:pt x="231" y="181"/>
                  </a:lnTo>
                  <a:lnTo>
                    <a:pt x="233" y="188"/>
                  </a:lnTo>
                  <a:lnTo>
                    <a:pt x="233" y="192"/>
                  </a:lnTo>
                  <a:lnTo>
                    <a:pt x="233" y="199"/>
                  </a:lnTo>
                  <a:lnTo>
                    <a:pt x="233" y="206"/>
                  </a:lnTo>
                  <a:lnTo>
                    <a:pt x="233" y="213"/>
                  </a:lnTo>
                  <a:lnTo>
                    <a:pt x="231" y="217"/>
                  </a:lnTo>
                  <a:lnTo>
                    <a:pt x="231" y="222"/>
                  </a:lnTo>
                  <a:lnTo>
                    <a:pt x="231" y="229"/>
                  </a:lnTo>
                  <a:lnTo>
                    <a:pt x="231" y="233"/>
                  </a:lnTo>
                  <a:lnTo>
                    <a:pt x="229" y="240"/>
                  </a:lnTo>
                  <a:lnTo>
                    <a:pt x="226" y="247"/>
                  </a:lnTo>
                  <a:lnTo>
                    <a:pt x="226" y="250"/>
                  </a:lnTo>
                  <a:lnTo>
                    <a:pt x="226" y="252"/>
                  </a:lnTo>
                  <a:lnTo>
                    <a:pt x="226" y="25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39" name="Freeform 15"/>
            <p:cNvSpPr>
              <a:spLocks/>
            </p:cNvSpPr>
            <p:nvPr/>
          </p:nvSpPr>
          <p:spPr bwMode="auto">
            <a:xfrm rot="10800000">
              <a:off x="834" y="3188"/>
              <a:ext cx="180" cy="387"/>
            </a:xfrm>
            <a:custGeom>
              <a:avLst/>
              <a:gdLst/>
              <a:ahLst/>
              <a:cxnLst>
                <a:cxn ang="0">
                  <a:pos x="12" y="353"/>
                </a:cxn>
                <a:cxn ang="0">
                  <a:pos x="7" y="337"/>
                </a:cxn>
                <a:cxn ang="0">
                  <a:pos x="5" y="323"/>
                </a:cxn>
                <a:cxn ang="0">
                  <a:pos x="3" y="305"/>
                </a:cxn>
                <a:cxn ang="0">
                  <a:pos x="0" y="289"/>
                </a:cxn>
                <a:cxn ang="0">
                  <a:pos x="0" y="277"/>
                </a:cxn>
                <a:cxn ang="0">
                  <a:pos x="0" y="266"/>
                </a:cxn>
                <a:cxn ang="0">
                  <a:pos x="0" y="252"/>
                </a:cxn>
                <a:cxn ang="0">
                  <a:pos x="0" y="238"/>
                </a:cxn>
                <a:cxn ang="0">
                  <a:pos x="0" y="225"/>
                </a:cxn>
                <a:cxn ang="0">
                  <a:pos x="5" y="211"/>
                </a:cxn>
                <a:cxn ang="0">
                  <a:pos x="7" y="195"/>
                </a:cxn>
                <a:cxn ang="0">
                  <a:pos x="7" y="181"/>
                </a:cxn>
                <a:cxn ang="0">
                  <a:pos x="12" y="167"/>
                </a:cxn>
                <a:cxn ang="0">
                  <a:pos x="19" y="151"/>
                </a:cxn>
                <a:cxn ang="0">
                  <a:pos x="23" y="135"/>
                </a:cxn>
                <a:cxn ang="0">
                  <a:pos x="28" y="121"/>
                </a:cxn>
                <a:cxn ang="0">
                  <a:pos x="35" y="108"/>
                </a:cxn>
                <a:cxn ang="0">
                  <a:pos x="44" y="92"/>
                </a:cxn>
                <a:cxn ang="0">
                  <a:pos x="53" y="78"/>
                </a:cxn>
                <a:cxn ang="0">
                  <a:pos x="67" y="64"/>
                </a:cxn>
                <a:cxn ang="0">
                  <a:pos x="78" y="53"/>
                </a:cxn>
                <a:cxn ang="0">
                  <a:pos x="92" y="41"/>
                </a:cxn>
                <a:cxn ang="0">
                  <a:pos x="108" y="28"/>
                </a:cxn>
                <a:cxn ang="0">
                  <a:pos x="126" y="16"/>
                </a:cxn>
                <a:cxn ang="0">
                  <a:pos x="142" y="5"/>
                </a:cxn>
                <a:cxn ang="0">
                  <a:pos x="154" y="5"/>
                </a:cxn>
                <a:cxn ang="0">
                  <a:pos x="158" y="16"/>
                </a:cxn>
                <a:cxn ang="0">
                  <a:pos x="158" y="28"/>
                </a:cxn>
                <a:cxn ang="0">
                  <a:pos x="161" y="39"/>
                </a:cxn>
                <a:cxn ang="0">
                  <a:pos x="163" y="48"/>
                </a:cxn>
                <a:cxn ang="0">
                  <a:pos x="165" y="64"/>
                </a:cxn>
                <a:cxn ang="0">
                  <a:pos x="165" y="78"/>
                </a:cxn>
                <a:cxn ang="0">
                  <a:pos x="165" y="96"/>
                </a:cxn>
                <a:cxn ang="0">
                  <a:pos x="163" y="115"/>
                </a:cxn>
                <a:cxn ang="0">
                  <a:pos x="163" y="133"/>
                </a:cxn>
                <a:cxn ang="0">
                  <a:pos x="158" y="151"/>
                </a:cxn>
                <a:cxn ang="0">
                  <a:pos x="156" y="174"/>
                </a:cxn>
                <a:cxn ang="0">
                  <a:pos x="151" y="195"/>
                </a:cxn>
                <a:cxn ang="0">
                  <a:pos x="147" y="204"/>
                </a:cxn>
                <a:cxn ang="0">
                  <a:pos x="145" y="218"/>
                </a:cxn>
                <a:cxn ang="0">
                  <a:pos x="135" y="236"/>
                </a:cxn>
                <a:cxn ang="0">
                  <a:pos x="126" y="254"/>
                </a:cxn>
                <a:cxn ang="0">
                  <a:pos x="115" y="270"/>
                </a:cxn>
                <a:cxn ang="0">
                  <a:pos x="103" y="289"/>
                </a:cxn>
                <a:cxn ang="0">
                  <a:pos x="94" y="298"/>
                </a:cxn>
                <a:cxn ang="0">
                  <a:pos x="83" y="309"/>
                </a:cxn>
                <a:cxn ang="0">
                  <a:pos x="62" y="330"/>
                </a:cxn>
                <a:cxn ang="0">
                  <a:pos x="41" y="341"/>
                </a:cxn>
                <a:cxn ang="0">
                  <a:pos x="28" y="351"/>
                </a:cxn>
                <a:cxn ang="0">
                  <a:pos x="16" y="353"/>
                </a:cxn>
                <a:cxn ang="0">
                  <a:pos x="12" y="355"/>
                </a:cxn>
              </a:cxnLst>
              <a:rect l="0" t="0" r="r" b="b"/>
              <a:pathLst>
                <a:path w="165" h="355">
                  <a:moveTo>
                    <a:pt x="12" y="355"/>
                  </a:moveTo>
                  <a:lnTo>
                    <a:pt x="12" y="353"/>
                  </a:lnTo>
                  <a:lnTo>
                    <a:pt x="9" y="344"/>
                  </a:lnTo>
                  <a:lnTo>
                    <a:pt x="7" y="337"/>
                  </a:lnTo>
                  <a:lnTo>
                    <a:pt x="7" y="332"/>
                  </a:lnTo>
                  <a:lnTo>
                    <a:pt x="5" y="323"/>
                  </a:lnTo>
                  <a:lnTo>
                    <a:pt x="5" y="314"/>
                  </a:lnTo>
                  <a:lnTo>
                    <a:pt x="3" y="305"/>
                  </a:lnTo>
                  <a:lnTo>
                    <a:pt x="0" y="293"/>
                  </a:lnTo>
                  <a:lnTo>
                    <a:pt x="0" y="289"/>
                  </a:lnTo>
                  <a:lnTo>
                    <a:pt x="0" y="282"/>
                  </a:lnTo>
                  <a:lnTo>
                    <a:pt x="0" y="277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0" y="252"/>
                  </a:lnTo>
                  <a:lnTo>
                    <a:pt x="0" y="245"/>
                  </a:lnTo>
                  <a:lnTo>
                    <a:pt x="0" y="238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5" y="218"/>
                  </a:lnTo>
                  <a:lnTo>
                    <a:pt x="5" y="211"/>
                  </a:lnTo>
                  <a:lnTo>
                    <a:pt x="5" y="204"/>
                  </a:lnTo>
                  <a:lnTo>
                    <a:pt x="7" y="195"/>
                  </a:lnTo>
                  <a:lnTo>
                    <a:pt x="7" y="190"/>
                  </a:lnTo>
                  <a:lnTo>
                    <a:pt x="7" y="181"/>
                  </a:lnTo>
                  <a:lnTo>
                    <a:pt x="9" y="174"/>
                  </a:lnTo>
                  <a:lnTo>
                    <a:pt x="12" y="167"/>
                  </a:lnTo>
                  <a:lnTo>
                    <a:pt x="16" y="160"/>
                  </a:lnTo>
                  <a:lnTo>
                    <a:pt x="19" y="151"/>
                  </a:lnTo>
                  <a:lnTo>
                    <a:pt x="19" y="144"/>
                  </a:lnTo>
                  <a:lnTo>
                    <a:pt x="23" y="135"/>
                  </a:lnTo>
                  <a:lnTo>
                    <a:pt x="25" y="131"/>
                  </a:lnTo>
                  <a:lnTo>
                    <a:pt x="28" y="121"/>
                  </a:lnTo>
                  <a:lnTo>
                    <a:pt x="32" y="115"/>
                  </a:lnTo>
                  <a:lnTo>
                    <a:pt x="35" y="108"/>
                  </a:lnTo>
                  <a:lnTo>
                    <a:pt x="41" y="103"/>
                  </a:lnTo>
                  <a:lnTo>
                    <a:pt x="44" y="92"/>
                  </a:lnTo>
                  <a:lnTo>
                    <a:pt x="51" y="87"/>
                  </a:lnTo>
                  <a:lnTo>
                    <a:pt x="53" y="78"/>
                  </a:lnTo>
                  <a:lnTo>
                    <a:pt x="60" y="73"/>
                  </a:lnTo>
                  <a:lnTo>
                    <a:pt x="67" y="64"/>
                  </a:lnTo>
                  <a:lnTo>
                    <a:pt x="71" y="60"/>
                  </a:lnTo>
                  <a:lnTo>
                    <a:pt x="78" y="53"/>
                  </a:lnTo>
                  <a:lnTo>
                    <a:pt x="85" y="46"/>
                  </a:lnTo>
                  <a:lnTo>
                    <a:pt x="92" y="41"/>
                  </a:lnTo>
                  <a:lnTo>
                    <a:pt x="99" y="34"/>
                  </a:lnTo>
                  <a:lnTo>
                    <a:pt x="108" y="28"/>
                  </a:lnTo>
                  <a:lnTo>
                    <a:pt x="117" y="21"/>
                  </a:lnTo>
                  <a:lnTo>
                    <a:pt x="126" y="16"/>
                  </a:lnTo>
                  <a:lnTo>
                    <a:pt x="133" y="12"/>
                  </a:lnTo>
                  <a:lnTo>
                    <a:pt x="142" y="5"/>
                  </a:lnTo>
                  <a:lnTo>
                    <a:pt x="154" y="0"/>
                  </a:lnTo>
                  <a:lnTo>
                    <a:pt x="154" y="5"/>
                  </a:lnTo>
                  <a:lnTo>
                    <a:pt x="154" y="9"/>
                  </a:lnTo>
                  <a:lnTo>
                    <a:pt x="158" y="16"/>
                  </a:lnTo>
                  <a:lnTo>
                    <a:pt x="158" y="21"/>
                  </a:lnTo>
                  <a:lnTo>
                    <a:pt x="158" y="28"/>
                  </a:lnTo>
                  <a:lnTo>
                    <a:pt x="158" y="32"/>
                  </a:lnTo>
                  <a:lnTo>
                    <a:pt x="161" y="39"/>
                  </a:lnTo>
                  <a:lnTo>
                    <a:pt x="161" y="44"/>
                  </a:lnTo>
                  <a:lnTo>
                    <a:pt x="163" y="48"/>
                  </a:lnTo>
                  <a:lnTo>
                    <a:pt x="163" y="55"/>
                  </a:lnTo>
                  <a:lnTo>
                    <a:pt x="165" y="64"/>
                  </a:lnTo>
                  <a:lnTo>
                    <a:pt x="165" y="71"/>
                  </a:lnTo>
                  <a:lnTo>
                    <a:pt x="165" y="78"/>
                  </a:lnTo>
                  <a:lnTo>
                    <a:pt x="165" y="87"/>
                  </a:lnTo>
                  <a:lnTo>
                    <a:pt x="165" y="96"/>
                  </a:lnTo>
                  <a:lnTo>
                    <a:pt x="163" y="103"/>
                  </a:lnTo>
                  <a:lnTo>
                    <a:pt x="163" y="115"/>
                  </a:lnTo>
                  <a:lnTo>
                    <a:pt x="163" y="121"/>
                  </a:lnTo>
                  <a:lnTo>
                    <a:pt x="163" y="133"/>
                  </a:lnTo>
                  <a:lnTo>
                    <a:pt x="161" y="142"/>
                  </a:lnTo>
                  <a:lnTo>
                    <a:pt x="158" y="151"/>
                  </a:lnTo>
                  <a:lnTo>
                    <a:pt x="158" y="163"/>
                  </a:lnTo>
                  <a:lnTo>
                    <a:pt x="156" y="174"/>
                  </a:lnTo>
                  <a:lnTo>
                    <a:pt x="154" y="183"/>
                  </a:lnTo>
                  <a:lnTo>
                    <a:pt x="151" y="195"/>
                  </a:lnTo>
                  <a:lnTo>
                    <a:pt x="149" y="199"/>
                  </a:lnTo>
                  <a:lnTo>
                    <a:pt x="147" y="204"/>
                  </a:lnTo>
                  <a:lnTo>
                    <a:pt x="147" y="211"/>
                  </a:lnTo>
                  <a:lnTo>
                    <a:pt x="145" y="218"/>
                  </a:lnTo>
                  <a:lnTo>
                    <a:pt x="140" y="227"/>
                  </a:lnTo>
                  <a:lnTo>
                    <a:pt x="135" y="236"/>
                  </a:lnTo>
                  <a:lnTo>
                    <a:pt x="131" y="245"/>
                  </a:lnTo>
                  <a:lnTo>
                    <a:pt x="126" y="254"/>
                  </a:lnTo>
                  <a:lnTo>
                    <a:pt x="119" y="263"/>
                  </a:lnTo>
                  <a:lnTo>
                    <a:pt x="115" y="270"/>
                  </a:lnTo>
                  <a:lnTo>
                    <a:pt x="110" y="280"/>
                  </a:lnTo>
                  <a:lnTo>
                    <a:pt x="103" y="289"/>
                  </a:lnTo>
                  <a:lnTo>
                    <a:pt x="99" y="293"/>
                  </a:lnTo>
                  <a:lnTo>
                    <a:pt x="94" y="298"/>
                  </a:lnTo>
                  <a:lnTo>
                    <a:pt x="87" y="305"/>
                  </a:lnTo>
                  <a:lnTo>
                    <a:pt x="83" y="309"/>
                  </a:lnTo>
                  <a:lnTo>
                    <a:pt x="71" y="321"/>
                  </a:lnTo>
                  <a:lnTo>
                    <a:pt x="62" y="330"/>
                  </a:lnTo>
                  <a:lnTo>
                    <a:pt x="51" y="337"/>
                  </a:lnTo>
                  <a:lnTo>
                    <a:pt x="41" y="341"/>
                  </a:lnTo>
                  <a:lnTo>
                    <a:pt x="35" y="346"/>
                  </a:lnTo>
                  <a:lnTo>
                    <a:pt x="28" y="351"/>
                  </a:lnTo>
                  <a:lnTo>
                    <a:pt x="21" y="351"/>
                  </a:lnTo>
                  <a:lnTo>
                    <a:pt x="16" y="353"/>
                  </a:lnTo>
                  <a:lnTo>
                    <a:pt x="12" y="353"/>
                  </a:lnTo>
                  <a:lnTo>
                    <a:pt x="12" y="355"/>
                  </a:lnTo>
                  <a:lnTo>
                    <a:pt x="12" y="355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0" name="Freeform 16"/>
            <p:cNvSpPr>
              <a:spLocks/>
            </p:cNvSpPr>
            <p:nvPr/>
          </p:nvSpPr>
          <p:spPr bwMode="auto">
            <a:xfrm rot="10800000">
              <a:off x="1212" y="3029"/>
              <a:ext cx="201" cy="384"/>
            </a:xfrm>
            <a:custGeom>
              <a:avLst/>
              <a:gdLst/>
              <a:ahLst/>
              <a:cxnLst>
                <a:cxn ang="0">
                  <a:pos x="162" y="350"/>
                </a:cxn>
                <a:cxn ang="0">
                  <a:pos x="148" y="341"/>
                </a:cxn>
                <a:cxn ang="0">
                  <a:pos x="137" y="334"/>
                </a:cxn>
                <a:cxn ang="0">
                  <a:pos x="123" y="321"/>
                </a:cxn>
                <a:cxn ang="0">
                  <a:pos x="107" y="307"/>
                </a:cxn>
                <a:cxn ang="0">
                  <a:pos x="89" y="291"/>
                </a:cxn>
                <a:cxn ang="0">
                  <a:pos x="71" y="270"/>
                </a:cxn>
                <a:cxn ang="0">
                  <a:pos x="57" y="254"/>
                </a:cxn>
                <a:cxn ang="0">
                  <a:pos x="50" y="243"/>
                </a:cxn>
                <a:cxn ang="0">
                  <a:pos x="41" y="229"/>
                </a:cxn>
                <a:cxn ang="0">
                  <a:pos x="34" y="215"/>
                </a:cxn>
                <a:cxn ang="0">
                  <a:pos x="27" y="202"/>
                </a:cxn>
                <a:cxn ang="0">
                  <a:pos x="20" y="188"/>
                </a:cxn>
                <a:cxn ang="0">
                  <a:pos x="16" y="172"/>
                </a:cxn>
                <a:cxn ang="0">
                  <a:pos x="11" y="158"/>
                </a:cxn>
                <a:cxn ang="0">
                  <a:pos x="6" y="142"/>
                </a:cxn>
                <a:cxn ang="0">
                  <a:pos x="2" y="124"/>
                </a:cxn>
                <a:cxn ang="0">
                  <a:pos x="2" y="105"/>
                </a:cxn>
                <a:cxn ang="0">
                  <a:pos x="0" y="89"/>
                </a:cxn>
                <a:cxn ang="0">
                  <a:pos x="2" y="69"/>
                </a:cxn>
                <a:cxn ang="0">
                  <a:pos x="4" y="50"/>
                </a:cxn>
                <a:cxn ang="0">
                  <a:pos x="6" y="30"/>
                </a:cxn>
                <a:cxn ang="0">
                  <a:pos x="13" y="9"/>
                </a:cxn>
                <a:cxn ang="0">
                  <a:pos x="22" y="2"/>
                </a:cxn>
                <a:cxn ang="0">
                  <a:pos x="32" y="9"/>
                </a:cxn>
                <a:cxn ang="0">
                  <a:pos x="50" y="18"/>
                </a:cxn>
                <a:cxn ang="0">
                  <a:pos x="71" y="37"/>
                </a:cxn>
                <a:cxn ang="0">
                  <a:pos x="80" y="46"/>
                </a:cxn>
                <a:cxn ang="0">
                  <a:pos x="93" y="60"/>
                </a:cxn>
                <a:cxn ang="0">
                  <a:pos x="105" y="71"/>
                </a:cxn>
                <a:cxn ang="0">
                  <a:pos x="119" y="87"/>
                </a:cxn>
                <a:cxn ang="0">
                  <a:pos x="130" y="103"/>
                </a:cxn>
                <a:cxn ang="0">
                  <a:pos x="142" y="121"/>
                </a:cxn>
                <a:cxn ang="0">
                  <a:pos x="151" y="140"/>
                </a:cxn>
                <a:cxn ang="0">
                  <a:pos x="162" y="160"/>
                </a:cxn>
                <a:cxn ang="0">
                  <a:pos x="169" y="181"/>
                </a:cxn>
                <a:cxn ang="0">
                  <a:pos x="174" y="199"/>
                </a:cxn>
                <a:cxn ang="0">
                  <a:pos x="178" y="220"/>
                </a:cxn>
                <a:cxn ang="0">
                  <a:pos x="183" y="236"/>
                </a:cxn>
                <a:cxn ang="0">
                  <a:pos x="185" y="252"/>
                </a:cxn>
                <a:cxn ang="0">
                  <a:pos x="185" y="268"/>
                </a:cxn>
                <a:cxn ang="0">
                  <a:pos x="183" y="284"/>
                </a:cxn>
                <a:cxn ang="0">
                  <a:pos x="180" y="298"/>
                </a:cxn>
                <a:cxn ang="0">
                  <a:pos x="178" y="309"/>
                </a:cxn>
                <a:cxn ang="0">
                  <a:pos x="176" y="321"/>
                </a:cxn>
                <a:cxn ang="0">
                  <a:pos x="171" y="339"/>
                </a:cxn>
                <a:cxn ang="0">
                  <a:pos x="167" y="348"/>
                </a:cxn>
                <a:cxn ang="0">
                  <a:pos x="164" y="353"/>
                </a:cxn>
              </a:cxnLst>
              <a:rect l="0" t="0" r="r" b="b"/>
              <a:pathLst>
                <a:path w="185" h="353">
                  <a:moveTo>
                    <a:pt x="164" y="353"/>
                  </a:moveTo>
                  <a:lnTo>
                    <a:pt x="162" y="350"/>
                  </a:lnTo>
                  <a:lnTo>
                    <a:pt x="155" y="346"/>
                  </a:lnTo>
                  <a:lnTo>
                    <a:pt x="148" y="341"/>
                  </a:lnTo>
                  <a:lnTo>
                    <a:pt x="144" y="339"/>
                  </a:lnTo>
                  <a:lnTo>
                    <a:pt x="137" y="334"/>
                  </a:lnTo>
                  <a:lnTo>
                    <a:pt x="130" y="330"/>
                  </a:lnTo>
                  <a:lnTo>
                    <a:pt x="123" y="321"/>
                  </a:lnTo>
                  <a:lnTo>
                    <a:pt x="114" y="316"/>
                  </a:lnTo>
                  <a:lnTo>
                    <a:pt x="107" y="307"/>
                  </a:lnTo>
                  <a:lnTo>
                    <a:pt x="98" y="300"/>
                  </a:lnTo>
                  <a:lnTo>
                    <a:pt x="89" y="291"/>
                  </a:lnTo>
                  <a:lnTo>
                    <a:pt x="80" y="279"/>
                  </a:lnTo>
                  <a:lnTo>
                    <a:pt x="71" y="270"/>
                  </a:lnTo>
                  <a:lnTo>
                    <a:pt x="64" y="259"/>
                  </a:lnTo>
                  <a:lnTo>
                    <a:pt x="57" y="254"/>
                  </a:lnTo>
                  <a:lnTo>
                    <a:pt x="55" y="247"/>
                  </a:lnTo>
                  <a:lnTo>
                    <a:pt x="50" y="243"/>
                  </a:lnTo>
                  <a:lnTo>
                    <a:pt x="45" y="236"/>
                  </a:lnTo>
                  <a:lnTo>
                    <a:pt x="41" y="229"/>
                  </a:lnTo>
                  <a:lnTo>
                    <a:pt x="36" y="222"/>
                  </a:lnTo>
                  <a:lnTo>
                    <a:pt x="34" y="215"/>
                  </a:lnTo>
                  <a:lnTo>
                    <a:pt x="32" y="208"/>
                  </a:lnTo>
                  <a:lnTo>
                    <a:pt x="27" y="202"/>
                  </a:lnTo>
                  <a:lnTo>
                    <a:pt x="22" y="195"/>
                  </a:lnTo>
                  <a:lnTo>
                    <a:pt x="20" y="188"/>
                  </a:lnTo>
                  <a:lnTo>
                    <a:pt x="18" y="183"/>
                  </a:lnTo>
                  <a:lnTo>
                    <a:pt x="16" y="172"/>
                  </a:lnTo>
                  <a:lnTo>
                    <a:pt x="11" y="165"/>
                  </a:lnTo>
                  <a:lnTo>
                    <a:pt x="11" y="158"/>
                  </a:lnTo>
                  <a:lnTo>
                    <a:pt x="9" y="149"/>
                  </a:lnTo>
                  <a:lnTo>
                    <a:pt x="6" y="142"/>
                  </a:lnTo>
                  <a:lnTo>
                    <a:pt x="6" y="133"/>
                  </a:lnTo>
                  <a:lnTo>
                    <a:pt x="2" y="124"/>
                  </a:lnTo>
                  <a:lnTo>
                    <a:pt x="2" y="117"/>
                  </a:lnTo>
                  <a:lnTo>
                    <a:pt x="2" y="105"/>
                  </a:lnTo>
                  <a:lnTo>
                    <a:pt x="0" y="98"/>
                  </a:lnTo>
                  <a:lnTo>
                    <a:pt x="0" y="89"/>
                  </a:lnTo>
                  <a:lnTo>
                    <a:pt x="2" y="80"/>
                  </a:lnTo>
                  <a:lnTo>
                    <a:pt x="2" y="69"/>
                  </a:lnTo>
                  <a:lnTo>
                    <a:pt x="2" y="60"/>
                  </a:lnTo>
                  <a:lnTo>
                    <a:pt x="4" y="50"/>
                  </a:lnTo>
                  <a:lnTo>
                    <a:pt x="6" y="41"/>
                  </a:lnTo>
                  <a:lnTo>
                    <a:pt x="6" y="30"/>
                  </a:lnTo>
                  <a:lnTo>
                    <a:pt x="11" y="18"/>
                  </a:lnTo>
                  <a:lnTo>
                    <a:pt x="13" y="9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5" y="5"/>
                  </a:lnTo>
                  <a:lnTo>
                    <a:pt x="32" y="9"/>
                  </a:lnTo>
                  <a:lnTo>
                    <a:pt x="38" y="14"/>
                  </a:lnTo>
                  <a:lnTo>
                    <a:pt x="50" y="18"/>
                  </a:lnTo>
                  <a:lnTo>
                    <a:pt x="59" y="27"/>
                  </a:lnTo>
                  <a:lnTo>
                    <a:pt x="71" y="37"/>
                  </a:lnTo>
                  <a:lnTo>
                    <a:pt x="75" y="41"/>
                  </a:lnTo>
                  <a:lnTo>
                    <a:pt x="80" y="46"/>
                  </a:lnTo>
                  <a:lnTo>
                    <a:pt x="87" y="53"/>
                  </a:lnTo>
                  <a:lnTo>
                    <a:pt x="93" y="60"/>
                  </a:lnTo>
                  <a:lnTo>
                    <a:pt x="98" y="66"/>
                  </a:lnTo>
                  <a:lnTo>
                    <a:pt x="105" y="71"/>
                  </a:lnTo>
                  <a:lnTo>
                    <a:pt x="112" y="80"/>
                  </a:lnTo>
                  <a:lnTo>
                    <a:pt x="119" y="87"/>
                  </a:lnTo>
                  <a:lnTo>
                    <a:pt x="123" y="96"/>
                  </a:lnTo>
                  <a:lnTo>
                    <a:pt x="130" y="103"/>
                  </a:lnTo>
                  <a:lnTo>
                    <a:pt x="135" y="112"/>
                  </a:lnTo>
                  <a:lnTo>
                    <a:pt x="142" y="121"/>
                  </a:lnTo>
                  <a:lnTo>
                    <a:pt x="146" y="131"/>
                  </a:lnTo>
                  <a:lnTo>
                    <a:pt x="151" y="140"/>
                  </a:lnTo>
                  <a:lnTo>
                    <a:pt x="155" y="149"/>
                  </a:lnTo>
                  <a:lnTo>
                    <a:pt x="162" y="160"/>
                  </a:lnTo>
                  <a:lnTo>
                    <a:pt x="164" y="172"/>
                  </a:lnTo>
                  <a:lnTo>
                    <a:pt x="169" y="181"/>
                  </a:lnTo>
                  <a:lnTo>
                    <a:pt x="174" y="190"/>
                  </a:lnTo>
                  <a:lnTo>
                    <a:pt x="174" y="199"/>
                  </a:lnTo>
                  <a:lnTo>
                    <a:pt x="178" y="208"/>
                  </a:lnTo>
                  <a:lnTo>
                    <a:pt x="178" y="220"/>
                  </a:lnTo>
                  <a:lnTo>
                    <a:pt x="180" y="229"/>
                  </a:lnTo>
                  <a:lnTo>
                    <a:pt x="183" y="236"/>
                  </a:lnTo>
                  <a:lnTo>
                    <a:pt x="183" y="245"/>
                  </a:lnTo>
                  <a:lnTo>
                    <a:pt x="185" y="252"/>
                  </a:lnTo>
                  <a:lnTo>
                    <a:pt x="185" y="261"/>
                  </a:lnTo>
                  <a:lnTo>
                    <a:pt x="185" y="268"/>
                  </a:lnTo>
                  <a:lnTo>
                    <a:pt x="183" y="277"/>
                  </a:lnTo>
                  <a:lnTo>
                    <a:pt x="183" y="284"/>
                  </a:lnTo>
                  <a:lnTo>
                    <a:pt x="180" y="291"/>
                  </a:lnTo>
                  <a:lnTo>
                    <a:pt x="180" y="298"/>
                  </a:lnTo>
                  <a:lnTo>
                    <a:pt x="178" y="305"/>
                  </a:lnTo>
                  <a:lnTo>
                    <a:pt x="178" y="309"/>
                  </a:lnTo>
                  <a:lnTo>
                    <a:pt x="176" y="316"/>
                  </a:lnTo>
                  <a:lnTo>
                    <a:pt x="176" y="321"/>
                  </a:lnTo>
                  <a:lnTo>
                    <a:pt x="174" y="330"/>
                  </a:lnTo>
                  <a:lnTo>
                    <a:pt x="171" y="339"/>
                  </a:lnTo>
                  <a:lnTo>
                    <a:pt x="169" y="344"/>
                  </a:lnTo>
                  <a:lnTo>
                    <a:pt x="167" y="348"/>
                  </a:lnTo>
                  <a:lnTo>
                    <a:pt x="164" y="350"/>
                  </a:lnTo>
                  <a:lnTo>
                    <a:pt x="164" y="353"/>
                  </a:lnTo>
                  <a:lnTo>
                    <a:pt x="164" y="35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1" name="Freeform 17"/>
            <p:cNvSpPr>
              <a:spLocks/>
            </p:cNvSpPr>
            <p:nvPr/>
          </p:nvSpPr>
          <p:spPr bwMode="auto">
            <a:xfrm rot="10800000">
              <a:off x="1747" y="2082"/>
              <a:ext cx="247" cy="276"/>
            </a:xfrm>
            <a:custGeom>
              <a:avLst/>
              <a:gdLst/>
              <a:ahLst/>
              <a:cxnLst>
                <a:cxn ang="0">
                  <a:pos x="2" y="249"/>
                </a:cxn>
                <a:cxn ang="0">
                  <a:pos x="0" y="236"/>
                </a:cxn>
                <a:cxn ang="0">
                  <a:pos x="0" y="222"/>
                </a:cxn>
                <a:cxn ang="0">
                  <a:pos x="0" y="206"/>
                </a:cxn>
                <a:cxn ang="0">
                  <a:pos x="2" y="185"/>
                </a:cxn>
                <a:cxn ang="0">
                  <a:pos x="2" y="169"/>
                </a:cxn>
                <a:cxn ang="0">
                  <a:pos x="5" y="158"/>
                </a:cxn>
                <a:cxn ang="0">
                  <a:pos x="9" y="142"/>
                </a:cxn>
                <a:cxn ang="0">
                  <a:pos x="16" y="123"/>
                </a:cxn>
                <a:cxn ang="0">
                  <a:pos x="23" y="112"/>
                </a:cxn>
                <a:cxn ang="0">
                  <a:pos x="27" y="100"/>
                </a:cxn>
                <a:cxn ang="0">
                  <a:pos x="34" y="89"/>
                </a:cxn>
                <a:cxn ang="0">
                  <a:pos x="46" y="71"/>
                </a:cxn>
                <a:cxn ang="0">
                  <a:pos x="62" y="55"/>
                </a:cxn>
                <a:cxn ang="0">
                  <a:pos x="73" y="46"/>
                </a:cxn>
                <a:cxn ang="0">
                  <a:pos x="85" y="39"/>
                </a:cxn>
                <a:cxn ang="0">
                  <a:pos x="98" y="27"/>
                </a:cxn>
                <a:cxn ang="0">
                  <a:pos x="114" y="23"/>
                </a:cxn>
                <a:cxn ang="0">
                  <a:pos x="133" y="16"/>
                </a:cxn>
                <a:cxn ang="0">
                  <a:pos x="149" y="11"/>
                </a:cxn>
                <a:cxn ang="0">
                  <a:pos x="169" y="7"/>
                </a:cxn>
                <a:cxn ang="0">
                  <a:pos x="190" y="0"/>
                </a:cxn>
                <a:cxn ang="0">
                  <a:pos x="213" y="0"/>
                </a:cxn>
                <a:cxn ang="0">
                  <a:pos x="224" y="0"/>
                </a:cxn>
                <a:cxn ang="0">
                  <a:pos x="224" y="7"/>
                </a:cxn>
                <a:cxn ang="0">
                  <a:pos x="224" y="18"/>
                </a:cxn>
                <a:cxn ang="0">
                  <a:pos x="224" y="32"/>
                </a:cxn>
                <a:cxn ang="0">
                  <a:pos x="220" y="43"/>
                </a:cxn>
                <a:cxn ang="0">
                  <a:pos x="220" y="55"/>
                </a:cxn>
                <a:cxn ang="0">
                  <a:pos x="215" y="66"/>
                </a:cxn>
                <a:cxn ang="0">
                  <a:pos x="208" y="78"/>
                </a:cxn>
                <a:cxn ang="0">
                  <a:pos x="204" y="94"/>
                </a:cxn>
                <a:cxn ang="0">
                  <a:pos x="197" y="107"/>
                </a:cxn>
                <a:cxn ang="0">
                  <a:pos x="190" y="121"/>
                </a:cxn>
                <a:cxn ang="0">
                  <a:pos x="181" y="137"/>
                </a:cxn>
                <a:cxn ang="0">
                  <a:pos x="169" y="153"/>
                </a:cxn>
                <a:cxn ang="0">
                  <a:pos x="158" y="169"/>
                </a:cxn>
                <a:cxn ang="0">
                  <a:pos x="144" y="183"/>
                </a:cxn>
                <a:cxn ang="0">
                  <a:pos x="128" y="197"/>
                </a:cxn>
                <a:cxn ang="0">
                  <a:pos x="114" y="206"/>
                </a:cxn>
                <a:cxn ang="0">
                  <a:pos x="101" y="217"/>
                </a:cxn>
                <a:cxn ang="0">
                  <a:pos x="89" y="222"/>
                </a:cxn>
                <a:cxn ang="0">
                  <a:pos x="73" y="231"/>
                </a:cxn>
                <a:cxn ang="0">
                  <a:pos x="62" y="238"/>
                </a:cxn>
                <a:cxn ang="0">
                  <a:pos x="50" y="240"/>
                </a:cxn>
                <a:cxn ang="0">
                  <a:pos x="39" y="245"/>
                </a:cxn>
                <a:cxn ang="0">
                  <a:pos x="23" y="249"/>
                </a:cxn>
                <a:cxn ang="0">
                  <a:pos x="9" y="252"/>
                </a:cxn>
                <a:cxn ang="0">
                  <a:pos x="2" y="252"/>
                </a:cxn>
                <a:cxn ang="0">
                  <a:pos x="2" y="254"/>
                </a:cxn>
              </a:cxnLst>
              <a:rect l="0" t="0" r="r" b="b"/>
              <a:pathLst>
                <a:path w="227" h="254">
                  <a:moveTo>
                    <a:pt x="2" y="254"/>
                  </a:moveTo>
                  <a:lnTo>
                    <a:pt x="2" y="249"/>
                  </a:lnTo>
                  <a:lnTo>
                    <a:pt x="2" y="242"/>
                  </a:lnTo>
                  <a:lnTo>
                    <a:pt x="0" y="236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0" y="215"/>
                  </a:lnTo>
                  <a:lnTo>
                    <a:pt x="0" y="206"/>
                  </a:lnTo>
                  <a:lnTo>
                    <a:pt x="0" y="197"/>
                  </a:lnTo>
                  <a:lnTo>
                    <a:pt x="2" y="185"/>
                  </a:lnTo>
                  <a:lnTo>
                    <a:pt x="2" y="174"/>
                  </a:lnTo>
                  <a:lnTo>
                    <a:pt x="2" y="169"/>
                  </a:lnTo>
                  <a:lnTo>
                    <a:pt x="5" y="162"/>
                  </a:lnTo>
                  <a:lnTo>
                    <a:pt x="5" y="158"/>
                  </a:lnTo>
                  <a:lnTo>
                    <a:pt x="7" y="153"/>
                  </a:lnTo>
                  <a:lnTo>
                    <a:pt x="9" y="142"/>
                  </a:lnTo>
                  <a:lnTo>
                    <a:pt x="16" y="130"/>
                  </a:lnTo>
                  <a:lnTo>
                    <a:pt x="16" y="123"/>
                  </a:lnTo>
                  <a:lnTo>
                    <a:pt x="18" y="119"/>
                  </a:lnTo>
                  <a:lnTo>
                    <a:pt x="23" y="112"/>
                  </a:lnTo>
                  <a:lnTo>
                    <a:pt x="23" y="107"/>
                  </a:lnTo>
                  <a:lnTo>
                    <a:pt x="27" y="100"/>
                  </a:lnTo>
                  <a:lnTo>
                    <a:pt x="30" y="94"/>
                  </a:lnTo>
                  <a:lnTo>
                    <a:pt x="34" y="89"/>
                  </a:lnTo>
                  <a:lnTo>
                    <a:pt x="39" y="82"/>
                  </a:lnTo>
                  <a:lnTo>
                    <a:pt x="46" y="71"/>
                  </a:lnTo>
                  <a:lnTo>
                    <a:pt x="57" y="62"/>
                  </a:lnTo>
                  <a:lnTo>
                    <a:pt x="62" y="55"/>
                  </a:lnTo>
                  <a:lnTo>
                    <a:pt x="66" y="50"/>
                  </a:lnTo>
                  <a:lnTo>
                    <a:pt x="73" y="46"/>
                  </a:lnTo>
                  <a:lnTo>
                    <a:pt x="78" y="43"/>
                  </a:lnTo>
                  <a:lnTo>
                    <a:pt x="85" y="39"/>
                  </a:lnTo>
                  <a:lnTo>
                    <a:pt x="92" y="34"/>
                  </a:lnTo>
                  <a:lnTo>
                    <a:pt x="98" y="27"/>
                  </a:lnTo>
                  <a:lnTo>
                    <a:pt x="105" y="25"/>
                  </a:lnTo>
                  <a:lnTo>
                    <a:pt x="114" y="23"/>
                  </a:lnTo>
                  <a:lnTo>
                    <a:pt x="121" y="18"/>
                  </a:lnTo>
                  <a:lnTo>
                    <a:pt x="133" y="16"/>
                  </a:lnTo>
                  <a:lnTo>
                    <a:pt x="140" y="13"/>
                  </a:lnTo>
                  <a:lnTo>
                    <a:pt x="149" y="11"/>
                  </a:lnTo>
                  <a:lnTo>
                    <a:pt x="158" y="7"/>
                  </a:lnTo>
                  <a:lnTo>
                    <a:pt x="169" y="7"/>
                  </a:lnTo>
                  <a:lnTo>
                    <a:pt x="181" y="2"/>
                  </a:lnTo>
                  <a:lnTo>
                    <a:pt x="190" y="0"/>
                  </a:lnTo>
                  <a:lnTo>
                    <a:pt x="201" y="0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4" y="0"/>
                  </a:lnTo>
                  <a:lnTo>
                    <a:pt x="224" y="2"/>
                  </a:lnTo>
                  <a:lnTo>
                    <a:pt x="224" y="7"/>
                  </a:lnTo>
                  <a:lnTo>
                    <a:pt x="224" y="11"/>
                  </a:lnTo>
                  <a:lnTo>
                    <a:pt x="224" y="18"/>
                  </a:lnTo>
                  <a:lnTo>
                    <a:pt x="224" y="27"/>
                  </a:lnTo>
                  <a:lnTo>
                    <a:pt x="224" y="32"/>
                  </a:lnTo>
                  <a:lnTo>
                    <a:pt x="222" y="36"/>
                  </a:lnTo>
                  <a:lnTo>
                    <a:pt x="220" y="43"/>
                  </a:lnTo>
                  <a:lnTo>
                    <a:pt x="220" y="50"/>
                  </a:lnTo>
                  <a:lnTo>
                    <a:pt x="220" y="55"/>
                  </a:lnTo>
                  <a:lnTo>
                    <a:pt x="218" y="59"/>
                  </a:lnTo>
                  <a:lnTo>
                    <a:pt x="215" y="66"/>
                  </a:lnTo>
                  <a:lnTo>
                    <a:pt x="213" y="71"/>
                  </a:lnTo>
                  <a:lnTo>
                    <a:pt x="208" y="78"/>
                  </a:lnTo>
                  <a:lnTo>
                    <a:pt x="208" y="84"/>
                  </a:lnTo>
                  <a:lnTo>
                    <a:pt x="204" y="94"/>
                  </a:lnTo>
                  <a:lnTo>
                    <a:pt x="204" y="100"/>
                  </a:lnTo>
                  <a:lnTo>
                    <a:pt x="197" y="107"/>
                  </a:lnTo>
                  <a:lnTo>
                    <a:pt x="195" y="114"/>
                  </a:lnTo>
                  <a:lnTo>
                    <a:pt x="190" y="121"/>
                  </a:lnTo>
                  <a:lnTo>
                    <a:pt x="188" y="130"/>
                  </a:lnTo>
                  <a:lnTo>
                    <a:pt x="181" y="137"/>
                  </a:lnTo>
                  <a:lnTo>
                    <a:pt x="176" y="146"/>
                  </a:lnTo>
                  <a:lnTo>
                    <a:pt x="169" y="153"/>
                  </a:lnTo>
                  <a:lnTo>
                    <a:pt x="165" y="162"/>
                  </a:lnTo>
                  <a:lnTo>
                    <a:pt x="158" y="169"/>
                  </a:lnTo>
                  <a:lnTo>
                    <a:pt x="149" y="176"/>
                  </a:lnTo>
                  <a:lnTo>
                    <a:pt x="144" y="183"/>
                  </a:lnTo>
                  <a:lnTo>
                    <a:pt x="137" y="190"/>
                  </a:lnTo>
                  <a:lnTo>
                    <a:pt x="128" y="197"/>
                  </a:lnTo>
                  <a:lnTo>
                    <a:pt x="121" y="201"/>
                  </a:lnTo>
                  <a:lnTo>
                    <a:pt x="114" y="206"/>
                  </a:lnTo>
                  <a:lnTo>
                    <a:pt x="108" y="213"/>
                  </a:lnTo>
                  <a:lnTo>
                    <a:pt x="101" y="217"/>
                  </a:lnTo>
                  <a:lnTo>
                    <a:pt x="94" y="220"/>
                  </a:lnTo>
                  <a:lnTo>
                    <a:pt x="89" y="222"/>
                  </a:lnTo>
                  <a:lnTo>
                    <a:pt x="82" y="229"/>
                  </a:lnTo>
                  <a:lnTo>
                    <a:pt x="73" y="231"/>
                  </a:lnTo>
                  <a:lnTo>
                    <a:pt x="66" y="233"/>
                  </a:lnTo>
                  <a:lnTo>
                    <a:pt x="62" y="238"/>
                  </a:lnTo>
                  <a:lnTo>
                    <a:pt x="57" y="240"/>
                  </a:lnTo>
                  <a:lnTo>
                    <a:pt x="50" y="240"/>
                  </a:lnTo>
                  <a:lnTo>
                    <a:pt x="46" y="242"/>
                  </a:lnTo>
                  <a:lnTo>
                    <a:pt x="39" y="245"/>
                  </a:lnTo>
                  <a:lnTo>
                    <a:pt x="34" y="245"/>
                  </a:lnTo>
                  <a:lnTo>
                    <a:pt x="23" y="249"/>
                  </a:lnTo>
                  <a:lnTo>
                    <a:pt x="18" y="249"/>
                  </a:lnTo>
                  <a:lnTo>
                    <a:pt x="9" y="252"/>
                  </a:lnTo>
                  <a:lnTo>
                    <a:pt x="7" y="252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2" name="Freeform 18"/>
            <p:cNvSpPr>
              <a:spLocks/>
            </p:cNvSpPr>
            <p:nvPr/>
          </p:nvSpPr>
          <p:spPr bwMode="auto">
            <a:xfrm rot="10800000">
              <a:off x="1593" y="3326"/>
              <a:ext cx="377" cy="190"/>
            </a:xfrm>
            <a:custGeom>
              <a:avLst/>
              <a:gdLst/>
              <a:ahLst/>
              <a:cxnLst>
                <a:cxn ang="0">
                  <a:pos x="343" y="170"/>
                </a:cxn>
                <a:cxn ang="0">
                  <a:pos x="327" y="172"/>
                </a:cxn>
                <a:cxn ang="0">
                  <a:pos x="314" y="174"/>
                </a:cxn>
                <a:cxn ang="0">
                  <a:pos x="293" y="174"/>
                </a:cxn>
                <a:cxn ang="0">
                  <a:pos x="277" y="174"/>
                </a:cxn>
                <a:cxn ang="0">
                  <a:pos x="268" y="174"/>
                </a:cxn>
                <a:cxn ang="0">
                  <a:pos x="254" y="174"/>
                </a:cxn>
                <a:cxn ang="0">
                  <a:pos x="240" y="174"/>
                </a:cxn>
                <a:cxn ang="0">
                  <a:pos x="229" y="172"/>
                </a:cxn>
                <a:cxn ang="0">
                  <a:pos x="215" y="170"/>
                </a:cxn>
                <a:cxn ang="0">
                  <a:pos x="201" y="167"/>
                </a:cxn>
                <a:cxn ang="0">
                  <a:pos x="185" y="163"/>
                </a:cxn>
                <a:cxn ang="0">
                  <a:pos x="172" y="160"/>
                </a:cxn>
                <a:cxn ang="0">
                  <a:pos x="158" y="156"/>
                </a:cxn>
                <a:cxn ang="0">
                  <a:pos x="142" y="149"/>
                </a:cxn>
                <a:cxn ang="0">
                  <a:pos x="128" y="142"/>
                </a:cxn>
                <a:cxn ang="0">
                  <a:pos x="114" y="135"/>
                </a:cxn>
                <a:cxn ang="0">
                  <a:pos x="101" y="128"/>
                </a:cxn>
                <a:cxn ang="0">
                  <a:pos x="87" y="119"/>
                </a:cxn>
                <a:cxn ang="0">
                  <a:pos x="73" y="108"/>
                </a:cxn>
                <a:cxn ang="0">
                  <a:pos x="59" y="96"/>
                </a:cxn>
                <a:cxn ang="0">
                  <a:pos x="48" y="80"/>
                </a:cxn>
                <a:cxn ang="0">
                  <a:pos x="37" y="66"/>
                </a:cxn>
                <a:cxn ang="0">
                  <a:pos x="25" y="53"/>
                </a:cxn>
                <a:cxn ang="0">
                  <a:pos x="14" y="34"/>
                </a:cxn>
                <a:cxn ang="0">
                  <a:pos x="4" y="16"/>
                </a:cxn>
                <a:cxn ang="0">
                  <a:pos x="0" y="5"/>
                </a:cxn>
                <a:cxn ang="0">
                  <a:pos x="11" y="5"/>
                </a:cxn>
                <a:cxn ang="0">
                  <a:pos x="23" y="2"/>
                </a:cxn>
                <a:cxn ang="0">
                  <a:pos x="34" y="0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105" y="0"/>
                </a:cxn>
                <a:cxn ang="0">
                  <a:pos x="124" y="5"/>
                </a:cxn>
                <a:cxn ang="0">
                  <a:pos x="142" y="5"/>
                </a:cxn>
                <a:cxn ang="0">
                  <a:pos x="165" y="12"/>
                </a:cxn>
                <a:cxn ang="0">
                  <a:pos x="183" y="18"/>
                </a:cxn>
                <a:cxn ang="0">
                  <a:pos x="206" y="25"/>
                </a:cxn>
                <a:cxn ang="0">
                  <a:pos x="227" y="34"/>
                </a:cxn>
                <a:cxn ang="0">
                  <a:pos x="245" y="44"/>
                </a:cxn>
                <a:cxn ang="0">
                  <a:pos x="261" y="55"/>
                </a:cxn>
                <a:cxn ang="0">
                  <a:pos x="277" y="66"/>
                </a:cxn>
                <a:cxn ang="0">
                  <a:pos x="288" y="78"/>
                </a:cxn>
                <a:cxn ang="0">
                  <a:pos x="300" y="89"/>
                </a:cxn>
                <a:cxn ang="0">
                  <a:pos x="311" y="101"/>
                </a:cxn>
                <a:cxn ang="0">
                  <a:pos x="318" y="112"/>
                </a:cxn>
                <a:cxn ang="0">
                  <a:pos x="327" y="128"/>
                </a:cxn>
                <a:cxn ang="0">
                  <a:pos x="336" y="147"/>
                </a:cxn>
                <a:cxn ang="0">
                  <a:pos x="343" y="160"/>
                </a:cxn>
                <a:cxn ang="0">
                  <a:pos x="343" y="167"/>
                </a:cxn>
                <a:cxn ang="0">
                  <a:pos x="346" y="170"/>
                </a:cxn>
              </a:cxnLst>
              <a:rect l="0" t="0" r="r" b="b"/>
              <a:pathLst>
                <a:path w="346" h="174">
                  <a:moveTo>
                    <a:pt x="346" y="170"/>
                  </a:moveTo>
                  <a:lnTo>
                    <a:pt x="343" y="170"/>
                  </a:lnTo>
                  <a:lnTo>
                    <a:pt x="334" y="172"/>
                  </a:lnTo>
                  <a:lnTo>
                    <a:pt x="327" y="172"/>
                  </a:lnTo>
                  <a:lnTo>
                    <a:pt x="320" y="172"/>
                  </a:lnTo>
                  <a:lnTo>
                    <a:pt x="314" y="174"/>
                  </a:lnTo>
                  <a:lnTo>
                    <a:pt x="304" y="174"/>
                  </a:lnTo>
                  <a:lnTo>
                    <a:pt x="293" y="174"/>
                  </a:lnTo>
                  <a:lnTo>
                    <a:pt x="284" y="174"/>
                  </a:lnTo>
                  <a:lnTo>
                    <a:pt x="277" y="174"/>
                  </a:lnTo>
                  <a:lnTo>
                    <a:pt x="272" y="174"/>
                  </a:lnTo>
                  <a:lnTo>
                    <a:pt x="268" y="174"/>
                  </a:lnTo>
                  <a:lnTo>
                    <a:pt x="261" y="174"/>
                  </a:lnTo>
                  <a:lnTo>
                    <a:pt x="254" y="174"/>
                  </a:lnTo>
                  <a:lnTo>
                    <a:pt x="247" y="174"/>
                  </a:lnTo>
                  <a:lnTo>
                    <a:pt x="240" y="174"/>
                  </a:lnTo>
                  <a:lnTo>
                    <a:pt x="233" y="174"/>
                  </a:lnTo>
                  <a:lnTo>
                    <a:pt x="229" y="172"/>
                  </a:lnTo>
                  <a:lnTo>
                    <a:pt x="222" y="172"/>
                  </a:lnTo>
                  <a:lnTo>
                    <a:pt x="215" y="170"/>
                  </a:lnTo>
                  <a:lnTo>
                    <a:pt x="208" y="170"/>
                  </a:lnTo>
                  <a:lnTo>
                    <a:pt x="201" y="167"/>
                  </a:lnTo>
                  <a:lnTo>
                    <a:pt x="195" y="165"/>
                  </a:lnTo>
                  <a:lnTo>
                    <a:pt x="185" y="163"/>
                  </a:lnTo>
                  <a:lnTo>
                    <a:pt x="181" y="163"/>
                  </a:lnTo>
                  <a:lnTo>
                    <a:pt x="172" y="160"/>
                  </a:lnTo>
                  <a:lnTo>
                    <a:pt x="165" y="156"/>
                  </a:lnTo>
                  <a:lnTo>
                    <a:pt x="158" y="156"/>
                  </a:lnTo>
                  <a:lnTo>
                    <a:pt x="153" y="154"/>
                  </a:lnTo>
                  <a:lnTo>
                    <a:pt x="142" y="149"/>
                  </a:lnTo>
                  <a:lnTo>
                    <a:pt x="137" y="147"/>
                  </a:lnTo>
                  <a:lnTo>
                    <a:pt x="128" y="142"/>
                  </a:lnTo>
                  <a:lnTo>
                    <a:pt x="124" y="140"/>
                  </a:lnTo>
                  <a:lnTo>
                    <a:pt x="114" y="135"/>
                  </a:lnTo>
                  <a:lnTo>
                    <a:pt x="110" y="133"/>
                  </a:lnTo>
                  <a:lnTo>
                    <a:pt x="101" y="128"/>
                  </a:lnTo>
                  <a:lnTo>
                    <a:pt x="94" y="124"/>
                  </a:lnTo>
                  <a:lnTo>
                    <a:pt x="87" y="119"/>
                  </a:lnTo>
                  <a:lnTo>
                    <a:pt x="80" y="112"/>
                  </a:lnTo>
                  <a:lnTo>
                    <a:pt x="73" y="108"/>
                  </a:lnTo>
                  <a:lnTo>
                    <a:pt x="66" y="103"/>
                  </a:lnTo>
                  <a:lnTo>
                    <a:pt x="59" y="96"/>
                  </a:lnTo>
                  <a:lnTo>
                    <a:pt x="55" y="89"/>
                  </a:lnTo>
                  <a:lnTo>
                    <a:pt x="48" y="80"/>
                  </a:lnTo>
                  <a:lnTo>
                    <a:pt x="43" y="76"/>
                  </a:lnTo>
                  <a:lnTo>
                    <a:pt x="37" y="66"/>
                  </a:lnTo>
                  <a:lnTo>
                    <a:pt x="30" y="60"/>
                  </a:lnTo>
                  <a:lnTo>
                    <a:pt x="25" y="53"/>
                  </a:lnTo>
                  <a:lnTo>
                    <a:pt x="20" y="44"/>
                  </a:lnTo>
                  <a:lnTo>
                    <a:pt x="14" y="34"/>
                  </a:lnTo>
                  <a:lnTo>
                    <a:pt x="11" y="28"/>
                  </a:lnTo>
                  <a:lnTo>
                    <a:pt x="4" y="16"/>
                  </a:lnTo>
                  <a:lnTo>
                    <a:pt x="0" y="7"/>
                  </a:lnTo>
                  <a:lnTo>
                    <a:pt x="0" y="5"/>
                  </a:lnTo>
                  <a:lnTo>
                    <a:pt x="7" y="5"/>
                  </a:lnTo>
                  <a:lnTo>
                    <a:pt x="11" y="5"/>
                  </a:lnTo>
                  <a:lnTo>
                    <a:pt x="18" y="5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4" y="2"/>
                  </a:lnTo>
                  <a:lnTo>
                    <a:pt x="124" y="5"/>
                  </a:lnTo>
                  <a:lnTo>
                    <a:pt x="135" y="5"/>
                  </a:lnTo>
                  <a:lnTo>
                    <a:pt x="142" y="5"/>
                  </a:lnTo>
                  <a:lnTo>
                    <a:pt x="153" y="9"/>
                  </a:lnTo>
                  <a:lnTo>
                    <a:pt x="165" y="12"/>
                  </a:lnTo>
                  <a:lnTo>
                    <a:pt x="174" y="16"/>
                  </a:lnTo>
                  <a:lnTo>
                    <a:pt x="183" y="18"/>
                  </a:lnTo>
                  <a:lnTo>
                    <a:pt x="195" y="21"/>
                  </a:lnTo>
                  <a:lnTo>
                    <a:pt x="206" y="25"/>
                  </a:lnTo>
                  <a:lnTo>
                    <a:pt x="217" y="30"/>
                  </a:lnTo>
                  <a:lnTo>
                    <a:pt x="227" y="34"/>
                  </a:lnTo>
                  <a:lnTo>
                    <a:pt x="233" y="39"/>
                  </a:lnTo>
                  <a:lnTo>
                    <a:pt x="245" y="44"/>
                  </a:lnTo>
                  <a:lnTo>
                    <a:pt x="254" y="48"/>
                  </a:lnTo>
                  <a:lnTo>
                    <a:pt x="261" y="55"/>
                  </a:lnTo>
                  <a:lnTo>
                    <a:pt x="268" y="60"/>
                  </a:lnTo>
                  <a:lnTo>
                    <a:pt x="277" y="66"/>
                  </a:lnTo>
                  <a:lnTo>
                    <a:pt x="284" y="73"/>
                  </a:lnTo>
                  <a:lnTo>
                    <a:pt x="288" y="78"/>
                  </a:lnTo>
                  <a:lnTo>
                    <a:pt x="293" y="83"/>
                  </a:lnTo>
                  <a:lnTo>
                    <a:pt x="300" y="89"/>
                  </a:lnTo>
                  <a:lnTo>
                    <a:pt x="304" y="96"/>
                  </a:lnTo>
                  <a:lnTo>
                    <a:pt x="311" y="101"/>
                  </a:lnTo>
                  <a:lnTo>
                    <a:pt x="314" y="108"/>
                  </a:lnTo>
                  <a:lnTo>
                    <a:pt x="318" y="112"/>
                  </a:lnTo>
                  <a:lnTo>
                    <a:pt x="320" y="119"/>
                  </a:lnTo>
                  <a:lnTo>
                    <a:pt x="327" y="128"/>
                  </a:lnTo>
                  <a:lnTo>
                    <a:pt x="332" y="137"/>
                  </a:lnTo>
                  <a:lnTo>
                    <a:pt x="336" y="147"/>
                  </a:lnTo>
                  <a:lnTo>
                    <a:pt x="339" y="154"/>
                  </a:lnTo>
                  <a:lnTo>
                    <a:pt x="343" y="160"/>
                  </a:lnTo>
                  <a:lnTo>
                    <a:pt x="343" y="165"/>
                  </a:lnTo>
                  <a:lnTo>
                    <a:pt x="343" y="167"/>
                  </a:lnTo>
                  <a:lnTo>
                    <a:pt x="346" y="170"/>
                  </a:lnTo>
                  <a:lnTo>
                    <a:pt x="346" y="17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3" name="Freeform 19"/>
            <p:cNvSpPr>
              <a:spLocks/>
            </p:cNvSpPr>
            <p:nvPr/>
          </p:nvSpPr>
          <p:spPr bwMode="auto">
            <a:xfrm rot="10800000">
              <a:off x="2209" y="2409"/>
              <a:ext cx="192" cy="387"/>
            </a:xfrm>
            <a:custGeom>
              <a:avLst/>
              <a:gdLst/>
              <a:ahLst/>
              <a:cxnLst>
                <a:cxn ang="0">
                  <a:pos x="151" y="352"/>
                </a:cxn>
                <a:cxn ang="0">
                  <a:pos x="137" y="343"/>
                </a:cxn>
                <a:cxn ang="0">
                  <a:pos x="126" y="334"/>
                </a:cxn>
                <a:cxn ang="0">
                  <a:pos x="112" y="323"/>
                </a:cxn>
                <a:cxn ang="0">
                  <a:pos x="96" y="307"/>
                </a:cxn>
                <a:cxn ang="0">
                  <a:pos x="80" y="288"/>
                </a:cxn>
                <a:cxn ang="0">
                  <a:pos x="62" y="270"/>
                </a:cxn>
                <a:cxn ang="0">
                  <a:pos x="50" y="254"/>
                </a:cxn>
                <a:cxn ang="0">
                  <a:pos x="41" y="240"/>
                </a:cxn>
                <a:cxn ang="0">
                  <a:pos x="34" y="229"/>
                </a:cxn>
                <a:cxn ang="0">
                  <a:pos x="27" y="213"/>
                </a:cxn>
                <a:cxn ang="0">
                  <a:pos x="23" y="199"/>
                </a:cxn>
                <a:cxn ang="0">
                  <a:pos x="16" y="185"/>
                </a:cxn>
                <a:cxn ang="0">
                  <a:pos x="11" y="169"/>
                </a:cxn>
                <a:cxn ang="0">
                  <a:pos x="7" y="155"/>
                </a:cxn>
                <a:cxn ang="0">
                  <a:pos x="4" y="137"/>
                </a:cxn>
                <a:cxn ang="0">
                  <a:pos x="0" y="121"/>
                </a:cxn>
                <a:cxn ang="0">
                  <a:pos x="0" y="103"/>
                </a:cxn>
                <a:cxn ang="0">
                  <a:pos x="0" y="84"/>
                </a:cxn>
                <a:cxn ang="0">
                  <a:pos x="2" y="66"/>
                </a:cxn>
                <a:cxn ang="0">
                  <a:pos x="7" y="48"/>
                </a:cxn>
                <a:cxn ang="0">
                  <a:pos x="11" y="29"/>
                </a:cxn>
                <a:cxn ang="0">
                  <a:pos x="16" y="7"/>
                </a:cxn>
                <a:cxn ang="0">
                  <a:pos x="25" y="2"/>
                </a:cxn>
                <a:cxn ang="0">
                  <a:pos x="36" y="7"/>
                </a:cxn>
                <a:cxn ang="0">
                  <a:pos x="52" y="18"/>
                </a:cxn>
                <a:cxn ang="0">
                  <a:pos x="73" y="39"/>
                </a:cxn>
                <a:cxn ang="0">
                  <a:pos x="82" y="48"/>
                </a:cxn>
                <a:cxn ang="0">
                  <a:pos x="94" y="61"/>
                </a:cxn>
                <a:cxn ang="0">
                  <a:pos x="105" y="73"/>
                </a:cxn>
                <a:cxn ang="0">
                  <a:pos x="116" y="89"/>
                </a:cxn>
                <a:cxn ang="0">
                  <a:pos x="128" y="105"/>
                </a:cxn>
                <a:cxn ang="0">
                  <a:pos x="137" y="123"/>
                </a:cxn>
                <a:cxn ang="0">
                  <a:pos x="149" y="144"/>
                </a:cxn>
                <a:cxn ang="0">
                  <a:pos x="158" y="165"/>
                </a:cxn>
                <a:cxn ang="0">
                  <a:pos x="165" y="185"/>
                </a:cxn>
                <a:cxn ang="0">
                  <a:pos x="171" y="206"/>
                </a:cxn>
                <a:cxn ang="0">
                  <a:pos x="174" y="224"/>
                </a:cxn>
                <a:cxn ang="0">
                  <a:pos x="176" y="242"/>
                </a:cxn>
                <a:cxn ang="0">
                  <a:pos x="176" y="256"/>
                </a:cxn>
                <a:cxn ang="0">
                  <a:pos x="176" y="274"/>
                </a:cxn>
                <a:cxn ang="0">
                  <a:pos x="174" y="288"/>
                </a:cxn>
                <a:cxn ang="0">
                  <a:pos x="174" y="302"/>
                </a:cxn>
                <a:cxn ang="0">
                  <a:pos x="169" y="313"/>
                </a:cxn>
                <a:cxn ang="0">
                  <a:pos x="167" y="323"/>
                </a:cxn>
                <a:cxn ang="0">
                  <a:pos x="160" y="341"/>
                </a:cxn>
                <a:cxn ang="0">
                  <a:pos x="153" y="350"/>
                </a:cxn>
                <a:cxn ang="0">
                  <a:pos x="153" y="355"/>
                </a:cxn>
              </a:cxnLst>
              <a:rect l="0" t="0" r="r" b="b"/>
              <a:pathLst>
                <a:path w="176" h="355">
                  <a:moveTo>
                    <a:pt x="153" y="355"/>
                  </a:moveTo>
                  <a:lnTo>
                    <a:pt x="151" y="352"/>
                  </a:lnTo>
                  <a:lnTo>
                    <a:pt x="142" y="348"/>
                  </a:lnTo>
                  <a:lnTo>
                    <a:pt x="137" y="343"/>
                  </a:lnTo>
                  <a:lnTo>
                    <a:pt x="133" y="339"/>
                  </a:lnTo>
                  <a:lnTo>
                    <a:pt x="126" y="334"/>
                  </a:lnTo>
                  <a:lnTo>
                    <a:pt x="121" y="329"/>
                  </a:lnTo>
                  <a:lnTo>
                    <a:pt x="112" y="323"/>
                  </a:lnTo>
                  <a:lnTo>
                    <a:pt x="103" y="316"/>
                  </a:lnTo>
                  <a:lnTo>
                    <a:pt x="96" y="307"/>
                  </a:lnTo>
                  <a:lnTo>
                    <a:pt x="87" y="300"/>
                  </a:lnTo>
                  <a:lnTo>
                    <a:pt x="80" y="288"/>
                  </a:lnTo>
                  <a:lnTo>
                    <a:pt x="71" y="279"/>
                  </a:lnTo>
                  <a:lnTo>
                    <a:pt x="62" y="270"/>
                  </a:lnTo>
                  <a:lnTo>
                    <a:pt x="55" y="261"/>
                  </a:lnTo>
                  <a:lnTo>
                    <a:pt x="50" y="254"/>
                  </a:lnTo>
                  <a:lnTo>
                    <a:pt x="45" y="247"/>
                  </a:lnTo>
                  <a:lnTo>
                    <a:pt x="41" y="240"/>
                  </a:lnTo>
                  <a:lnTo>
                    <a:pt x="39" y="236"/>
                  </a:lnTo>
                  <a:lnTo>
                    <a:pt x="34" y="229"/>
                  </a:lnTo>
                  <a:lnTo>
                    <a:pt x="32" y="222"/>
                  </a:lnTo>
                  <a:lnTo>
                    <a:pt x="27" y="213"/>
                  </a:lnTo>
                  <a:lnTo>
                    <a:pt x="25" y="208"/>
                  </a:lnTo>
                  <a:lnTo>
                    <a:pt x="23" y="199"/>
                  </a:lnTo>
                  <a:lnTo>
                    <a:pt x="18" y="192"/>
                  </a:lnTo>
                  <a:lnTo>
                    <a:pt x="16" y="185"/>
                  </a:lnTo>
                  <a:lnTo>
                    <a:pt x="11" y="178"/>
                  </a:lnTo>
                  <a:lnTo>
                    <a:pt x="11" y="169"/>
                  </a:lnTo>
                  <a:lnTo>
                    <a:pt x="9" y="165"/>
                  </a:lnTo>
                  <a:lnTo>
                    <a:pt x="7" y="155"/>
                  </a:lnTo>
                  <a:lnTo>
                    <a:pt x="7" y="149"/>
                  </a:lnTo>
                  <a:lnTo>
                    <a:pt x="4" y="137"/>
                  </a:lnTo>
                  <a:lnTo>
                    <a:pt x="2" y="130"/>
                  </a:lnTo>
                  <a:lnTo>
                    <a:pt x="0" y="121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0" y="94"/>
                  </a:lnTo>
                  <a:lnTo>
                    <a:pt x="0" y="84"/>
                  </a:lnTo>
                  <a:lnTo>
                    <a:pt x="2" y="78"/>
                  </a:lnTo>
                  <a:lnTo>
                    <a:pt x="2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9" y="39"/>
                  </a:lnTo>
                  <a:lnTo>
                    <a:pt x="11" y="29"/>
                  </a:lnTo>
                  <a:lnTo>
                    <a:pt x="13" y="18"/>
                  </a:lnTo>
                  <a:lnTo>
                    <a:pt x="16" y="7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36" y="7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62" y="29"/>
                  </a:lnTo>
                  <a:lnTo>
                    <a:pt x="73" y="39"/>
                  </a:lnTo>
                  <a:lnTo>
                    <a:pt x="78" y="43"/>
                  </a:lnTo>
                  <a:lnTo>
                    <a:pt x="82" y="48"/>
                  </a:lnTo>
                  <a:lnTo>
                    <a:pt x="87" y="55"/>
                  </a:lnTo>
                  <a:lnTo>
                    <a:pt x="94" y="61"/>
                  </a:lnTo>
                  <a:lnTo>
                    <a:pt x="98" y="66"/>
                  </a:lnTo>
                  <a:lnTo>
                    <a:pt x="105" y="73"/>
                  </a:lnTo>
                  <a:lnTo>
                    <a:pt x="112" y="82"/>
                  </a:lnTo>
                  <a:lnTo>
                    <a:pt x="116" y="89"/>
                  </a:lnTo>
                  <a:lnTo>
                    <a:pt x="123" y="98"/>
                  </a:lnTo>
                  <a:lnTo>
                    <a:pt x="128" y="105"/>
                  </a:lnTo>
                  <a:lnTo>
                    <a:pt x="133" y="116"/>
                  </a:lnTo>
                  <a:lnTo>
                    <a:pt x="137" y="123"/>
                  </a:lnTo>
                  <a:lnTo>
                    <a:pt x="142" y="132"/>
                  </a:lnTo>
                  <a:lnTo>
                    <a:pt x="149" y="144"/>
                  </a:lnTo>
                  <a:lnTo>
                    <a:pt x="153" y="153"/>
                  </a:lnTo>
                  <a:lnTo>
                    <a:pt x="158" y="165"/>
                  </a:lnTo>
                  <a:lnTo>
                    <a:pt x="162" y="176"/>
                  </a:lnTo>
                  <a:lnTo>
                    <a:pt x="165" y="185"/>
                  </a:lnTo>
                  <a:lnTo>
                    <a:pt x="169" y="194"/>
                  </a:lnTo>
                  <a:lnTo>
                    <a:pt x="171" y="206"/>
                  </a:lnTo>
                  <a:lnTo>
                    <a:pt x="171" y="213"/>
                  </a:lnTo>
                  <a:lnTo>
                    <a:pt x="174" y="224"/>
                  </a:lnTo>
                  <a:lnTo>
                    <a:pt x="174" y="233"/>
                  </a:lnTo>
                  <a:lnTo>
                    <a:pt x="176" y="242"/>
                  </a:lnTo>
                  <a:lnTo>
                    <a:pt x="176" y="249"/>
                  </a:lnTo>
                  <a:lnTo>
                    <a:pt x="176" y="256"/>
                  </a:lnTo>
                  <a:lnTo>
                    <a:pt x="176" y="265"/>
                  </a:lnTo>
                  <a:lnTo>
                    <a:pt x="176" y="274"/>
                  </a:lnTo>
                  <a:lnTo>
                    <a:pt x="174" y="281"/>
                  </a:lnTo>
                  <a:lnTo>
                    <a:pt x="174" y="288"/>
                  </a:lnTo>
                  <a:lnTo>
                    <a:pt x="174" y="295"/>
                  </a:lnTo>
                  <a:lnTo>
                    <a:pt x="174" y="302"/>
                  </a:lnTo>
                  <a:lnTo>
                    <a:pt x="171" y="307"/>
                  </a:lnTo>
                  <a:lnTo>
                    <a:pt x="169" y="313"/>
                  </a:lnTo>
                  <a:lnTo>
                    <a:pt x="167" y="318"/>
                  </a:lnTo>
                  <a:lnTo>
                    <a:pt x="167" y="323"/>
                  </a:lnTo>
                  <a:lnTo>
                    <a:pt x="162" y="332"/>
                  </a:lnTo>
                  <a:lnTo>
                    <a:pt x="160" y="341"/>
                  </a:lnTo>
                  <a:lnTo>
                    <a:pt x="158" y="345"/>
                  </a:lnTo>
                  <a:lnTo>
                    <a:pt x="153" y="350"/>
                  </a:lnTo>
                  <a:lnTo>
                    <a:pt x="153" y="352"/>
                  </a:lnTo>
                  <a:lnTo>
                    <a:pt x="153" y="355"/>
                  </a:lnTo>
                  <a:lnTo>
                    <a:pt x="153" y="355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4" name="Freeform 20"/>
            <p:cNvSpPr>
              <a:spLocks/>
            </p:cNvSpPr>
            <p:nvPr/>
          </p:nvSpPr>
          <p:spPr bwMode="auto">
            <a:xfrm rot="10800000">
              <a:off x="2289" y="3099"/>
              <a:ext cx="319" cy="21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16" y="7"/>
                </a:cxn>
                <a:cxn ang="0">
                  <a:pos x="27" y="5"/>
                </a:cxn>
                <a:cxn ang="0">
                  <a:pos x="45" y="2"/>
                </a:cxn>
                <a:cxn ang="0">
                  <a:pos x="66" y="0"/>
                </a:cxn>
                <a:cxn ang="0">
                  <a:pos x="82" y="0"/>
                </a:cxn>
                <a:cxn ang="0">
                  <a:pos x="94" y="0"/>
                </a:cxn>
                <a:cxn ang="0">
                  <a:pos x="105" y="0"/>
                </a:cxn>
                <a:cxn ang="0">
                  <a:pos x="119" y="2"/>
                </a:cxn>
                <a:cxn ang="0">
                  <a:pos x="130" y="5"/>
                </a:cxn>
                <a:cxn ang="0">
                  <a:pos x="142" y="5"/>
                </a:cxn>
                <a:cxn ang="0">
                  <a:pos x="153" y="9"/>
                </a:cxn>
                <a:cxn ang="0">
                  <a:pos x="167" y="16"/>
                </a:cxn>
                <a:cxn ang="0">
                  <a:pos x="178" y="21"/>
                </a:cxn>
                <a:cxn ang="0">
                  <a:pos x="190" y="28"/>
                </a:cxn>
                <a:cxn ang="0">
                  <a:pos x="201" y="37"/>
                </a:cxn>
                <a:cxn ang="0">
                  <a:pos x="215" y="46"/>
                </a:cxn>
                <a:cxn ang="0">
                  <a:pos x="226" y="57"/>
                </a:cxn>
                <a:cxn ang="0">
                  <a:pos x="235" y="69"/>
                </a:cxn>
                <a:cxn ang="0">
                  <a:pos x="245" y="80"/>
                </a:cxn>
                <a:cxn ang="0">
                  <a:pos x="256" y="96"/>
                </a:cxn>
                <a:cxn ang="0">
                  <a:pos x="265" y="115"/>
                </a:cxn>
                <a:cxn ang="0">
                  <a:pos x="272" y="133"/>
                </a:cxn>
                <a:cxn ang="0">
                  <a:pos x="281" y="151"/>
                </a:cxn>
                <a:cxn ang="0">
                  <a:pos x="288" y="177"/>
                </a:cxn>
                <a:cxn ang="0">
                  <a:pos x="288" y="190"/>
                </a:cxn>
                <a:cxn ang="0">
                  <a:pos x="284" y="190"/>
                </a:cxn>
                <a:cxn ang="0">
                  <a:pos x="270" y="190"/>
                </a:cxn>
                <a:cxn ang="0">
                  <a:pos x="252" y="190"/>
                </a:cxn>
                <a:cxn ang="0">
                  <a:pos x="233" y="190"/>
                </a:cxn>
                <a:cxn ang="0">
                  <a:pos x="222" y="190"/>
                </a:cxn>
                <a:cxn ang="0">
                  <a:pos x="208" y="188"/>
                </a:cxn>
                <a:cxn ang="0">
                  <a:pos x="194" y="183"/>
                </a:cxn>
                <a:cxn ang="0">
                  <a:pos x="178" y="179"/>
                </a:cxn>
                <a:cxn ang="0">
                  <a:pos x="162" y="172"/>
                </a:cxn>
                <a:cxn ang="0">
                  <a:pos x="146" y="167"/>
                </a:cxn>
                <a:cxn ang="0">
                  <a:pos x="128" y="160"/>
                </a:cxn>
                <a:cxn ang="0">
                  <a:pos x="110" y="149"/>
                </a:cxn>
                <a:cxn ang="0">
                  <a:pos x="94" y="140"/>
                </a:cxn>
                <a:cxn ang="0">
                  <a:pos x="77" y="128"/>
                </a:cxn>
                <a:cxn ang="0">
                  <a:pos x="66" y="115"/>
                </a:cxn>
                <a:cxn ang="0">
                  <a:pos x="55" y="103"/>
                </a:cxn>
                <a:cxn ang="0">
                  <a:pos x="43" y="92"/>
                </a:cxn>
                <a:cxn ang="0">
                  <a:pos x="29" y="76"/>
                </a:cxn>
                <a:cxn ang="0">
                  <a:pos x="18" y="53"/>
                </a:cxn>
                <a:cxn ang="0">
                  <a:pos x="9" y="35"/>
                </a:cxn>
                <a:cxn ang="0">
                  <a:pos x="2" y="21"/>
                </a:cxn>
                <a:cxn ang="0">
                  <a:pos x="0" y="14"/>
                </a:cxn>
              </a:cxnLst>
              <a:rect l="0" t="0" r="r" b="b"/>
              <a:pathLst>
                <a:path w="293" h="193">
                  <a:moveTo>
                    <a:pt x="0" y="14"/>
                  </a:moveTo>
                  <a:lnTo>
                    <a:pt x="4" y="12"/>
                  </a:lnTo>
                  <a:lnTo>
                    <a:pt x="11" y="9"/>
                  </a:lnTo>
                  <a:lnTo>
                    <a:pt x="16" y="7"/>
                  </a:lnTo>
                  <a:lnTo>
                    <a:pt x="23" y="7"/>
                  </a:lnTo>
                  <a:lnTo>
                    <a:pt x="27" y="5"/>
                  </a:lnTo>
                  <a:lnTo>
                    <a:pt x="39" y="5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9" y="2"/>
                  </a:lnTo>
                  <a:lnTo>
                    <a:pt x="126" y="5"/>
                  </a:lnTo>
                  <a:lnTo>
                    <a:pt x="130" y="5"/>
                  </a:lnTo>
                  <a:lnTo>
                    <a:pt x="137" y="5"/>
                  </a:lnTo>
                  <a:lnTo>
                    <a:pt x="142" y="5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2"/>
                  </a:lnTo>
                  <a:lnTo>
                    <a:pt x="167" y="16"/>
                  </a:lnTo>
                  <a:lnTo>
                    <a:pt x="174" y="18"/>
                  </a:lnTo>
                  <a:lnTo>
                    <a:pt x="178" y="21"/>
                  </a:lnTo>
                  <a:lnTo>
                    <a:pt x="185" y="25"/>
                  </a:lnTo>
                  <a:lnTo>
                    <a:pt x="190" y="28"/>
                  </a:lnTo>
                  <a:lnTo>
                    <a:pt x="197" y="32"/>
                  </a:lnTo>
                  <a:lnTo>
                    <a:pt x="201" y="37"/>
                  </a:lnTo>
                  <a:lnTo>
                    <a:pt x="208" y="41"/>
                  </a:lnTo>
                  <a:lnTo>
                    <a:pt x="215" y="46"/>
                  </a:lnTo>
                  <a:lnTo>
                    <a:pt x="219" y="51"/>
                  </a:lnTo>
                  <a:lnTo>
                    <a:pt x="226" y="57"/>
                  </a:lnTo>
                  <a:lnTo>
                    <a:pt x="231" y="62"/>
                  </a:lnTo>
                  <a:lnTo>
                    <a:pt x="235" y="69"/>
                  </a:lnTo>
                  <a:lnTo>
                    <a:pt x="240" y="76"/>
                  </a:lnTo>
                  <a:lnTo>
                    <a:pt x="245" y="80"/>
                  </a:lnTo>
                  <a:lnTo>
                    <a:pt x="249" y="89"/>
                  </a:lnTo>
                  <a:lnTo>
                    <a:pt x="256" y="96"/>
                  </a:lnTo>
                  <a:lnTo>
                    <a:pt x="261" y="106"/>
                  </a:lnTo>
                  <a:lnTo>
                    <a:pt x="265" y="115"/>
                  </a:lnTo>
                  <a:lnTo>
                    <a:pt x="270" y="124"/>
                  </a:lnTo>
                  <a:lnTo>
                    <a:pt x="272" y="133"/>
                  </a:lnTo>
                  <a:lnTo>
                    <a:pt x="277" y="144"/>
                  </a:lnTo>
                  <a:lnTo>
                    <a:pt x="281" y="151"/>
                  </a:lnTo>
                  <a:lnTo>
                    <a:pt x="284" y="163"/>
                  </a:lnTo>
                  <a:lnTo>
                    <a:pt x="288" y="177"/>
                  </a:lnTo>
                  <a:lnTo>
                    <a:pt x="293" y="190"/>
                  </a:lnTo>
                  <a:lnTo>
                    <a:pt x="288" y="190"/>
                  </a:lnTo>
                  <a:lnTo>
                    <a:pt x="288" y="190"/>
                  </a:lnTo>
                  <a:lnTo>
                    <a:pt x="284" y="190"/>
                  </a:lnTo>
                  <a:lnTo>
                    <a:pt x="277" y="190"/>
                  </a:lnTo>
                  <a:lnTo>
                    <a:pt x="270" y="190"/>
                  </a:lnTo>
                  <a:lnTo>
                    <a:pt x="261" y="190"/>
                  </a:lnTo>
                  <a:lnTo>
                    <a:pt x="252" y="190"/>
                  </a:lnTo>
                  <a:lnTo>
                    <a:pt x="240" y="193"/>
                  </a:lnTo>
                  <a:lnTo>
                    <a:pt x="233" y="190"/>
                  </a:lnTo>
                  <a:lnTo>
                    <a:pt x="229" y="190"/>
                  </a:lnTo>
                  <a:lnTo>
                    <a:pt x="222" y="190"/>
                  </a:lnTo>
                  <a:lnTo>
                    <a:pt x="215" y="190"/>
                  </a:lnTo>
                  <a:lnTo>
                    <a:pt x="208" y="188"/>
                  </a:lnTo>
                  <a:lnTo>
                    <a:pt x="201" y="186"/>
                  </a:lnTo>
                  <a:lnTo>
                    <a:pt x="194" y="183"/>
                  </a:lnTo>
                  <a:lnTo>
                    <a:pt x="185" y="183"/>
                  </a:lnTo>
                  <a:lnTo>
                    <a:pt x="178" y="179"/>
                  </a:lnTo>
                  <a:lnTo>
                    <a:pt x="169" y="177"/>
                  </a:lnTo>
                  <a:lnTo>
                    <a:pt x="162" y="172"/>
                  </a:lnTo>
                  <a:lnTo>
                    <a:pt x="153" y="172"/>
                  </a:lnTo>
                  <a:lnTo>
                    <a:pt x="146" y="167"/>
                  </a:lnTo>
                  <a:lnTo>
                    <a:pt x="137" y="163"/>
                  </a:lnTo>
                  <a:lnTo>
                    <a:pt x="128" y="160"/>
                  </a:lnTo>
                  <a:lnTo>
                    <a:pt x="121" y="156"/>
                  </a:lnTo>
                  <a:lnTo>
                    <a:pt x="110" y="149"/>
                  </a:lnTo>
                  <a:lnTo>
                    <a:pt x="103" y="144"/>
                  </a:lnTo>
                  <a:lnTo>
                    <a:pt x="94" y="140"/>
                  </a:lnTo>
                  <a:lnTo>
                    <a:pt x="87" y="135"/>
                  </a:lnTo>
                  <a:lnTo>
                    <a:pt x="77" y="128"/>
                  </a:lnTo>
                  <a:lnTo>
                    <a:pt x="71" y="122"/>
                  </a:lnTo>
                  <a:lnTo>
                    <a:pt x="66" y="115"/>
                  </a:lnTo>
                  <a:lnTo>
                    <a:pt x="59" y="110"/>
                  </a:lnTo>
                  <a:lnTo>
                    <a:pt x="55" y="103"/>
                  </a:lnTo>
                  <a:lnTo>
                    <a:pt x="48" y="96"/>
                  </a:lnTo>
                  <a:lnTo>
                    <a:pt x="43" y="92"/>
                  </a:lnTo>
                  <a:lnTo>
                    <a:pt x="39" y="87"/>
                  </a:lnTo>
                  <a:lnTo>
                    <a:pt x="29" y="76"/>
                  </a:lnTo>
                  <a:lnTo>
                    <a:pt x="23" y="64"/>
                  </a:lnTo>
                  <a:lnTo>
                    <a:pt x="18" y="53"/>
                  </a:lnTo>
                  <a:lnTo>
                    <a:pt x="11" y="44"/>
                  </a:lnTo>
                  <a:lnTo>
                    <a:pt x="9" y="35"/>
                  </a:lnTo>
                  <a:lnTo>
                    <a:pt x="6" y="28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5" name="Freeform 21"/>
            <p:cNvSpPr>
              <a:spLocks/>
            </p:cNvSpPr>
            <p:nvPr/>
          </p:nvSpPr>
          <p:spPr bwMode="auto">
            <a:xfrm rot="10800000">
              <a:off x="2010" y="3179"/>
              <a:ext cx="229" cy="414"/>
            </a:xfrm>
            <a:custGeom>
              <a:avLst/>
              <a:gdLst/>
              <a:ahLst/>
              <a:cxnLst>
                <a:cxn ang="0">
                  <a:pos x="185" y="376"/>
                </a:cxn>
                <a:cxn ang="0">
                  <a:pos x="171" y="367"/>
                </a:cxn>
                <a:cxn ang="0">
                  <a:pos x="155" y="357"/>
                </a:cxn>
                <a:cxn ang="0">
                  <a:pos x="139" y="346"/>
                </a:cxn>
                <a:cxn ang="0">
                  <a:pos x="119" y="330"/>
                </a:cxn>
                <a:cxn ang="0">
                  <a:pos x="100" y="312"/>
                </a:cxn>
                <a:cxn ang="0">
                  <a:pos x="80" y="291"/>
                </a:cxn>
                <a:cxn ang="0">
                  <a:pos x="64" y="273"/>
                </a:cxn>
                <a:cxn ang="0">
                  <a:pos x="55" y="261"/>
                </a:cxn>
                <a:cxn ang="0">
                  <a:pos x="45" y="245"/>
                </a:cxn>
                <a:cxn ang="0">
                  <a:pos x="36" y="231"/>
                </a:cxn>
                <a:cxn ang="0">
                  <a:pos x="29" y="218"/>
                </a:cxn>
                <a:cxn ang="0">
                  <a:pos x="22" y="202"/>
                </a:cxn>
                <a:cxn ang="0">
                  <a:pos x="16" y="183"/>
                </a:cxn>
                <a:cxn ang="0">
                  <a:pos x="9" y="167"/>
                </a:cxn>
                <a:cxn ang="0">
                  <a:pos x="4" y="151"/>
                </a:cxn>
                <a:cxn ang="0">
                  <a:pos x="2" y="133"/>
                </a:cxn>
                <a:cxn ang="0">
                  <a:pos x="0" y="112"/>
                </a:cxn>
                <a:cxn ang="0">
                  <a:pos x="0" y="94"/>
                </a:cxn>
                <a:cxn ang="0">
                  <a:pos x="0" y="73"/>
                </a:cxn>
                <a:cxn ang="0">
                  <a:pos x="4" y="53"/>
                </a:cxn>
                <a:cxn ang="0">
                  <a:pos x="9" y="32"/>
                </a:cxn>
                <a:cxn ang="0">
                  <a:pos x="13" y="9"/>
                </a:cxn>
                <a:cxn ang="0">
                  <a:pos x="22" y="0"/>
                </a:cxn>
                <a:cxn ang="0">
                  <a:pos x="36" y="7"/>
                </a:cxn>
                <a:cxn ang="0">
                  <a:pos x="55" y="21"/>
                </a:cxn>
                <a:cxn ang="0">
                  <a:pos x="66" y="28"/>
                </a:cxn>
                <a:cxn ang="0">
                  <a:pos x="80" y="39"/>
                </a:cxn>
                <a:cxn ang="0">
                  <a:pos x="91" y="48"/>
                </a:cxn>
                <a:cxn ang="0">
                  <a:pos x="105" y="62"/>
                </a:cxn>
                <a:cxn ang="0">
                  <a:pos x="119" y="76"/>
                </a:cxn>
                <a:cxn ang="0">
                  <a:pos x="132" y="94"/>
                </a:cxn>
                <a:cxn ang="0">
                  <a:pos x="146" y="110"/>
                </a:cxn>
                <a:cxn ang="0">
                  <a:pos x="160" y="131"/>
                </a:cxn>
                <a:cxn ang="0">
                  <a:pos x="171" y="151"/>
                </a:cxn>
                <a:cxn ang="0">
                  <a:pos x="178" y="163"/>
                </a:cxn>
                <a:cxn ang="0">
                  <a:pos x="185" y="174"/>
                </a:cxn>
                <a:cxn ang="0">
                  <a:pos x="194" y="195"/>
                </a:cxn>
                <a:cxn ang="0">
                  <a:pos x="201" y="218"/>
                </a:cxn>
                <a:cxn ang="0">
                  <a:pos x="203" y="236"/>
                </a:cxn>
                <a:cxn ang="0">
                  <a:pos x="210" y="257"/>
                </a:cxn>
                <a:cxn ang="0">
                  <a:pos x="210" y="275"/>
                </a:cxn>
                <a:cxn ang="0">
                  <a:pos x="210" y="291"/>
                </a:cxn>
                <a:cxn ang="0">
                  <a:pos x="208" y="307"/>
                </a:cxn>
                <a:cxn ang="0">
                  <a:pos x="208" y="321"/>
                </a:cxn>
                <a:cxn ang="0">
                  <a:pos x="203" y="332"/>
                </a:cxn>
                <a:cxn ang="0">
                  <a:pos x="201" y="346"/>
                </a:cxn>
                <a:cxn ang="0">
                  <a:pos x="194" y="364"/>
                </a:cxn>
                <a:cxn ang="0">
                  <a:pos x="190" y="373"/>
                </a:cxn>
                <a:cxn ang="0">
                  <a:pos x="187" y="380"/>
                </a:cxn>
              </a:cxnLst>
              <a:rect l="0" t="0" r="r" b="b"/>
              <a:pathLst>
                <a:path w="210" h="380">
                  <a:moveTo>
                    <a:pt x="187" y="380"/>
                  </a:moveTo>
                  <a:lnTo>
                    <a:pt x="185" y="376"/>
                  </a:lnTo>
                  <a:lnTo>
                    <a:pt x="176" y="371"/>
                  </a:lnTo>
                  <a:lnTo>
                    <a:pt x="171" y="367"/>
                  </a:lnTo>
                  <a:lnTo>
                    <a:pt x="164" y="364"/>
                  </a:lnTo>
                  <a:lnTo>
                    <a:pt x="155" y="357"/>
                  </a:lnTo>
                  <a:lnTo>
                    <a:pt x="148" y="353"/>
                  </a:lnTo>
                  <a:lnTo>
                    <a:pt x="139" y="346"/>
                  </a:lnTo>
                  <a:lnTo>
                    <a:pt x="130" y="337"/>
                  </a:lnTo>
                  <a:lnTo>
                    <a:pt x="119" y="330"/>
                  </a:lnTo>
                  <a:lnTo>
                    <a:pt x="109" y="321"/>
                  </a:lnTo>
                  <a:lnTo>
                    <a:pt x="100" y="312"/>
                  </a:lnTo>
                  <a:lnTo>
                    <a:pt x="91" y="302"/>
                  </a:lnTo>
                  <a:lnTo>
                    <a:pt x="80" y="291"/>
                  </a:lnTo>
                  <a:lnTo>
                    <a:pt x="71" y="282"/>
                  </a:lnTo>
                  <a:lnTo>
                    <a:pt x="64" y="273"/>
                  </a:lnTo>
                  <a:lnTo>
                    <a:pt x="61" y="266"/>
                  </a:lnTo>
                  <a:lnTo>
                    <a:pt x="55" y="261"/>
                  </a:lnTo>
                  <a:lnTo>
                    <a:pt x="50" y="254"/>
                  </a:lnTo>
                  <a:lnTo>
                    <a:pt x="45" y="245"/>
                  </a:lnTo>
                  <a:lnTo>
                    <a:pt x="41" y="238"/>
                  </a:lnTo>
                  <a:lnTo>
                    <a:pt x="36" y="231"/>
                  </a:lnTo>
                  <a:lnTo>
                    <a:pt x="34" y="225"/>
                  </a:lnTo>
                  <a:lnTo>
                    <a:pt x="29" y="218"/>
                  </a:lnTo>
                  <a:lnTo>
                    <a:pt x="25" y="211"/>
                  </a:lnTo>
                  <a:lnTo>
                    <a:pt x="22" y="202"/>
                  </a:lnTo>
                  <a:lnTo>
                    <a:pt x="20" y="195"/>
                  </a:lnTo>
                  <a:lnTo>
                    <a:pt x="16" y="183"/>
                  </a:lnTo>
                  <a:lnTo>
                    <a:pt x="13" y="176"/>
                  </a:lnTo>
                  <a:lnTo>
                    <a:pt x="9" y="167"/>
                  </a:lnTo>
                  <a:lnTo>
                    <a:pt x="9" y="160"/>
                  </a:lnTo>
                  <a:lnTo>
                    <a:pt x="4" y="151"/>
                  </a:lnTo>
                  <a:lnTo>
                    <a:pt x="4" y="140"/>
                  </a:lnTo>
                  <a:lnTo>
                    <a:pt x="2" y="133"/>
                  </a:lnTo>
                  <a:lnTo>
                    <a:pt x="2" y="124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0" y="73"/>
                  </a:lnTo>
                  <a:lnTo>
                    <a:pt x="2" y="62"/>
                  </a:lnTo>
                  <a:lnTo>
                    <a:pt x="4" y="53"/>
                  </a:lnTo>
                  <a:lnTo>
                    <a:pt x="4" y="44"/>
                  </a:lnTo>
                  <a:lnTo>
                    <a:pt x="9" y="32"/>
                  </a:lnTo>
                  <a:lnTo>
                    <a:pt x="11" y="21"/>
                  </a:lnTo>
                  <a:lnTo>
                    <a:pt x="13" y="9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6" y="7"/>
                  </a:lnTo>
                  <a:lnTo>
                    <a:pt x="43" y="14"/>
                  </a:lnTo>
                  <a:lnTo>
                    <a:pt x="55" y="21"/>
                  </a:lnTo>
                  <a:lnTo>
                    <a:pt x="59" y="23"/>
                  </a:lnTo>
                  <a:lnTo>
                    <a:pt x="66" y="28"/>
                  </a:lnTo>
                  <a:lnTo>
                    <a:pt x="73" y="32"/>
                  </a:lnTo>
                  <a:lnTo>
                    <a:pt x="80" y="39"/>
                  </a:lnTo>
                  <a:lnTo>
                    <a:pt x="84" y="44"/>
                  </a:lnTo>
                  <a:lnTo>
                    <a:pt x="91" y="48"/>
                  </a:lnTo>
                  <a:lnTo>
                    <a:pt x="98" y="55"/>
                  </a:lnTo>
                  <a:lnTo>
                    <a:pt x="105" y="62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5" y="85"/>
                  </a:lnTo>
                  <a:lnTo>
                    <a:pt x="132" y="94"/>
                  </a:lnTo>
                  <a:lnTo>
                    <a:pt x="139" y="101"/>
                  </a:lnTo>
                  <a:lnTo>
                    <a:pt x="146" y="110"/>
                  </a:lnTo>
                  <a:lnTo>
                    <a:pt x="153" y="119"/>
                  </a:lnTo>
                  <a:lnTo>
                    <a:pt x="160" y="131"/>
                  </a:lnTo>
                  <a:lnTo>
                    <a:pt x="167" y="140"/>
                  </a:lnTo>
                  <a:lnTo>
                    <a:pt x="171" y="151"/>
                  </a:lnTo>
                  <a:lnTo>
                    <a:pt x="176" y="156"/>
                  </a:lnTo>
                  <a:lnTo>
                    <a:pt x="178" y="163"/>
                  </a:lnTo>
                  <a:lnTo>
                    <a:pt x="183" y="167"/>
                  </a:lnTo>
                  <a:lnTo>
                    <a:pt x="185" y="174"/>
                  </a:lnTo>
                  <a:lnTo>
                    <a:pt x="187" y="183"/>
                  </a:lnTo>
                  <a:lnTo>
                    <a:pt x="194" y="195"/>
                  </a:lnTo>
                  <a:lnTo>
                    <a:pt x="196" y="204"/>
                  </a:lnTo>
                  <a:lnTo>
                    <a:pt x="201" y="218"/>
                  </a:lnTo>
                  <a:lnTo>
                    <a:pt x="203" y="227"/>
                  </a:lnTo>
                  <a:lnTo>
                    <a:pt x="203" y="236"/>
                  </a:lnTo>
                  <a:lnTo>
                    <a:pt x="208" y="245"/>
                  </a:lnTo>
                  <a:lnTo>
                    <a:pt x="210" y="257"/>
                  </a:lnTo>
                  <a:lnTo>
                    <a:pt x="210" y="266"/>
                  </a:lnTo>
                  <a:lnTo>
                    <a:pt x="210" y="275"/>
                  </a:lnTo>
                  <a:lnTo>
                    <a:pt x="210" y="282"/>
                  </a:lnTo>
                  <a:lnTo>
                    <a:pt x="210" y="291"/>
                  </a:lnTo>
                  <a:lnTo>
                    <a:pt x="210" y="298"/>
                  </a:lnTo>
                  <a:lnTo>
                    <a:pt x="208" y="307"/>
                  </a:lnTo>
                  <a:lnTo>
                    <a:pt x="208" y="314"/>
                  </a:lnTo>
                  <a:lnTo>
                    <a:pt x="208" y="321"/>
                  </a:lnTo>
                  <a:lnTo>
                    <a:pt x="203" y="325"/>
                  </a:lnTo>
                  <a:lnTo>
                    <a:pt x="203" y="332"/>
                  </a:lnTo>
                  <a:lnTo>
                    <a:pt x="201" y="339"/>
                  </a:lnTo>
                  <a:lnTo>
                    <a:pt x="201" y="346"/>
                  </a:lnTo>
                  <a:lnTo>
                    <a:pt x="199" y="353"/>
                  </a:lnTo>
                  <a:lnTo>
                    <a:pt x="194" y="364"/>
                  </a:lnTo>
                  <a:lnTo>
                    <a:pt x="192" y="369"/>
                  </a:lnTo>
                  <a:lnTo>
                    <a:pt x="190" y="373"/>
                  </a:lnTo>
                  <a:lnTo>
                    <a:pt x="187" y="376"/>
                  </a:lnTo>
                  <a:lnTo>
                    <a:pt x="187" y="380"/>
                  </a:lnTo>
                  <a:lnTo>
                    <a:pt x="187" y="38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6" name="Freeform 22"/>
            <p:cNvSpPr>
              <a:spLocks/>
            </p:cNvSpPr>
            <p:nvPr/>
          </p:nvSpPr>
          <p:spPr bwMode="auto">
            <a:xfrm rot="10800000">
              <a:off x="2481" y="2480"/>
              <a:ext cx="399" cy="168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16" y="16"/>
                </a:cxn>
                <a:cxn ang="0">
                  <a:pos x="30" y="12"/>
                </a:cxn>
                <a:cxn ang="0">
                  <a:pos x="50" y="7"/>
                </a:cxn>
                <a:cxn ang="0">
                  <a:pos x="66" y="5"/>
                </a:cxn>
                <a:cxn ang="0">
                  <a:pos x="78" y="2"/>
                </a:cxn>
                <a:cxn ang="0">
                  <a:pos x="87" y="0"/>
                </a:cxn>
                <a:cxn ang="0">
                  <a:pos x="101" y="0"/>
                </a:cxn>
                <a:cxn ang="0">
                  <a:pos x="115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8" y="0"/>
                </a:cxn>
                <a:cxn ang="0">
                  <a:pos x="172" y="0"/>
                </a:cxn>
                <a:cxn ang="0">
                  <a:pos x="185" y="5"/>
                </a:cxn>
                <a:cxn ang="0">
                  <a:pos x="202" y="9"/>
                </a:cxn>
                <a:cxn ang="0">
                  <a:pos x="215" y="12"/>
                </a:cxn>
                <a:cxn ang="0">
                  <a:pos x="231" y="18"/>
                </a:cxn>
                <a:cxn ang="0">
                  <a:pos x="247" y="25"/>
                </a:cxn>
                <a:cxn ang="0">
                  <a:pos x="261" y="32"/>
                </a:cxn>
                <a:cxn ang="0">
                  <a:pos x="277" y="41"/>
                </a:cxn>
                <a:cxn ang="0">
                  <a:pos x="291" y="50"/>
                </a:cxn>
                <a:cxn ang="0">
                  <a:pos x="305" y="62"/>
                </a:cxn>
                <a:cxn ang="0">
                  <a:pos x="321" y="76"/>
                </a:cxn>
                <a:cxn ang="0">
                  <a:pos x="332" y="89"/>
                </a:cxn>
                <a:cxn ang="0">
                  <a:pos x="346" y="105"/>
                </a:cxn>
                <a:cxn ang="0">
                  <a:pos x="360" y="124"/>
                </a:cxn>
                <a:cxn ang="0">
                  <a:pos x="364" y="135"/>
                </a:cxn>
                <a:cxn ang="0">
                  <a:pos x="353" y="135"/>
                </a:cxn>
                <a:cxn ang="0">
                  <a:pos x="344" y="140"/>
                </a:cxn>
                <a:cxn ang="0">
                  <a:pos x="332" y="142"/>
                </a:cxn>
                <a:cxn ang="0">
                  <a:pos x="321" y="144"/>
                </a:cxn>
                <a:cxn ang="0">
                  <a:pos x="309" y="147"/>
                </a:cxn>
                <a:cxn ang="0">
                  <a:pos x="293" y="149"/>
                </a:cxn>
                <a:cxn ang="0">
                  <a:pos x="277" y="151"/>
                </a:cxn>
                <a:cxn ang="0">
                  <a:pos x="261" y="151"/>
                </a:cxn>
                <a:cxn ang="0">
                  <a:pos x="243" y="151"/>
                </a:cxn>
                <a:cxn ang="0">
                  <a:pos x="224" y="151"/>
                </a:cxn>
                <a:cxn ang="0">
                  <a:pos x="202" y="151"/>
                </a:cxn>
                <a:cxn ang="0">
                  <a:pos x="181" y="147"/>
                </a:cxn>
                <a:cxn ang="0">
                  <a:pos x="160" y="142"/>
                </a:cxn>
                <a:cxn ang="0">
                  <a:pos x="142" y="140"/>
                </a:cxn>
                <a:cxn ang="0">
                  <a:pos x="131" y="135"/>
                </a:cxn>
                <a:cxn ang="0">
                  <a:pos x="117" y="131"/>
                </a:cxn>
                <a:cxn ang="0">
                  <a:pos x="98" y="119"/>
                </a:cxn>
                <a:cxn ang="0">
                  <a:pos x="82" y="112"/>
                </a:cxn>
                <a:cxn ang="0">
                  <a:pos x="66" y="103"/>
                </a:cxn>
                <a:cxn ang="0">
                  <a:pos x="55" y="92"/>
                </a:cxn>
                <a:cxn ang="0">
                  <a:pos x="39" y="78"/>
                </a:cxn>
                <a:cxn ang="0">
                  <a:pos x="23" y="60"/>
                </a:cxn>
                <a:cxn ang="0">
                  <a:pos x="11" y="41"/>
                </a:cxn>
                <a:cxn ang="0">
                  <a:pos x="5" y="28"/>
                </a:cxn>
                <a:cxn ang="0">
                  <a:pos x="0" y="23"/>
                </a:cxn>
              </a:cxnLst>
              <a:rect l="0" t="0" r="r" b="b"/>
              <a:pathLst>
                <a:path w="366" h="154">
                  <a:moveTo>
                    <a:pt x="0" y="23"/>
                  </a:moveTo>
                  <a:lnTo>
                    <a:pt x="5" y="18"/>
                  </a:lnTo>
                  <a:lnTo>
                    <a:pt x="11" y="16"/>
                  </a:lnTo>
                  <a:lnTo>
                    <a:pt x="16" y="16"/>
                  </a:lnTo>
                  <a:lnTo>
                    <a:pt x="23" y="12"/>
                  </a:lnTo>
                  <a:lnTo>
                    <a:pt x="30" y="12"/>
                  </a:lnTo>
                  <a:lnTo>
                    <a:pt x="39" y="9"/>
                  </a:lnTo>
                  <a:lnTo>
                    <a:pt x="50" y="7"/>
                  </a:lnTo>
                  <a:lnTo>
                    <a:pt x="60" y="5"/>
                  </a:lnTo>
                  <a:lnTo>
                    <a:pt x="66" y="5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28" y="0"/>
                  </a:lnTo>
                  <a:lnTo>
                    <a:pt x="137" y="0"/>
                  </a:lnTo>
                  <a:lnTo>
                    <a:pt x="142" y="0"/>
                  </a:lnTo>
                  <a:lnTo>
                    <a:pt x="149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72" y="0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5" y="7"/>
                  </a:lnTo>
                  <a:lnTo>
                    <a:pt x="202" y="9"/>
                  </a:lnTo>
                  <a:lnTo>
                    <a:pt x="208" y="12"/>
                  </a:lnTo>
                  <a:lnTo>
                    <a:pt x="215" y="12"/>
                  </a:lnTo>
                  <a:lnTo>
                    <a:pt x="224" y="16"/>
                  </a:lnTo>
                  <a:lnTo>
                    <a:pt x="231" y="18"/>
                  </a:lnTo>
                  <a:lnTo>
                    <a:pt x="240" y="23"/>
                  </a:lnTo>
                  <a:lnTo>
                    <a:pt x="247" y="25"/>
                  </a:lnTo>
                  <a:lnTo>
                    <a:pt x="256" y="30"/>
                  </a:lnTo>
                  <a:lnTo>
                    <a:pt x="261" y="32"/>
                  </a:lnTo>
                  <a:lnTo>
                    <a:pt x="270" y="37"/>
                  </a:lnTo>
                  <a:lnTo>
                    <a:pt x="277" y="41"/>
                  </a:lnTo>
                  <a:lnTo>
                    <a:pt x="284" y="46"/>
                  </a:lnTo>
                  <a:lnTo>
                    <a:pt x="291" y="50"/>
                  </a:lnTo>
                  <a:lnTo>
                    <a:pt x="300" y="55"/>
                  </a:lnTo>
                  <a:lnTo>
                    <a:pt x="305" y="62"/>
                  </a:lnTo>
                  <a:lnTo>
                    <a:pt x="314" y="71"/>
                  </a:lnTo>
                  <a:lnTo>
                    <a:pt x="321" y="76"/>
                  </a:lnTo>
                  <a:lnTo>
                    <a:pt x="327" y="83"/>
                  </a:lnTo>
                  <a:lnTo>
                    <a:pt x="332" y="89"/>
                  </a:lnTo>
                  <a:lnTo>
                    <a:pt x="339" y="99"/>
                  </a:lnTo>
                  <a:lnTo>
                    <a:pt x="346" y="105"/>
                  </a:lnTo>
                  <a:lnTo>
                    <a:pt x="353" y="115"/>
                  </a:lnTo>
                  <a:lnTo>
                    <a:pt x="360" y="124"/>
                  </a:lnTo>
                  <a:lnTo>
                    <a:pt x="366" y="135"/>
                  </a:lnTo>
                  <a:lnTo>
                    <a:pt x="364" y="135"/>
                  </a:lnTo>
                  <a:lnTo>
                    <a:pt x="360" y="135"/>
                  </a:lnTo>
                  <a:lnTo>
                    <a:pt x="353" y="135"/>
                  </a:lnTo>
                  <a:lnTo>
                    <a:pt x="348" y="140"/>
                  </a:lnTo>
                  <a:lnTo>
                    <a:pt x="344" y="140"/>
                  </a:lnTo>
                  <a:lnTo>
                    <a:pt x="337" y="142"/>
                  </a:lnTo>
                  <a:lnTo>
                    <a:pt x="332" y="142"/>
                  </a:lnTo>
                  <a:lnTo>
                    <a:pt x="327" y="144"/>
                  </a:lnTo>
                  <a:lnTo>
                    <a:pt x="321" y="144"/>
                  </a:lnTo>
                  <a:lnTo>
                    <a:pt x="316" y="147"/>
                  </a:lnTo>
                  <a:lnTo>
                    <a:pt x="309" y="147"/>
                  </a:lnTo>
                  <a:lnTo>
                    <a:pt x="302" y="149"/>
                  </a:lnTo>
                  <a:lnTo>
                    <a:pt x="293" y="149"/>
                  </a:lnTo>
                  <a:lnTo>
                    <a:pt x="286" y="151"/>
                  </a:lnTo>
                  <a:lnTo>
                    <a:pt x="277" y="151"/>
                  </a:lnTo>
                  <a:lnTo>
                    <a:pt x="270" y="151"/>
                  </a:lnTo>
                  <a:lnTo>
                    <a:pt x="261" y="151"/>
                  </a:lnTo>
                  <a:lnTo>
                    <a:pt x="250" y="151"/>
                  </a:lnTo>
                  <a:lnTo>
                    <a:pt x="243" y="151"/>
                  </a:lnTo>
                  <a:lnTo>
                    <a:pt x="234" y="154"/>
                  </a:lnTo>
                  <a:lnTo>
                    <a:pt x="224" y="151"/>
                  </a:lnTo>
                  <a:lnTo>
                    <a:pt x="213" y="151"/>
                  </a:lnTo>
                  <a:lnTo>
                    <a:pt x="202" y="151"/>
                  </a:lnTo>
                  <a:lnTo>
                    <a:pt x="192" y="149"/>
                  </a:lnTo>
                  <a:lnTo>
                    <a:pt x="181" y="147"/>
                  </a:lnTo>
                  <a:lnTo>
                    <a:pt x="172" y="147"/>
                  </a:lnTo>
                  <a:lnTo>
                    <a:pt x="160" y="142"/>
                  </a:lnTo>
                  <a:lnTo>
                    <a:pt x="149" y="142"/>
                  </a:lnTo>
                  <a:lnTo>
                    <a:pt x="142" y="140"/>
                  </a:lnTo>
                  <a:lnTo>
                    <a:pt x="137" y="137"/>
                  </a:lnTo>
                  <a:lnTo>
                    <a:pt x="131" y="135"/>
                  </a:lnTo>
                  <a:lnTo>
                    <a:pt x="126" y="135"/>
                  </a:lnTo>
                  <a:lnTo>
                    <a:pt x="117" y="131"/>
                  </a:lnTo>
                  <a:lnTo>
                    <a:pt x="110" y="126"/>
                  </a:lnTo>
                  <a:lnTo>
                    <a:pt x="98" y="119"/>
                  </a:lnTo>
                  <a:lnTo>
                    <a:pt x="89" y="117"/>
                  </a:lnTo>
                  <a:lnTo>
                    <a:pt x="82" y="112"/>
                  </a:lnTo>
                  <a:lnTo>
                    <a:pt x="76" y="110"/>
                  </a:lnTo>
                  <a:lnTo>
                    <a:pt x="66" y="103"/>
                  </a:lnTo>
                  <a:lnTo>
                    <a:pt x="60" y="99"/>
                  </a:lnTo>
                  <a:lnTo>
                    <a:pt x="55" y="92"/>
                  </a:lnTo>
                  <a:lnTo>
                    <a:pt x="50" y="87"/>
                  </a:lnTo>
                  <a:lnTo>
                    <a:pt x="39" y="78"/>
                  </a:lnTo>
                  <a:lnTo>
                    <a:pt x="30" y="69"/>
                  </a:lnTo>
                  <a:lnTo>
                    <a:pt x="23" y="60"/>
                  </a:lnTo>
                  <a:lnTo>
                    <a:pt x="16" y="50"/>
                  </a:lnTo>
                  <a:lnTo>
                    <a:pt x="11" y="41"/>
                  </a:lnTo>
                  <a:lnTo>
                    <a:pt x="7" y="34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7" name="Freeform 23"/>
            <p:cNvSpPr>
              <a:spLocks/>
            </p:cNvSpPr>
            <p:nvPr/>
          </p:nvSpPr>
          <p:spPr bwMode="auto">
            <a:xfrm rot="10800000">
              <a:off x="1442" y="3412"/>
              <a:ext cx="179" cy="387"/>
            </a:xfrm>
            <a:custGeom>
              <a:avLst/>
              <a:gdLst/>
              <a:ahLst/>
              <a:cxnLst>
                <a:cxn ang="0">
                  <a:pos x="12" y="353"/>
                </a:cxn>
                <a:cxn ang="0">
                  <a:pos x="10" y="337"/>
                </a:cxn>
                <a:cxn ang="0">
                  <a:pos x="7" y="323"/>
                </a:cxn>
                <a:cxn ang="0">
                  <a:pos x="5" y="305"/>
                </a:cxn>
                <a:cxn ang="0">
                  <a:pos x="0" y="289"/>
                </a:cxn>
                <a:cxn ang="0">
                  <a:pos x="0" y="277"/>
                </a:cxn>
                <a:cxn ang="0">
                  <a:pos x="0" y="266"/>
                </a:cxn>
                <a:cxn ang="0">
                  <a:pos x="0" y="252"/>
                </a:cxn>
                <a:cxn ang="0">
                  <a:pos x="0" y="238"/>
                </a:cxn>
                <a:cxn ang="0">
                  <a:pos x="3" y="224"/>
                </a:cxn>
                <a:cxn ang="0">
                  <a:pos x="5" y="211"/>
                </a:cxn>
                <a:cxn ang="0">
                  <a:pos x="7" y="195"/>
                </a:cxn>
                <a:cxn ang="0">
                  <a:pos x="10" y="181"/>
                </a:cxn>
                <a:cxn ang="0">
                  <a:pos x="14" y="167"/>
                </a:cxn>
                <a:cxn ang="0">
                  <a:pos x="19" y="151"/>
                </a:cxn>
                <a:cxn ang="0">
                  <a:pos x="23" y="135"/>
                </a:cxn>
                <a:cxn ang="0">
                  <a:pos x="30" y="121"/>
                </a:cxn>
                <a:cxn ang="0">
                  <a:pos x="37" y="108"/>
                </a:cxn>
                <a:cxn ang="0">
                  <a:pos x="44" y="94"/>
                </a:cxn>
                <a:cxn ang="0">
                  <a:pos x="55" y="80"/>
                </a:cxn>
                <a:cxn ang="0">
                  <a:pos x="67" y="66"/>
                </a:cxn>
                <a:cxn ang="0">
                  <a:pos x="81" y="53"/>
                </a:cxn>
                <a:cxn ang="0">
                  <a:pos x="94" y="41"/>
                </a:cxn>
                <a:cxn ang="0">
                  <a:pos x="110" y="27"/>
                </a:cxn>
                <a:cxn ang="0">
                  <a:pos x="126" y="16"/>
                </a:cxn>
                <a:cxn ang="0">
                  <a:pos x="145" y="5"/>
                </a:cxn>
                <a:cxn ang="0">
                  <a:pos x="156" y="5"/>
                </a:cxn>
                <a:cxn ang="0">
                  <a:pos x="158" y="18"/>
                </a:cxn>
                <a:cxn ang="0">
                  <a:pos x="161" y="27"/>
                </a:cxn>
                <a:cxn ang="0">
                  <a:pos x="163" y="37"/>
                </a:cxn>
                <a:cxn ang="0">
                  <a:pos x="163" y="48"/>
                </a:cxn>
                <a:cxn ang="0">
                  <a:pos x="165" y="64"/>
                </a:cxn>
                <a:cxn ang="0">
                  <a:pos x="165" y="78"/>
                </a:cxn>
                <a:cxn ang="0">
                  <a:pos x="165" y="96"/>
                </a:cxn>
                <a:cxn ang="0">
                  <a:pos x="163" y="115"/>
                </a:cxn>
                <a:cxn ang="0">
                  <a:pos x="163" y="133"/>
                </a:cxn>
                <a:cxn ang="0">
                  <a:pos x="161" y="151"/>
                </a:cxn>
                <a:cxn ang="0">
                  <a:pos x="158" y="174"/>
                </a:cxn>
                <a:cxn ang="0">
                  <a:pos x="154" y="195"/>
                </a:cxn>
                <a:cxn ang="0">
                  <a:pos x="149" y="206"/>
                </a:cxn>
                <a:cxn ang="0">
                  <a:pos x="147" y="218"/>
                </a:cxn>
                <a:cxn ang="0">
                  <a:pos x="138" y="238"/>
                </a:cxn>
                <a:cxn ang="0">
                  <a:pos x="129" y="254"/>
                </a:cxn>
                <a:cxn ang="0">
                  <a:pos x="117" y="270"/>
                </a:cxn>
                <a:cxn ang="0">
                  <a:pos x="108" y="289"/>
                </a:cxn>
                <a:cxn ang="0">
                  <a:pos x="97" y="298"/>
                </a:cxn>
                <a:cxn ang="0">
                  <a:pos x="85" y="309"/>
                </a:cxn>
                <a:cxn ang="0">
                  <a:pos x="65" y="330"/>
                </a:cxn>
                <a:cxn ang="0">
                  <a:pos x="44" y="341"/>
                </a:cxn>
                <a:cxn ang="0">
                  <a:pos x="28" y="350"/>
                </a:cxn>
                <a:cxn ang="0">
                  <a:pos x="16" y="353"/>
                </a:cxn>
                <a:cxn ang="0">
                  <a:pos x="14" y="355"/>
                </a:cxn>
              </a:cxnLst>
              <a:rect l="0" t="0" r="r" b="b"/>
              <a:pathLst>
                <a:path w="165" h="355">
                  <a:moveTo>
                    <a:pt x="14" y="355"/>
                  </a:moveTo>
                  <a:lnTo>
                    <a:pt x="12" y="353"/>
                  </a:lnTo>
                  <a:lnTo>
                    <a:pt x="12" y="344"/>
                  </a:lnTo>
                  <a:lnTo>
                    <a:pt x="10" y="337"/>
                  </a:lnTo>
                  <a:lnTo>
                    <a:pt x="7" y="330"/>
                  </a:lnTo>
                  <a:lnTo>
                    <a:pt x="7" y="323"/>
                  </a:lnTo>
                  <a:lnTo>
                    <a:pt x="7" y="314"/>
                  </a:lnTo>
                  <a:lnTo>
                    <a:pt x="5" y="305"/>
                  </a:lnTo>
                  <a:lnTo>
                    <a:pt x="3" y="293"/>
                  </a:lnTo>
                  <a:lnTo>
                    <a:pt x="0" y="289"/>
                  </a:lnTo>
                  <a:lnTo>
                    <a:pt x="0" y="282"/>
                  </a:lnTo>
                  <a:lnTo>
                    <a:pt x="0" y="277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0" y="252"/>
                  </a:lnTo>
                  <a:lnTo>
                    <a:pt x="0" y="245"/>
                  </a:lnTo>
                  <a:lnTo>
                    <a:pt x="0" y="238"/>
                  </a:lnTo>
                  <a:lnTo>
                    <a:pt x="0" y="234"/>
                  </a:lnTo>
                  <a:lnTo>
                    <a:pt x="3" y="224"/>
                  </a:lnTo>
                  <a:lnTo>
                    <a:pt x="5" y="218"/>
                  </a:lnTo>
                  <a:lnTo>
                    <a:pt x="5" y="211"/>
                  </a:lnTo>
                  <a:lnTo>
                    <a:pt x="7" y="204"/>
                  </a:lnTo>
                  <a:lnTo>
                    <a:pt x="7" y="195"/>
                  </a:lnTo>
                  <a:lnTo>
                    <a:pt x="10" y="190"/>
                  </a:lnTo>
                  <a:lnTo>
                    <a:pt x="10" y="181"/>
                  </a:lnTo>
                  <a:lnTo>
                    <a:pt x="12" y="174"/>
                  </a:lnTo>
                  <a:lnTo>
                    <a:pt x="14" y="167"/>
                  </a:lnTo>
                  <a:lnTo>
                    <a:pt x="16" y="160"/>
                  </a:lnTo>
                  <a:lnTo>
                    <a:pt x="19" y="151"/>
                  </a:lnTo>
                  <a:lnTo>
                    <a:pt x="21" y="144"/>
                  </a:lnTo>
                  <a:lnTo>
                    <a:pt x="23" y="135"/>
                  </a:lnTo>
                  <a:lnTo>
                    <a:pt x="28" y="131"/>
                  </a:lnTo>
                  <a:lnTo>
                    <a:pt x="30" y="121"/>
                  </a:lnTo>
                  <a:lnTo>
                    <a:pt x="33" y="115"/>
                  </a:lnTo>
                  <a:lnTo>
                    <a:pt x="37" y="108"/>
                  </a:lnTo>
                  <a:lnTo>
                    <a:pt x="44" y="103"/>
                  </a:lnTo>
                  <a:lnTo>
                    <a:pt x="44" y="94"/>
                  </a:lnTo>
                  <a:lnTo>
                    <a:pt x="51" y="87"/>
                  </a:lnTo>
                  <a:lnTo>
                    <a:pt x="55" y="80"/>
                  </a:lnTo>
                  <a:lnTo>
                    <a:pt x="60" y="73"/>
                  </a:lnTo>
                  <a:lnTo>
                    <a:pt x="67" y="66"/>
                  </a:lnTo>
                  <a:lnTo>
                    <a:pt x="74" y="60"/>
                  </a:lnTo>
                  <a:lnTo>
                    <a:pt x="81" y="53"/>
                  </a:lnTo>
                  <a:lnTo>
                    <a:pt x="87" y="48"/>
                  </a:lnTo>
                  <a:lnTo>
                    <a:pt x="94" y="41"/>
                  </a:lnTo>
                  <a:lnTo>
                    <a:pt x="101" y="34"/>
                  </a:lnTo>
                  <a:lnTo>
                    <a:pt x="110" y="27"/>
                  </a:lnTo>
                  <a:lnTo>
                    <a:pt x="117" y="21"/>
                  </a:lnTo>
                  <a:lnTo>
                    <a:pt x="126" y="16"/>
                  </a:lnTo>
                  <a:lnTo>
                    <a:pt x="136" y="11"/>
                  </a:lnTo>
                  <a:lnTo>
                    <a:pt x="145" y="5"/>
                  </a:lnTo>
                  <a:lnTo>
                    <a:pt x="156" y="0"/>
                  </a:lnTo>
                  <a:lnTo>
                    <a:pt x="156" y="5"/>
                  </a:lnTo>
                  <a:lnTo>
                    <a:pt x="158" y="9"/>
                  </a:lnTo>
                  <a:lnTo>
                    <a:pt x="158" y="18"/>
                  </a:lnTo>
                  <a:lnTo>
                    <a:pt x="158" y="21"/>
                  </a:lnTo>
                  <a:lnTo>
                    <a:pt x="161" y="27"/>
                  </a:lnTo>
                  <a:lnTo>
                    <a:pt x="161" y="32"/>
                  </a:lnTo>
                  <a:lnTo>
                    <a:pt x="163" y="37"/>
                  </a:lnTo>
                  <a:lnTo>
                    <a:pt x="163" y="44"/>
                  </a:lnTo>
                  <a:lnTo>
                    <a:pt x="163" y="48"/>
                  </a:lnTo>
                  <a:lnTo>
                    <a:pt x="163" y="55"/>
                  </a:lnTo>
                  <a:lnTo>
                    <a:pt x="165" y="64"/>
                  </a:lnTo>
                  <a:lnTo>
                    <a:pt x="165" y="71"/>
                  </a:lnTo>
                  <a:lnTo>
                    <a:pt x="165" y="78"/>
                  </a:lnTo>
                  <a:lnTo>
                    <a:pt x="165" y="87"/>
                  </a:lnTo>
                  <a:lnTo>
                    <a:pt x="165" y="96"/>
                  </a:lnTo>
                  <a:lnTo>
                    <a:pt x="163" y="103"/>
                  </a:lnTo>
                  <a:lnTo>
                    <a:pt x="163" y="115"/>
                  </a:lnTo>
                  <a:lnTo>
                    <a:pt x="163" y="121"/>
                  </a:lnTo>
                  <a:lnTo>
                    <a:pt x="163" y="133"/>
                  </a:lnTo>
                  <a:lnTo>
                    <a:pt x="163" y="142"/>
                  </a:lnTo>
                  <a:lnTo>
                    <a:pt x="161" y="151"/>
                  </a:lnTo>
                  <a:lnTo>
                    <a:pt x="158" y="163"/>
                  </a:lnTo>
                  <a:lnTo>
                    <a:pt x="158" y="174"/>
                  </a:lnTo>
                  <a:lnTo>
                    <a:pt x="154" y="183"/>
                  </a:lnTo>
                  <a:lnTo>
                    <a:pt x="154" y="195"/>
                  </a:lnTo>
                  <a:lnTo>
                    <a:pt x="149" y="202"/>
                  </a:lnTo>
                  <a:lnTo>
                    <a:pt x="149" y="206"/>
                  </a:lnTo>
                  <a:lnTo>
                    <a:pt x="147" y="211"/>
                  </a:lnTo>
                  <a:lnTo>
                    <a:pt x="147" y="218"/>
                  </a:lnTo>
                  <a:lnTo>
                    <a:pt x="142" y="227"/>
                  </a:lnTo>
                  <a:lnTo>
                    <a:pt x="138" y="238"/>
                  </a:lnTo>
                  <a:lnTo>
                    <a:pt x="131" y="247"/>
                  </a:lnTo>
                  <a:lnTo>
                    <a:pt x="129" y="254"/>
                  </a:lnTo>
                  <a:lnTo>
                    <a:pt x="122" y="263"/>
                  </a:lnTo>
                  <a:lnTo>
                    <a:pt x="117" y="270"/>
                  </a:lnTo>
                  <a:lnTo>
                    <a:pt x="113" y="279"/>
                  </a:lnTo>
                  <a:lnTo>
                    <a:pt x="108" y="289"/>
                  </a:lnTo>
                  <a:lnTo>
                    <a:pt x="101" y="293"/>
                  </a:lnTo>
                  <a:lnTo>
                    <a:pt x="97" y="298"/>
                  </a:lnTo>
                  <a:lnTo>
                    <a:pt x="90" y="305"/>
                  </a:lnTo>
                  <a:lnTo>
                    <a:pt x="85" y="309"/>
                  </a:lnTo>
                  <a:lnTo>
                    <a:pt x="74" y="321"/>
                  </a:lnTo>
                  <a:lnTo>
                    <a:pt x="65" y="330"/>
                  </a:lnTo>
                  <a:lnTo>
                    <a:pt x="53" y="337"/>
                  </a:lnTo>
                  <a:lnTo>
                    <a:pt x="44" y="341"/>
                  </a:lnTo>
                  <a:lnTo>
                    <a:pt x="33" y="346"/>
                  </a:lnTo>
                  <a:lnTo>
                    <a:pt x="28" y="350"/>
                  </a:lnTo>
                  <a:lnTo>
                    <a:pt x="23" y="353"/>
                  </a:lnTo>
                  <a:lnTo>
                    <a:pt x="16" y="353"/>
                  </a:lnTo>
                  <a:lnTo>
                    <a:pt x="14" y="353"/>
                  </a:lnTo>
                  <a:lnTo>
                    <a:pt x="14" y="355"/>
                  </a:lnTo>
                  <a:lnTo>
                    <a:pt x="14" y="355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2648" name="Freeform 24"/>
            <p:cNvSpPr>
              <a:spLocks/>
            </p:cNvSpPr>
            <p:nvPr/>
          </p:nvSpPr>
          <p:spPr bwMode="auto">
            <a:xfrm rot="10800000">
              <a:off x="2261" y="2157"/>
              <a:ext cx="364" cy="222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6" y="174"/>
                </a:cxn>
                <a:cxn ang="0">
                  <a:pos x="13" y="161"/>
                </a:cxn>
                <a:cxn ang="0">
                  <a:pos x="22" y="145"/>
                </a:cxn>
                <a:cxn ang="0">
                  <a:pos x="36" y="129"/>
                </a:cxn>
                <a:cxn ang="0">
                  <a:pos x="50" y="108"/>
                </a:cxn>
                <a:cxn ang="0">
                  <a:pos x="68" y="90"/>
                </a:cxn>
                <a:cxn ang="0">
                  <a:pos x="89" y="69"/>
                </a:cxn>
                <a:cxn ang="0">
                  <a:pos x="105" y="55"/>
                </a:cxn>
                <a:cxn ang="0">
                  <a:pos x="119" y="46"/>
                </a:cxn>
                <a:cxn ang="0">
                  <a:pos x="132" y="37"/>
                </a:cxn>
                <a:cxn ang="0">
                  <a:pos x="146" y="30"/>
                </a:cxn>
                <a:cxn ang="0">
                  <a:pos x="158" y="23"/>
                </a:cxn>
                <a:cxn ang="0">
                  <a:pos x="174" y="16"/>
                </a:cxn>
                <a:cxn ang="0">
                  <a:pos x="190" y="12"/>
                </a:cxn>
                <a:cxn ang="0">
                  <a:pos x="206" y="7"/>
                </a:cxn>
                <a:cxn ang="0">
                  <a:pos x="224" y="3"/>
                </a:cxn>
                <a:cxn ang="0">
                  <a:pos x="242" y="0"/>
                </a:cxn>
                <a:cxn ang="0">
                  <a:pos x="261" y="0"/>
                </a:cxn>
                <a:cxn ang="0">
                  <a:pos x="281" y="0"/>
                </a:cxn>
                <a:cxn ang="0">
                  <a:pos x="300" y="3"/>
                </a:cxn>
                <a:cxn ang="0">
                  <a:pos x="322" y="7"/>
                </a:cxn>
                <a:cxn ang="0">
                  <a:pos x="334" y="10"/>
                </a:cxn>
                <a:cxn ang="0">
                  <a:pos x="329" y="19"/>
                </a:cxn>
                <a:cxn ang="0">
                  <a:pos x="320" y="32"/>
                </a:cxn>
                <a:cxn ang="0">
                  <a:pos x="311" y="46"/>
                </a:cxn>
                <a:cxn ang="0">
                  <a:pos x="304" y="58"/>
                </a:cxn>
                <a:cxn ang="0">
                  <a:pos x="297" y="69"/>
                </a:cxn>
                <a:cxn ang="0">
                  <a:pos x="286" y="83"/>
                </a:cxn>
                <a:cxn ang="0">
                  <a:pos x="274" y="97"/>
                </a:cxn>
                <a:cxn ang="0">
                  <a:pos x="261" y="110"/>
                </a:cxn>
                <a:cxn ang="0">
                  <a:pos x="247" y="122"/>
                </a:cxn>
                <a:cxn ang="0">
                  <a:pos x="233" y="136"/>
                </a:cxn>
                <a:cxn ang="0">
                  <a:pos x="217" y="149"/>
                </a:cxn>
                <a:cxn ang="0">
                  <a:pos x="197" y="161"/>
                </a:cxn>
                <a:cxn ang="0">
                  <a:pos x="178" y="172"/>
                </a:cxn>
                <a:cxn ang="0">
                  <a:pos x="158" y="181"/>
                </a:cxn>
                <a:cxn ang="0">
                  <a:pos x="139" y="188"/>
                </a:cxn>
                <a:cxn ang="0">
                  <a:pos x="121" y="195"/>
                </a:cxn>
                <a:cxn ang="0">
                  <a:pos x="103" y="197"/>
                </a:cxn>
                <a:cxn ang="0">
                  <a:pos x="89" y="200"/>
                </a:cxn>
                <a:cxn ang="0">
                  <a:pos x="75" y="202"/>
                </a:cxn>
                <a:cxn ang="0">
                  <a:pos x="59" y="202"/>
                </a:cxn>
                <a:cxn ang="0">
                  <a:pos x="48" y="202"/>
                </a:cxn>
                <a:cxn ang="0">
                  <a:pos x="36" y="200"/>
                </a:cxn>
                <a:cxn ang="0">
                  <a:pos x="22" y="197"/>
                </a:cxn>
                <a:cxn ang="0">
                  <a:pos x="6" y="193"/>
                </a:cxn>
                <a:cxn ang="0">
                  <a:pos x="0" y="193"/>
                </a:cxn>
              </a:cxnLst>
              <a:rect l="0" t="0" r="r" b="b"/>
              <a:pathLst>
                <a:path w="334" h="204">
                  <a:moveTo>
                    <a:pt x="0" y="193"/>
                  </a:moveTo>
                  <a:lnTo>
                    <a:pt x="0" y="188"/>
                  </a:lnTo>
                  <a:lnTo>
                    <a:pt x="6" y="181"/>
                  </a:lnTo>
                  <a:lnTo>
                    <a:pt x="6" y="174"/>
                  </a:lnTo>
                  <a:lnTo>
                    <a:pt x="11" y="170"/>
                  </a:lnTo>
                  <a:lnTo>
                    <a:pt x="13" y="161"/>
                  </a:lnTo>
                  <a:lnTo>
                    <a:pt x="20" y="156"/>
                  </a:lnTo>
                  <a:lnTo>
                    <a:pt x="22" y="145"/>
                  </a:lnTo>
                  <a:lnTo>
                    <a:pt x="29" y="138"/>
                  </a:lnTo>
                  <a:lnTo>
                    <a:pt x="36" y="129"/>
                  </a:lnTo>
                  <a:lnTo>
                    <a:pt x="43" y="119"/>
                  </a:lnTo>
                  <a:lnTo>
                    <a:pt x="50" y="108"/>
                  </a:lnTo>
                  <a:lnTo>
                    <a:pt x="59" y="99"/>
                  </a:lnTo>
                  <a:lnTo>
                    <a:pt x="68" y="90"/>
                  </a:lnTo>
                  <a:lnTo>
                    <a:pt x="80" y="78"/>
                  </a:lnTo>
                  <a:lnTo>
                    <a:pt x="89" y="69"/>
                  </a:lnTo>
                  <a:lnTo>
                    <a:pt x="100" y="60"/>
                  </a:lnTo>
                  <a:lnTo>
                    <a:pt x="105" y="55"/>
                  </a:lnTo>
                  <a:lnTo>
                    <a:pt x="112" y="51"/>
                  </a:lnTo>
                  <a:lnTo>
                    <a:pt x="119" y="46"/>
                  </a:lnTo>
                  <a:lnTo>
                    <a:pt x="126" y="42"/>
                  </a:lnTo>
                  <a:lnTo>
                    <a:pt x="132" y="37"/>
                  </a:lnTo>
                  <a:lnTo>
                    <a:pt x="137" y="32"/>
                  </a:lnTo>
                  <a:lnTo>
                    <a:pt x="146" y="30"/>
                  </a:lnTo>
                  <a:lnTo>
                    <a:pt x="153" y="26"/>
                  </a:lnTo>
                  <a:lnTo>
                    <a:pt x="158" y="23"/>
                  </a:lnTo>
                  <a:lnTo>
                    <a:pt x="167" y="19"/>
                  </a:lnTo>
                  <a:lnTo>
                    <a:pt x="174" y="16"/>
                  </a:lnTo>
                  <a:lnTo>
                    <a:pt x="185" y="14"/>
                  </a:lnTo>
                  <a:lnTo>
                    <a:pt x="190" y="12"/>
                  </a:lnTo>
                  <a:lnTo>
                    <a:pt x="199" y="10"/>
                  </a:lnTo>
                  <a:lnTo>
                    <a:pt x="206" y="7"/>
                  </a:lnTo>
                  <a:lnTo>
                    <a:pt x="217" y="5"/>
                  </a:lnTo>
                  <a:lnTo>
                    <a:pt x="224" y="3"/>
                  </a:lnTo>
                  <a:lnTo>
                    <a:pt x="233" y="3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72" y="0"/>
                  </a:lnTo>
                  <a:lnTo>
                    <a:pt x="281" y="0"/>
                  </a:lnTo>
                  <a:lnTo>
                    <a:pt x="290" y="3"/>
                  </a:lnTo>
                  <a:lnTo>
                    <a:pt x="300" y="3"/>
                  </a:lnTo>
                  <a:lnTo>
                    <a:pt x="311" y="3"/>
                  </a:lnTo>
                  <a:lnTo>
                    <a:pt x="322" y="7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32" y="12"/>
                  </a:lnTo>
                  <a:lnTo>
                    <a:pt x="329" y="19"/>
                  </a:lnTo>
                  <a:lnTo>
                    <a:pt x="327" y="26"/>
                  </a:lnTo>
                  <a:lnTo>
                    <a:pt x="320" y="32"/>
                  </a:lnTo>
                  <a:lnTo>
                    <a:pt x="316" y="42"/>
                  </a:lnTo>
                  <a:lnTo>
                    <a:pt x="311" y="46"/>
                  </a:lnTo>
                  <a:lnTo>
                    <a:pt x="309" y="53"/>
                  </a:lnTo>
                  <a:lnTo>
                    <a:pt x="304" y="58"/>
                  </a:lnTo>
                  <a:lnTo>
                    <a:pt x="302" y="65"/>
                  </a:lnTo>
                  <a:lnTo>
                    <a:pt x="297" y="69"/>
                  </a:lnTo>
                  <a:lnTo>
                    <a:pt x="290" y="76"/>
                  </a:lnTo>
                  <a:lnTo>
                    <a:pt x="286" y="83"/>
                  </a:lnTo>
                  <a:lnTo>
                    <a:pt x="281" y="90"/>
                  </a:lnTo>
                  <a:lnTo>
                    <a:pt x="274" y="97"/>
                  </a:lnTo>
                  <a:lnTo>
                    <a:pt x="268" y="101"/>
                  </a:lnTo>
                  <a:lnTo>
                    <a:pt x="261" y="110"/>
                  </a:lnTo>
                  <a:lnTo>
                    <a:pt x="256" y="117"/>
                  </a:lnTo>
                  <a:lnTo>
                    <a:pt x="247" y="122"/>
                  </a:lnTo>
                  <a:lnTo>
                    <a:pt x="240" y="129"/>
                  </a:lnTo>
                  <a:lnTo>
                    <a:pt x="233" y="136"/>
                  </a:lnTo>
                  <a:lnTo>
                    <a:pt x="224" y="142"/>
                  </a:lnTo>
                  <a:lnTo>
                    <a:pt x="217" y="149"/>
                  </a:lnTo>
                  <a:lnTo>
                    <a:pt x="206" y="156"/>
                  </a:lnTo>
                  <a:lnTo>
                    <a:pt x="197" y="161"/>
                  </a:lnTo>
                  <a:lnTo>
                    <a:pt x="190" y="170"/>
                  </a:lnTo>
                  <a:lnTo>
                    <a:pt x="178" y="172"/>
                  </a:lnTo>
                  <a:lnTo>
                    <a:pt x="169" y="177"/>
                  </a:lnTo>
                  <a:lnTo>
                    <a:pt x="158" y="181"/>
                  </a:lnTo>
                  <a:lnTo>
                    <a:pt x="151" y="188"/>
                  </a:lnTo>
                  <a:lnTo>
                    <a:pt x="139" y="188"/>
                  </a:lnTo>
                  <a:lnTo>
                    <a:pt x="130" y="193"/>
                  </a:lnTo>
                  <a:lnTo>
                    <a:pt x="121" y="195"/>
                  </a:lnTo>
                  <a:lnTo>
                    <a:pt x="114" y="197"/>
                  </a:lnTo>
                  <a:lnTo>
                    <a:pt x="103" y="197"/>
                  </a:lnTo>
                  <a:lnTo>
                    <a:pt x="98" y="200"/>
                  </a:lnTo>
                  <a:lnTo>
                    <a:pt x="89" y="200"/>
                  </a:lnTo>
                  <a:lnTo>
                    <a:pt x="82" y="202"/>
                  </a:lnTo>
                  <a:lnTo>
                    <a:pt x="75" y="202"/>
                  </a:lnTo>
                  <a:lnTo>
                    <a:pt x="66" y="202"/>
                  </a:lnTo>
                  <a:lnTo>
                    <a:pt x="59" y="202"/>
                  </a:lnTo>
                  <a:lnTo>
                    <a:pt x="55" y="204"/>
                  </a:lnTo>
                  <a:lnTo>
                    <a:pt x="48" y="202"/>
                  </a:lnTo>
                  <a:lnTo>
                    <a:pt x="41" y="200"/>
                  </a:lnTo>
                  <a:lnTo>
                    <a:pt x="36" y="200"/>
                  </a:lnTo>
                  <a:lnTo>
                    <a:pt x="32" y="200"/>
                  </a:lnTo>
                  <a:lnTo>
                    <a:pt x="22" y="197"/>
                  </a:lnTo>
                  <a:lnTo>
                    <a:pt x="13" y="195"/>
                  </a:lnTo>
                  <a:lnTo>
                    <a:pt x="6" y="193"/>
                  </a:lnTo>
                  <a:lnTo>
                    <a:pt x="4" y="193"/>
                  </a:lnTo>
                  <a:lnTo>
                    <a:pt x="0" y="193"/>
                  </a:lnTo>
                  <a:lnTo>
                    <a:pt x="0" y="19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669900"/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8197" name="Text Box 25"/>
          <p:cNvSpPr txBox="1">
            <a:spLocks noChangeArrowheads="1"/>
          </p:cNvSpPr>
          <p:nvPr/>
        </p:nvSpPr>
        <p:spPr bwMode="auto">
          <a:xfrm>
            <a:off x="4038600" y="16906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root</a:t>
            </a:r>
          </a:p>
        </p:txBody>
      </p:sp>
      <p:sp>
        <p:nvSpPr>
          <p:cNvPr id="8198" name="Text Box 26"/>
          <p:cNvSpPr txBox="1">
            <a:spLocks noChangeArrowheads="1"/>
          </p:cNvSpPr>
          <p:nvPr/>
        </p:nvSpPr>
        <p:spPr bwMode="auto">
          <a:xfrm>
            <a:off x="4038600" y="2438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branches</a:t>
            </a:r>
          </a:p>
        </p:txBody>
      </p:sp>
      <p:sp>
        <p:nvSpPr>
          <p:cNvPr id="8199" name="Text Box 27"/>
          <p:cNvSpPr txBox="1">
            <a:spLocks noChangeArrowheads="1"/>
          </p:cNvSpPr>
          <p:nvPr/>
        </p:nvSpPr>
        <p:spPr bwMode="auto">
          <a:xfrm>
            <a:off x="4038600" y="5881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leaves</a:t>
            </a:r>
          </a:p>
        </p:txBody>
      </p:sp>
      <p:sp>
        <p:nvSpPr>
          <p:cNvPr id="8200" name="Line 28"/>
          <p:cNvSpPr>
            <a:spLocks noChangeShapeType="1"/>
          </p:cNvSpPr>
          <p:nvPr/>
        </p:nvSpPr>
        <p:spPr bwMode="auto">
          <a:xfrm rot="10800000">
            <a:off x="2236788" y="1917700"/>
            <a:ext cx="203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1" name="Line 29"/>
          <p:cNvSpPr>
            <a:spLocks noChangeShapeType="1"/>
          </p:cNvSpPr>
          <p:nvPr/>
        </p:nvSpPr>
        <p:spPr bwMode="auto">
          <a:xfrm rot="10800000" flipV="1">
            <a:off x="1981200" y="26670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2" name="Line 30"/>
          <p:cNvSpPr>
            <a:spLocks noChangeShapeType="1"/>
          </p:cNvSpPr>
          <p:nvPr/>
        </p:nvSpPr>
        <p:spPr bwMode="auto">
          <a:xfrm rot="10800000" flipV="1">
            <a:off x="32004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3" name="Line 31"/>
          <p:cNvSpPr>
            <a:spLocks noChangeShapeType="1"/>
          </p:cNvSpPr>
          <p:nvPr/>
        </p:nvSpPr>
        <p:spPr bwMode="auto">
          <a:xfrm rot="10800000">
            <a:off x="3886200" y="5105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4" name="Line 32"/>
          <p:cNvSpPr>
            <a:spLocks noChangeShapeType="1"/>
          </p:cNvSpPr>
          <p:nvPr/>
        </p:nvSpPr>
        <p:spPr bwMode="auto">
          <a:xfrm rot="10800000">
            <a:off x="2438400" y="57150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5" name="Line 34"/>
          <p:cNvSpPr>
            <a:spLocks noChangeShapeType="1"/>
          </p:cNvSpPr>
          <p:nvPr/>
        </p:nvSpPr>
        <p:spPr bwMode="auto">
          <a:xfrm flipV="1">
            <a:off x="5943600" y="2057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6" name="Line 38"/>
          <p:cNvSpPr>
            <a:spLocks noChangeShapeType="1"/>
          </p:cNvSpPr>
          <p:nvPr/>
        </p:nvSpPr>
        <p:spPr bwMode="auto">
          <a:xfrm rot="16200000" flipV="1">
            <a:off x="6934200" y="2057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7" name="Oval 59"/>
          <p:cNvSpPr>
            <a:spLocks noChangeArrowheads="1"/>
          </p:cNvSpPr>
          <p:nvPr/>
        </p:nvSpPr>
        <p:spPr bwMode="auto">
          <a:xfrm>
            <a:off x="6553200" y="16764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08" name="Oval 71"/>
          <p:cNvSpPr>
            <a:spLocks noChangeArrowheads="1"/>
          </p:cNvSpPr>
          <p:nvPr/>
        </p:nvSpPr>
        <p:spPr bwMode="auto">
          <a:xfrm>
            <a:off x="56388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09" name="Oval 72"/>
          <p:cNvSpPr>
            <a:spLocks noChangeArrowheads="1"/>
          </p:cNvSpPr>
          <p:nvPr/>
        </p:nvSpPr>
        <p:spPr bwMode="auto">
          <a:xfrm>
            <a:off x="75438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10" name="Line 80"/>
          <p:cNvSpPr>
            <a:spLocks noChangeShapeType="1"/>
          </p:cNvSpPr>
          <p:nvPr/>
        </p:nvSpPr>
        <p:spPr bwMode="auto">
          <a:xfrm flipV="1">
            <a:off x="6781800" y="2133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1" name="Oval 81"/>
          <p:cNvSpPr>
            <a:spLocks noChangeArrowheads="1"/>
          </p:cNvSpPr>
          <p:nvPr/>
        </p:nvSpPr>
        <p:spPr bwMode="auto">
          <a:xfrm>
            <a:off x="65532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12" name="Line 88"/>
          <p:cNvSpPr>
            <a:spLocks noChangeShapeType="1"/>
          </p:cNvSpPr>
          <p:nvPr/>
        </p:nvSpPr>
        <p:spPr bwMode="auto">
          <a:xfrm flipV="1">
            <a:off x="67818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3" name="Oval 89"/>
          <p:cNvSpPr>
            <a:spLocks noChangeArrowheads="1"/>
          </p:cNvSpPr>
          <p:nvPr/>
        </p:nvSpPr>
        <p:spPr bwMode="auto">
          <a:xfrm>
            <a:off x="6553200" y="3962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14" name="Line 90"/>
          <p:cNvSpPr>
            <a:spLocks noChangeShapeType="1"/>
          </p:cNvSpPr>
          <p:nvPr/>
        </p:nvSpPr>
        <p:spPr bwMode="auto">
          <a:xfrm flipV="1">
            <a:off x="77724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5" name="Line 92"/>
          <p:cNvSpPr>
            <a:spLocks noChangeShapeType="1"/>
          </p:cNvSpPr>
          <p:nvPr/>
        </p:nvSpPr>
        <p:spPr bwMode="auto">
          <a:xfrm flipV="1">
            <a:off x="5029200" y="3200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6" name="Line 94"/>
          <p:cNvSpPr>
            <a:spLocks noChangeShapeType="1"/>
          </p:cNvSpPr>
          <p:nvPr/>
        </p:nvSpPr>
        <p:spPr bwMode="auto">
          <a:xfrm flipV="1">
            <a:off x="58674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7" name="Line 96"/>
          <p:cNvSpPr>
            <a:spLocks noChangeShapeType="1"/>
          </p:cNvSpPr>
          <p:nvPr/>
        </p:nvSpPr>
        <p:spPr bwMode="auto">
          <a:xfrm flipV="1">
            <a:off x="5943600" y="4343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8" name="Line 98"/>
          <p:cNvSpPr>
            <a:spLocks noChangeShapeType="1"/>
          </p:cNvSpPr>
          <p:nvPr/>
        </p:nvSpPr>
        <p:spPr bwMode="auto">
          <a:xfrm flipV="1">
            <a:off x="6781800" y="4419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19" name="Line 100"/>
          <p:cNvSpPr>
            <a:spLocks noChangeShapeType="1"/>
          </p:cNvSpPr>
          <p:nvPr/>
        </p:nvSpPr>
        <p:spPr bwMode="auto">
          <a:xfrm rot="16200000" flipV="1">
            <a:off x="6934200" y="4343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0" name="Oval 63"/>
          <p:cNvSpPr>
            <a:spLocks noChangeArrowheads="1"/>
          </p:cNvSpPr>
          <p:nvPr/>
        </p:nvSpPr>
        <p:spPr bwMode="auto">
          <a:xfrm>
            <a:off x="47244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1" name="Oval 102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2" name="Oval 103"/>
          <p:cNvSpPr>
            <a:spLocks noChangeArrowheads="1"/>
          </p:cNvSpPr>
          <p:nvPr/>
        </p:nvSpPr>
        <p:spPr bwMode="auto">
          <a:xfrm>
            <a:off x="75438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3" name="Oval 104"/>
          <p:cNvSpPr>
            <a:spLocks noChangeArrowheads="1"/>
          </p:cNvSpPr>
          <p:nvPr/>
        </p:nvSpPr>
        <p:spPr bwMode="auto">
          <a:xfrm>
            <a:off x="75438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4" name="Oval 105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5" name="Oval 106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26" name="Line 107"/>
          <p:cNvSpPr>
            <a:spLocks noChangeShapeType="1"/>
          </p:cNvSpPr>
          <p:nvPr/>
        </p:nvSpPr>
        <p:spPr bwMode="auto">
          <a:xfrm>
            <a:off x="49530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7" name="Line 108"/>
          <p:cNvSpPr>
            <a:spLocks noChangeShapeType="1"/>
          </p:cNvSpPr>
          <p:nvPr/>
        </p:nvSpPr>
        <p:spPr bwMode="auto">
          <a:xfrm rot="10800000" flipH="1" flipV="1">
            <a:off x="5105400" y="2743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8" name="Line 109"/>
          <p:cNvSpPr>
            <a:spLocks noChangeShapeType="1"/>
          </p:cNvSpPr>
          <p:nvPr/>
        </p:nvSpPr>
        <p:spPr bwMode="auto">
          <a:xfrm rot="10800000" flipH="1" flipV="1">
            <a:off x="5181600" y="2667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29" name="Line 110"/>
          <p:cNvSpPr>
            <a:spLocks noChangeShapeType="1"/>
          </p:cNvSpPr>
          <p:nvPr/>
        </p:nvSpPr>
        <p:spPr bwMode="auto">
          <a:xfrm rot="10800000" flipH="1">
            <a:off x="4876800" y="42672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30" name="Line 111"/>
          <p:cNvSpPr>
            <a:spLocks noChangeShapeType="1"/>
          </p:cNvSpPr>
          <p:nvPr/>
        </p:nvSpPr>
        <p:spPr bwMode="auto">
          <a:xfrm rot="10800000" flipH="1">
            <a:off x="4953000" y="5410200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31" name="Line 112"/>
          <p:cNvSpPr>
            <a:spLocks noChangeShapeType="1"/>
          </p:cNvSpPr>
          <p:nvPr/>
        </p:nvSpPr>
        <p:spPr bwMode="auto">
          <a:xfrm rot="16200000" flipV="1">
            <a:off x="7924800" y="3200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32" name="Line 114"/>
          <p:cNvSpPr>
            <a:spLocks noChangeShapeType="1"/>
          </p:cNvSpPr>
          <p:nvPr/>
        </p:nvSpPr>
        <p:spPr bwMode="auto">
          <a:xfrm flipV="1">
            <a:off x="8763000" y="4419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33" name="Oval 115"/>
          <p:cNvSpPr>
            <a:spLocks noChangeArrowheads="1"/>
          </p:cNvSpPr>
          <p:nvPr/>
        </p:nvSpPr>
        <p:spPr bwMode="auto">
          <a:xfrm>
            <a:off x="85344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8234" name="Oval 116"/>
          <p:cNvSpPr>
            <a:spLocks noChangeArrowheads="1"/>
          </p:cNvSpPr>
          <p:nvPr/>
        </p:nvSpPr>
        <p:spPr bwMode="auto">
          <a:xfrm>
            <a:off x="8534400" y="3962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DB415E-796B-4512-BA4F-EDBF434D2E60}" type="slidenum">
              <a:rPr lang="zh-TW" altLang="en-US" smtClean="0">
                <a:ea typeface="新細明體" charset="-120"/>
              </a:rPr>
              <a:pPr eaLnBrk="1" hangingPunct="1"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 Example: Restaurant</a:t>
            </a:r>
            <a:endParaRPr lang="zh-TW" altLang="en-US">
              <a:ea typeface="新細明體" charset="-120"/>
            </a:endParaRP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733800" y="20574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Boss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1524000" y="34290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Manager</a:t>
            </a: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5943600" y="34290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Chef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457200" y="48006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Waiter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2590800" y="48006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Waitress</a:t>
            </a:r>
          </a:p>
        </p:txBody>
      </p:sp>
      <p:sp>
        <p:nvSpPr>
          <p:cNvPr id="435212" name="Rectangle 12"/>
          <p:cNvSpPr>
            <a:spLocks noChangeArrowheads="1"/>
          </p:cNvSpPr>
          <p:nvPr/>
        </p:nvSpPr>
        <p:spPr bwMode="auto">
          <a:xfrm>
            <a:off x="4876800" y="48006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Cook</a:t>
            </a:r>
          </a:p>
        </p:txBody>
      </p:sp>
      <p:sp>
        <p:nvSpPr>
          <p:cNvPr id="435213" name="Rectangle 13"/>
          <p:cNvSpPr>
            <a:spLocks noChangeArrowheads="1"/>
          </p:cNvSpPr>
          <p:nvPr/>
        </p:nvSpPr>
        <p:spPr bwMode="auto">
          <a:xfrm>
            <a:off x="7010400" y="48006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ea typeface="新細明體" pitchFamily="18" charset="-120"/>
              </a:rPr>
              <a:t>Cleaner</a:t>
            </a:r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 flipV="1">
            <a:off x="46482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>
            <a:off x="24384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9" name="Line 18"/>
          <p:cNvSpPr>
            <a:spLocks noChangeShapeType="1"/>
          </p:cNvSpPr>
          <p:nvPr/>
        </p:nvSpPr>
        <p:spPr bwMode="auto">
          <a:xfrm flipV="1">
            <a:off x="2438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 flipV="1">
            <a:off x="6781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1" name="Line 20"/>
          <p:cNvSpPr>
            <a:spLocks noChangeShapeType="1"/>
          </p:cNvSpPr>
          <p:nvPr/>
        </p:nvSpPr>
        <p:spPr bwMode="auto">
          <a:xfrm flipV="1">
            <a:off x="2438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>
            <a:off x="13716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3" name="Line 22"/>
          <p:cNvSpPr>
            <a:spLocks noChangeShapeType="1"/>
          </p:cNvSpPr>
          <p:nvPr/>
        </p:nvSpPr>
        <p:spPr bwMode="auto">
          <a:xfrm flipV="1">
            <a:off x="1371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4" name="Line 23"/>
          <p:cNvSpPr>
            <a:spLocks noChangeShapeType="1"/>
          </p:cNvSpPr>
          <p:nvPr/>
        </p:nvSpPr>
        <p:spPr bwMode="auto">
          <a:xfrm flipV="1">
            <a:off x="35052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 flipV="1">
            <a:off x="6781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6" name="Line 25"/>
          <p:cNvSpPr>
            <a:spLocks noChangeShapeType="1"/>
          </p:cNvSpPr>
          <p:nvPr/>
        </p:nvSpPr>
        <p:spPr bwMode="auto">
          <a:xfrm>
            <a:off x="57150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7" name="Line 26"/>
          <p:cNvSpPr>
            <a:spLocks noChangeShapeType="1"/>
          </p:cNvSpPr>
          <p:nvPr/>
        </p:nvSpPr>
        <p:spPr bwMode="auto">
          <a:xfrm flipV="1">
            <a:off x="5715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8" name="Line 27"/>
          <p:cNvSpPr>
            <a:spLocks noChangeShapeType="1"/>
          </p:cNvSpPr>
          <p:nvPr/>
        </p:nvSpPr>
        <p:spPr bwMode="auto">
          <a:xfrm flipV="1">
            <a:off x="7848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1752600" y="1600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(boss)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3048000" y="63388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Leaves (the lowest level)</a:t>
            </a:r>
          </a:p>
        </p:txBody>
      </p:sp>
      <p:sp>
        <p:nvSpPr>
          <p:cNvPr id="9241" name="Line 30"/>
          <p:cNvSpPr>
            <a:spLocks noChangeShapeType="1"/>
          </p:cNvSpPr>
          <p:nvPr/>
        </p:nvSpPr>
        <p:spPr bwMode="auto">
          <a:xfrm>
            <a:off x="3276600" y="19050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2" name="Line 31"/>
          <p:cNvSpPr>
            <a:spLocks noChangeShapeType="1"/>
          </p:cNvSpPr>
          <p:nvPr/>
        </p:nvSpPr>
        <p:spPr bwMode="auto">
          <a:xfrm rot="10800000" flipH="1">
            <a:off x="4724400" y="5638800"/>
            <a:ext cx="762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3" name="Line 32"/>
          <p:cNvSpPr>
            <a:spLocks noChangeShapeType="1"/>
          </p:cNvSpPr>
          <p:nvPr/>
        </p:nvSpPr>
        <p:spPr bwMode="auto">
          <a:xfrm rot="10800000" flipH="1">
            <a:off x="4953000" y="5638800"/>
            <a:ext cx="2971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4" name="Line 33"/>
          <p:cNvSpPr>
            <a:spLocks noChangeShapeType="1"/>
          </p:cNvSpPr>
          <p:nvPr/>
        </p:nvSpPr>
        <p:spPr bwMode="auto">
          <a:xfrm rot="10800000">
            <a:off x="3810000" y="5638800"/>
            <a:ext cx="609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5" name="Line 34"/>
          <p:cNvSpPr>
            <a:spLocks noChangeShapeType="1"/>
          </p:cNvSpPr>
          <p:nvPr/>
        </p:nvSpPr>
        <p:spPr bwMode="auto">
          <a:xfrm rot="10800000">
            <a:off x="1295400" y="5638800"/>
            <a:ext cx="2895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6" name="Text Box 35"/>
          <p:cNvSpPr txBox="1">
            <a:spLocks noChangeArrowheads="1"/>
          </p:cNvSpPr>
          <p:nvPr/>
        </p:nvSpPr>
        <p:spPr bwMode="auto">
          <a:xfrm>
            <a:off x="457200" y="2667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branches</a:t>
            </a:r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>
            <a:off x="1981200" y="29718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5638800" y="160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Hierarchical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7">
            <a:extLst>
              <a:ext uri="{FF2B5EF4-FFF2-40B4-BE49-F238E27FC236}">
                <a16:creationId xmlns:a16="http://schemas.microsoft.com/office/drawing/2014/main" id="{B289DCA0-DE5B-0C4C-8EDF-8932DE7B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r="83163" b="27130"/>
          <a:stretch>
            <a:fillRect/>
          </a:stretch>
        </p:blipFill>
        <p:spPr bwMode="auto">
          <a:xfrm>
            <a:off x="5057775" y="433388"/>
            <a:ext cx="2257425" cy="61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>
            <a:extLst>
              <a:ext uri="{FF2B5EF4-FFF2-40B4-BE49-F238E27FC236}">
                <a16:creationId xmlns:a16="http://schemas.microsoft.com/office/drawing/2014/main" id="{71303F7A-E4AB-E148-9867-CFCC7538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23363" r="73061" b="46086"/>
          <a:stretch>
            <a:fillRect/>
          </a:stretch>
        </p:blipFill>
        <p:spPr bwMode="auto">
          <a:xfrm>
            <a:off x="2362200" y="1905000"/>
            <a:ext cx="2979738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C5003E-FB82-4D01-A4FC-AD949D063CC3}" type="slidenum">
              <a:rPr lang="zh-TW" altLang="en-US" smtClean="0">
                <a:ea typeface="新細明體" charset="-120"/>
              </a:rPr>
              <a:pPr eaLnBrk="1" hangingPunct="1"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System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0" y="1752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root (desktop)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branches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8153400" y="3429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leaves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V="1">
            <a:off x="1524000" y="19812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rot="10800000" flipH="1">
            <a:off x="1524000" y="22860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rot="10800000" flipH="1">
            <a:off x="1524000" y="2514600"/>
            <a:ext cx="838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rot="10800000" flipV="1">
            <a:off x="6172200" y="3657600"/>
            <a:ext cx="2057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rot="10800000" flipV="1">
            <a:off x="6477000" y="3733800"/>
            <a:ext cx="17526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rot="10800000">
            <a:off x="6705600" y="2133600"/>
            <a:ext cx="1524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2209800" y="1828800"/>
            <a:ext cx="1143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 rot="10800000" flipH="1" flipV="1">
            <a:off x="1524000" y="2819400"/>
            <a:ext cx="8382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7" name="Line 20"/>
          <p:cNvSpPr>
            <a:spLocks noChangeShapeType="1"/>
          </p:cNvSpPr>
          <p:nvPr/>
        </p:nvSpPr>
        <p:spPr bwMode="auto">
          <a:xfrm rot="10800000" flipH="1" flipV="1">
            <a:off x="1524000" y="2743200"/>
            <a:ext cx="1143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 rot="10800000">
            <a:off x="7315200" y="1676400"/>
            <a:ext cx="914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259" name="AutoShape 23"/>
          <p:cNvSpPr>
            <a:spLocks noChangeArrowheads="1"/>
          </p:cNvSpPr>
          <p:nvPr/>
        </p:nvSpPr>
        <p:spPr bwMode="auto">
          <a:xfrm rot="5400000">
            <a:off x="4853781" y="3024982"/>
            <a:ext cx="427037" cy="533400"/>
          </a:xfrm>
          <a:prstGeom prst="upArrow">
            <a:avLst>
              <a:gd name="adj1" fmla="val 60417"/>
              <a:gd name="adj2" fmla="val 72342"/>
            </a:avLst>
          </a:prstGeom>
          <a:gradFill rotWithShape="1">
            <a:gsLst>
              <a:gs pos="0">
                <a:srgbClr val="66CC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42104-3069-864F-BBFD-B2E31CAA088D}"/>
              </a:ext>
            </a:extLst>
          </p:cNvPr>
          <p:cNvSpPr txBox="1"/>
          <p:nvPr/>
        </p:nvSpPr>
        <p:spPr>
          <a:xfrm>
            <a:off x="381000" y="5105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think of other examples of “tree” structures?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1B865-7433-3F49-A01A-C67EE14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58875"/>
          </a:xfrm>
        </p:spPr>
        <p:txBody>
          <a:bodyPr>
            <a:normAutofit/>
          </a:bodyPr>
          <a:lstStyle/>
          <a:p>
            <a:r>
              <a:rPr lang="en-US" sz="4500" dirty="0"/>
              <a:t>Trees in biology</a:t>
            </a:r>
          </a:p>
        </p:txBody>
      </p:sp>
      <p:pic>
        <p:nvPicPr>
          <p:cNvPr id="4" name="Picture 2" descr="ML Phylogenetic Tree of Mammals The topology and branch lengths shown... |  Download Scientific Diagram">
            <a:extLst>
              <a:ext uri="{FF2B5EF4-FFF2-40B4-BE49-F238E27FC236}">
                <a16:creationId xmlns:a16="http://schemas.microsoft.com/office/drawing/2014/main" id="{FB762312-E857-4B44-B881-48F8128A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93" y="1904365"/>
            <a:ext cx="3956524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AC90A18-E947-EC49-A4F3-AA68B71C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10" y="2292046"/>
            <a:ext cx="4371196" cy="3529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F7F3A-E046-244E-BE22-985AC5F9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948A51E8-4954-4900-AA0D-75DCD1EBDDDE}" type="slidenum">
              <a:rPr lang="zh-TW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7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EFAE0-7EE2-4984-846A-ACB8C7665992}" type="slidenum">
              <a:rPr lang="zh-TW" altLang="en-US" smtClean="0">
                <a:ea typeface="新細明體" charset="-120"/>
              </a:rPr>
              <a:pPr eaLnBrk="1" hangingPunct="1"/>
              <a:t>8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新細明體" charset="-120"/>
              </a:rPr>
              <a:t>Definition of trees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         is a tree. It is called an “</a:t>
            </a:r>
            <a:r>
              <a:rPr lang="en-US" altLang="zh-TW" sz="2400" dirty="0">
                <a:highlight>
                  <a:srgbClr val="00FF00"/>
                </a:highlight>
                <a:ea typeface="新細明體" charset="-120"/>
              </a:rPr>
              <a:t>empty tree”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If        </a:t>
            </a:r>
            <a:r>
              <a:rPr lang="en-US" altLang="zh-CN" sz="2400" dirty="0">
                <a:ea typeface="新細明體" charset="-120"/>
              </a:rPr>
              <a:t>is a node, and               …        are non-empty trees (k ≥ 0),</a:t>
            </a:r>
            <a:br>
              <a:rPr lang="en-US" altLang="zh-CN" sz="2400" dirty="0">
                <a:ea typeface="新細明體" charset="-120"/>
              </a:rPr>
            </a:br>
            <a:r>
              <a:rPr lang="en-US" altLang="zh-CN" sz="2400" dirty="0">
                <a:ea typeface="新細明體" charset="-120"/>
              </a:rPr>
              <a:t>then                         is a tree.</a:t>
            </a:r>
            <a:br>
              <a:rPr lang="en-US" altLang="zh-CN" sz="2400" dirty="0">
                <a:ea typeface="新細明體" charset="-120"/>
              </a:rPr>
            </a:br>
            <a:br>
              <a:rPr lang="en-US" altLang="zh-CN" sz="2400" dirty="0">
                <a:ea typeface="新細明體" charset="-120"/>
              </a:rPr>
            </a:br>
            <a:br>
              <a:rPr lang="en-US" altLang="zh-CN" sz="2400" dirty="0">
                <a:ea typeface="新細明體" charset="-120"/>
              </a:rPr>
            </a:br>
            <a:br>
              <a:rPr lang="en-US" altLang="zh-CN" sz="2400" dirty="0">
                <a:ea typeface="新細明體" charset="-120"/>
              </a:rPr>
            </a:br>
            <a:r>
              <a:rPr lang="en-US" altLang="zh-CN" sz="2400" dirty="0">
                <a:ea typeface="新細明體" charset="-120"/>
              </a:rPr>
              <a:t>When k=0, there is no subtree </a:t>
            </a:r>
            <a:r>
              <a:rPr lang="en-US" altLang="zh-CN" sz="24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CN" sz="2400" dirty="0">
                <a:highlight>
                  <a:srgbClr val="00FF00"/>
                </a:highlight>
                <a:ea typeface="新細明體" charset="-120"/>
                <a:sym typeface="Wingdings" pitchFamily="2" charset="2"/>
              </a:rPr>
              <a:t>a single node is a tree</a:t>
            </a:r>
            <a:r>
              <a:rPr lang="en-US" altLang="zh-CN" sz="2400" dirty="0">
                <a:ea typeface="新細明體" charset="-120"/>
                <a:sym typeface="Wingdings" pitchFamily="2" charset="2"/>
              </a:rPr>
              <a:t>.</a:t>
            </a:r>
            <a:endParaRPr lang="en-US" altLang="zh-CN" sz="2400" dirty="0">
              <a:ea typeface="新細明體" charset="-120"/>
            </a:endParaRPr>
          </a:p>
          <a:p>
            <a:pPr eaLnBrk="1" hangingPunct="1"/>
            <a:r>
              <a:rPr lang="en-US" altLang="zh-CN" sz="2400" dirty="0">
                <a:ea typeface="新細明體" charset="-120"/>
              </a:rPr>
              <a:t>Tree examples: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C67C9AB-1547-474F-ADE7-1E834F7F2A64}"/>
              </a:ext>
            </a:extLst>
          </p:cNvPr>
          <p:cNvSpPr/>
          <p:nvPr/>
        </p:nvSpPr>
        <p:spPr bwMode="auto">
          <a:xfrm>
            <a:off x="1013788" y="1670108"/>
            <a:ext cx="457199" cy="313744"/>
          </a:xfrm>
          <a:prstGeom prst="triangle">
            <a:avLst/>
          </a:prstGeom>
          <a:solidFill>
            <a:srgbClr val="99CC00"/>
          </a:solidFill>
          <a:ln w="3810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7563A3-D358-4B89-A1C3-0ED5FE711348}"/>
              </a:ext>
            </a:extLst>
          </p:cNvPr>
          <p:cNvGrpSpPr/>
          <p:nvPr/>
        </p:nvGrpSpPr>
        <p:grpSpPr>
          <a:xfrm>
            <a:off x="3758693" y="2118966"/>
            <a:ext cx="477931" cy="343906"/>
            <a:chOff x="3758693" y="2118966"/>
            <a:chExt cx="477931" cy="343906"/>
          </a:xfrm>
        </p:grpSpPr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9417EA32-4C64-4710-9311-35D43CC63507}"/>
                </a:ext>
              </a:extLst>
            </p:cNvPr>
            <p:cNvSpPr/>
            <p:nvPr/>
          </p:nvSpPr>
          <p:spPr bwMode="auto">
            <a:xfrm>
              <a:off x="3758693" y="2118966"/>
              <a:ext cx="474618" cy="313744"/>
            </a:xfrm>
            <a:prstGeom prst="triangle">
              <a:avLst/>
            </a:prstGeom>
            <a:solidFill>
              <a:srgbClr val="99CC00"/>
            </a:solidFill>
            <a:ln w="38100" cap="flat" cmpd="sng" algn="ctr">
              <a:solidFill>
                <a:srgbClr val="66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7A61650-1F04-4E84-9B54-1908C5366407}"/>
                </a:ext>
              </a:extLst>
            </p:cNvPr>
            <p:cNvSpPr txBox="1"/>
            <p:nvPr/>
          </p:nvSpPr>
          <p:spPr>
            <a:xfrm>
              <a:off x="3779425" y="2185873"/>
              <a:ext cx="457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ea typeface="新細明體" charset="-120"/>
                </a:rPr>
                <a:t>T1</a:t>
              </a:r>
              <a:endParaRPr lang="en-US" sz="1200" b="1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EB18C4-246C-498F-BC36-37FF38A91B73}"/>
              </a:ext>
            </a:extLst>
          </p:cNvPr>
          <p:cNvGrpSpPr/>
          <p:nvPr/>
        </p:nvGrpSpPr>
        <p:grpSpPr>
          <a:xfrm>
            <a:off x="4313440" y="2133600"/>
            <a:ext cx="477931" cy="343906"/>
            <a:chOff x="3758693" y="2118966"/>
            <a:chExt cx="477931" cy="3439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970D3D-CCBA-43A9-8F5C-AB0A3F17FCE1}"/>
                </a:ext>
              </a:extLst>
            </p:cNvPr>
            <p:cNvSpPr/>
            <p:nvPr/>
          </p:nvSpPr>
          <p:spPr bwMode="auto">
            <a:xfrm>
              <a:off x="3758693" y="2118966"/>
              <a:ext cx="474618" cy="313744"/>
            </a:xfrm>
            <a:prstGeom prst="triangle">
              <a:avLst/>
            </a:prstGeom>
            <a:solidFill>
              <a:srgbClr val="99CC00"/>
            </a:solidFill>
            <a:ln w="38100" cap="flat" cmpd="sng" algn="ctr">
              <a:solidFill>
                <a:srgbClr val="66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1A784C-1A33-4F30-8548-6AC4ECD15046}"/>
                </a:ext>
              </a:extLst>
            </p:cNvPr>
            <p:cNvSpPr txBox="1"/>
            <p:nvPr/>
          </p:nvSpPr>
          <p:spPr>
            <a:xfrm>
              <a:off x="3779425" y="2185873"/>
              <a:ext cx="457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ea typeface="新細明體" charset="-120"/>
                </a:rPr>
                <a:t>T2</a:t>
              </a:r>
              <a:endParaRPr lang="en-US" sz="1200" b="1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642F05-A18E-48AE-8514-A1504717E885}"/>
              </a:ext>
            </a:extLst>
          </p:cNvPr>
          <p:cNvGrpSpPr/>
          <p:nvPr/>
        </p:nvGrpSpPr>
        <p:grpSpPr>
          <a:xfrm>
            <a:off x="5334000" y="2133600"/>
            <a:ext cx="477931" cy="343906"/>
            <a:chOff x="3758693" y="2118966"/>
            <a:chExt cx="477931" cy="343906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5A20DDB3-A826-4539-A699-7FD841E358C1}"/>
                </a:ext>
              </a:extLst>
            </p:cNvPr>
            <p:cNvSpPr/>
            <p:nvPr/>
          </p:nvSpPr>
          <p:spPr bwMode="auto">
            <a:xfrm>
              <a:off x="3758693" y="2118966"/>
              <a:ext cx="474618" cy="313744"/>
            </a:xfrm>
            <a:prstGeom prst="triangle">
              <a:avLst/>
            </a:prstGeom>
            <a:solidFill>
              <a:srgbClr val="99CC00"/>
            </a:solidFill>
            <a:ln w="38100" cap="flat" cmpd="sng" algn="ctr">
              <a:solidFill>
                <a:srgbClr val="66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2A8F943-AADE-4867-AEAD-BA33D55C623A}"/>
                </a:ext>
              </a:extLst>
            </p:cNvPr>
            <p:cNvSpPr txBox="1"/>
            <p:nvPr/>
          </p:nvSpPr>
          <p:spPr>
            <a:xfrm>
              <a:off x="3779425" y="2185873"/>
              <a:ext cx="457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ea typeface="新細明體" charset="-120"/>
                </a:rPr>
                <a:t>T</a:t>
              </a:r>
              <a:r>
                <a:rPr lang="en-US" altLang="zh-CN" sz="1500" b="1" baseline="-25000" dirty="0">
                  <a:ea typeface="新細明體" charset="-120"/>
                </a:rPr>
                <a:t>k</a:t>
              </a:r>
              <a:endParaRPr lang="en-US" sz="1500" b="1" baseline="-25000" dirty="0"/>
            </a:p>
          </p:txBody>
        </p:sp>
      </p:grpSp>
      <p:sp>
        <p:nvSpPr>
          <p:cNvPr id="34" name="Oval 7">
            <a:extLst>
              <a:ext uri="{FF2B5EF4-FFF2-40B4-BE49-F238E27FC236}">
                <a16:creationId xmlns:a16="http://schemas.microsoft.com/office/drawing/2014/main" id="{F80538DC-BB50-48D6-8161-BA5DA194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387" y="2163417"/>
            <a:ext cx="262093" cy="273448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zh-TW" dirty="0">
              <a:ea typeface="新細明體" charset="-12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54807D-665E-46C2-BF24-1E02F27E6B3C}"/>
              </a:ext>
            </a:extLst>
          </p:cNvPr>
          <p:cNvGrpSpPr/>
          <p:nvPr/>
        </p:nvGrpSpPr>
        <p:grpSpPr>
          <a:xfrm>
            <a:off x="1325701" y="2895241"/>
            <a:ext cx="2103299" cy="1219560"/>
            <a:chOff x="2732834" y="3296924"/>
            <a:chExt cx="2441669" cy="1399277"/>
          </a:xfrm>
        </p:grpSpPr>
        <p:sp>
          <p:nvSpPr>
            <p:cNvPr id="4104" name="Oval 7"/>
            <p:cNvSpPr>
              <a:spLocks noChangeArrowheads="1"/>
            </p:cNvSpPr>
            <p:nvPr/>
          </p:nvSpPr>
          <p:spPr bwMode="auto">
            <a:xfrm>
              <a:off x="3799587" y="3296924"/>
              <a:ext cx="418011" cy="418094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4106" name="Line 9"/>
            <p:cNvSpPr>
              <a:spLocks noChangeShapeType="1"/>
            </p:cNvSpPr>
            <p:nvPr/>
          </p:nvSpPr>
          <p:spPr bwMode="auto">
            <a:xfrm flipV="1">
              <a:off x="2971800" y="3563649"/>
              <a:ext cx="827787" cy="74695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dirty="0"/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 rot="16200000">
              <a:off x="3414575" y="3882317"/>
              <a:ext cx="681141" cy="34654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 rot="16200000" flipV="1">
              <a:off x="4176730" y="3571536"/>
              <a:ext cx="746953" cy="75239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8B4AD24-4659-42D7-8FFB-0DA34C5EE995}"/>
                </a:ext>
              </a:extLst>
            </p:cNvPr>
            <p:cNvGrpSpPr/>
            <p:nvPr/>
          </p:nvGrpSpPr>
          <p:grpSpPr>
            <a:xfrm>
              <a:off x="2732834" y="4321210"/>
              <a:ext cx="477931" cy="343906"/>
              <a:chOff x="3758693" y="2118966"/>
              <a:chExt cx="477931" cy="343906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6B2129DC-55A3-43FA-B8DA-E9E6D11D11A1}"/>
                  </a:ext>
                </a:extLst>
              </p:cNvPr>
              <p:cNvSpPr/>
              <p:nvPr/>
            </p:nvSpPr>
            <p:spPr bwMode="auto">
              <a:xfrm>
                <a:off x="3758693" y="2118966"/>
                <a:ext cx="474618" cy="313744"/>
              </a:xfrm>
              <a:prstGeom prst="triangle">
                <a:avLst/>
              </a:prstGeom>
              <a:solidFill>
                <a:srgbClr val="99CC00"/>
              </a:solidFill>
              <a:ln w="38100" cap="flat" cmpd="sng" algn="ctr">
                <a:solidFill>
                  <a:srgbClr val="66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70A6BED-7B08-439A-A45C-1C05D00A8A56}"/>
                  </a:ext>
                </a:extLst>
              </p:cNvPr>
              <p:cNvSpPr txBox="1"/>
              <p:nvPr/>
            </p:nvSpPr>
            <p:spPr>
              <a:xfrm>
                <a:off x="3779425" y="2185873"/>
                <a:ext cx="457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ea typeface="新細明體" charset="-120"/>
                  </a:rPr>
                  <a:t>T1</a:t>
                </a:r>
                <a:endParaRPr lang="en-US" sz="1200" b="1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F9A2206-F8C3-48C4-A69A-EC63EC243AD7}"/>
                </a:ext>
              </a:extLst>
            </p:cNvPr>
            <p:cNvGrpSpPr/>
            <p:nvPr/>
          </p:nvGrpSpPr>
          <p:grpSpPr>
            <a:xfrm>
              <a:off x="3373481" y="4339582"/>
              <a:ext cx="477931" cy="343906"/>
              <a:chOff x="3758693" y="2118966"/>
              <a:chExt cx="477931" cy="343906"/>
            </a:xfrm>
          </p:grpSpPr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85D5559D-F934-4F77-8998-CA81C380E407}"/>
                  </a:ext>
                </a:extLst>
              </p:cNvPr>
              <p:cNvSpPr/>
              <p:nvPr/>
            </p:nvSpPr>
            <p:spPr bwMode="auto">
              <a:xfrm>
                <a:off x="3758693" y="2118966"/>
                <a:ext cx="474618" cy="313744"/>
              </a:xfrm>
              <a:prstGeom prst="triangle">
                <a:avLst/>
              </a:prstGeom>
              <a:solidFill>
                <a:srgbClr val="99CC00"/>
              </a:solidFill>
              <a:ln w="38100" cap="flat" cmpd="sng" algn="ctr">
                <a:solidFill>
                  <a:srgbClr val="66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5D8D52A-6992-4160-B7E4-58D31D6470CF}"/>
                  </a:ext>
                </a:extLst>
              </p:cNvPr>
              <p:cNvSpPr txBox="1"/>
              <p:nvPr/>
            </p:nvSpPr>
            <p:spPr>
              <a:xfrm>
                <a:off x="3779425" y="2185873"/>
                <a:ext cx="457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ea typeface="新細明體" charset="-120"/>
                  </a:rPr>
                  <a:t>T2</a:t>
                </a:r>
                <a:endParaRPr lang="en-US" sz="1200" b="1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72729EF-DF73-464C-B98B-7AB58F49107E}"/>
                </a:ext>
              </a:extLst>
            </p:cNvPr>
            <p:cNvGrpSpPr/>
            <p:nvPr/>
          </p:nvGrpSpPr>
          <p:grpSpPr>
            <a:xfrm>
              <a:off x="4696572" y="4321209"/>
              <a:ext cx="477931" cy="343906"/>
              <a:chOff x="3758693" y="2118966"/>
              <a:chExt cx="477931" cy="343906"/>
            </a:xfrm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C693FF0C-BBE3-4CCC-A41B-5EDA4B6D05D7}"/>
                  </a:ext>
                </a:extLst>
              </p:cNvPr>
              <p:cNvSpPr/>
              <p:nvPr/>
            </p:nvSpPr>
            <p:spPr bwMode="auto">
              <a:xfrm>
                <a:off x="3758693" y="2118966"/>
                <a:ext cx="474618" cy="313744"/>
              </a:xfrm>
              <a:prstGeom prst="triangle">
                <a:avLst/>
              </a:prstGeom>
              <a:solidFill>
                <a:srgbClr val="99CC00"/>
              </a:solidFill>
              <a:ln w="38100" cap="flat" cmpd="sng" algn="ctr">
                <a:solidFill>
                  <a:srgbClr val="66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3672DEE-6154-476B-ADBB-F309BF17ABB1}"/>
                  </a:ext>
                </a:extLst>
              </p:cNvPr>
              <p:cNvSpPr txBox="1"/>
              <p:nvPr/>
            </p:nvSpPr>
            <p:spPr>
              <a:xfrm>
                <a:off x="3779425" y="2185873"/>
                <a:ext cx="457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ea typeface="新細明體" charset="-120"/>
                  </a:rPr>
                  <a:t>T</a:t>
                </a:r>
                <a:r>
                  <a:rPr lang="en-US" altLang="zh-CN" sz="1500" b="1" baseline="-25000" dirty="0">
                    <a:ea typeface="新細明體" charset="-120"/>
                  </a:rPr>
                  <a:t>k</a:t>
                </a:r>
                <a:endParaRPr lang="en-US" sz="1500" b="1" baseline="-25000" dirty="0"/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982C980-287C-4207-B98E-04350FB84AFE}"/>
                </a:ext>
              </a:extLst>
            </p:cNvPr>
            <p:cNvSpPr txBox="1"/>
            <p:nvPr/>
          </p:nvSpPr>
          <p:spPr>
            <a:xfrm>
              <a:off x="3996002" y="4326869"/>
              <a:ext cx="5424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b="1" dirty="0">
                  <a:ea typeface="新細明體" charset="-120"/>
                </a:rPr>
                <a:t>… 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67B822-D17E-4376-8FA9-3905488624EF}"/>
              </a:ext>
            </a:extLst>
          </p:cNvPr>
          <p:cNvGrpSpPr/>
          <p:nvPr/>
        </p:nvGrpSpPr>
        <p:grpSpPr>
          <a:xfrm>
            <a:off x="1325198" y="5217274"/>
            <a:ext cx="3170602" cy="1366088"/>
            <a:chOff x="1325198" y="5217274"/>
            <a:chExt cx="3255523" cy="1412126"/>
          </a:xfrm>
        </p:grpSpPr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3117AE8B-DB1A-4649-A531-B8B0701A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198" y="5217274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348DA3F2-16C8-416A-9845-9C6C14A45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494" y="5218853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DC0218B6-BB0F-4377-988B-DEF491012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196" y="5782979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7AD5C422-F624-4630-ACB4-7004862E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002" y="5230872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0BAB402-0B07-4CB4-AA10-6D46EBBB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739" y="6355952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72F0C68C-8957-4265-B1DE-1D99BC09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98" y="5979274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E4CAC35B-08DF-4F06-B3C7-236192EE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628" y="5798186"/>
              <a:ext cx="262093" cy="273448"/>
            </a:xfrm>
            <a:prstGeom prst="ellipse">
              <a:avLst/>
            </a:prstGeom>
            <a:solidFill>
              <a:srgbClr val="CC6600"/>
            </a:solidFill>
            <a:ln w="38100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60" name="Line 24">
              <a:extLst>
                <a:ext uri="{FF2B5EF4-FFF2-40B4-BE49-F238E27FC236}">
                  <a16:creationId xmlns:a16="http://schemas.microsoft.com/office/drawing/2014/main" id="{2EE2D0CD-85A3-4DD3-8DEC-25C9C3FC5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6529" y="5481129"/>
              <a:ext cx="262094" cy="535513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1" name="Line 24">
              <a:extLst>
                <a:ext uri="{FF2B5EF4-FFF2-40B4-BE49-F238E27FC236}">
                  <a16:creationId xmlns:a16="http://schemas.microsoft.com/office/drawing/2014/main" id="{C53FE55B-AAA1-4C2B-B034-6E4C67B71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528" y="5481129"/>
              <a:ext cx="159964" cy="33201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FC8B7CAD-AB0C-4ED1-B552-5FE236D61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993" y="6047687"/>
              <a:ext cx="159964" cy="33201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3" name="Line 24">
              <a:extLst>
                <a:ext uri="{FF2B5EF4-FFF2-40B4-BE49-F238E27FC236}">
                  <a16:creationId xmlns:a16="http://schemas.microsoft.com/office/drawing/2014/main" id="{CFC16495-1F86-498C-A2DF-FFA8ABDD3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3310" y="5481129"/>
              <a:ext cx="159963" cy="33201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0ACCA4-242C-4C9F-8D40-B7493FD87251}" type="slidenum">
              <a:rPr lang="zh-TW" altLang="en-US" smtClean="0">
                <a:ea typeface="新細明體" charset="-120"/>
              </a:rPr>
              <a:pPr eaLnBrk="1" hangingPunct="1"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Composition of a Tree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3810000" cy="3352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Types of tree node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Root node (t</a:t>
            </a:r>
            <a:r>
              <a:rPr lang="en-US" altLang="zh-HK" sz="2400" dirty="0"/>
              <a:t>he top node in a tree)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Interior nodes (</a:t>
            </a:r>
            <a:r>
              <a:rPr lang="en-US" altLang="zh-HK" sz="2400" dirty="0"/>
              <a:t>nodes with at least one child)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Leaf nodes (</a:t>
            </a:r>
            <a:r>
              <a:rPr lang="en-US" altLang="zh-HK" sz="2400" dirty="0"/>
              <a:t>nodes with no children)</a:t>
            </a:r>
          </a:p>
        </p:txBody>
      </p:sp>
      <p:sp>
        <p:nvSpPr>
          <p:cNvPr id="11269" name="Line 14"/>
          <p:cNvSpPr>
            <a:spLocks noChangeShapeType="1"/>
          </p:cNvSpPr>
          <p:nvPr/>
        </p:nvSpPr>
        <p:spPr bwMode="auto">
          <a:xfrm flipV="1">
            <a:off x="5562600" y="2057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0" name="Line 15"/>
          <p:cNvSpPr>
            <a:spLocks noChangeShapeType="1"/>
          </p:cNvSpPr>
          <p:nvPr/>
        </p:nvSpPr>
        <p:spPr bwMode="auto">
          <a:xfrm rot="16200000" flipV="1">
            <a:off x="6553200" y="2057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1" name="Oval 16"/>
          <p:cNvSpPr>
            <a:spLocks noChangeArrowheads="1"/>
          </p:cNvSpPr>
          <p:nvPr/>
        </p:nvSpPr>
        <p:spPr bwMode="auto">
          <a:xfrm>
            <a:off x="6172200" y="1676400"/>
            <a:ext cx="457200" cy="457200"/>
          </a:xfrm>
          <a:prstGeom prst="ellipse">
            <a:avLst/>
          </a:prstGeom>
          <a:solidFill>
            <a:srgbClr val="CC66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2" name="Oval 17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3" name="Oval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4" name="Line 19"/>
          <p:cNvSpPr>
            <a:spLocks noChangeShapeType="1"/>
          </p:cNvSpPr>
          <p:nvPr/>
        </p:nvSpPr>
        <p:spPr bwMode="auto">
          <a:xfrm flipV="1">
            <a:off x="6400800" y="2133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5" name="Oval 20"/>
          <p:cNvSpPr>
            <a:spLocks noChangeArrowheads="1"/>
          </p:cNvSpPr>
          <p:nvPr/>
        </p:nvSpPr>
        <p:spPr bwMode="auto">
          <a:xfrm>
            <a:off x="6172200" y="2819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6" name="Line 21"/>
          <p:cNvSpPr>
            <a:spLocks noChangeShapeType="1"/>
          </p:cNvSpPr>
          <p:nvPr/>
        </p:nvSpPr>
        <p:spPr bwMode="auto">
          <a:xfrm flipV="1">
            <a:off x="64008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7" name="Oval 22"/>
          <p:cNvSpPr>
            <a:spLocks noChangeArrowheads="1"/>
          </p:cNvSpPr>
          <p:nvPr/>
        </p:nvSpPr>
        <p:spPr bwMode="auto">
          <a:xfrm>
            <a:off x="6172200" y="3962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8" name="Line 23"/>
          <p:cNvSpPr>
            <a:spLocks noChangeShapeType="1"/>
          </p:cNvSpPr>
          <p:nvPr/>
        </p:nvSpPr>
        <p:spPr bwMode="auto">
          <a:xfrm flipV="1">
            <a:off x="73914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9" name="Line 24"/>
          <p:cNvSpPr>
            <a:spLocks noChangeShapeType="1"/>
          </p:cNvSpPr>
          <p:nvPr/>
        </p:nvSpPr>
        <p:spPr bwMode="auto">
          <a:xfrm flipV="1">
            <a:off x="4648200" y="3200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0" name="Line 25"/>
          <p:cNvSpPr>
            <a:spLocks noChangeShapeType="1"/>
          </p:cNvSpPr>
          <p:nvPr/>
        </p:nvSpPr>
        <p:spPr bwMode="auto">
          <a:xfrm flipV="1">
            <a:off x="5486400" y="3276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1" name="Line 26"/>
          <p:cNvSpPr>
            <a:spLocks noChangeShapeType="1"/>
          </p:cNvSpPr>
          <p:nvPr/>
        </p:nvSpPr>
        <p:spPr bwMode="auto">
          <a:xfrm flipV="1">
            <a:off x="5562600" y="4343400"/>
            <a:ext cx="685800" cy="8382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2" name="Line 27"/>
          <p:cNvSpPr>
            <a:spLocks noChangeShapeType="1"/>
          </p:cNvSpPr>
          <p:nvPr/>
        </p:nvSpPr>
        <p:spPr bwMode="auto">
          <a:xfrm flipV="1">
            <a:off x="6400800" y="4419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3" name="Line 28"/>
          <p:cNvSpPr>
            <a:spLocks noChangeShapeType="1"/>
          </p:cNvSpPr>
          <p:nvPr/>
        </p:nvSpPr>
        <p:spPr bwMode="auto">
          <a:xfrm rot="16200000" flipV="1">
            <a:off x="6553200" y="4343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4" name="Oval 2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85" name="Oval 30"/>
          <p:cNvSpPr>
            <a:spLocks noChangeArrowheads="1"/>
          </p:cNvSpPr>
          <p:nvPr/>
        </p:nvSpPr>
        <p:spPr bwMode="auto">
          <a:xfrm>
            <a:off x="52578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86" name="Oval 31"/>
          <p:cNvSpPr>
            <a:spLocks noChangeArrowheads="1"/>
          </p:cNvSpPr>
          <p:nvPr/>
        </p:nvSpPr>
        <p:spPr bwMode="auto">
          <a:xfrm>
            <a:off x="7162800" y="3962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87" name="Oval 32"/>
          <p:cNvSpPr>
            <a:spLocks noChangeArrowheads="1"/>
          </p:cNvSpPr>
          <p:nvPr/>
        </p:nvSpPr>
        <p:spPr bwMode="auto">
          <a:xfrm>
            <a:off x="71628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88" name="Oval 33"/>
          <p:cNvSpPr>
            <a:spLocks noChangeArrowheads="1"/>
          </p:cNvSpPr>
          <p:nvPr/>
        </p:nvSpPr>
        <p:spPr bwMode="auto">
          <a:xfrm>
            <a:off x="52578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89" name="Oval 34"/>
          <p:cNvSpPr>
            <a:spLocks noChangeArrowheads="1"/>
          </p:cNvSpPr>
          <p:nvPr/>
        </p:nvSpPr>
        <p:spPr bwMode="auto">
          <a:xfrm>
            <a:off x="61722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90" name="Line 39"/>
          <p:cNvSpPr>
            <a:spLocks noChangeShapeType="1"/>
          </p:cNvSpPr>
          <p:nvPr/>
        </p:nvSpPr>
        <p:spPr bwMode="auto">
          <a:xfrm rot="16200000" flipV="1">
            <a:off x="7543800" y="3200400"/>
            <a:ext cx="762000" cy="7620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91" name="Line 40"/>
          <p:cNvSpPr>
            <a:spLocks noChangeShapeType="1"/>
          </p:cNvSpPr>
          <p:nvPr/>
        </p:nvSpPr>
        <p:spPr bwMode="auto">
          <a:xfrm flipV="1">
            <a:off x="8382000" y="4419600"/>
            <a:ext cx="1588" cy="6858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92" name="Oval 41"/>
          <p:cNvSpPr>
            <a:spLocks noChangeArrowheads="1"/>
          </p:cNvSpPr>
          <p:nvPr/>
        </p:nvSpPr>
        <p:spPr bwMode="auto">
          <a:xfrm>
            <a:off x="8153400" y="5105400"/>
            <a:ext cx="457200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93" name="Oval 42"/>
          <p:cNvSpPr>
            <a:spLocks noChangeArrowheads="1"/>
          </p:cNvSpPr>
          <p:nvPr/>
        </p:nvSpPr>
        <p:spPr bwMode="auto">
          <a:xfrm>
            <a:off x="8153400" y="3962400"/>
            <a:ext cx="457200" cy="457200"/>
          </a:xfrm>
          <a:prstGeom prst="ellipse">
            <a:avLst/>
          </a:prstGeom>
          <a:solidFill>
            <a:srgbClr val="CC9900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96" name="Text Box 74"/>
          <p:cNvSpPr txBox="1">
            <a:spLocks noChangeArrowheads="1"/>
          </p:cNvSpPr>
          <p:nvPr/>
        </p:nvSpPr>
        <p:spPr bwMode="auto">
          <a:xfrm>
            <a:off x="3886200" y="4491334"/>
            <a:ext cx="1295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dirty="0">
                <a:ea typeface="新細明體" charset="-120"/>
              </a:rPr>
              <a:t>Leaf node</a:t>
            </a:r>
          </a:p>
        </p:txBody>
      </p:sp>
      <p:sp>
        <p:nvSpPr>
          <p:cNvPr id="11297" name="Text Box 75"/>
          <p:cNvSpPr txBox="1">
            <a:spLocks noChangeArrowheads="1"/>
          </p:cNvSpPr>
          <p:nvPr/>
        </p:nvSpPr>
        <p:spPr bwMode="auto">
          <a:xfrm>
            <a:off x="7543800" y="2819400"/>
            <a:ext cx="137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dirty="0">
                <a:ea typeface="新細明體" charset="-120"/>
              </a:rPr>
              <a:t>Interior node</a:t>
            </a:r>
          </a:p>
        </p:txBody>
      </p:sp>
      <p:sp>
        <p:nvSpPr>
          <p:cNvPr id="11300" name="Text Box 78"/>
          <p:cNvSpPr txBox="1">
            <a:spLocks noChangeArrowheads="1"/>
          </p:cNvSpPr>
          <p:nvPr/>
        </p:nvSpPr>
        <p:spPr bwMode="auto">
          <a:xfrm>
            <a:off x="5011420" y="2209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dirty="0">
                <a:ea typeface="新細明體" charset="-120"/>
              </a:rPr>
              <a:t>Edge</a:t>
            </a:r>
          </a:p>
        </p:txBody>
      </p:sp>
      <p:sp>
        <p:nvSpPr>
          <p:cNvPr id="11301" name="Text Box 79"/>
          <p:cNvSpPr txBox="1">
            <a:spLocks noChangeArrowheads="1"/>
          </p:cNvSpPr>
          <p:nvPr/>
        </p:nvSpPr>
        <p:spPr bwMode="auto">
          <a:xfrm>
            <a:off x="6477000" y="1730995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dirty="0">
                <a:ea typeface="新細明體" charset="-120"/>
              </a:rPr>
              <a:t>Root node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18792</TotalTime>
  <Words>1164</Words>
  <Application>Microsoft Office PowerPoint</Application>
  <PresentationFormat>On-screen Show (4:3)</PresentationFormat>
  <Paragraphs>343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Default Design</vt:lpstr>
      <vt:lpstr>EE2331 Data Structures and Algorithms</vt:lpstr>
      <vt:lpstr>Trees</vt:lpstr>
      <vt:lpstr>Outline</vt:lpstr>
      <vt:lpstr>An Inverted Tree</vt:lpstr>
      <vt:lpstr>Tree Example: Restaurant</vt:lpstr>
      <vt:lpstr>File System</vt:lpstr>
      <vt:lpstr>Trees in biology</vt:lpstr>
      <vt:lpstr>Definition of trees</vt:lpstr>
      <vt:lpstr>Composition of a Tree</vt:lpstr>
      <vt:lpstr>Tree Criteria (vs. graph)</vt:lpstr>
      <vt:lpstr>Property of Trees</vt:lpstr>
      <vt:lpstr>Parent, Children &amp; Sibling</vt:lpstr>
      <vt:lpstr>Subtrees</vt:lpstr>
      <vt:lpstr>Smaller subtrees</vt:lpstr>
      <vt:lpstr>Ancestor and Descendant</vt:lpstr>
      <vt:lpstr>Degree</vt:lpstr>
      <vt:lpstr>Depth and Level</vt:lpstr>
      <vt:lpstr>Height</vt:lpstr>
      <vt:lpstr>In-class Exercise (no submission needed) </vt:lpstr>
      <vt:lpstr>Tree Representation</vt:lpstr>
      <vt:lpstr>Representation of Trees</vt:lpstr>
      <vt:lpstr>List Representation (recursive)</vt:lpstr>
      <vt:lpstr>List Representation (recursive)</vt:lpstr>
      <vt:lpstr>Set Representation</vt:lpstr>
      <vt:lpstr>Indentation Representation</vt:lpstr>
      <vt:lpstr>They Are Also Indentation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NG Chung Wah</cp:lastModifiedBy>
  <cp:revision>435</cp:revision>
  <dcterms:created xsi:type="dcterms:W3CDTF">2006-12-13T09:30:47Z</dcterms:created>
  <dcterms:modified xsi:type="dcterms:W3CDTF">2023-11-03T01:30:52Z</dcterms:modified>
</cp:coreProperties>
</file>