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60" r:id="rId2"/>
    <p:sldId id="386" r:id="rId3"/>
    <p:sldId id="277" r:id="rId4"/>
    <p:sldId id="278" r:id="rId5"/>
    <p:sldId id="282" r:id="rId6"/>
    <p:sldId id="281" r:id="rId7"/>
    <p:sldId id="280" r:id="rId8"/>
    <p:sldId id="534" r:id="rId9"/>
    <p:sldId id="284" r:id="rId10"/>
    <p:sldId id="285" r:id="rId11"/>
    <p:sldId id="332" r:id="rId12"/>
    <p:sldId id="333" r:id="rId13"/>
    <p:sldId id="334" r:id="rId14"/>
    <p:sldId id="335" r:id="rId15"/>
    <p:sldId id="288" r:id="rId16"/>
    <p:sldId id="289" r:id="rId17"/>
    <p:sldId id="290" r:id="rId18"/>
    <p:sldId id="327" r:id="rId19"/>
    <p:sldId id="329" r:id="rId20"/>
    <p:sldId id="291" r:id="rId21"/>
    <p:sldId id="537" r:id="rId22"/>
    <p:sldId id="540" r:id="rId23"/>
    <p:sldId id="307" r:id="rId24"/>
    <p:sldId id="538" r:id="rId25"/>
    <p:sldId id="308" r:id="rId26"/>
    <p:sldId id="328" r:id="rId27"/>
    <p:sldId id="388" r:id="rId28"/>
    <p:sldId id="292" r:id="rId29"/>
    <p:sldId id="340" r:id="rId30"/>
    <p:sldId id="391" r:id="rId31"/>
    <p:sldId id="379" r:id="rId32"/>
    <p:sldId id="341" r:id="rId33"/>
    <p:sldId id="509" r:id="rId34"/>
    <p:sldId id="500" r:id="rId35"/>
    <p:sldId id="512" r:id="rId36"/>
    <p:sldId id="515" r:id="rId37"/>
    <p:sldId id="343" r:id="rId38"/>
    <p:sldId id="541" r:id="rId39"/>
    <p:sldId id="50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97" r:id="rId50"/>
    <p:sldId id="542" r:id="rId51"/>
    <p:sldId id="310" r:id="rId52"/>
    <p:sldId id="312" r:id="rId53"/>
    <p:sldId id="494" r:id="rId54"/>
    <p:sldId id="318" r:id="rId55"/>
    <p:sldId id="393" r:id="rId56"/>
    <p:sldId id="394" r:id="rId57"/>
    <p:sldId id="395" r:id="rId58"/>
    <p:sldId id="396" r:id="rId59"/>
    <p:sldId id="397" r:id="rId60"/>
    <p:sldId id="398" r:id="rId61"/>
    <p:sldId id="543" r:id="rId62"/>
    <p:sldId id="399" r:id="rId63"/>
    <p:sldId id="406" r:id="rId64"/>
    <p:sldId id="407" r:id="rId65"/>
    <p:sldId id="408" r:id="rId66"/>
    <p:sldId id="409" r:id="rId67"/>
    <p:sldId id="410" r:id="rId68"/>
    <p:sldId id="411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528" r:id="rId78"/>
    <p:sldId id="529" r:id="rId79"/>
    <p:sldId id="425" r:id="rId80"/>
    <p:sldId id="426" r:id="rId81"/>
    <p:sldId id="427" r:id="rId82"/>
    <p:sldId id="428" r:id="rId83"/>
    <p:sldId id="429" r:id="rId84"/>
    <p:sldId id="531" r:id="rId85"/>
    <p:sldId id="432" r:id="rId86"/>
    <p:sldId id="434" r:id="rId87"/>
    <p:sldId id="435" r:id="rId88"/>
    <p:sldId id="436" r:id="rId89"/>
    <p:sldId id="437" r:id="rId90"/>
    <p:sldId id="488" r:id="rId91"/>
    <p:sldId id="489" r:id="rId92"/>
    <p:sldId id="490" r:id="rId93"/>
    <p:sldId id="491" r:id="rId94"/>
    <p:sldId id="532" r:id="rId95"/>
    <p:sldId id="533" r:id="rId96"/>
    <p:sldId id="544" r:id="rId9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A2F6A-8B62-4788-8C2C-FE7AAB2D030F}">
          <p14:sldIdLst>
            <p14:sldId id="260"/>
            <p14:sldId id="386"/>
            <p14:sldId id="277"/>
            <p14:sldId id="278"/>
            <p14:sldId id="282"/>
            <p14:sldId id="281"/>
            <p14:sldId id="280"/>
            <p14:sldId id="534"/>
            <p14:sldId id="284"/>
            <p14:sldId id="285"/>
            <p14:sldId id="332"/>
            <p14:sldId id="333"/>
            <p14:sldId id="334"/>
            <p14:sldId id="335"/>
          </p14:sldIdLst>
        </p14:section>
        <p14:section name="Array Implementation of BT" id="{7FFECA9A-D37C-4474-94C4-280BA8C63CE8}">
          <p14:sldIdLst>
            <p14:sldId id="288"/>
            <p14:sldId id="289"/>
            <p14:sldId id="290"/>
            <p14:sldId id="327"/>
            <p14:sldId id="329"/>
            <p14:sldId id="291"/>
            <p14:sldId id="537"/>
            <p14:sldId id="540"/>
            <p14:sldId id="307"/>
            <p14:sldId id="538"/>
            <p14:sldId id="308"/>
            <p14:sldId id="328"/>
          </p14:sldIdLst>
        </p14:section>
        <p14:section name="Linked List Implementation of BT" id="{D42096DD-54B2-4357-B99E-88C9843AE464}">
          <p14:sldIdLst>
            <p14:sldId id="388"/>
            <p14:sldId id="292"/>
            <p14:sldId id="340"/>
          </p14:sldIdLst>
        </p14:section>
        <p14:section name="Common Operations on BT" id="{252F6C49-96B8-4B41-9FF5-A4079413C2FD}">
          <p14:sldIdLst>
            <p14:sldId id="391"/>
            <p14:sldId id="379"/>
            <p14:sldId id="341"/>
            <p14:sldId id="509"/>
            <p14:sldId id="500"/>
            <p14:sldId id="512"/>
            <p14:sldId id="515"/>
            <p14:sldId id="343"/>
            <p14:sldId id="541"/>
            <p14:sldId id="50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97"/>
            <p14:sldId id="542"/>
            <p14:sldId id="310"/>
            <p14:sldId id="312"/>
            <p14:sldId id="494"/>
            <p14:sldId id="318"/>
            <p14:sldId id="393"/>
            <p14:sldId id="394"/>
            <p14:sldId id="395"/>
            <p14:sldId id="396"/>
            <p14:sldId id="397"/>
            <p14:sldId id="398"/>
            <p14:sldId id="543"/>
            <p14:sldId id="399"/>
            <p14:sldId id="406"/>
            <p14:sldId id="407"/>
            <p14:sldId id="408"/>
            <p14:sldId id="409"/>
            <p14:sldId id="410"/>
            <p14:sldId id="411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528"/>
            <p14:sldId id="529"/>
            <p14:sldId id="425"/>
            <p14:sldId id="426"/>
            <p14:sldId id="427"/>
            <p14:sldId id="428"/>
            <p14:sldId id="429"/>
            <p14:sldId id="531"/>
            <p14:sldId id="432"/>
            <p14:sldId id="434"/>
            <p14:sldId id="435"/>
            <p14:sldId id="436"/>
            <p14:sldId id="437"/>
            <p14:sldId id="488"/>
            <p14:sldId id="489"/>
            <p14:sldId id="490"/>
            <p14:sldId id="491"/>
            <p14:sldId id="532"/>
            <p14:sldId id="533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FF7C80"/>
    <a:srgbClr val="FF0000"/>
    <a:srgbClr val="669900"/>
    <a:srgbClr val="99CC00"/>
    <a:srgbClr val="DDDDDD"/>
    <a:srgbClr val="66CCFF"/>
    <a:srgbClr val="FFFF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96" autoAdjust="0"/>
    <p:restoredTop sz="84610" autoAdjust="0"/>
  </p:normalViewPr>
  <p:slideViewPr>
    <p:cSldViewPr>
      <p:cViewPr varScale="1">
        <p:scale>
          <a:sx n="99" d="100"/>
          <a:sy n="99" d="100"/>
        </p:scale>
        <p:origin x="9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4E6D61D-3E0C-495C-800C-B8ABD1FD05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35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36:33.61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83 40 9512,'-26'-12'2158,"-3"2"-2068,20 10 1260,-9 0-1350,24 0 89,13 0-89,19 0 90,-3 0 0,45 0-90,-48 0 180,32 0 720,-48 0-900,-69-8 0,39 6 90,-50-6-90,46 8 0,-15 0 0,11 0 0,-11 8 90,15-14-90,8 12-270,-5-14 180,28 16 90,-9-6 0,22 6-90,46 0 90,-32-7-270,26 7 0,-74-8 270,-5 0-90,-29 8 90,23-6-90,1 6 0,-37-8 270,36 0-90,-38 0-90,71 0 0,-16 0 0,57 0 0,-40 0 0,26 0 0,-23 0 90,0 0 0,-1 0-90,-23 0 0,-5 0-180,-40 0 180,19 0 0,-17 8-360,38-6 360,18 6 0,7-8 0,19 0 0,-15 0-90,0 0 180,23 0 540,-18 0-630,-5-8 0,-22-2 0,-21 0-90,-24 2-180,23 8 270,1-8-809,29 7 809,21-7 0,-11 11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0.48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80 1 14459,'-22'72'1169,"-4"1"-809,16-36-360,-8 6 0,15-19 0,3-3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1.21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0 340 11221,'79'-34'809,"-1"3"-539,-40 13 45,8-12 0,-2-5 224,-13-2 91,5-4 0,-9 0 89,-35 4-539,-10 1-180,-33 42 90,18 8-90,-24 21 90,14 46-90,12-50 90,-10 49-90,23-44 90,0 40 0,9-15 0,9 15 0,33-25-540,14-37-1079,8 0 1529,-4-32 0,-21-6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1.48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15 14369,'62'-4'382,"-7"-4"0,-24 11 1,-14-9-1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1.76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13649,'47'42'2069,"16"-6"-2069,-14-18 0,14-17 0,-24-3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2.2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42 0 12300,'59'9'1979,"-9"5"-990,-14 21-449,-11 1-450,-46-1 0,5 0 90,-59 0-90,34-7 359,-17-11-359,69 15 0,5-18 0,45 19-90,-16-23 0,-12 3 0,-11-7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4.27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 5 8522,'8'-2'1619,"-6"0"-1259,14 10-90,-7-6 0,1 6-90,6-1 629,-6-5-449,7 14-180,-7-14 90,-10 22-270,-10-13 0,0 7 0,-5-10 90,5 0 0,-15 1 449,5 1 271,2 6-91,42 2-539,-9 1-90,27-1 0,-33-10 0,7-8 450,-6 7-270,0-5-270,5 6 0,-10-2 0,6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3.73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97 21 8702,'-19'-7'6566,"12"-6"-6476,25 19 270,33 4-360,-18 1 90,8 5 0,-10 0-90,-25-4 90,26 5-90,-30-1 0,6 1 0,-24 11 0,4-1 0,-13-1 0,-24 7 0,7-11 0,-3 3 0,14-17 0,21 0 0,-15-6-90,5 6 0,2-8 90,42 23 0,-8-17 0,25 25 0,-16-29 0,3 6 0,54 8 0,-27-12 90,21 12-3688,-42-16 900,-40-8 539,2 6 2159,-22-6 0,21 8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5.12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0 292 11940,'17'-13'1170,"-7"7"-901,14-10 1,-13 14 270,23-21-180,-7 11-180,8-13-90,-15 15-1,3-6 91,-13 14 270,16-29-450,-15 17 180,5-11-180,-16 9 360,0-2 269,0-9-179,-8 7 0,-1 5-360,-9 15-90,8 0 0,-6 7 0,14 3 90,-37 31 0,0 38-90,-8-9 0,14 22 0,25-47 0,8-1 0,0-25-180,0 20-90,0-25 90,8 12-899,25-26-2339,14-10-1799,8-8 5217,-20 8 0,-9 0 0,-14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5.3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14 14819,'6'-7'1079,"2"1"-899,9 6 270,1 8-181,0-6-179,-1 5 90,-7-7 180,14 8-360,-20-6 0,17 7 0,-14-7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5.6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 1 6903,'-14'0'7376,"27"8"-6567,8 2-629,15 8 180,-11-9-180,-7-1 0,-1-8 450,9 8-810,-14-6-3418,11 6 3598,-13-16 0,0 13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36:35.2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47 70 8432,'-19'-17'4228,"7"-1"-4138,-4 9-90,30 1 0,-10 8 0,22 0 90,-9 0 90,48-8-1,-4 6 1,19-6 540,-29 8-630,-65 0 0,-1 0-90,-29 8 90,11-6 0,-26 14 0,24-14-90,-14 5-90,33-7 90,30 0 0,-18 0 0,28-7-90,17 5 90,-16-6 0,24 8 90,-31 0-90,-24 8 0,2-6 0,-53 13 0,40-13 0,-38 14 0,35-14-270,-7 6 360,72-16 90,-29 6-180,33-6 0,-53 8 0,-45 0-180,25 0 0,-17 0 180,47 0 0,-2 8 0,21-6 0,-15 6 0,6-8 0,-6 0 90,7 0 180,1 0-2069,-8 0-3778,5 0 5577,-13 0 0,13 7 0,-7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16.3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138 2 9242,'4'-2'3598,"14"9"-3059,-6 3 181,21 7-540,-13 1 629,21 7-629,-27-13-90,9 12 90,-15-22 0,-6 13-270,-10 3 0,-3 2-360,-38 5 360,25-7 90,-17-9-90,23-1 1,9-8 1258,-15 8-1079,28-6 0,-10 14 0,24-14 90,7 21-90,-5 5-90,-3-7 90,-1 3-1,-14-9 1,6-11 90,-16 28-90,6-21 90,-37 15-90,0-24 180,-16 4-630,12-22-1169,17 14 1529,9-14 0,14 18 0,3-6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30.8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96 549 14819,'51'-51'179,"0"-1"1,-7-1 0,-2 0-180,4 5 0,-4 3 0,9-23 1080,-41-28 359,-12 62-1349,-39-15 90,2 79-90,-14 40-90,18-13-593,1 10 682,23-30-89,-21 14 45,7 20 0,-1 5 45,-17 10-90,12-5 0,3-5 0,11-23 900,1-2-990,38-124 0,-9 50 90,-1-32 0,4-6-450,39-5 450,-14 64 0,6-8 90,-16 86 503,-31-25-593,0 24-90,8-14-989,10-20 1079,80-39 0,-42-12 0,-1-14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31.2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14 14819,'90'-7'2428,"-11"1"-2428,-18 6 0,-27 6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31.5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 13829,'75'8'1889,"-4"-1"-1169,-18-7-720,0 0 0,-16-8 0,-3-1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32.2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95 0 12930,'84'4'1619,"-19"2"-1349,-7 12 269,-20-9 181,-11 46-630,-35-19-1696,-32 28 0,-12 3 1696,-9-8-90,6-13 0,5-2 90,22-11 0,-21-5 449,26 7-449,60-31 90,-4 8-90,31-22 0,3-4 0,-14 12 3842,30-6-3932,-38 8 0,-11 2 0,-4-1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13:06.0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13559,'53'14'315,"0"-6"0,2-4-225,12-12-45,3 7 0,-1 0 45,-8-7-90,31 8 45,-41 4 0,0 0-45,29-2 0,-29 2 0,0 0 0,17-4 0,11 0 90,-13 0-90,11 8 0,-1-6 0,14 6 0,3-8 0,-37 0 0,-3 0 0,6 0 0,31 0 0,-17 0 0,1 7 0,3-5 90,15 6-90,-22 0 0,24-6 0,-33 6 0,-8-8 0,0 0 0,-21 3 0,-5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21:08.15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17247,'0'3'0,"3"1"0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29:07.86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35 85 5734,'-17'3'0,"0"-1"0,87-4 0,-50 0 0,70-1 0,-71 1 0,-44-1 0,17 1 0,-42-2 0,23 0 0,6 0 0,-1-3 0,77 12 0,-36-6 0,52 9 0,-83-11 0,2 2 0,-54 0 0,34 0 0,16 6 0,22-4 0,29 5 0,5 1 0,-20-3 0,-5 6 0,-21-7 0,-31 2 0,13-4 0,-5-2 0,32-7 0,-7-2 0,23-16 0,-13 1 0,2-10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3:49:07.8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0 24575,'1'10'0,"-2"9"0,1-2 0,-2 6 0,1-16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3:49:08.3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1 24575,'-1'11'0,"1"-2"0,0-1 0,0-1 0,0-1 0,0-2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41:50.93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191 145 16528,'29'-53'629,"14"-1"-629,-14 34 90,22 3-90,-6 17 0,0 9 0,-2 9 0,-7 7 0,-17 11 90,-58 48-90,10-37 0,-5-6 0,-7-2 0,-41 5 0,35-5 0,-35 4 0,46-18 180,-15 1 90,12-7-90,-12 7-180,71-40 0,-3 8 0,29-7 0,8 1 0,15 4 0,-3 6 0,1 4 0,6 6 0,27-6 0,-55 13 0,-10 3 0,-2 2 0,-21 3 0,5-7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3:49:08.68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24575,'-2'3'0,"1"-1"0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41:53.0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47 1 20215,'-22'75'22,"-3"-12"1,30-34 0,-5-10-1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41:57.7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197 90 16168,'-7'-15'2518,"10"-4"-2248,6 17-180,9-14-90,0 14 90,-8-14 0,5 14 0,3-5-90,1-1 0,7 6 0,-8 2 0,7 2 0,-5 6 0,5-1 0,-15-5-90,6 14 90,-7-6 0,1 0 0,-2 5-90,0-5 90,-14 16 0,12 1 90,-14-7-90,-31 42 90,6-26-90,-20 24 0,19-34 0,17-10 0,-56 33 0,50-22 0,-48 22 0,61-33 0,0-14 0,-21 21 0,17-19 90,-19 20-90,23-22 90,-5 5-90,20-14-90,5-19 0,18 5 90,-9-13 0,5 24 0,-22 3-90,29-1 90,-25-2-90,25 0 180,-5 2-180,3 16 90,7-6 0,-11 6 0,-7-8 0,-1 8-90,24 2 90,-9 7 0,3-7 0,-11 6 0,-22-14 0,5 6 0,9 7 0,-12-3 0,20 6 0,-23-3 0,15-13 0,-14 14-8455,6-14 8455,-16-10 0,11 10 0,-5-10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41:58.62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 33 9691,'-5'-16'3598,"9"8"-3238,6 0-180,8 8-90,-9 0 360,23 0-360,-18 0 90,11 0-180,-9 0 449,9 8-359,-11 1 0,17 17 0,-37-7-90,12 7 0,-21-16 90,13 5-90,-14-5 90,-33 39-90,29-31 90,-35 21-90,53-39 0,-13 8 360,13-6-360,2 6 90,33-16 0,-9 6 0,25-6-90,-30 8 90,15 0 90,-7 0-90,0 8-1,-1-6 1620,-8 6-1709,-9-8 0,6 2 0,-6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45:00.2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81 84 14819,'-28'-2'449,"3"1"-359,15 1 180,-6 0 90,14 0-270,42-16-90,-21 5 0,38-7 0,-32 10 0,11 8 0,-7 0 0,-3 0 90,-11 0 0,-52-8-90,19 6 0,-25-5 0,20 7 90,-26-8-180,21 6 90,3 2-90,31 2 90,27 6 0,-7-8 0,32 7-90,-22-5 0,13 6 90,-57-8 0,-4 0 0,-13 8-90,-32 2 90,21 0-90,-22-3-90,40-7 90,65 8 0,6-6 90,19 6 0,-46 0 0,-30-6 0,-21 6 0,-1-8 0,6 0-270,3 0 270,25 0 0,3 0 0,15 0 450,7-8-450,-35 6 0,14 2 0,-37 2 0,7 6 0,0-8-270,-15 0 180,58-16 90,-30 12 0,54-12 90,-32 16 270,1 0-360,-40-7 0,22 12 0,-55-18 0,42 19 180,-21-14 180,17 8-360,23 0 0,13 0 0,11 0 0,11 0 0,-22 0-810,22 0 540,-90-8 270,49 6-90,-72-6 0,39 8-89,11 8-91,-3-6 180,32-2 90,5-2 0,14-6 0,-17 8-180,39 8 90,-39-6 0,38 6 90,-45-8 0,-10 8 0,5-6 0,-21 5 0,6-7-90,-25-7 0,43 12 90,-17-10 0,66 12 0,-36-7 90,19 0 0,-54 8-90,24-6 0,-33 6 0,21-8 0,-8 0 0,1 0 0,-1 0-180,0 8 180,48-14-90,-20 12 90,39-6 0,-32 2 0,1 6 90,0-8-90,-24 8 90,-30-7-90,3 7 0,-16-8 180,24 0-90,13-8 90,-12 7-180,22-7 0,26 8 0,7 8 0,14-7 0,-11 7-90,-17-8 90,-30 0 90,14 0-90,-32 0-180,13 0 180,30 0 90,-53-8-270,49 7 180,-10-7-90,10 8 90,33 0-90,-23 0 90,-32 0 0,16 0-270,-41-8 180,50 6-90,-15-6 90,-1 8 90,7 0 90,-34-8 90,30 6-180,-13-6 0,28 8 0,-9 8 90,22-6-1079,-17 6-4678,7-16 5667,-6 6 0,0-2 0,-2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4:37.09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61 18 12210,'-15'0'180,"-1"0"-180,6 8 90,-5-6 989,13 6-1079,10-8 0,3 0 0,7-8 90,-2 6-90,9-6 0,4 8 0,7 0 0,-19-8 0,15 14 0,-26-12 0,25 14 90,-29-8-270,-18-8 90,3 6-90,-36-6 90,27 8 90,-3 0-89,9 0-1,6 0 0,-8 0-180,9 0 270,24 0 0,-1 0 0,27 0 0,-21 0-90,-3 0 90,7 0 90,-20 0-90,4 0 0,-18 0 0,-16 0 0,-1 0 0,0 0 0,1 8 0,8-6-90,1 6-90,7-8-270,-6 0 450,30 8 0,-18-6 0,20 13 0,-8-13 0,25 14 0,-10-14 0,19 6 180,-25-8-180,-30 0 90,-25 0-180,5 0 90,-14 0-180,29 0-270,-1 0 450,17 0 0,21 0 0,11 0 0,3 0 0,-23 0-90,21 8 90,-17-6-89,19 5-91,-15-7 180,-48-7 0,29 5 90,-47-6 0,39 8-270,-9 0 270,24 0-90,-2 0 0,21 0 0,-7 0 90,7 0-90,-5 8 89,-2-6-358,-3-2 179,-28-2 90,9-14 90,-37 14-90,27-6 90,-18 0-180,15 6 90,36-5 0,-19 14 0,49-5-90,-37 6-90,12-8-180,-22 0 450,-10-8-90,-4 6 90,-13-5 90,-9 7-180,13 0 90,-5-8-90,3 6-360,19-6 360,-4 16 0,18-6 90,23 13 0,-4-13-90,-1 6 0,-5-8-990,-13 8 811,-16-22 179,2 18 359,-37-27-179,20 21 90,-13-6-540,25 8 180,9 8 0,9-6 90,1 13-90,6-13-449,2 6 179,1-8 90,7 0 270,-17-8 270,-9-1-180,-9-1 0,14 10-180,15-6 0,9 12-90,5-14 270,-24 0 270,-18 14-270,-4-12-540,-6 6 180,11 6 270,22-12 0,-11 14 0,27-8 0,-27 8 0,20 2 0,-21-1 0,6-1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3:05:09.83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30 19 14099,'96'-8'540,"-9"-2"-450,-35 26 89,-6-7-89,-11 9-90,-72 62 0,-1-38-45,2-1 0,-6 0 45,-40 8 0,38-26 90,-22 19 0,93-25 180,24 9-90,26-15 45,-23 6 0,-2-2-225,-2-11 0,6 15 0,-29-15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28D952-1C1E-4042-9883-57CBFD9457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089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5AF8FE-9D91-435C-B8BD-1F9B18573512}" type="slidenum">
              <a:rPr lang="zh-TW" altLang="en-US" smtClean="0"/>
              <a:pPr eaLnBrk="1" hangingPunct="1"/>
              <a:t>1</a:t>
            </a:fld>
            <a:endParaRPr lang="en-US" altLang="zh-TW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4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B943A-BD95-4094-B558-3A38EB2AB520}" type="slidenum">
              <a:rPr lang="zh-TW" altLang="en-US" smtClean="0"/>
              <a:pPr eaLnBrk="1" hangingPunct="1"/>
              <a:t>39</a:t>
            </a:fld>
            <a:endParaRPr lang="en-US" altLang="zh-TW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/>
              <a:t>Stack can be used for depth first traversal</a:t>
            </a:r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48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O(n), n is the number of nodes in this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81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Only 3 and 4 are BST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157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79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970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/>
              <a:t>Only tree 1 is not binary tree</a:t>
            </a:r>
            <a:endParaRPr lang="zh-TW" alt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D3AD36-B29F-44FC-BC12-DE96A9E69FDB}" type="slidenum">
              <a:rPr lang="zh-TW" altLang="en-US" smtClean="0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72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X=1, y=2^{m-1}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435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Left: 2n + 1</a:t>
            </a:r>
          </a:p>
          <a:p>
            <a:r>
              <a:rPr lang="en-US" altLang="zh-HK" dirty="0"/>
              <a:t>Right: 2n + 2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37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0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Parent: (n-1)/2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34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www.cplusplus.com</a:t>
            </a:r>
            <a:r>
              <a:rPr lang="en-US" dirty="0"/>
              <a:t>/doc/</a:t>
            </a:r>
            <a:r>
              <a:rPr lang="en-US" dirty="0" err="1"/>
              <a:t>oldtutorial</a:t>
            </a:r>
            <a:r>
              <a:rPr lang="en-US" dirty="0"/>
              <a:t>/templates/</a:t>
            </a:r>
          </a:p>
          <a:p>
            <a:endParaRPr lang="en-US" dirty="0"/>
          </a:p>
          <a:p>
            <a:r>
              <a:rPr lang="en-US" dirty="0"/>
              <a:t>If you have trouble understanding the template, just think Type as int or string, which is the type for the information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19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76133F-5B0C-448F-9561-8472D151AC18}" type="slidenum">
              <a:rPr lang="zh-TW" altLang="en-US" smtClean="0"/>
              <a:pPr eaLnBrk="1" hangingPunct="1"/>
              <a:t>37</a:t>
            </a:fld>
            <a:endParaRPr lang="en-US" altLang="zh-TW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/>
              <a:t>Queue can be used for breadth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54953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EF36B-40BF-46B4-A0DF-0E4AF6CBD4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19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827A-7D80-45D8-BA1A-23DF81AB0B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9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D3FE-856C-4852-A440-3A2CF92DBD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96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4E3D-E67E-4DB2-97FC-8EA099849F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8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01E5-7E47-4C12-A14E-46503775E2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1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CFE2-0EC2-4146-97A4-D8D2A967C4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8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C47A-51A2-4D94-AE55-DB328BA256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5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9617-FFA5-4C15-B5DC-7544CB417E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6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51E8-4954-4900-AA0D-75DCD1EBDD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0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0DB5-113E-4E5B-B861-EBCCF8498F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83ED3-F54F-473B-8B48-0C75CEE887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CBBA1-0D6E-4BA8-9970-E72A661AF5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1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0AB030F-4B13-4429-AADD-CCB2AE2F36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7" Type="http://schemas.openxmlformats.org/officeDocument/2006/relationships/image" Target="../media/image4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92" Type="http://schemas.openxmlformats.org/officeDocument/2006/relationships/image" Target="../media/image9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9.png"/><Relationship Id="rId184" Type="http://schemas.openxmlformats.org/officeDocument/2006/relationships/customXml" Target="../ink/ink5.xml"/><Relationship Id="rId3" Type="http://schemas.openxmlformats.org/officeDocument/2006/relationships/customXml" Target="../ink/ink1.xml"/><Relationship Id="rId188" Type="http://schemas.openxmlformats.org/officeDocument/2006/relationships/customXml" Target="../ink/ink7.xml"/><Relationship Id="rId183" Type="http://schemas.openxmlformats.org/officeDocument/2006/relationships/image" Target="../media/image43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.xml"/><Relationship Id="rId182" Type="http://schemas.openxmlformats.org/officeDocument/2006/relationships/customXml" Target="../ink/ink4.xml"/><Relationship Id="rId187" Type="http://schemas.openxmlformats.org/officeDocument/2006/relationships/image" Target="../media/image43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50.png"/><Relationship Id="rId181" Type="http://schemas.openxmlformats.org/officeDocument/2006/relationships/image" Target="../media/image433.png"/><Relationship Id="rId186" Type="http://schemas.openxmlformats.org/officeDocument/2006/relationships/customXml" Target="../ink/ink6.xml"/><Relationship Id="rId326" Type="http://schemas.openxmlformats.org/officeDocument/2006/relationships/image" Target="../media/image505.png"/><Relationship Id="rId185" Type="http://schemas.openxmlformats.org/officeDocument/2006/relationships/image" Target="../media/image435.png"/><Relationship Id="rId14" Type="http://schemas.openxmlformats.org/officeDocument/2006/relationships/customXml" Target="../ink/ink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48" Type="http://schemas.openxmlformats.org/officeDocument/2006/relationships/customXml" Target="../ink/ink29.xml"/><Relationship Id="rId247" Type="http://schemas.openxmlformats.org/officeDocument/2006/relationships/image" Target="../media/image235.png"/><Relationship Id="rId2" Type="http://schemas.openxmlformats.org/officeDocument/2006/relationships/customXml" Target="../ink/ink28.xml"/><Relationship Id="rId250" Type="http://schemas.openxmlformats.org/officeDocument/2006/relationships/customXml" Target="../ink/ink30.xml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249" Type="http://schemas.openxmlformats.org/officeDocument/2006/relationships/image" Target="../media/image2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595.png"/><Relationship Id="rId21" Type="http://schemas.openxmlformats.org/officeDocument/2006/relationships/image" Target="../media/image586.png"/><Relationship Id="rId34" Type="http://schemas.openxmlformats.org/officeDocument/2006/relationships/customXml" Target="../ink/ink18.xml"/><Relationship Id="rId47" Type="http://schemas.openxmlformats.org/officeDocument/2006/relationships/image" Target="../media/image599.png"/><Relationship Id="rId50" Type="http://schemas.openxmlformats.org/officeDocument/2006/relationships/customXml" Target="../ink/ink25.xml"/><Relationship Id="rId17" Type="http://schemas.openxmlformats.org/officeDocument/2006/relationships/image" Target="../media/image584.png"/><Relationship Id="rId25" Type="http://schemas.openxmlformats.org/officeDocument/2006/relationships/image" Target="../media/image588.png"/><Relationship Id="rId33" Type="http://schemas.openxmlformats.org/officeDocument/2006/relationships/image" Target="../media/image592.png"/><Relationship Id="rId38" Type="http://schemas.openxmlformats.org/officeDocument/2006/relationships/customXml" Target="../ink/ink20.xml"/><Relationship Id="rId46" Type="http://schemas.openxmlformats.org/officeDocument/2006/relationships/customXml" Target="../ink/ink23.xml"/><Relationship Id="rId2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594.png"/><Relationship Id="rId40" Type="http://schemas.openxmlformats.org/officeDocument/2006/relationships/customXml" Target="../ink/ink21.xml"/><Relationship Id="rId45" Type="http://schemas.openxmlformats.org/officeDocument/2006/relationships/image" Target="../media/image598.png"/><Relationship Id="rId23" Type="http://schemas.openxmlformats.org/officeDocument/2006/relationships/image" Target="../media/image587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600.png"/><Relationship Id="rId19" Type="http://schemas.openxmlformats.org/officeDocument/2006/relationships/image" Target="../media/image585.png"/><Relationship Id="rId31" Type="http://schemas.openxmlformats.org/officeDocument/2006/relationships/image" Target="../media/image591.png"/><Relationship Id="rId44" Type="http://schemas.openxmlformats.org/officeDocument/2006/relationships/customXml" Target="../ink/ink22.xml"/><Relationship Id="rId274" Type="http://schemas.openxmlformats.org/officeDocument/2006/relationships/image" Target="../media/image711.png"/><Relationship Id="rId4" Type="http://schemas.openxmlformats.org/officeDocument/2006/relationships/customXml" Target="../ink/ink9.xml"/><Relationship Id="rId22" Type="http://schemas.openxmlformats.org/officeDocument/2006/relationships/customXml" Target="../ink/ink12.xml"/><Relationship Id="rId27" Type="http://schemas.openxmlformats.org/officeDocument/2006/relationships/image" Target="../media/image589.png"/><Relationship Id="rId30" Type="http://schemas.openxmlformats.org/officeDocument/2006/relationships/customXml" Target="../ink/ink16.xml"/><Relationship Id="rId35" Type="http://schemas.openxmlformats.org/officeDocument/2006/relationships/image" Target="../media/image593.png"/><Relationship Id="rId43" Type="http://schemas.openxmlformats.org/officeDocument/2006/relationships/image" Target="../media/image597.png"/><Relationship Id="rId48" Type="http://schemas.openxmlformats.org/officeDocument/2006/relationships/customXml" Target="../ink/ink24.xml"/><Relationship Id="rId3" Type="http://schemas.openxmlformats.org/officeDocument/2006/relationships/image" Target="../media/image57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264EBC-4428-4F32-A851-03D7EAEED5F3}" type="slidenum">
              <a:rPr lang="zh-TW" altLang="en-US" smtClean="0">
                <a:ea typeface="新細明體" charset="-120"/>
              </a:rPr>
              <a:pPr eaLnBrk="1" hangingPunct="1"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EE2331 Data Structures and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Trees: binary tree, operations</a:t>
            </a:r>
          </a:p>
          <a:p>
            <a:pPr eaLnBrk="1" hangingPunct="1"/>
            <a:endParaRPr lang="en-US" altLang="zh-TW" dirty="0">
              <a:solidFill>
                <a:srgbClr val="FF0000"/>
              </a:solidFill>
              <a:ea typeface="新細明體" charset="-120"/>
              <a:sym typeface="Wingdings" pitchFamily="2" charset="2"/>
            </a:endParaRP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304800" y="3581400"/>
            <a:ext cx="8305800" cy="0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609600" y="1905000"/>
            <a:ext cx="0" cy="2438400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3D62F3-A802-499B-BFE9-3446FCE6E2C7}" type="slidenum">
              <a:rPr lang="zh-TW" altLang="en-US" smtClean="0">
                <a:ea typeface="新細明體" charset="-120"/>
              </a:rPr>
              <a:pPr eaLnBrk="1" hangingPunct="1"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Properties of Binary Trees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Maximum no. of nodes on level 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i="1" baseline="30000" dirty="0">
                <a:solidFill>
                  <a:srgbClr val="FF0000"/>
                </a:solidFill>
                <a:ea typeface="新細明體" charset="-120"/>
              </a:rPr>
              <a:t>m-1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Maximum no. of nodes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i="1" baseline="30000" dirty="0">
                <a:solidFill>
                  <a:srgbClr val="FF0000"/>
                </a:solidFill>
                <a:ea typeface="新細明體" charset="-120"/>
              </a:rPr>
              <a:t>h</a:t>
            </a:r>
            <a:r>
              <a:rPr lang="en-US" altLang="zh-TW" baseline="30000" dirty="0">
                <a:solidFill>
                  <a:srgbClr val="FF0000"/>
                </a:solidFill>
                <a:ea typeface="新細明體" charset="-120"/>
              </a:rPr>
              <a:t>+1</a:t>
            </a:r>
            <a:r>
              <a:rPr lang="en-US" altLang="zh-TW" i="1" baseline="30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- 1</a:t>
            </a:r>
            <a:r>
              <a:rPr lang="en-US" altLang="zh-TW" dirty="0">
                <a:ea typeface="新細明體" charset="-120"/>
              </a:rPr>
              <a:t>, where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 is the height of the tree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Can you convince yourself by proving the above?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61C706-9A50-D74A-8931-5CF045910355}"/>
                  </a:ext>
                </a:extLst>
              </p14:cNvPr>
              <p14:cNvContentPartPr/>
              <p14:nvPr/>
            </p14:nvContentPartPr>
            <p14:xfrm>
              <a:off x="2593580" y="5816010"/>
              <a:ext cx="1800" cy="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61C706-9A50-D74A-8931-5CF0459103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86020" y="5808450"/>
                <a:ext cx="1656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7142F6-5612-450A-8312-3542D5619042}" type="slidenum">
              <a:rPr lang="zh-TW" altLang="en-US" smtClean="0">
                <a:ea typeface="新細明體" charset="-120"/>
              </a:rPr>
              <a:pPr eaLnBrk="1" hangingPunct="1"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Counting Binary Trees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How many different combination of a tree can have if it has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nodes?</a:t>
            </a: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r>
              <a:rPr lang="en-US" altLang="zh-TW">
                <a:ea typeface="新細明體" charset="-120"/>
              </a:rPr>
              <a:t>For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= 1, only one combination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114800" y="4191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648200" y="41687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3CCF90-F3C7-4F27-A8CB-447954014BE2}" type="slidenum">
              <a:rPr lang="zh-TW" altLang="en-US" smtClean="0">
                <a:ea typeface="新細明體" charset="-120"/>
              </a:rPr>
              <a:pPr eaLnBrk="1" hangingPunct="1"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Counting Binary Trees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For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= 2, two combinations</a:t>
            </a:r>
          </a:p>
        </p:txBody>
      </p:sp>
      <p:sp>
        <p:nvSpPr>
          <p:cNvPr id="38917" name="Oval 10"/>
          <p:cNvSpPr>
            <a:spLocks noChangeArrowheads="1"/>
          </p:cNvSpPr>
          <p:nvPr/>
        </p:nvSpPr>
        <p:spPr bwMode="auto">
          <a:xfrm>
            <a:off x="2667000" y="25146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 flipV="1">
            <a:off x="2057400" y="28956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9" name="Oval 13"/>
          <p:cNvSpPr>
            <a:spLocks noChangeArrowheads="1"/>
          </p:cNvSpPr>
          <p:nvPr/>
        </p:nvSpPr>
        <p:spPr bwMode="auto">
          <a:xfrm>
            <a:off x="1752600" y="3657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8920" name="Oval 15"/>
          <p:cNvSpPr>
            <a:spLocks noChangeArrowheads="1"/>
          </p:cNvSpPr>
          <p:nvPr/>
        </p:nvSpPr>
        <p:spPr bwMode="auto">
          <a:xfrm>
            <a:off x="5638800" y="25146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rot="16200000" flipV="1">
            <a:off x="6019800" y="28956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22" name="Oval 19"/>
          <p:cNvSpPr>
            <a:spLocks noChangeArrowheads="1"/>
          </p:cNvSpPr>
          <p:nvPr/>
        </p:nvSpPr>
        <p:spPr bwMode="auto">
          <a:xfrm>
            <a:off x="6629400" y="3657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8923" name="Text Box 20"/>
          <p:cNvSpPr txBox="1">
            <a:spLocks noChangeArrowheads="1"/>
          </p:cNvSpPr>
          <p:nvPr/>
        </p:nvSpPr>
        <p:spPr bwMode="auto">
          <a:xfrm>
            <a:off x="3124200" y="2514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8924" name="Text Box 21"/>
          <p:cNvSpPr txBox="1">
            <a:spLocks noChangeArrowheads="1"/>
          </p:cNvSpPr>
          <p:nvPr/>
        </p:nvSpPr>
        <p:spPr bwMode="auto">
          <a:xfrm>
            <a:off x="6096000" y="2514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8925" name="Text Box 22"/>
          <p:cNvSpPr txBox="1">
            <a:spLocks noChangeArrowheads="1"/>
          </p:cNvSpPr>
          <p:nvPr/>
        </p:nvSpPr>
        <p:spPr bwMode="auto">
          <a:xfrm>
            <a:off x="3276600" y="4953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Note: they are different!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E949A0-FD21-4A37-B4A7-C5E6316BB43F}" type="slidenum">
              <a:rPr lang="zh-TW" altLang="en-US" smtClean="0">
                <a:ea typeface="新細明體" charset="-120"/>
              </a:rPr>
              <a:pPr eaLnBrk="1" hangingPunct="1"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Counting Binary Trees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For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= 3, five combinations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810000" y="5006975"/>
            <a:ext cx="2895600" cy="1622425"/>
            <a:chOff x="2256" y="3154"/>
            <a:chExt cx="1824" cy="1022"/>
          </a:xfrm>
        </p:grpSpPr>
        <p:sp>
          <p:nvSpPr>
            <p:cNvPr id="39970" name="Oval 4"/>
            <p:cNvSpPr>
              <a:spLocks noChangeArrowheads="1"/>
            </p:cNvSpPr>
            <p:nvPr/>
          </p:nvSpPr>
          <p:spPr bwMode="auto">
            <a:xfrm>
              <a:off x="2832" y="316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9971" name="Text Box 5"/>
            <p:cNvSpPr txBox="1">
              <a:spLocks noChangeArrowheads="1"/>
            </p:cNvSpPr>
            <p:nvPr/>
          </p:nvSpPr>
          <p:spPr bwMode="auto">
            <a:xfrm>
              <a:off x="3168" y="3154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39972" name="Line 6"/>
            <p:cNvSpPr>
              <a:spLocks noChangeShapeType="1"/>
            </p:cNvSpPr>
            <p:nvPr/>
          </p:nvSpPr>
          <p:spPr bwMode="auto">
            <a:xfrm flipV="1">
              <a:off x="2448" y="34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73" name="Line 7"/>
            <p:cNvSpPr>
              <a:spLocks noChangeShapeType="1"/>
            </p:cNvSpPr>
            <p:nvPr/>
          </p:nvSpPr>
          <p:spPr bwMode="auto">
            <a:xfrm rot="16200000" flipV="1">
              <a:off x="3072" y="34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74" name="Oval 8"/>
            <p:cNvSpPr>
              <a:spLocks noChangeArrowheads="1"/>
            </p:cNvSpPr>
            <p:nvPr/>
          </p:nvSpPr>
          <p:spPr bwMode="auto">
            <a:xfrm>
              <a:off x="2256" y="38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9975" name="Oval 9"/>
            <p:cNvSpPr>
              <a:spLocks noChangeArrowheads="1"/>
            </p:cNvSpPr>
            <p:nvPr/>
          </p:nvSpPr>
          <p:spPr bwMode="auto">
            <a:xfrm>
              <a:off x="3456" y="38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04800" y="2362200"/>
            <a:ext cx="3886200" cy="2743200"/>
            <a:chOff x="144" y="1488"/>
            <a:chExt cx="2448" cy="1728"/>
          </a:xfrm>
        </p:grpSpPr>
        <p:sp>
          <p:nvSpPr>
            <p:cNvPr id="39964" name="Oval 10"/>
            <p:cNvSpPr>
              <a:spLocks noChangeArrowheads="1"/>
            </p:cNvSpPr>
            <p:nvPr/>
          </p:nvSpPr>
          <p:spPr bwMode="auto">
            <a:xfrm>
              <a:off x="1296" y="148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9965" name="Line 11"/>
            <p:cNvSpPr>
              <a:spLocks noChangeShapeType="1"/>
            </p:cNvSpPr>
            <p:nvPr/>
          </p:nvSpPr>
          <p:spPr bwMode="auto">
            <a:xfrm flipV="1">
              <a:off x="912" y="17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6" name="Oval 12"/>
            <p:cNvSpPr>
              <a:spLocks noChangeArrowheads="1"/>
            </p:cNvSpPr>
            <p:nvPr/>
          </p:nvSpPr>
          <p:spPr bwMode="auto">
            <a:xfrm>
              <a:off x="720" y="220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9967" name="Text Box 16"/>
            <p:cNvSpPr txBox="1">
              <a:spLocks noChangeArrowheads="1"/>
            </p:cNvSpPr>
            <p:nvPr/>
          </p:nvSpPr>
          <p:spPr bwMode="auto">
            <a:xfrm>
              <a:off x="1680" y="148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39968" name="Line 18"/>
            <p:cNvSpPr>
              <a:spLocks noChangeShapeType="1"/>
            </p:cNvSpPr>
            <p:nvPr/>
          </p:nvSpPr>
          <p:spPr bwMode="auto">
            <a:xfrm flipV="1">
              <a:off x="336" y="244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9" name="Oval 19"/>
            <p:cNvSpPr>
              <a:spLocks noChangeArrowheads="1"/>
            </p:cNvSpPr>
            <p:nvPr/>
          </p:nvSpPr>
          <p:spPr bwMode="auto">
            <a:xfrm>
              <a:off x="144" y="292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828800" y="3886200"/>
            <a:ext cx="2819400" cy="2743200"/>
            <a:chOff x="1728" y="1488"/>
            <a:chExt cx="1776" cy="1728"/>
          </a:xfrm>
        </p:grpSpPr>
        <p:sp>
          <p:nvSpPr>
            <p:cNvPr id="39958" name="Oval 20"/>
            <p:cNvSpPr>
              <a:spLocks noChangeArrowheads="1"/>
            </p:cNvSpPr>
            <p:nvPr/>
          </p:nvSpPr>
          <p:spPr bwMode="auto">
            <a:xfrm>
              <a:off x="2304" y="148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V="1">
              <a:off x="1920" y="17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0" name="Oval 22"/>
            <p:cNvSpPr>
              <a:spLocks noChangeArrowheads="1"/>
            </p:cNvSpPr>
            <p:nvPr/>
          </p:nvSpPr>
          <p:spPr bwMode="auto">
            <a:xfrm>
              <a:off x="1728" y="220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9961" name="Text Box 23"/>
            <p:cNvSpPr txBox="1">
              <a:spLocks noChangeArrowheads="1"/>
            </p:cNvSpPr>
            <p:nvPr/>
          </p:nvSpPr>
          <p:spPr bwMode="auto">
            <a:xfrm>
              <a:off x="2592" y="148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rot="16200000" flipV="1">
              <a:off x="1968" y="244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3" name="Oval 27"/>
            <p:cNvSpPr>
              <a:spLocks noChangeArrowheads="1"/>
            </p:cNvSpPr>
            <p:nvPr/>
          </p:nvSpPr>
          <p:spPr bwMode="auto">
            <a:xfrm>
              <a:off x="2352" y="292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239000" y="2362200"/>
            <a:ext cx="1905000" cy="2743200"/>
            <a:chOff x="3552" y="1488"/>
            <a:chExt cx="1200" cy="1728"/>
          </a:xfrm>
        </p:grpSpPr>
        <p:sp>
          <p:nvSpPr>
            <p:cNvPr id="39952" name="Oval 13"/>
            <p:cNvSpPr>
              <a:spLocks noChangeArrowheads="1"/>
            </p:cNvSpPr>
            <p:nvPr/>
          </p:nvSpPr>
          <p:spPr bwMode="auto">
            <a:xfrm>
              <a:off x="3552" y="148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9953" name="Line 14"/>
            <p:cNvSpPr>
              <a:spLocks noChangeShapeType="1"/>
            </p:cNvSpPr>
            <p:nvPr/>
          </p:nvSpPr>
          <p:spPr bwMode="auto">
            <a:xfrm rot="16200000" flipV="1">
              <a:off x="3792" y="17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54" name="Text Box 17"/>
            <p:cNvSpPr txBox="1">
              <a:spLocks noChangeArrowheads="1"/>
            </p:cNvSpPr>
            <p:nvPr/>
          </p:nvSpPr>
          <p:spPr bwMode="auto">
            <a:xfrm>
              <a:off x="3840" y="148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39955" name="Line 28"/>
            <p:cNvSpPr>
              <a:spLocks noChangeShapeType="1"/>
            </p:cNvSpPr>
            <p:nvPr/>
          </p:nvSpPr>
          <p:spPr bwMode="auto">
            <a:xfrm flipV="1">
              <a:off x="3792" y="244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56" name="Oval 29"/>
            <p:cNvSpPr>
              <a:spLocks noChangeArrowheads="1"/>
            </p:cNvSpPr>
            <p:nvPr/>
          </p:nvSpPr>
          <p:spPr bwMode="auto">
            <a:xfrm>
              <a:off x="3552" y="292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9957" name="Oval 30"/>
            <p:cNvSpPr>
              <a:spLocks noChangeArrowheads="1"/>
            </p:cNvSpPr>
            <p:nvPr/>
          </p:nvSpPr>
          <p:spPr bwMode="auto">
            <a:xfrm>
              <a:off x="4176" y="220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343400" y="2362200"/>
            <a:ext cx="2438400" cy="2743200"/>
            <a:chOff x="4368" y="1488"/>
            <a:chExt cx="1536" cy="1728"/>
          </a:xfrm>
        </p:grpSpPr>
        <p:sp>
          <p:nvSpPr>
            <p:cNvPr id="39946" name="Oval 31"/>
            <p:cNvSpPr>
              <a:spLocks noChangeArrowheads="1"/>
            </p:cNvSpPr>
            <p:nvPr/>
          </p:nvSpPr>
          <p:spPr bwMode="auto">
            <a:xfrm>
              <a:off x="4368" y="148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9947" name="Line 32"/>
            <p:cNvSpPr>
              <a:spLocks noChangeShapeType="1"/>
            </p:cNvSpPr>
            <p:nvPr/>
          </p:nvSpPr>
          <p:spPr bwMode="auto">
            <a:xfrm rot="16200000" flipV="1">
              <a:off x="4608" y="17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4656" y="148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39949" name="Oval 36"/>
            <p:cNvSpPr>
              <a:spLocks noChangeArrowheads="1"/>
            </p:cNvSpPr>
            <p:nvPr/>
          </p:nvSpPr>
          <p:spPr bwMode="auto">
            <a:xfrm>
              <a:off x="4992" y="220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9950" name="Line 37"/>
            <p:cNvSpPr>
              <a:spLocks noChangeShapeType="1"/>
            </p:cNvSpPr>
            <p:nvPr/>
          </p:nvSpPr>
          <p:spPr bwMode="auto">
            <a:xfrm rot="16200000" flipV="1">
              <a:off x="5232" y="244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51" name="Oval 38"/>
            <p:cNvSpPr>
              <a:spLocks noChangeArrowheads="1"/>
            </p:cNvSpPr>
            <p:nvPr/>
          </p:nvSpPr>
          <p:spPr bwMode="auto">
            <a:xfrm>
              <a:off x="5616" y="292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89EAEE-0D45-4442-8E58-6B3BE41F44CC}" type="slidenum">
              <a:rPr lang="zh-TW" altLang="en-US" smtClean="0">
                <a:ea typeface="新細明體" charset="-120"/>
              </a:rPr>
              <a:pPr eaLnBrk="1" hangingPunct="1"/>
              <a:t>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Counting Binary Trees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For 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= 4, 14 combinations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Try yourself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For 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,                       combinations </a:t>
            </a:r>
          </a:p>
        </p:txBody>
      </p:sp>
      <p:sp>
        <p:nvSpPr>
          <p:cNvPr id="1030" name="Rectangle 4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graphicFrame>
        <p:nvGraphicFramePr>
          <p:cNvPr id="7" name="Object 42">
            <a:extLst>
              <a:ext uri="{FF2B5EF4-FFF2-40B4-BE49-F238E27FC236}">
                <a16:creationId xmlns:a16="http://schemas.microsoft.com/office/drawing/2014/main" id="{6A78E6B2-6E19-8641-B2BC-2401F585A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3048000"/>
          <a:ext cx="2184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393480" progId="Equation.3">
                  <p:embed/>
                </p:oleObj>
              </mc:Choice>
              <mc:Fallback>
                <p:oleObj name="Equation" r:id="rId2" imgW="774360" imgH="393480" progId="Equation.3">
                  <p:embed/>
                  <p:pic>
                    <p:nvPicPr>
                      <p:cNvPr id="7" name="Object 42">
                        <a:extLst>
                          <a:ext uri="{FF2B5EF4-FFF2-40B4-BE49-F238E27FC236}">
                            <a16:creationId xmlns:a16="http://schemas.microsoft.com/office/drawing/2014/main" id="{6A78E6B2-6E19-8641-B2BC-2401F585A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048000"/>
                        <a:ext cx="2184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B6900F-9771-459F-A00C-BBF18D3DDF17}" type="slidenum">
              <a:rPr lang="zh-TW" altLang="en-US" smtClean="0">
                <a:ea typeface="新細明體" charset="-120"/>
              </a:rPr>
              <a:pPr eaLnBrk="1" hangingPunct="1"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 Implementation for binary tree (BT)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FA30ED-C6BE-4AB8-B901-DB21B39BB557}" type="slidenum">
              <a:rPr lang="zh-TW" altLang="en-US" smtClean="0">
                <a:ea typeface="新細明體" charset="-120"/>
              </a:rPr>
              <a:pPr eaLnBrk="1" hangingPunct="1"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Array Implementation</a:t>
            </a: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 flipV="1">
            <a:off x="3124200" y="1546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 rot="16200000" flipV="1">
            <a:off x="4724400" y="1317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4114800" y="1241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56388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2133600" y="2765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V="1">
            <a:off x="1219200" y="3908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rot="16200000" flipV="1">
            <a:off x="3048000" y="2765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914400" y="4670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 rot="16200000" flipV="1">
            <a:off x="6019800" y="2765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3581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4648200" y="12192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0 (array index)</a:t>
            </a:r>
          </a:p>
        </p:txBody>
      </p:sp>
      <p:sp>
        <p:nvSpPr>
          <p:cNvPr id="43023" name="Oval 16"/>
          <p:cNvSpPr>
            <a:spLocks noChangeArrowheads="1"/>
          </p:cNvSpPr>
          <p:nvPr/>
        </p:nvSpPr>
        <p:spPr bwMode="auto">
          <a:xfrm>
            <a:off x="27432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 rot="16200000" flipV="1">
            <a:off x="2133600" y="3908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5" name="Oval 18"/>
          <p:cNvSpPr>
            <a:spLocks noChangeArrowheads="1"/>
          </p:cNvSpPr>
          <p:nvPr/>
        </p:nvSpPr>
        <p:spPr bwMode="auto">
          <a:xfrm>
            <a:off x="2743200" y="4670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3026" name="Oval 19"/>
          <p:cNvSpPr>
            <a:spLocks noChangeArrowheads="1"/>
          </p:cNvSpPr>
          <p:nvPr/>
        </p:nvSpPr>
        <p:spPr bwMode="auto">
          <a:xfrm>
            <a:off x="6629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 flipV="1">
            <a:off x="5029200" y="2765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8" name="Oval 21"/>
          <p:cNvSpPr>
            <a:spLocks noChangeArrowheads="1"/>
          </p:cNvSpPr>
          <p:nvPr/>
        </p:nvSpPr>
        <p:spPr bwMode="auto">
          <a:xfrm>
            <a:off x="4724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1828800" y="3527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7391400" y="1233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7391400" y="2452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7391400" y="3519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7391400" y="4724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3</a:t>
            </a:r>
          </a:p>
        </p:txBody>
      </p:sp>
      <p:sp>
        <p:nvSpPr>
          <p:cNvPr id="318492" name="Line 28"/>
          <p:cNvSpPr>
            <a:spLocks noChangeShapeType="1"/>
          </p:cNvSpPr>
          <p:nvPr/>
        </p:nvSpPr>
        <p:spPr bwMode="auto">
          <a:xfrm>
            <a:off x="685800" y="20716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3" name="Line 29"/>
          <p:cNvSpPr>
            <a:spLocks noChangeShapeType="1"/>
          </p:cNvSpPr>
          <p:nvPr/>
        </p:nvSpPr>
        <p:spPr bwMode="auto">
          <a:xfrm>
            <a:off x="685800" y="31384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>
            <a:off x="685800" y="4267200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7315200" y="685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</a:t>
            </a:r>
          </a:p>
        </p:txBody>
      </p:sp>
      <p:sp>
        <p:nvSpPr>
          <p:cNvPr id="43038" name="Text Box 32"/>
          <p:cNvSpPr txBox="1">
            <a:spLocks noChangeArrowheads="1"/>
          </p:cNvSpPr>
          <p:nvPr/>
        </p:nvSpPr>
        <p:spPr bwMode="auto">
          <a:xfrm>
            <a:off x="32766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43039" name="Text Box 33"/>
          <p:cNvSpPr txBox="1">
            <a:spLocks noChangeArrowheads="1"/>
          </p:cNvSpPr>
          <p:nvPr/>
        </p:nvSpPr>
        <p:spPr bwMode="auto">
          <a:xfrm>
            <a:off x="61722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22860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43041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43042" name="Text Box 36"/>
          <p:cNvSpPr txBox="1">
            <a:spLocks noChangeArrowheads="1"/>
          </p:cNvSpPr>
          <p:nvPr/>
        </p:nvSpPr>
        <p:spPr bwMode="auto">
          <a:xfrm>
            <a:off x="52578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7086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43044" name="Text Box 38"/>
          <p:cNvSpPr txBox="1">
            <a:spLocks noChangeArrowheads="1"/>
          </p:cNvSpPr>
          <p:nvPr/>
        </p:nvSpPr>
        <p:spPr bwMode="auto">
          <a:xfrm>
            <a:off x="1371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3276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318504" name="Rectangle 40"/>
          <p:cNvSpPr>
            <a:spLocks noChangeArrowheads="1"/>
          </p:cNvSpPr>
          <p:nvPr/>
        </p:nvSpPr>
        <p:spPr bwMode="auto">
          <a:xfrm>
            <a:off x="1981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318505" name="Text Box 41"/>
          <p:cNvSpPr txBox="1">
            <a:spLocks noChangeArrowheads="1"/>
          </p:cNvSpPr>
          <p:nvPr/>
        </p:nvSpPr>
        <p:spPr bwMode="auto">
          <a:xfrm>
            <a:off x="838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array:</a:t>
            </a:r>
          </a:p>
        </p:txBody>
      </p:sp>
      <p:sp>
        <p:nvSpPr>
          <p:cNvPr id="318506" name="Rectangle 42"/>
          <p:cNvSpPr>
            <a:spLocks noChangeArrowheads="1"/>
          </p:cNvSpPr>
          <p:nvPr/>
        </p:nvSpPr>
        <p:spPr bwMode="auto">
          <a:xfrm>
            <a:off x="25908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318507" name="Rectangle 43"/>
          <p:cNvSpPr>
            <a:spLocks noChangeArrowheads="1"/>
          </p:cNvSpPr>
          <p:nvPr/>
        </p:nvSpPr>
        <p:spPr bwMode="auto">
          <a:xfrm>
            <a:off x="32004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C</a:t>
            </a:r>
          </a:p>
        </p:txBody>
      </p:sp>
      <p:sp>
        <p:nvSpPr>
          <p:cNvPr id="318508" name="Rectangle 44"/>
          <p:cNvSpPr>
            <a:spLocks noChangeArrowheads="1"/>
          </p:cNvSpPr>
          <p:nvPr/>
        </p:nvSpPr>
        <p:spPr bwMode="auto">
          <a:xfrm>
            <a:off x="3810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D</a:t>
            </a:r>
          </a:p>
        </p:txBody>
      </p:sp>
      <p:sp>
        <p:nvSpPr>
          <p:cNvPr id="318509" name="Rectangle 45"/>
          <p:cNvSpPr>
            <a:spLocks noChangeArrowheads="1"/>
          </p:cNvSpPr>
          <p:nvPr/>
        </p:nvSpPr>
        <p:spPr bwMode="auto">
          <a:xfrm>
            <a:off x="44196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E</a:t>
            </a:r>
          </a:p>
        </p:txBody>
      </p:sp>
      <p:sp>
        <p:nvSpPr>
          <p:cNvPr id="318510" name="Rectangle 46"/>
          <p:cNvSpPr>
            <a:spLocks noChangeArrowheads="1"/>
          </p:cNvSpPr>
          <p:nvPr/>
        </p:nvSpPr>
        <p:spPr bwMode="auto">
          <a:xfrm>
            <a:off x="5029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F</a:t>
            </a:r>
          </a:p>
        </p:txBody>
      </p:sp>
      <p:sp>
        <p:nvSpPr>
          <p:cNvPr id="318511" name="Rectangle 47"/>
          <p:cNvSpPr>
            <a:spLocks noChangeArrowheads="1"/>
          </p:cNvSpPr>
          <p:nvPr/>
        </p:nvSpPr>
        <p:spPr bwMode="auto">
          <a:xfrm>
            <a:off x="56388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G</a:t>
            </a:r>
          </a:p>
        </p:txBody>
      </p:sp>
      <p:sp>
        <p:nvSpPr>
          <p:cNvPr id="318512" name="Rectangle 48"/>
          <p:cNvSpPr>
            <a:spLocks noChangeArrowheads="1"/>
          </p:cNvSpPr>
          <p:nvPr/>
        </p:nvSpPr>
        <p:spPr bwMode="auto">
          <a:xfrm>
            <a:off x="62484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</a:t>
            </a:r>
          </a:p>
        </p:txBody>
      </p:sp>
      <p:sp>
        <p:nvSpPr>
          <p:cNvPr id="318513" name="Rectangle 49"/>
          <p:cNvSpPr>
            <a:spLocks noChangeArrowheads="1"/>
          </p:cNvSpPr>
          <p:nvPr/>
        </p:nvSpPr>
        <p:spPr bwMode="auto">
          <a:xfrm>
            <a:off x="6858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I</a:t>
            </a:r>
          </a:p>
        </p:txBody>
      </p:sp>
      <p:sp>
        <p:nvSpPr>
          <p:cNvPr id="318514" name="Text Box 50"/>
          <p:cNvSpPr txBox="1">
            <a:spLocks noChangeArrowheads="1"/>
          </p:cNvSpPr>
          <p:nvPr/>
        </p:nvSpPr>
        <p:spPr bwMode="auto">
          <a:xfrm>
            <a:off x="2667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[1]</a:t>
            </a:r>
          </a:p>
        </p:txBody>
      </p:sp>
      <p:sp>
        <p:nvSpPr>
          <p:cNvPr id="318515" name="Text Box 51"/>
          <p:cNvSpPr txBox="1">
            <a:spLocks noChangeArrowheads="1"/>
          </p:cNvSpPr>
          <p:nvPr/>
        </p:nvSpPr>
        <p:spPr bwMode="auto">
          <a:xfrm>
            <a:off x="3276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[2]</a:t>
            </a:r>
          </a:p>
        </p:txBody>
      </p:sp>
      <p:sp>
        <p:nvSpPr>
          <p:cNvPr id="318516" name="Text Box 52"/>
          <p:cNvSpPr txBox="1">
            <a:spLocks noChangeArrowheads="1"/>
          </p:cNvSpPr>
          <p:nvPr/>
        </p:nvSpPr>
        <p:spPr bwMode="auto">
          <a:xfrm>
            <a:off x="38862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[3]</a:t>
            </a:r>
          </a:p>
        </p:txBody>
      </p:sp>
      <p:sp>
        <p:nvSpPr>
          <p:cNvPr id="318517" name="Text Box 53"/>
          <p:cNvSpPr txBox="1">
            <a:spLocks noChangeArrowheads="1"/>
          </p:cNvSpPr>
          <p:nvPr/>
        </p:nvSpPr>
        <p:spPr bwMode="auto">
          <a:xfrm>
            <a:off x="44958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[4]</a:t>
            </a:r>
          </a:p>
        </p:txBody>
      </p:sp>
      <p:sp>
        <p:nvSpPr>
          <p:cNvPr id="318518" name="Text Box 54"/>
          <p:cNvSpPr txBox="1">
            <a:spLocks noChangeArrowheads="1"/>
          </p:cNvSpPr>
          <p:nvPr/>
        </p:nvSpPr>
        <p:spPr bwMode="auto">
          <a:xfrm>
            <a:off x="5105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[5]</a:t>
            </a:r>
          </a:p>
        </p:txBody>
      </p:sp>
      <p:sp>
        <p:nvSpPr>
          <p:cNvPr id="318519" name="Text Box 55"/>
          <p:cNvSpPr txBox="1">
            <a:spLocks noChangeArrowheads="1"/>
          </p:cNvSpPr>
          <p:nvPr/>
        </p:nvSpPr>
        <p:spPr bwMode="auto">
          <a:xfrm>
            <a:off x="5715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[6]</a:t>
            </a:r>
          </a:p>
        </p:txBody>
      </p:sp>
      <p:sp>
        <p:nvSpPr>
          <p:cNvPr id="318520" name="Text Box 56"/>
          <p:cNvSpPr txBox="1">
            <a:spLocks noChangeArrowheads="1"/>
          </p:cNvSpPr>
          <p:nvPr/>
        </p:nvSpPr>
        <p:spPr bwMode="auto">
          <a:xfrm>
            <a:off x="6324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[7]</a:t>
            </a:r>
          </a:p>
        </p:txBody>
      </p:sp>
      <p:sp>
        <p:nvSpPr>
          <p:cNvPr id="318521" name="Text Box 57"/>
          <p:cNvSpPr txBox="1">
            <a:spLocks noChangeArrowheads="1"/>
          </p:cNvSpPr>
          <p:nvPr/>
        </p:nvSpPr>
        <p:spPr bwMode="auto">
          <a:xfrm>
            <a:off x="69342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[8]</a:t>
            </a:r>
          </a:p>
        </p:txBody>
      </p:sp>
      <p:sp>
        <p:nvSpPr>
          <p:cNvPr id="318522" name="Text Box 58"/>
          <p:cNvSpPr txBox="1">
            <a:spLocks noChangeArrowheads="1"/>
          </p:cNvSpPr>
          <p:nvPr/>
        </p:nvSpPr>
        <p:spPr bwMode="auto">
          <a:xfrm>
            <a:off x="838200" y="640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Depth:</a:t>
            </a:r>
          </a:p>
        </p:txBody>
      </p:sp>
      <p:sp>
        <p:nvSpPr>
          <p:cNvPr id="318523" name="Text Box 59"/>
          <p:cNvSpPr txBox="1">
            <a:spLocks noChangeArrowheads="1"/>
          </p:cNvSpPr>
          <p:nvPr/>
        </p:nvSpPr>
        <p:spPr bwMode="auto">
          <a:xfrm>
            <a:off x="20574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18524" name="Text Box 60"/>
          <p:cNvSpPr txBox="1">
            <a:spLocks noChangeArrowheads="1"/>
          </p:cNvSpPr>
          <p:nvPr/>
        </p:nvSpPr>
        <p:spPr bwMode="auto">
          <a:xfrm>
            <a:off x="29718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18525" name="Text Box 61"/>
          <p:cNvSpPr txBox="1">
            <a:spLocks noChangeArrowheads="1"/>
          </p:cNvSpPr>
          <p:nvPr/>
        </p:nvSpPr>
        <p:spPr bwMode="auto">
          <a:xfrm>
            <a:off x="48006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18526" name="Text Box 62"/>
          <p:cNvSpPr txBox="1">
            <a:spLocks noChangeArrowheads="1"/>
          </p:cNvSpPr>
          <p:nvPr/>
        </p:nvSpPr>
        <p:spPr bwMode="auto">
          <a:xfrm>
            <a:off x="73152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3</a:t>
            </a:r>
          </a:p>
        </p:txBody>
      </p:sp>
      <p:sp>
        <p:nvSpPr>
          <p:cNvPr id="318527" name="Text Box 63"/>
          <p:cNvSpPr txBox="1">
            <a:spLocks noChangeArrowheads="1"/>
          </p:cNvSpPr>
          <p:nvPr/>
        </p:nvSpPr>
        <p:spPr bwMode="auto">
          <a:xfrm>
            <a:off x="2057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[0]</a:t>
            </a:r>
          </a:p>
        </p:txBody>
      </p:sp>
      <p:sp>
        <p:nvSpPr>
          <p:cNvPr id="318528" name="Line 64"/>
          <p:cNvSpPr>
            <a:spLocks noChangeShapeType="1"/>
          </p:cNvSpPr>
          <p:nvPr/>
        </p:nvSpPr>
        <p:spPr bwMode="auto">
          <a:xfrm>
            <a:off x="25908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529" name="Line 65"/>
          <p:cNvSpPr>
            <a:spLocks noChangeShapeType="1"/>
          </p:cNvSpPr>
          <p:nvPr/>
        </p:nvSpPr>
        <p:spPr bwMode="auto">
          <a:xfrm>
            <a:off x="38100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530" name="Line 66"/>
          <p:cNvSpPr>
            <a:spLocks noChangeShapeType="1"/>
          </p:cNvSpPr>
          <p:nvPr/>
        </p:nvSpPr>
        <p:spPr bwMode="auto">
          <a:xfrm>
            <a:off x="62484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441777" y="4606637"/>
            <a:ext cx="2340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HK" sz="1600" dirty="0">
                <a:solidFill>
                  <a:srgbClr val="FF0000"/>
                </a:solidFill>
              </a:rPr>
              <a:t>The nodes are numbered in level order.</a:t>
            </a:r>
            <a:endParaRPr lang="zh-TW" altLang="zh-HK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3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3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3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3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3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3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8" grpId="0"/>
      <p:bldP spid="318489" grpId="0"/>
      <p:bldP spid="318490" grpId="0"/>
      <p:bldP spid="318491" grpId="0"/>
      <p:bldP spid="318492" grpId="0" animBg="1"/>
      <p:bldP spid="318493" grpId="0" animBg="1"/>
      <p:bldP spid="318494" grpId="0" animBg="1"/>
      <p:bldP spid="318495" grpId="0"/>
      <p:bldP spid="318504" grpId="0" animBg="1"/>
      <p:bldP spid="318505" grpId="0"/>
      <p:bldP spid="318506" grpId="0" animBg="1"/>
      <p:bldP spid="318507" grpId="0" animBg="1"/>
      <p:bldP spid="318508" grpId="0" animBg="1"/>
      <p:bldP spid="318509" grpId="0" animBg="1"/>
      <p:bldP spid="318510" grpId="0" animBg="1"/>
      <p:bldP spid="318511" grpId="0" animBg="1"/>
      <p:bldP spid="318512" grpId="0" animBg="1"/>
      <p:bldP spid="318513" grpId="0" animBg="1"/>
      <p:bldP spid="318514" grpId="0"/>
      <p:bldP spid="318515" grpId="0"/>
      <p:bldP spid="318516" grpId="0"/>
      <p:bldP spid="318517" grpId="0"/>
      <p:bldP spid="318518" grpId="0"/>
      <p:bldP spid="318519" grpId="0"/>
      <p:bldP spid="318520" grpId="0"/>
      <p:bldP spid="318521" grpId="0"/>
      <p:bldP spid="318522" grpId="0"/>
      <p:bldP spid="318523" grpId="0"/>
      <p:bldP spid="318524" grpId="0"/>
      <p:bldP spid="318525" grpId="0"/>
      <p:bldP spid="318526" grpId="0"/>
      <p:bldP spid="318527" grpId="0"/>
      <p:bldP spid="318528" grpId="0" animBg="1"/>
      <p:bldP spid="318529" grpId="0" animBg="1"/>
      <p:bldP spid="3185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A51B37-90F8-46D7-8455-225ECDB0C6D1}" type="slidenum">
              <a:rPr lang="zh-TW" altLang="en-US" smtClean="0">
                <a:ea typeface="新細明體" charset="-120"/>
              </a:rPr>
              <a:pPr eaLnBrk="1" hangingPunct="1"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1811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 Implementation</a:t>
            </a: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 flipV="1">
            <a:off x="3124200" y="1546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rot="16200000" flipV="1">
            <a:off x="4724400" y="1317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4114800" y="1241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56388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 flipV="1">
            <a:off x="2133600" y="2765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flipV="1">
            <a:off x="1219200" y="3908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rot="16200000" flipV="1">
            <a:off x="3048000" y="2765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22" name="Oval 10"/>
          <p:cNvSpPr>
            <a:spLocks noChangeArrowheads="1"/>
          </p:cNvSpPr>
          <p:nvPr/>
        </p:nvSpPr>
        <p:spPr bwMode="auto">
          <a:xfrm>
            <a:off x="914400" y="4670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 rot="16200000" flipV="1">
            <a:off x="6019800" y="2765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3581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464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44047" name="Oval 14"/>
          <p:cNvSpPr>
            <a:spLocks noChangeArrowheads="1"/>
          </p:cNvSpPr>
          <p:nvPr/>
        </p:nvSpPr>
        <p:spPr bwMode="auto">
          <a:xfrm>
            <a:off x="27432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 rot="16200000" flipV="1">
            <a:off x="2133600" y="3908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28" name="Oval 16"/>
          <p:cNvSpPr>
            <a:spLocks noChangeArrowheads="1"/>
          </p:cNvSpPr>
          <p:nvPr/>
        </p:nvSpPr>
        <p:spPr bwMode="auto">
          <a:xfrm>
            <a:off x="2743200" y="4670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320529" name="Oval 17"/>
          <p:cNvSpPr>
            <a:spLocks noChangeArrowheads="1"/>
          </p:cNvSpPr>
          <p:nvPr/>
        </p:nvSpPr>
        <p:spPr bwMode="auto">
          <a:xfrm>
            <a:off x="6629400" y="3527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 flipV="1">
            <a:off x="5029200" y="2765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4052" name="Oval 19"/>
          <p:cNvSpPr>
            <a:spLocks noChangeArrowheads="1"/>
          </p:cNvSpPr>
          <p:nvPr/>
        </p:nvSpPr>
        <p:spPr bwMode="auto">
          <a:xfrm>
            <a:off x="4724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20532" name="Oval 20"/>
          <p:cNvSpPr>
            <a:spLocks noChangeArrowheads="1"/>
          </p:cNvSpPr>
          <p:nvPr/>
        </p:nvSpPr>
        <p:spPr bwMode="auto">
          <a:xfrm>
            <a:off x="1828800" y="3527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7391400" y="1233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20534" name="Text Box 22"/>
          <p:cNvSpPr txBox="1">
            <a:spLocks noChangeArrowheads="1"/>
          </p:cNvSpPr>
          <p:nvPr/>
        </p:nvSpPr>
        <p:spPr bwMode="auto">
          <a:xfrm>
            <a:off x="7391400" y="2452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7391400" y="3519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7391400" y="4724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3</a:t>
            </a:r>
          </a:p>
        </p:txBody>
      </p:sp>
      <p:sp>
        <p:nvSpPr>
          <p:cNvPr id="320537" name="Line 25"/>
          <p:cNvSpPr>
            <a:spLocks noChangeShapeType="1"/>
          </p:cNvSpPr>
          <p:nvPr/>
        </p:nvSpPr>
        <p:spPr bwMode="auto">
          <a:xfrm>
            <a:off x="685800" y="20716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38" name="Line 26"/>
          <p:cNvSpPr>
            <a:spLocks noChangeShapeType="1"/>
          </p:cNvSpPr>
          <p:nvPr/>
        </p:nvSpPr>
        <p:spPr bwMode="auto">
          <a:xfrm>
            <a:off x="685800" y="31384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39" name="Line 27"/>
          <p:cNvSpPr>
            <a:spLocks noChangeShapeType="1"/>
          </p:cNvSpPr>
          <p:nvPr/>
        </p:nvSpPr>
        <p:spPr bwMode="auto">
          <a:xfrm>
            <a:off x="685800" y="4267200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40" name="Text Box 28"/>
          <p:cNvSpPr txBox="1">
            <a:spLocks noChangeArrowheads="1"/>
          </p:cNvSpPr>
          <p:nvPr/>
        </p:nvSpPr>
        <p:spPr bwMode="auto">
          <a:xfrm>
            <a:off x="7315200" y="685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</a:t>
            </a: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32766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44063" name="Text Box 30"/>
          <p:cNvSpPr txBox="1">
            <a:spLocks noChangeArrowheads="1"/>
          </p:cNvSpPr>
          <p:nvPr/>
        </p:nvSpPr>
        <p:spPr bwMode="auto">
          <a:xfrm>
            <a:off x="61722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320543" name="Text Box 31"/>
          <p:cNvSpPr txBox="1">
            <a:spLocks noChangeArrowheads="1"/>
          </p:cNvSpPr>
          <p:nvPr/>
        </p:nvSpPr>
        <p:spPr bwMode="auto">
          <a:xfrm>
            <a:off x="22860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3</a:t>
            </a:r>
          </a:p>
        </p:txBody>
      </p:sp>
      <p:sp>
        <p:nvSpPr>
          <p:cNvPr id="44065" name="Text Box 32"/>
          <p:cNvSpPr txBox="1">
            <a:spLocks noChangeArrowheads="1"/>
          </p:cNvSpPr>
          <p:nvPr/>
        </p:nvSpPr>
        <p:spPr bwMode="auto">
          <a:xfrm>
            <a:off x="4038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44066" name="Text Box 33"/>
          <p:cNvSpPr txBox="1">
            <a:spLocks noChangeArrowheads="1"/>
          </p:cNvSpPr>
          <p:nvPr/>
        </p:nvSpPr>
        <p:spPr bwMode="auto">
          <a:xfrm>
            <a:off x="52578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320546" name="Text Box 34"/>
          <p:cNvSpPr txBox="1">
            <a:spLocks noChangeArrowheads="1"/>
          </p:cNvSpPr>
          <p:nvPr/>
        </p:nvSpPr>
        <p:spPr bwMode="auto">
          <a:xfrm>
            <a:off x="7086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6</a:t>
            </a:r>
          </a:p>
        </p:txBody>
      </p:sp>
      <p:sp>
        <p:nvSpPr>
          <p:cNvPr id="320547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7</a:t>
            </a:r>
          </a:p>
        </p:txBody>
      </p:sp>
      <p:sp>
        <p:nvSpPr>
          <p:cNvPr id="320548" name="Text Box 36"/>
          <p:cNvSpPr txBox="1">
            <a:spLocks noChangeArrowheads="1"/>
          </p:cNvSpPr>
          <p:nvPr/>
        </p:nvSpPr>
        <p:spPr bwMode="auto">
          <a:xfrm>
            <a:off x="3276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320549" name="Rectangle 37"/>
          <p:cNvSpPr>
            <a:spLocks noChangeArrowheads="1"/>
          </p:cNvSpPr>
          <p:nvPr/>
        </p:nvSpPr>
        <p:spPr bwMode="auto">
          <a:xfrm>
            <a:off x="1981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320550" name="Text Box 38"/>
          <p:cNvSpPr txBox="1">
            <a:spLocks noChangeArrowheads="1"/>
          </p:cNvSpPr>
          <p:nvPr/>
        </p:nvSpPr>
        <p:spPr bwMode="auto">
          <a:xfrm>
            <a:off x="838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array:</a:t>
            </a:r>
          </a:p>
        </p:txBody>
      </p:sp>
      <p:sp>
        <p:nvSpPr>
          <p:cNvPr id="320551" name="Rectangle 39"/>
          <p:cNvSpPr>
            <a:spLocks noChangeArrowheads="1"/>
          </p:cNvSpPr>
          <p:nvPr/>
        </p:nvSpPr>
        <p:spPr bwMode="auto">
          <a:xfrm>
            <a:off x="25908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320552" name="Rectangle 40"/>
          <p:cNvSpPr>
            <a:spLocks noChangeArrowheads="1"/>
          </p:cNvSpPr>
          <p:nvPr/>
        </p:nvSpPr>
        <p:spPr bwMode="auto">
          <a:xfrm>
            <a:off x="32004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C</a:t>
            </a:r>
          </a:p>
        </p:txBody>
      </p:sp>
      <p:sp>
        <p:nvSpPr>
          <p:cNvPr id="320553" name="Rectangle 41"/>
          <p:cNvSpPr>
            <a:spLocks noChangeArrowheads="1"/>
          </p:cNvSpPr>
          <p:nvPr/>
        </p:nvSpPr>
        <p:spPr bwMode="auto">
          <a:xfrm>
            <a:off x="3810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20554" name="Rectangle 42"/>
          <p:cNvSpPr>
            <a:spLocks noChangeArrowheads="1"/>
          </p:cNvSpPr>
          <p:nvPr/>
        </p:nvSpPr>
        <p:spPr bwMode="auto">
          <a:xfrm>
            <a:off x="44196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D</a:t>
            </a:r>
          </a:p>
        </p:txBody>
      </p:sp>
      <p:sp>
        <p:nvSpPr>
          <p:cNvPr id="320555" name="Rectangle 43"/>
          <p:cNvSpPr>
            <a:spLocks noChangeArrowheads="1"/>
          </p:cNvSpPr>
          <p:nvPr/>
        </p:nvSpPr>
        <p:spPr bwMode="auto">
          <a:xfrm>
            <a:off x="5029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E</a:t>
            </a:r>
          </a:p>
        </p:txBody>
      </p:sp>
      <p:sp>
        <p:nvSpPr>
          <p:cNvPr id="320556" name="Rectangle 44"/>
          <p:cNvSpPr>
            <a:spLocks noChangeArrowheads="1"/>
          </p:cNvSpPr>
          <p:nvPr/>
        </p:nvSpPr>
        <p:spPr bwMode="auto">
          <a:xfrm>
            <a:off x="56388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20557" name="Rectangle 45"/>
          <p:cNvSpPr>
            <a:spLocks noChangeArrowheads="1"/>
          </p:cNvSpPr>
          <p:nvPr/>
        </p:nvSpPr>
        <p:spPr bwMode="auto">
          <a:xfrm>
            <a:off x="62484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20558" name="Rectangle 46"/>
          <p:cNvSpPr>
            <a:spLocks noChangeArrowheads="1"/>
          </p:cNvSpPr>
          <p:nvPr/>
        </p:nvSpPr>
        <p:spPr bwMode="auto">
          <a:xfrm>
            <a:off x="6858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20559" name="Text Box 47"/>
          <p:cNvSpPr txBox="1">
            <a:spLocks noChangeArrowheads="1"/>
          </p:cNvSpPr>
          <p:nvPr/>
        </p:nvSpPr>
        <p:spPr bwMode="auto">
          <a:xfrm>
            <a:off x="2667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[1]</a:t>
            </a:r>
          </a:p>
        </p:txBody>
      </p:sp>
      <p:sp>
        <p:nvSpPr>
          <p:cNvPr id="320560" name="Text Box 48"/>
          <p:cNvSpPr txBox="1">
            <a:spLocks noChangeArrowheads="1"/>
          </p:cNvSpPr>
          <p:nvPr/>
        </p:nvSpPr>
        <p:spPr bwMode="auto">
          <a:xfrm>
            <a:off x="3276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[2]</a:t>
            </a:r>
          </a:p>
        </p:txBody>
      </p:sp>
      <p:sp>
        <p:nvSpPr>
          <p:cNvPr id="320561" name="Text Box 49"/>
          <p:cNvSpPr txBox="1">
            <a:spLocks noChangeArrowheads="1"/>
          </p:cNvSpPr>
          <p:nvPr/>
        </p:nvSpPr>
        <p:spPr bwMode="auto">
          <a:xfrm>
            <a:off x="38862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[3]</a:t>
            </a:r>
          </a:p>
        </p:txBody>
      </p:sp>
      <p:sp>
        <p:nvSpPr>
          <p:cNvPr id="320562" name="Text Box 50"/>
          <p:cNvSpPr txBox="1">
            <a:spLocks noChangeArrowheads="1"/>
          </p:cNvSpPr>
          <p:nvPr/>
        </p:nvSpPr>
        <p:spPr bwMode="auto">
          <a:xfrm>
            <a:off x="44958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[4]</a:t>
            </a:r>
          </a:p>
        </p:txBody>
      </p:sp>
      <p:sp>
        <p:nvSpPr>
          <p:cNvPr id="320563" name="Text Box 51"/>
          <p:cNvSpPr txBox="1">
            <a:spLocks noChangeArrowheads="1"/>
          </p:cNvSpPr>
          <p:nvPr/>
        </p:nvSpPr>
        <p:spPr bwMode="auto">
          <a:xfrm>
            <a:off x="5105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[5]</a:t>
            </a:r>
          </a:p>
        </p:txBody>
      </p:sp>
      <p:sp>
        <p:nvSpPr>
          <p:cNvPr id="320564" name="Text Box 52"/>
          <p:cNvSpPr txBox="1">
            <a:spLocks noChangeArrowheads="1"/>
          </p:cNvSpPr>
          <p:nvPr/>
        </p:nvSpPr>
        <p:spPr bwMode="auto">
          <a:xfrm>
            <a:off x="5715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[6]</a:t>
            </a:r>
          </a:p>
        </p:txBody>
      </p:sp>
      <p:sp>
        <p:nvSpPr>
          <p:cNvPr id="320565" name="Text Box 53"/>
          <p:cNvSpPr txBox="1">
            <a:spLocks noChangeArrowheads="1"/>
          </p:cNvSpPr>
          <p:nvPr/>
        </p:nvSpPr>
        <p:spPr bwMode="auto">
          <a:xfrm>
            <a:off x="6324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[7]</a:t>
            </a:r>
          </a:p>
        </p:txBody>
      </p:sp>
      <p:sp>
        <p:nvSpPr>
          <p:cNvPr id="320566" name="Text Box 54"/>
          <p:cNvSpPr txBox="1">
            <a:spLocks noChangeArrowheads="1"/>
          </p:cNvSpPr>
          <p:nvPr/>
        </p:nvSpPr>
        <p:spPr bwMode="auto">
          <a:xfrm>
            <a:off x="69342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[8]</a:t>
            </a:r>
          </a:p>
        </p:txBody>
      </p:sp>
      <p:sp>
        <p:nvSpPr>
          <p:cNvPr id="320567" name="Text Box 55"/>
          <p:cNvSpPr txBox="1">
            <a:spLocks noChangeArrowheads="1"/>
          </p:cNvSpPr>
          <p:nvPr/>
        </p:nvSpPr>
        <p:spPr bwMode="auto">
          <a:xfrm>
            <a:off x="838200" y="640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Depth:</a:t>
            </a:r>
          </a:p>
        </p:txBody>
      </p:sp>
      <p:sp>
        <p:nvSpPr>
          <p:cNvPr id="320568" name="Text Box 56"/>
          <p:cNvSpPr txBox="1">
            <a:spLocks noChangeArrowheads="1"/>
          </p:cNvSpPr>
          <p:nvPr/>
        </p:nvSpPr>
        <p:spPr bwMode="auto">
          <a:xfrm>
            <a:off x="20574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20569" name="Text Box 57"/>
          <p:cNvSpPr txBox="1">
            <a:spLocks noChangeArrowheads="1"/>
          </p:cNvSpPr>
          <p:nvPr/>
        </p:nvSpPr>
        <p:spPr bwMode="auto">
          <a:xfrm>
            <a:off x="29718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20570" name="Text Box 58"/>
          <p:cNvSpPr txBox="1">
            <a:spLocks noChangeArrowheads="1"/>
          </p:cNvSpPr>
          <p:nvPr/>
        </p:nvSpPr>
        <p:spPr bwMode="auto">
          <a:xfrm>
            <a:off x="48006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20571" name="Text Box 59"/>
          <p:cNvSpPr txBox="1">
            <a:spLocks noChangeArrowheads="1"/>
          </p:cNvSpPr>
          <p:nvPr/>
        </p:nvSpPr>
        <p:spPr bwMode="auto">
          <a:xfrm>
            <a:off x="7315200" y="640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3</a:t>
            </a:r>
          </a:p>
        </p:txBody>
      </p:sp>
      <p:sp>
        <p:nvSpPr>
          <p:cNvPr id="320572" name="Text Box 60"/>
          <p:cNvSpPr txBox="1">
            <a:spLocks noChangeArrowheads="1"/>
          </p:cNvSpPr>
          <p:nvPr/>
        </p:nvSpPr>
        <p:spPr bwMode="auto">
          <a:xfrm>
            <a:off x="2057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[0]</a:t>
            </a:r>
          </a:p>
        </p:txBody>
      </p:sp>
      <p:sp>
        <p:nvSpPr>
          <p:cNvPr id="320573" name="Text Box 61"/>
          <p:cNvSpPr txBox="1">
            <a:spLocks noChangeArrowheads="1"/>
          </p:cNvSpPr>
          <p:nvPr/>
        </p:nvSpPr>
        <p:spPr bwMode="auto">
          <a:xfrm>
            <a:off x="4419600" y="4495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Still reserve the spaces for empty nodes</a:t>
            </a:r>
          </a:p>
        </p:txBody>
      </p:sp>
      <p:sp>
        <p:nvSpPr>
          <p:cNvPr id="320574" name="Line 62"/>
          <p:cNvSpPr>
            <a:spLocks noChangeShapeType="1"/>
          </p:cNvSpPr>
          <p:nvPr/>
        </p:nvSpPr>
        <p:spPr bwMode="auto">
          <a:xfrm>
            <a:off x="5638800" y="5105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75" name="Line 63"/>
          <p:cNvSpPr>
            <a:spLocks noChangeShapeType="1"/>
          </p:cNvSpPr>
          <p:nvPr/>
        </p:nvSpPr>
        <p:spPr bwMode="auto">
          <a:xfrm flipH="1">
            <a:off x="4114800" y="5105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76" name="Line 64"/>
          <p:cNvSpPr>
            <a:spLocks noChangeShapeType="1"/>
          </p:cNvSpPr>
          <p:nvPr/>
        </p:nvSpPr>
        <p:spPr bwMode="auto">
          <a:xfrm>
            <a:off x="25908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77" name="Line 65"/>
          <p:cNvSpPr>
            <a:spLocks noChangeShapeType="1"/>
          </p:cNvSpPr>
          <p:nvPr/>
        </p:nvSpPr>
        <p:spPr bwMode="auto">
          <a:xfrm>
            <a:off x="38100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0578" name="Line 66"/>
          <p:cNvSpPr>
            <a:spLocks noChangeShapeType="1"/>
          </p:cNvSpPr>
          <p:nvPr/>
        </p:nvSpPr>
        <p:spPr bwMode="auto">
          <a:xfrm>
            <a:off x="6248400" y="6400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B8D06-84B4-9D46-B670-79DC00DA5E3C}"/>
              </a:ext>
            </a:extLst>
          </p:cNvPr>
          <p:cNvSpPr txBox="1"/>
          <p:nvPr/>
        </p:nvSpPr>
        <p:spPr>
          <a:xfrm>
            <a:off x="304800" y="105251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新細明體" charset="-120"/>
              </a:rPr>
              <a:t>(keep the array size same as the tree on page 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3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3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3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animBg="1"/>
      <p:bldP spid="320520" grpId="0" animBg="1"/>
      <p:bldP spid="320522" grpId="0" animBg="1"/>
      <p:bldP spid="320523" grpId="0" animBg="1"/>
      <p:bldP spid="320527" grpId="0" animBg="1"/>
      <p:bldP spid="320528" grpId="0" animBg="1"/>
      <p:bldP spid="320529" grpId="0" animBg="1"/>
      <p:bldP spid="320532" grpId="0" animBg="1"/>
      <p:bldP spid="320533" grpId="0"/>
      <p:bldP spid="320534" grpId="0"/>
      <p:bldP spid="320535" grpId="0"/>
      <p:bldP spid="320536" grpId="0"/>
      <p:bldP spid="320537" grpId="0" animBg="1"/>
      <p:bldP spid="320538" grpId="0" animBg="1"/>
      <p:bldP spid="320539" grpId="0" animBg="1"/>
      <p:bldP spid="320540" grpId="0"/>
      <p:bldP spid="320543" grpId="0"/>
      <p:bldP spid="320546" grpId="0"/>
      <p:bldP spid="320547" grpId="0"/>
      <p:bldP spid="320548" grpId="0"/>
      <p:bldP spid="320549" grpId="0" animBg="1"/>
      <p:bldP spid="320550" grpId="0"/>
      <p:bldP spid="320551" grpId="0" animBg="1"/>
      <p:bldP spid="320552" grpId="0" animBg="1"/>
      <p:bldP spid="320553" grpId="0" animBg="1"/>
      <p:bldP spid="320554" grpId="0" animBg="1"/>
      <p:bldP spid="320555" grpId="0" animBg="1"/>
      <p:bldP spid="320556" grpId="0" animBg="1"/>
      <p:bldP spid="320557" grpId="0" animBg="1"/>
      <p:bldP spid="320558" grpId="0" animBg="1"/>
      <p:bldP spid="320559" grpId="0"/>
      <p:bldP spid="320560" grpId="0"/>
      <p:bldP spid="320561" grpId="0"/>
      <p:bldP spid="320562" grpId="0"/>
      <p:bldP spid="320563" grpId="0"/>
      <p:bldP spid="320564" grpId="0"/>
      <p:bldP spid="320565" grpId="0"/>
      <p:bldP spid="320566" grpId="0"/>
      <p:bldP spid="320567" grpId="0"/>
      <p:bldP spid="320568" grpId="0"/>
      <p:bldP spid="320569" grpId="0"/>
      <p:bldP spid="320570" grpId="0"/>
      <p:bldP spid="320571" grpId="0"/>
      <p:bldP spid="320572" grpId="0"/>
      <p:bldP spid="320573" grpId="0"/>
      <p:bldP spid="320574" grpId="0" animBg="1"/>
      <p:bldP spid="320575" grpId="0" animBg="1"/>
      <p:bldP spid="320576" grpId="0" animBg="1"/>
      <p:bldP spid="320577" grpId="0" animBg="1"/>
      <p:bldP spid="3205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129C25-F150-40C2-A09B-971465323EC6}" type="slidenum">
              <a:rPr lang="zh-TW" altLang="en-US" smtClean="0">
                <a:ea typeface="新細明體" charset="-120"/>
              </a:rPr>
              <a:pPr eaLnBrk="1" hangingPunct="1"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Array Implementation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 flipV="1">
            <a:off x="1981200" y="1676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rot="16200000" flipV="1">
            <a:off x="4800600" y="1752600"/>
            <a:ext cx="83820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2590800" y="12954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1676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506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1066800" y="2819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3048000" y="1295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45068" name="Oval 13"/>
          <p:cNvSpPr>
            <a:spLocks noChangeArrowheads="1"/>
          </p:cNvSpPr>
          <p:nvPr/>
        </p:nvSpPr>
        <p:spPr bwMode="auto">
          <a:xfrm>
            <a:off x="4495800" y="12954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rot="16200000" flipV="1">
            <a:off x="5715000" y="2895600"/>
            <a:ext cx="83820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070" name="Oval 15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4953000" y="1295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7391400" y="1233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7391400" y="2452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7391400" y="3519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685800" y="20716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685800" y="31384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7315200" y="685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</a:t>
            </a:r>
          </a:p>
        </p:txBody>
      </p:sp>
      <p:sp>
        <p:nvSpPr>
          <p:cNvPr id="45078" name="Text Box 25"/>
          <p:cNvSpPr txBox="1">
            <a:spLocks noChangeArrowheads="1"/>
          </p:cNvSpPr>
          <p:nvPr/>
        </p:nvSpPr>
        <p:spPr bwMode="auto">
          <a:xfrm>
            <a:off x="2133600" y="2438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45079" name="Text Box 26"/>
          <p:cNvSpPr txBox="1">
            <a:spLocks noChangeArrowheads="1"/>
          </p:cNvSpPr>
          <p:nvPr/>
        </p:nvSpPr>
        <p:spPr bwMode="auto">
          <a:xfrm>
            <a:off x="1219200" y="3581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45080" name="Text Box 27"/>
          <p:cNvSpPr txBox="1">
            <a:spLocks noChangeArrowheads="1"/>
          </p:cNvSpPr>
          <p:nvPr/>
        </p:nvSpPr>
        <p:spPr bwMode="auto">
          <a:xfrm>
            <a:off x="6781800" y="3581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45081" name="Text Box 28"/>
          <p:cNvSpPr txBox="1">
            <a:spLocks noChangeArrowheads="1"/>
          </p:cNvSpPr>
          <p:nvPr/>
        </p:nvSpPr>
        <p:spPr bwMode="auto">
          <a:xfrm>
            <a:off x="5867400" y="2438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375837" name="Rectangle 2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45083" name="Text Box 30"/>
          <p:cNvSpPr txBox="1">
            <a:spLocks noChangeArrowheads="1"/>
          </p:cNvSpPr>
          <p:nvPr/>
        </p:nvSpPr>
        <p:spPr bwMode="auto">
          <a:xfrm>
            <a:off x="228600" y="4267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array:</a:t>
            </a:r>
          </a:p>
        </p:txBody>
      </p: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19812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375840" name="Rectangle 32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41" name="Rectangle 33"/>
          <p:cNvSpPr>
            <a:spLocks noChangeArrowheads="1"/>
          </p:cNvSpPr>
          <p:nvPr/>
        </p:nvSpPr>
        <p:spPr bwMode="auto">
          <a:xfrm>
            <a:off x="32004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C</a:t>
            </a:r>
          </a:p>
        </p:txBody>
      </p:sp>
      <p:sp>
        <p:nvSpPr>
          <p:cNvPr id="375842" name="Rectangle 34"/>
          <p:cNvSpPr>
            <a:spLocks noChangeArrowheads="1"/>
          </p:cNvSpPr>
          <p:nvPr/>
        </p:nvSpPr>
        <p:spPr bwMode="auto">
          <a:xfrm>
            <a:off x="38100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43" name="Rectangle 35"/>
          <p:cNvSpPr>
            <a:spLocks noChangeArrowheads="1"/>
          </p:cNvSpPr>
          <p:nvPr/>
        </p:nvSpPr>
        <p:spPr bwMode="auto">
          <a:xfrm>
            <a:off x="44196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44" name="Rectangle 36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56388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6248400" y="4648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5092" name="Text Box 39"/>
          <p:cNvSpPr txBox="1">
            <a:spLocks noChangeArrowheads="1"/>
          </p:cNvSpPr>
          <p:nvPr/>
        </p:nvSpPr>
        <p:spPr bwMode="auto">
          <a:xfrm>
            <a:off x="20574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[1]</a:t>
            </a:r>
          </a:p>
        </p:txBody>
      </p:sp>
      <p:sp>
        <p:nvSpPr>
          <p:cNvPr id="45093" name="Text Box 40"/>
          <p:cNvSpPr txBox="1">
            <a:spLocks noChangeArrowheads="1"/>
          </p:cNvSpPr>
          <p:nvPr/>
        </p:nvSpPr>
        <p:spPr bwMode="auto">
          <a:xfrm>
            <a:off x="26670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[2]</a:t>
            </a:r>
          </a:p>
        </p:txBody>
      </p:sp>
      <p:sp>
        <p:nvSpPr>
          <p:cNvPr id="45094" name="Text Box 41"/>
          <p:cNvSpPr txBox="1">
            <a:spLocks noChangeArrowheads="1"/>
          </p:cNvSpPr>
          <p:nvPr/>
        </p:nvSpPr>
        <p:spPr bwMode="auto">
          <a:xfrm>
            <a:off x="32766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[3]</a:t>
            </a:r>
          </a:p>
        </p:txBody>
      </p:sp>
      <p:sp>
        <p:nvSpPr>
          <p:cNvPr id="45095" name="Text Box 42"/>
          <p:cNvSpPr txBox="1">
            <a:spLocks noChangeArrowheads="1"/>
          </p:cNvSpPr>
          <p:nvPr/>
        </p:nvSpPr>
        <p:spPr bwMode="auto">
          <a:xfrm>
            <a:off x="38862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[4]</a:t>
            </a:r>
          </a:p>
        </p:txBody>
      </p:sp>
      <p:sp>
        <p:nvSpPr>
          <p:cNvPr id="45096" name="Text Box 43"/>
          <p:cNvSpPr txBox="1">
            <a:spLocks noChangeArrowheads="1"/>
          </p:cNvSpPr>
          <p:nvPr/>
        </p:nvSpPr>
        <p:spPr bwMode="auto">
          <a:xfrm>
            <a:off x="44958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[5]</a:t>
            </a:r>
          </a:p>
        </p:txBody>
      </p:sp>
      <p:sp>
        <p:nvSpPr>
          <p:cNvPr id="45097" name="Text Box 44"/>
          <p:cNvSpPr txBox="1">
            <a:spLocks noChangeArrowheads="1"/>
          </p:cNvSpPr>
          <p:nvPr/>
        </p:nvSpPr>
        <p:spPr bwMode="auto">
          <a:xfrm>
            <a:off x="51054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[6]</a:t>
            </a:r>
          </a:p>
        </p:txBody>
      </p:sp>
      <p:sp>
        <p:nvSpPr>
          <p:cNvPr id="45098" name="Text Box 45"/>
          <p:cNvSpPr txBox="1">
            <a:spLocks noChangeArrowheads="1"/>
          </p:cNvSpPr>
          <p:nvPr/>
        </p:nvSpPr>
        <p:spPr bwMode="auto">
          <a:xfrm>
            <a:off x="57150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[7]</a:t>
            </a:r>
          </a:p>
        </p:txBody>
      </p:sp>
      <p:sp>
        <p:nvSpPr>
          <p:cNvPr id="45099" name="Text Box 46"/>
          <p:cNvSpPr txBox="1">
            <a:spLocks noChangeArrowheads="1"/>
          </p:cNvSpPr>
          <p:nvPr/>
        </p:nvSpPr>
        <p:spPr bwMode="auto">
          <a:xfrm>
            <a:off x="63246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[8]</a:t>
            </a:r>
          </a:p>
        </p:txBody>
      </p:sp>
      <p:sp>
        <p:nvSpPr>
          <p:cNvPr id="45100" name="Text Box 52"/>
          <p:cNvSpPr txBox="1">
            <a:spLocks noChangeArrowheads="1"/>
          </p:cNvSpPr>
          <p:nvPr/>
        </p:nvSpPr>
        <p:spPr bwMode="auto">
          <a:xfrm>
            <a:off x="14478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[0]</a:t>
            </a:r>
          </a:p>
        </p:txBody>
      </p:sp>
      <p:sp>
        <p:nvSpPr>
          <p:cNvPr id="375861" name="Rectangle 53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45102" name="Text Box 54"/>
          <p:cNvSpPr txBox="1">
            <a:spLocks noChangeArrowheads="1"/>
          </p:cNvSpPr>
          <p:nvPr/>
        </p:nvSpPr>
        <p:spPr bwMode="auto">
          <a:xfrm>
            <a:off x="2286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array:</a:t>
            </a:r>
          </a:p>
        </p:txBody>
      </p:sp>
      <p:sp>
        <p:nvSpPr>
          <p:cNvPr id="375863" name="Rectangle 55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64" name="Rectangle 56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375865" name="Rectangle 57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66" name="Rectangle 58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67" name="Rectangle 59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68" name="Rectangle 60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C</a:t>
            </a:r>
          </a:p>
        </p:txBody>
      </p:sp>
      <p:sp>
        <p:nvSpPr>
          <p:cNvPr id="375869" name="Rectangle 61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5870" name="Rectangle 62"/>
          <p:cNvSpPr>
            <a:spLocks noChangeArrowheads="1"/>
          </p:cNvSpPr>
          <p:nvPr/>
        </p:nvSpPr>
        <p:spPr bwMode="auto">
          <a:xfrm>
            <a:off x="6248400" y="5943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5111" name="Text Box 63"/>
          <p:cNvSpPr txBox="1">
            <a:spLocks noChangeArrowheads="1"/>
          </p:cNvSpPr>
          <p:nvPr/>
        </p:nvSpPr>
        <p:spPr bwMode="auto">
          <a:xfrm>
            <a:off x="20574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[1]</a:t>
            </a:r>
          </a:p>
        </p:txBody>
      </p:sp>
      <p:sp>
        <p:nvSpPr>
          <p:cNvPr id="45112" name="Text Box 64"/>
          <p:cNvSpPr txBox="1">
            <a:spLocks noChangeArrowheads="1"/>
          </p:cNvSpPr>
          <p:nvPr/>
        </p:nvSpPr>
        <p:spPr bwMode="auto">
          <a:xfrm>
            <a:off x="26670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[2]</a:t>
            </a:r>
          </a:p>
        </p:txBody>
      </p:sp>
      <p:sp>
        <p:nvSpPr>
          <p:cNvPr id="45113" name="Text Box 65"/>
          <p:cNvSpPr txBox="1">
            <a:spLocks noChangeArrowheads="1"/>
          </p:cNvSpPr>
          <p:nvPr/>
        </p:nvSpPr>
        <p:spPr bwMode="auto">
          <a:xfrm>
            <a:off x="32766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[3]</a:t>
            </a:r>
          </a:p>
        </p:txBody>
      </p:sp>
      <p:sp>
        <p:nvSpPr>
          <p:cNvPr id="45114" name="Text Box 66"/>
          <p:cNvSpPr txBox="1">
            <a:spLocks noChangeArrowheads="1"/>
          </p:cNvSpPr>
          <p:nvPr/>
        </p:nvSpPr>
        <p:spPr bwMode="auto">
          <a:xfrm>
            <a:off x="38862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[4]</a:t>
            </a:r>
          </a:p>
        </p:txBody>
      </p:sp>
      <p:sp>
        <p:nvSpPr>
          <p:cNvPr id="45115" name="Text Box 67"/>
          <p:cNvSpPr txBox="1">
            <a:spLocks noChangeArrowheads="1"/>
          </p:cNvSpPr>
          <p:nvPr/>
        </p:nvSpPr>
        <p:spPr bwMode="auto">
          <a:xfrm>
            <a:off x="44958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[5]</a:t>
            </a:r>
          </a:p>
        </p:txBody>
      </p:sp>
      <p:sp>
        <p:nvSpPr>
          <p:cNvPr id="45116" name="Text Box 68"/>
          <p:cNvSpPr txBox="1">
            <a:spLocks noChangeArrowheads="1"/>
          </p:cNvSpPr>
          <p:nvPr/>
        </p:nvSpPr>
        <p:spPr bwMode="auto">
          <a:xfrm>
            <a:off x="51054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[6]</a:t>
            </a:r>
          </a:p>
        </p:txBody>
      </p:sp>
      <p:sp>
        <p:nvSpPr>
          <p:cNvPr id="45117" name="Text Box 69"/>
          <p:cNvSpPr txBox="1">
            <a:spLocks noChangeArrowheads="1"/>
          </p:cNvSpPr>
          <p:nvPr/>
        </p:nvSpPr>
        <p:spPr bwMode="auto">
          <a:xfrm>
            <a:off x="57150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[7]</a:t>
            </a:r>
          </a:p>
        </p:txBody>
      </p:sp>
      <p:sp>
        <p:nvSpPr>
          <p:cNvPr id="45118" name="Text Box 70"/>
          <p:cNvSpPr txBox="1">
            <a:spLocks noChangeArrowheads="1"/>
          </p:cNvSpPr>
          <p:nvPr/>
        </p:nvSpPr>
        <p:spPr bwMode="auto">
          <a:xfrm>
            <a:off x="63246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[8]</a:t>
            </a:r>
          </a:p>
        </p:txBody>
      </p:sp>
      <p:sp>
        <p:nvSpPr>
          <p:cNvPr id="45119" name="Text Box 71"/>
          <p:cNvSpPr txBox="1">
            <a:spLocks noChangeArrowheads="1"/>
          </p:cNvSpPr>
          <p:nvPr/>
        </p:nvSpPr>
        <p:spPr bwMode="auto">
          <a:xfrm>
            <a:off x="1447800" y="5562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[0]</a:t>
            </a:r>
          </a:p>
        </p:txBody>
      </p:sp>
      <p:sp>
        <p:nvSpPr>
          <p:cNvPr id="375880" name="Text Box 72"/>
          <p:cNvSpPr txBox="1">
            <a:spLocks noChangeArrowheads="1"/>
          </p:cNvSpPr>
          <p:nvPr/>
        </p:nvSpPr>
        <p:spPr bwMode="auto">
          <a:xfrm>
            <a:off x="7315200" y="4953000"/>
            <a:ext cx="1828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A lot of unused space for non-complete binary tree</a:t>
            </a:r>
          </a:p>
        </p:txBody>
      </p:sp>
      <p:sp>
        <p:nvSpPr>
          <p:cNvPr id="375881" name="Line 73"/>
          <p:cNvSpPr>
            <a:spLocks noChangeShapeType="1"/>
          </p:cNvSpPr>
          <p:nvPr/>
        </p:nvSpPr>
        <p:spPr bwMode="auto">
          <a:xfrm flipH="1" flipV="1">
            <a:off x="6553200" y="4953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5882" name="Line 74"/>
          <p:cNvSpPr>
            <a:spLocks noChangeShapeType="1"/>
          </p:cNvSpPr>
          <p:nvPr/>
        </p:nvSpPr>
        <p:spPr bwMode="auto">
          <a:xfrm flipH="1">
            <a:off x="6553200" y="5486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5123" name="Text Box 75"/>
          <p:cNvSpPr txBox="1">
            <a:spLocks noChangeArrowheads="1"/>
          </p:cNvSpPr>
          <p:nvPr/>
        </p:nvSpPr>
        <p:spPr bwMode="auto">
          <a:xfrm>
            <a:off x="2590800" y="320040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These 2 trees are different! (see the array content)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5" grpId="0"/>
      <p:bldP spid="375826" grpId="0"/>
      <p:bldP spid="375827" grpId="0"/>
      <p:bldP spid="375829" grpId="0" animBg="1"/>
      <p:bldP spid="375830" grpId="0" animBg="1"/>
      <p:bldP spid="375832" grpId="0"/>
      <p:bldP spid="375837" grpId="0" animBg="1"/>
      <p:bldP spid="375839" grpId="0" animBg="1"/>
      <p:bldP spid="375840" grpId="0" animBg="1"/>
      <p:bldP spid="375841" grpId="0" animBg="1"/>
      <p:bldP spid="375842" grpId="0" animBg="1"/>
      <p:bldP spid="375843" grpId="0" animBg="1"/>
      <p:bldP spid="375844" grpId="0" animBg="1"/>
      <p:bldP spid="375845" grpId="0" animBg="1"/>
      <p:bldP spid="375846" grpId="0" animBg="1"/>
      <p:bldP spid="375861" grpId="0" animBg="1"/>
      <p:bldP spid="375863" grpId="0" animBg="1"/>
      <p:bldP spid="375864" grpId="0" animBg="1"/>
      <p:bldP spid="375865" grpId="0" animBg="1"/>
      <p:bldP spid="375866" grpId="0" animBg="1"/>
      <p:bldP spid="375867" grpId="0" animBg="1"/>
      <p:bldP spid="375868" grpId="0" animBg="1"/>
      <p:bldP spid="375869" grpId="0" animBg="1"/>
      <p:bldP spid="375870" grpId="0" animBg="1"/>
      <p:bldP spid="375880" grpId="0"/>
      <p:bldP spid="375881" grpId="0" animBg="1"/>
      <p:bldP spid="3758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F696DC-F112-4FE0-93C0-F868AD53C53F}" type="slidenum">
              <a:rPr lang="zh-TW" altLang="en-US" smtClean="0">
                <a:ea typeface="新細明體" charset="-120"/>
              </a:rPr>
              <a:pPr eaLnBrk="1" hangingPunct="1"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Indicating Unused Nodes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716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" y="233045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array: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9812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5908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004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C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8100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4196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0292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6388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248400" y="225425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378904" name="Text Box 24"/>
          <p:cNvSpPr txBox="1">
            <a:spLocks noChangeArrowheads="1"/>
          </p:cNvSpPr>
          <p:nvPr/>
        </p:nvSpPr>
        <p:spPr bwMode="auto">
          <a:xfrm>
            <a:off x="4800600" y="332105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Assign a special or invalid value (e.g. -1, ‘\0’)</a:t>
            </a:r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 flipH="1" flipV="1">
            <a:off x="2895600" y="271145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06" name="Line 26"/>
          <p:cNvSpPr>
            <a:spLocks noChangeShapeType="1"/>
          </p:cNvSpPr>
          <p:nvPr/>
        </p:nvSpPr>
        <p:spPr bwMode="auto">
          <a:xfrm flipH="1" flipV="1">
            <a:off x="4114800" y="2711450"/>
            <a:ext cx="762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07" name="Line 27"/>
          <p:cNvSpPr>
            <a:spLocks noChangeShapeType="1"/>
          </p:cNvSpPr>
          <p:nvPr/>
        </p:nvSpPr>
        <p:spPr bwMode="auto">
          <a:xfrm flipV="1">
            <a:off x="5181600" y="2711450"/>
            <a:ext cx="1371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08" name="Rectangle 28"/>
          <p:cNvSpPr>
            <a:spLocks noChangeArrowheads="1"/>
          </p:cNvSpPr>
          <p:nvPr/>
        </p:nvSpPr>
        <p:spPr bwMode="auto">
          <a:xfrm>
            <a:off x="13716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996633"/>
                </a:solidFill>
                <a:ea typeface="新細明體" charset="-120"/>
              </a:rPr>
              <a:t>A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228600" y="4662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array:</a:t>
            </a:r>
          </a:p>
        </p:txBody>
      </p:sp>
      <p:sp>
        <p:nvSpPr>
          <p:cNvPr id="378910" name="Rectangle 30"/>
          <p:cNvSpPr>
            <a:spLocks noChangeArrowheads="1"/>
          </p:cNvSpPr>
          <p:nvPr/>
        </p:nvSpPr>
        <p:spPr bwMode="auto">
          <a:xfrm>
            <a:off x="19812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B</a:t>
            </a:r>
          </a:p>
        </p:txBody>
      </p:sp>
      <p:sp>
        <p:nvSpPr>
          <p:cNvPr id="378911" name="Rectangle 31"/>
          <p:cNvSpPr>
            <a:spLocks noChangeArrowheads="1"/>
          </p:cNvSpPr>
          <p:nvPr/>
        </p:nvSpPr>
        <p:spPr bwMode="auto">
          <a:xfrm>
            <a:off x="25908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12" name="Rectangle 32"/>
          <p:cNvSpPr>
            <a:spLocks noChangeArrowheads="1"/>
          </p:cNvSpPr>
          <p:nvPr/>
        </p:nvSpPr>
        <p:spPr bwMode="auto">
          <a:xfrm>
            <a:off x="32004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C</a:t>
            </a:r>
          </a:p>
        </p:txBody>
      </p:sp>
      <p:sp>
        <p:nvSpPr>
          <p:cNvPr id="378913" name="Rectangle 33"/>
          <p:cNvSpPr>
            <a:spLocks noChangeArrowheads="1"/>
          </p:cNvSpPr>
          <p:nvPr/>
        </p:nvSpPr>
        <p:spPr bwMode="auto">
          <a:xfrm>
            <a:off x="38100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14" name="Rectangle 34"/>
          <p:cNvSpPr>
            <a:spLocks noChangeArrowheads="1"/>
          </p:cNvSpPr>
          <p:nvPr/>
        </p:nvSpPr>
        <p:spPr bwMode="auto">
          <a:xfrm>
            <a:off x="44196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15" name="Rectangle 35"/>
          <p:cNvSpPr>
            <a:spLocks noChangeArrowheads="1"/>
          </p:cNvSpPr>
          <p:nvPr/>
        </p:nvSpPr>
        <p:spPr bwMode="auto">
          <a:xfrm>
            <a:off x="50292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16" name="Rectangle 36"/>
          <p:cNvSpPr>
            <a:spLocks noChangeArrowheads="1"/>
          </p:cNvSpPr>
          <p:nvPr/>
        </p:nvSpPr>
        <p:spPr bwMode="auto">
          <a:xfrm>
            <a:off x="56388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17" name="Rectangle 37"/>
          <p:cNvSpPr>
            <a:spLocks noChangeArrowheads="1"/>
          </p:cNvSpPr>
          <p:nvPr/>
        </p:nvSpPr>
        <p:spPr bwMode="auto">
          <a:xfrm>
            <a:off x="6248400" y="45720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378930" name="Rectangle 50"/>
          <p:cNvSpPr>
            <a:spLocks noChangeArrowheads="1"/>
          </p:cNvSpPr>
          <p:nvPr/>
        </p:nvSpPr>
        <p:spPr bwMode="auto">
          <a:xfrm>
            <a:off x="13716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78931" name="Text Box 51"/>
          <p:cNvSpPr txBox="1">
            <a:spLocks noChangeArrowheads="1"/>
          </p:cNvSpPr>
          <p:nvPr/>
        </p:nvSpPr>
        <p:spPr bwMode="auto">
          <a:xfrm>
            <a:off x="76200" y="55308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additional array:</a:t>
            </a:r>
          </a:p>
        </p:txBody>
      </p:sp>
      <p:sp>
        <p:nvSpPr>
          <p:cNvPr id="378932" name="Rectangle 52"/>
          <p:cNvSpPr>
            <a:spLocks noChangeArrowheads="1"/>
          </p:cNvSpPr>
          <p:nvPr/>
        </p:nvSpPr>
        <p:spPr bwMode="auto">
          <a:xfrm>
            <a:off x="19812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78933" name="Rectangle 53"/>
          <p:cNvSpPr>
            <a:spLocks noChangeArrowheads="1"/>
          </p:cNvSpPr>
          <p:nvPr/>
        </p:nvSpPr>
        <p:spPr bwMode="auto">
          <a:xfrm>
            <a:off x="25908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34" name="Rectangle 5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78935" name="Rectangle 55"/>
          <p:cNvSpPr>
            <a:spLocks noChangeArrowheads="1"/>
          </p:cNvSpPr>
          <p:nvPr/>
        </p:nvSpPr>
        <p:spPr bwMode="auto">
          <a:xfrm>
            <a:off x="38100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36" name="Rectangle 56"/>
          <p:cNvSpPr>
            <a:spLocks noChangeArrowheads="1"/>
          </p:cNvSpPr>
          <p:nvPr/>
        </p:nvSpPr>
        <p:spPr bwMode="auto">
          <a:xfrm>
            <a:off x="44196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37" name="Rectangle 57"/>
          <p:cNvSpPr>
            <a:spLocks noChangeArrowheads="1"/>
          </p:cNvSpPr>
          <p:nvPr/>
        </p:nvSpPr>
        <p:spPr bwMode="auto">
          <a:xfrm>
            <a:off x="50292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38" name="Rectangle 58"/>
          <p:cNvSpPr>
            <a:spLocks noChangeArrowheads="1"/>
          </p:cNvSpPr>
          <p:nvPr/>
        </p:nvSpPr>
        <p:spPr bwMode="auto">
          <a:xfrm>
            <a:off x="56388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39" name="Rectangle 59"/>
          <p:cNvSpPr>
            <a:spLocks noChangeArrowheads="1"/>
          </p:cNvSpPr>
          <p:nvPr/>
        </p:nvSpPr>
        <p:spPr bwMode="auto">
          <a:xfrm>
            <a:off x="6248400" y="5562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378949" name="Line 69"/>
          <p:cNvSpPr>
            <a:spLocks noChangeShapeType="1"/>
          </p:cNvSpPr>
          <p:nvPr/>
        </p:nvSpPr>
        <p:spPr bwMode="auto">
          <a:xfrm flipV="1">
            <a:off x="28956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0" name="Line 70"/>
          <p:cNvSpPr>
            <a:spLocks noChangeShapeType="1"/>
          </p:cNvSpPr>
          <p:nvPr/>
        </p:nvSpPr>
        <p:spPr bwMode="auto">
          <a:xfrm flipV="1">
            <a:off x="41148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1" name="Line 71"/>
          <p:cNvSpPr>
            <a:spLocks noChangeShapeType="1"/>
          </p:cNvSpPr>
          <p:nvPr/>
        </p:nvSpPr>
        <p:spPr bwMode="auto">
          <a:xfrm flipV="1"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2" name="Line 72"/>
          <p:cNvSpPr>
            <a:spLocks noChangeShapeType="1"/>
          </p:cNvSpPr>
          <p:nvPr/>
        </p:nvSpPr>
        <p:spPr bwMode="auto">
          <a:xfrm flipV="1">
            <a:off x="53340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3" name="Line 73"/>
          <p:cNvSpPr>
            <a:spLocks noChangeShapeType="1"/>
          </p:cNvSpPr>
          <p:nvPr/>
        </p:nvSpPr>
        <p:spPr bwMode="auto">
          <a:xfrm flipV="1">
            <a:off x="59436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4" name="Line 74"/>
          <p:cNvSpPr>
            <a:spLocks noChangeShapeType="1"/>
          </p:cNvSpPr>
          <p:nvPr/>
        </p:nvSpPr>
        <p:spPr bwMode="auto">
          <a:xfrm flipV="1">
            <a:off x="65532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78955" name="Text Box 75"/>
          <p:cNvSpPr txBox="1">
            <a:spLocks noChangeArrowheads="1"/>
          </p:cNvSpPr>
          <p:nvPr/>
        </p:nvSpPr>
        <p:spPr bwMode="auto">
          <a:xfrm>
            <a:off x="6934200" y="4648200"/>
            <a:ext cx="2057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Create another boolean array to indicate the unused node</a:t>
            </a:r>
          </a:p>
        </p:txBody>
      </p:sp>
      <p:sp>
        <p:nvSpPr>
          <p:cNvPr id="46125" name="Text Box 76"/>
          <p:cNvSpPr txBox="1">
            <a:spLocks noChangeArrowheads="1"/>
          </p:cNvSpPr>
          <p:nvPr/>
        </p:nvSpPr>
        <p:spPr bwMode="auto">
          <a:xfrm>
            <a:off x="228600" y="181133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Method 1:</a:t>
            </a:r>
          </a:p>
        </p:txBody>
      </p:sp>
      <p:sp>
        <p:nvSpPr>
          <p:cNvPr id="378957" name="Text Box 77"/>
          <p:cNvSpPr txBox="1">
            <a:spLocks noChangeArrowheads="1"/>
          </p:cNvSpPr>
          <p:nvPr/>
        </p:nvSpPr>
        <p:spPr bwMode="auto">
          <a:xfrm>
            <a:off x="228600" y="4191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Method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5" dur="500" fill="hold"/>
                                        <p:tgtEl>
                                          <p:spTgt spid="3789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789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0" dur="500" fill="hold"/>
                                        <p:tgtEl>
                                          <p:spTgt spid="3789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3789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5" dur="500" fill="hold"/>
                                        <p:tgtEl>
                                          <p:spTgt spid="3789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789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0" dur="500" fill="hold"/>
                                        <p:tgtEl>
                                          <p:spTgt spid="3789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3789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7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4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5" dur="500" fill="hold"/>
                                        <p:tgtEl>
                                          <p:spTgt spid="378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78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0" dur="500" fill="hold"/>
                                        <p:tgtEl>
                                          <p:spTgt spid="378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6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378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7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4" grpId="0"/>
      <p:bldP spid="378905" grpId="0" animBg="1"/>
      <p:bldP spid="378906" grpId="0" animBg="1"/>
      <p:bldP spid="378907" grpId="0" animBg="1"/>
      <p:bldP spid="378908" grpId="0" animBg="1"/>
      <p:bldP spid="378909" grpId="0"/>
      <p:bldP spid="378910" grpId="0" animBg="1"/>
      <p:bldP spid="378911" grpId="0" animBg="1"/>
      <p:bldP spid="378912" grpId="0" animBg="1"/>
      <p:bldP spid="378913" grpId="0" animBg="1"/>
      <p:bldP spid="378914" grpId="0" animBg="1"/>
      <p:bldP spid="378915" grpId="0" animBg="1"/>
      <p:bldP spid="378916" grpId="0" animBg="1"/>
      <p:bldP spid="378917" grpId="0" animBg="1"/>
      <p:bldP spid="378930" grpId="0" animBg="1"/>
      <p:bldP spid="378931" grpId="0"/>
      <p:bldP spid="378932" grpId="0" animBg="1"/>
      <p:bldP spid="378933" grpId="0" animBg="1"/>
      <p:bldP spid="378933" grpId="1"/>
      <p:bldP spid="378933" grpId="2"/>
      <p:bldP spid="378934" grpId="0" animBg="1"/>
      <p:bldP spid="378935" grpId="0" animBg="1"/>
      <p:bldP spid="378935" grpId="1"/>
      <p:bldP spid="378935" grpId="2"/>
      <p:bldP spid="378936" grpId="0" animBg="1"/>
      <p:bldP spid="378936" grpId="1"/>
      <p:bldP spid="378936" grpId="2"/>
      <p:bldP spid="378937" grpId="0" animBg="1"/>
      <p:bldP spid="378937" grpId="1"/>
      <p:bldP spid="378937" grpId="2"/>
      <p:bldP spid="378938" grpId="0" animBg="1"/>
      <p:bldP spid="378938" grpId="1"/>
      <p:bldP spid="378938" grpId="2"/>
      <p:bldP spid="378939" grpId="0" animBg="1"/>
      <p:bldP spid="378939" grpId="1"/>
      <p:bldP spid="378939" grpId="2"/>
      <p:bldP spid="378949" grpId="0" animBg="1"/>
      <p:bldP spid="378950" grpId="0" animBg="1"/>
      <p:bldP spid="378951" grpId="0" animBg="1"/>
      <p:bldP spid="378952" grpId="0" animBg="1"/>
      <p:bldP spid="378953" grpId="0" animBg="1"/>
      <p:bldP spid="378954" grpId="0" animBg="1"/>
      <p:bldP spid="378955" grpId="0"/>
      <p:bldP spid="3789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3633E5-F0B7-4F4D-88DB-BD3D3141960A}" type="slidenum">
              <a:rPr lang="zh-TW" altLang="en-US" smtClean="0">
                <a:ea typeface="新細明體" charset="-120"/>
              </a:rPr>
              <a:pPr eaLnBrk="1" hangingPunct="1"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Binary Tree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DA641-0683-46FB-AF2B-E036D4FF6A03}" type="slidenum">
              <a:rPr lang="zh-TW" altLang="en-US" smtClean="0">
                <a:ea typeface="新細明體" charset="-120"/>
              </a:rPr>
              <a:pPr eaLnBrk="1" hangingPunct="1"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Memory Efficiency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For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complete</a:t>
            </a:r>
            <a:r>
              <a:rPr lang="en-US" altLang="zh-TW" b="1" dirty="0">
                <a:ea typeface="新細明體" charset="-120"/>
              </a:rPr>
              <a:t> binary tree</a:t>
            </a:r>
            <a:r>
              <a:rPr lang="en-US" altLang="zh-TW" dirty="0">
                <a:ea typeface="新細明體" charset="-120"/>
              </a:rPr>
              <a:t>, array implementation is a very good approach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Simple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Utilize the memory very well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But for other binary trees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Much memory has been wasted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EDEC-6B3B-3642-A8E2-FACEEE33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0953-49F7-684B-A692-348EF3B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binary tree of height h, what is the smallest tree, plot it (sketch the key topology)</a:t>
            </a:r>
          </a:p>
          <a:p>
            <a:r>
              <a:rPr lang="en-US" dirty="0"/>
              <a:t>For a binary tree of height h, what is the largest tree, plot it (sketch the key topology)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4700-CA8D-2C4A-A64A-CEA0C13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250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FA30ED-C6BE-4AB8-B901-DB21B39BB557}" type="slidenum">
              <a:rPr lang="zh-TW" altLang="en-US" smtClean="0">
                <a:ea typeface="新細明體" charset="-120"/>
              </a:rPr>
              <a:pPr eaLnBrk="1" hangingPunct="1"/>
              <a:t>22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Depth and node number</a:t>
            </a: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 flipV="1">
            <a:off x="3124200" y="1546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 rot="16200000" flipV="1">
            <a:off x="4724400" y="1317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4114800" y="1241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56388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2133600" y="2765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V="1">
            <a:off x="1219200" y="3908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rot="16200000" flipV="1">
            <a:off x="3048000" y="2765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914400" y="4670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 rot="16200000" flipV="1">
            <a:off x="6019800" y="2765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3581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4648200" y="12192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0 (array index)</a:t>
            </a:r>
          </a:p>
        </p:txBody>
      </p:sp>
      <p:sp>
        <p:nvSpPr>
          <p:cNvPr id="43023" name="Oval 16"/>
          <p:cNvSpPr>
            <a:spLocks noChangeArrowheads="1"/>
          </p:cNvSpPr>
          <p:nvPr/>
        </p:nvSpPr>
        <p:spPr bwMode="auto">
          <a:xfrm>
            <a:off x="2743200" y="2384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 rot="16200000" flipV="1">
            <a:off x="2133600" y="3908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5" name="Oval 18"/>
          <p:cNvSpPr>
            <a:spLocks noChangeArrowheads="1"/>
          </p:cNvSpPr>
          <p:nvPr/>
        </p:nvSpPr>
        <p:spPr bwMode="auto">
          <a:xfrm>
            <a:off x="2743200" y="4670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3026" name="Oval 19"/>
          <p:cNvSpPr>
            <a:spLocks noChangeArrowheads="1"/>
          </p:cNvSpPr>
          <p:nvPr/>
        </p:nvSpPr>
        <p:spPr bwMode="auto">
          <a:xfrm>
            <a:off x="6629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 flipV="1">
            <a:off x="5029200" y="2765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028" name="Oval 21"/>
          <p:cNvSpPr>
            <a:spLocks noChangeArrowheads="1"/>
          </p:cNvSpPr>
          <p:nvPr/>
        </p:nvSpPr>
        <p:spPr bwMode="auto">
          <a:xfrm>
            <a:off x="4724400" y="3527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1828800" y="3527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7391400" y="123348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0      2</a:t>
            </a:r>
            <a:r>
              <a:rPr lang="en-US" altLang="zh-TW" baseline="30000" dirty="0">
                <a:solidFill>
                  <a:srgbClr val="0066FF"/>
                </a:solidFill>
                <a:ea typeface="新細明體" charset="-120"/>
              </a:rPr>
              <a:t>0</a:t>
            </a: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7391400" y="245268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1      2</a:t>
            </a:r>
            <a:r>
              <a:rPr lang="en-US" altLang="zh-TW" baseline="30000" dirty="0">
                <a:solidFill>
                  <a:srgbClr val="0066FF"/>
                </a:solidFill>
                <a:ea typeface="新細明體" charset="-120"/>
              </a:rPr>
              <a:t>1</a:t>
            </a: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7391400" y="351948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2     2</a:t>
            </a:r>
            <a:r>
              <a:rPr lang="en-US" altLang="zh-TW" baseline="30000" dirty="0">
                <a:solidFill>
                  <a:srgbClr val="0066FF"/>
                </a:solidFill>
                <a:ea typeface="新細明體" charset="-120"/>
              </a:rPr>
              <a:t>2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7391400" y="4724400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3     &lt;= 2</a:t>
            </a:r>
            <a:r>
              <a:rPr lang="en-US" altLang="zh-TW" baseline="30000" dirty="0">
                <a:solidFill>
                  <a:srgbClr val="0066FF"/>
                </a:solidFill>
                <a:ea typeface="新細明體" charset="-120"/>
              </a:rPr>
              <a:t>3</a:t>
            </a:r>
          </a:p>
        </p:txBody>
      </p:sp>
      <p:sp>
        <p:nvSpPr>
          <p:cNvPr id="318492" name="Line 28"/>
          <p:cNvSpPr>
            <a:spLocks noChangeShapeType="1"/>
          </p:cNvSpPr>
          <p:nvPr/>
        </p:nvSpPr>
        <p:spPr bwMode="auto">
          <a:xfrm>
            <a:off x="685800" y="20716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3" name="Line 29"/>
          <p:cNvSpPr>
            <a:spLocks noChangeShapeType="1"/>
          </p:cNvSpPr>
          <p:nvPr/>
        </p:nvSpPr>
        <p:spPr bwMode="auto">
          <a:xfrm>
            <a:off x="685800" y="3138488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>
            <a:off x="685800" y="4267200"/>
            <a:ext cx="7239000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6934200" y="685800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66FF"/>
                </a:solidFill>
                <a:ea typeface="新細明體" charset="-120"/>
              </a:rPr>
              <a:t>Depth.    # nodes</a:t>
            </a:r>
          </a:p>
        </p:txBody>
      </p:sp>
      <p:sp>
        <p:nvSpPr>
          <p:cNvPr id="43038" name="Text Box 32"/>
          <p:cNvSpPr txBox="1">
            <a:spLocks noChangeArrowheads="1"/>
          </p:cNvSpPr>
          <p:nvPr/>
        </p:nvSpPr>
        <p:spPr bwMode="auto">
          <a:xfrm>
            <a:off x="32766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43039" name="Text Box 33"/>
          <p:cNvSpPr txBox="1">
            <a:spLocks noChangeArrowheads="1"/>
          </p:cNvSpPr>
          <p:nvPr/>
        </p:nvSpPr>
        <p:spPr bwMode="auto">
          <a:xfrm>
            <a:off x="6172200" y="2362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22860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43041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43042" name="Text Box 36"/>
          <p:cNvSpPr txBox="1">
            <a:spLocks noChangeArrowheads="1"/>
          </p:cNvSpPr>
          <p:nvPr/>
        </p:nvSpPr>
        <p:spPr bwMode="auto">
          <a:xfrm>
            <a:off x="52578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7086600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43044" name="Text Box 38"/>
          <p:cNvSpPr txBox="1">
            <a:spLocks noChangeArrowheads="1"/>
          </p:cNvSpPr>
          <p:nvPr/>
        </p:nvSpPr>
        <p:spPr bwMode="auto">
          <a:xfrm>
            <a:off x="1371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3276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9E1AB-A915-5C49-A935-9051BF047787}"/>
              </a:ext>
            </a:extLst>
          </p:cNvPr>
          <p:cNvSpPr txBox="1"/>
          <p:nvPr/>
        </p:nvSpPr>
        <p:spPr>
          <a:xfrm>
            <a:off x="838200" y="5638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nodes for depth 0 to depth 2: 1+2+4</a:t>
            </a:r>
          </a:p>
          <a:p>
            <a:r>
              <a:rPr lang="en-US" dirty="0"/>
              <a:t>Generally, 2</a:t>
            </a:r>
            <a:r>
              <a:rPr lang="en-US" baseline="30000" dirty="0"/>
              <a:t>0</a:t>
            </a:r>
            <a:r>
              <a:rPr lang="en-US" dirty="0"/>
              <a:t>+2</a:t>
            </a:r>
            <a:r>
              <a:rPr lang="en-US" baseline="30000" dirty="0"/>
              <a:t>1</a:t>
            </a:r>
            <a:r>
              <a:rPr lang="en-US" dirty="0"/>
              <a:t>+2</a:t>
            </a:r>
            <a:r>
              <a:rPr lang="en-US" baseline="30000" dirty="0"/>
              <a:t>2 </a:t>
            </a:r>
            <a:r>
              <a:rPr lang="en-US" dirty="0"/>
              <a:t>+ … + 2</a:t>
            </a:r>
            <a:r>
              <a:rPr lang="en-US" baseline="30000" dirty="0"/>
              <a:t>d </a:t>
            </a:r>
            <a:r>
              <a:rPr lang="en-US" dirty="0"/>
              <a:t> = 2</a:t>
            </a:r>
            <a:r>
              <a:rPr lang="en-US" baseline="30000" dirty="0"/>
              <a:t>d+1</a:t>
            </a:r>
            <a:r>
              <a:rPr lang="en-US" dirty="0"/>
              <a:t> -1 </a:t>
            </a:r>
            <a:endParaRPr lang="en-US" baseline="30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53CF2C-CD37-4359-91DE-8061CEF668CA}" type="slidenum">
              <a:rPr lang="zh-TW" altLang="en-US" smtClean="0">
                <a:ea typeface="新細明體" charset="-120"/>
              </a:rPr>
              <a:pPr eaLnBrk="1" hangingPunct="1"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Determine the Index of Children</a:t>
            </a:r>
          </a:p>
        </p:txBody>
      </p:sp>
      <p:sp>
        <p:nvSpPr>
          <p:cNvPr id="481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If the array index of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is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, what are the array indexes of the children of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(i.e. node </a:t>
            </a:r>
            <a:r>
              <a:rPr lang="en-US" altLang="zh-TW" i="1"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i="1">
                <a:ea typeface="新細明體" charset="-120"/>
              </a:rPr>
              <a:t>z</a:t>
            </a:r>
            <a:r>
              <a:rPr lang="en-US" altLang="zh-TW">
                <a:ea typeface="新細明體" charset="-120"/>
              </a:rPr>
              <a:t>)?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3429000" y="3810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rot="16200000" flipV="1">
            <a:off x="4343400" y="38100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981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996633"/>
              </a:solidFill>
              <a:ea typeface="新細明體" charset="-120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685800" y="541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 index:</a:t>
            </a:r>
          </a:p>
        </p:txBody>
      </p:sp>
      <p:sp>
        <p:nvSpPr>
          <p:cNvPr id="48139" name="Rectangle 13"/>
          <p:cNvSpPr>
            <a:spLocks noChangeArrowheads="1"/>
          </p:cNvSpPr>
          <p:nvPr/>
        </p:nvSpPr>
        <p:spPr bwMode="auto">
          <a:xfrm>
            <a:off x="25908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48140" name="Rectangle 15"/>
          <p:cNvSpPr>
            <a:spLocks noChangeArrowheads="1"/>
          </p:cNvSpPr>
          <p:nvPr/>
        </p:nvSpPr>
        <p:spPr bwMode="auto">
          <a:xfrm>
            <a:off x="3810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Y</a:t>
            </a:r>
          </a:p>
        </p:txBody>
      </p:sp>
      <p:sp>
        <p:nvSpPr>
          <p:cNvPr id="48141" name="Rectangle 17"/>
          <p:cNvSpPr>
            <a:spLocks noChangeArrowheads="1"/>
          </p:cNvSpPr>
          <p:nvPr/>
        </p:nvSpPr>
        <p:spPr bwMode="auto">
          <a:xfrm>
            <a:off x="44196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Z</a:t>
            </a:r>
          </a:p>
        </p:txBody>
      </p:sp>
      <p:sp>
        <p:nvSpPr>
          <p:cNvPr id="48142" name="Rectangle 18"/>
          <p:cNvSpPr>
            <a:spLocks noChangeArrowheads="1"/>
          </p:cNvSpPr>
          <p:nvPr/>
        </p:nvSpPr>
        <p:spPr bwMode="auto">
          <a:xfrm>
            <a:off x="5029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2667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48144" name="Text Box 29"/>
          <p:cNvSpPr txBox="1">
            <a:spLocks noChangeArrowheads="1"/>
          </p:cNvSpPr>
          <p:nvPr/>
        </p:nvSpPr>
        <p:spPr bwMode="auto">
          <a:xfrm>
            <a:off x="1981200" y="541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-1</a:t>
            </a:r>
          </a:p>
        </p:txBody>
      </p:sp>
      <p:sp>
        <p:nvSpPr>
          <p:cNvPr id="48145" name="Text Box 30"/>
          <p:cNvSpPr txBox="1">
            <a:spLocks noChangeArrowheads="1"/>
          </p:cNvSpPr>
          <p:nvPr/>
        </p:nvSpPr>
        <p:spPr bwMode="auto">
          <a:xfrm>
            <a:off x="32766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8146" name="Text Box 32"/>
          <p:cNvSpPr txBox="1">
            <a:spLocks noChangeArrowheads="1"/>
          </p:cNvSpPr>
          <p:nvPr/>
        </p:nvSpPr>
        <p:spPr bwMode="auto">
          <a:xfrm>
            <a:off x="57150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8147" name="Text Box 33"/>
          <p:cNvSpPr txBox="1">
            <a:spLocks noChangeArrowheads="1"/>
          </p:cNvSpPr>
          <p:nvPr/>
        </p:nvSpPr>
        <p:spPr bwMode="auto">
          <a:xfrm>
            <a:off x="14478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8148" name="Text Box 34"/>
          <p:cNvSpPr txBox="1">
            <a:spLocks noChangeArrowheads="1"/>
          </p:cNvSpPr>
          <p:nvPr/>
        </p:nvSpPr>
        <p:spPr bwMode="auto">
          <a:xfrm>
            <a:off x="37338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+1</a:t>
            </a:r>
          </a:p>
        </p:txBody>
      </p:sp>
      <p:sp>
        <p:nvSpPr>
          <p:cNvPr id="48149" name="Text Box 35"/>
          <p:cNvSpPr txBox="1">
            <a:spLocks noChangeArrowheads="1"/>
          </p:cNvSpPr>
          <p:nvPr/>
        </p:nvSpPr>
        <p:spPr bwMode="auto">
          <a:xfrm>
            <a:off x="43434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+2</a:t>
            </a: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3810000" y="51816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4419600" y="51816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52" name="Text Box 38"/>
          <p:cNvSpPr txBox="1">
            <a:spLocks noChangeArrowheads="1"/>
          </p:cNvSpPr>
          <p:nvPr/>
        </p:nvSpPr>
        <p:spPr bwMode="auto">
          <a:xfrm>
            <a:off x="35814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48153" name="Text Box 39"/>
          <p:cNvSpPr txBox="1">
            <a:spLocks noChangeArrowheads="1"/>
          </p:cNvSpPr>
          <p:nvPr/>
        </p:nvSpPr>
        <p:spPr bwMode="auto">
          <a:xfrm>
            <a:off x="54102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48154" name="Line 40"/>
          <p:cNvSpPr>
            <a:spLocks noChangeShapeType="1"/>
          </p:cNvSpPr>
          <p:nvPr/>
        </p:nvSpPr>
        <p:spPr bwMode="auto">
          <a:xfrm flipV="1">
            <a:off x="29495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55" name="Line 41"/>
          <p:cNvSpPr>
            <a:spLocks noChangeShapeType="1"/>
          </p:cNvSpPr>
          <p:nvPr/>
        </p:nvSpPr>
        <p:spPr bwMode="auto">
          <a:xfrm rot="16200000" flipV="1">
            <a:off x="35052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56" name="Line 42"/>
          <p:cNvSpPr>
            <a:spLocks noChangeShapeType="1"/>
          </p:cNvSpPr>
          <p:nvPr/>
        </p:nvSpPr>
        <p:spPr bwMode="auto">
          <a:xfrm flipV="1">
            <a:off x="47783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57" name="Line 43"/>
          <p:cNvSpPr>
            <a:spLocks noChangeShapeType="1"/>
          </p:cNvSpPr>
          <p:nvPr/>
        </p:nvSpPr>
        <p:spPr bwMode="auto">
          <a:xfrm rot="16200000" flipV="1">
            <a:off x="53340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58" name="Oval 6"/>
          <p:cNvSpPr>
            <a:spLocks noChangeArrowheads="1"/>
          </p:cNvSpPr>
          <p:nvPr/>
        </p:nvSpPr>
        <p:spPr bwMode="auto">
          <a:xfrm>
            <a:off x="49530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Z</a:t>
            </a:r>
          </a:p>
        </p:txBody>
      </p:sp>
      <p:sp>
        <p:nvSpPr>
          <p:cNvPr id="48159" name="Oval 8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Y</a:t>
            </a:r>
          </a:p>
        </p:txBody>
      </p:sp>
      <p:sp>
        <p:nvSpPr>
          <p:cNvPr id="48160" name="Line 44"/>
          <p:cNvSpPr>
            <a:spLocks noChangeShapeType="1"/>
          </p:cNvSpPr>
          <p:nvPr/>
        </p:nvSpPr>
        <p:spPr bwMode="auto">
          <a:xfrm flipV="1">
            <a:off x="4419600" y="31242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3" name="Picture 2" descr="A picture containing sky, device&#10;&#10;Description automatically generated">
            <a:extLst>
              <a:ext uri="{FF2B5EF4-FFF2-40B4-BE49-F238E27FC236}">
                <a16:creationId xmlns:a16="http://schemas.microsoft.com/office/drawing/2014/main" id="{011C7C0B-9757-E341-8678-72701C54D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9" y="2897187"/>
            <a:ext cx="2946532" cy="1751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8" grpId="0" animBg="1"/>
      <p:bldP spid="3461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7968-27D8-CE47-8A45-26E58664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408C-D17C-BB4D-91C4-7A97B874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Hint: let a node be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node at depth d, now figure out its index and also its left child’s index.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661F4-9D0E-EC48-953C-55A5F463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88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C90C89-DB8B-4A0E-B174-322585CA1A36}" type="slidenum">
              <a:rPr lang="zh-TW" altLang="en-US" smtClean="0">
                <a:ea typeface="新細明體" charset="-120"/>
              </a:rPr>
              <a:pPr eaLnBrk="1" hangingPunct="1"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Determine the Index of Parent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If the array index of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is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, what is the array index of the parent of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(i.e. node </a:t>
            </a:r>
            <a:r>
              <a:rPr lang="en-US" altLang="zh-TW" i="1">
                <a:ea typeface="新細明體" charset="-120"/>
              </a:rPr>
              <a:t>w</a:t>
            </a:r>
            <a:r>
              <a:rPr lang="en-US" altLang="zh-TW">
                <a:ea typeface="新細明體" charset="-120"/>
              </a:rPr>
              <a:t>)?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V="1">
            <a:off x="2438400" y="3810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1981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</a:t>
            </a:r>
          </a:p>
        </p:txBody>
      </p:sp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304800" y="541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array index:</a:t>
            </a:r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32004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38100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49163" name="Rectangle 14"/>
          <p:cNvSpPr>
            <a:spLocks noChangeArrowheads="1"/>
          </p:cNvSpPr>
          <p:nvPr/>
        </p:nvSpPr>
        <p:spPr bwMode="auto">
          <a:xfrm>
            <a:off x="44196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5029200" y="57912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solidFill>
                <a:srgbClr val="669900"/>
              </a:solidFill>
              <a:ea typeface="新細明體" charset="-120"/>
            </a:endParaRPr>
          </a:p>
        </p:txBody>
      </p:sp>
      <p:sp>
        <p:nvSpPr>
          <p:cNvPr id="49165" name="Text Box 16"/>
          <p:cNvSpPr txBox="1">
            <a:spLocks noChangeArrowheads="1"/>
          </p:cNvSpPr>
          <p:nvPr/>
        </p:nvSpPr>
        <p:spPr bwMode="auto">
          <a:xfrm>
            <a:off x="3276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49166" name="Text Box 17"/>
          <p:cNvSpPr txBox="1">
            <a:spLocks noChangeArrowheads="1"/>
          </p:cNvSpPr>
          <p:nvPr/>
        </p:nvSpPr>
        <p:spPr bwMode="auto">
          <a:xfrm>
            <a:off x="1676400" y="5410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(n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-1)/2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57150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14478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9169" name="Text Box 26"/>
          <p:cNvSpPr txBox="1">
            <a:spLocks noChangeArrowheads="1"/>
          </p:cNvSpPr>
          <p:nvPr/>
        </p:nvSpPr>
        <p:spPr bwMode="auto">
          <a:xfrm>
            <a:off x="35052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49170" name="Text Box 27"/>
          <p:cNvSpPr txBox="1">
            <a:spLocks noChangeArrowheads="1"/>
          </p:cNvSpPr>
          <p:nvPr/>
        </p:nvSpPr>
        <p:spPr bwMode="auto">
          <a:xfrm>
            <a:off x="26670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49171" name="Text Box 31"/>
          <p:cNvSpPr txBox="1">
            <a:spLocks noChangeArrowheads="1"/>
          </p:cNvSpPr>
          <p:nvPr/>
        </p:nvSpPr>
        <p:spPr bwMode="auto">
          <a:xfrm>
            <a:off x="71628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49172" name="Text Box 32"/>
          <p:cNvSpPr txBox="1">
            <a:spLocks noChangeArrowheads="1"/>
          </p:cNvSpPr>
          <p:nvPr/>
        </p:nvSpPr>
        <p:spPr bwMode="auto">
          <a:xfrm>
            <a:off x="60960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49173" name="Line 33"/>
          <p:cNvSpPr>
            <a:spLocks noChangeShapeType="1"/>
          </p:cNvSpPr>
          <p:nvPr/>
        </p:nvSpPr>
        <p:spPr bwMode="auto">
          <a:xfrm rot="16200000" flipV="1">
            <a:off x="5981700" y="3848100"/>
            <a:ext cx="838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9218" name="Rectangle 34"/>
          <p:cNvSpPr>
            <a:spLocks noChangeArrowheads="1"/>
          </p:cNvSpPr>
          <p:nvPr/>
        </p:nvSpPr>
        <p:spPr bwMode="auto">
          <a:xfrm>
            <a:off x="1905000" y="5181600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75" name="Line 35"/>
          <p:cNvSpPr>
            <a:spLocks noChangeShapeType="1"/>
          </p:cNvSpPr>
          <p:nvPr/>
        </p:nvSpPr>
        <p:spPr bwMode="auto">
          <a:xfrm>
            <a:off x="4648200" y="2971800"/>
            <a:ext cx="0" cy="2514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6" name="Line 36"/>
          <p:cNvSpPr>
            <a:spLocks noChangeShapeType="1"/>
          </p:cNvSpPr>
          <p:nvPr/>
        </p:nvSpPr>
        <p:spPr bwMode="auto">
          <a:xfrm flipV="1">
            <a:off x="19589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7" name="Line 37"/>
          <p:cNvSpPr>
            <a:spLocks noChangeShapeType="1"/>
          </p:cNvSpPr>
          <p:nvPr/>
        </p:nvSpPr>
        <p:spPr bwMode="auto">
          <a:xfrm rot="16200000" flipV="1">
            <a:off x="25146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8" name="Line 38"/>
          <p:cNvSpPr>
            <a:spLocks noChangeShapeType="1"/>
          </p:cNvSpPr>
          <p:nvPr/>
        </p:nvSpPr>
        <p:spPr bwMode="auto">
          <a:xfrm flipV="1">
            <a:off x="65309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9" name="Line 39"/>
          <p:cNvSpPr>
            <a:spLocks noChangeShapeType="1"/>
          </p:cNvSpPr>
          <p:nvPr/>
        </p:nvSpPr>
        <p:spPr bwMode="auto">
          <a:xfrm rot="16200000" flipV="1">
            <a:off x="70866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0" name="Line 40"/>
          <p:cNvSpPr>
            <a:spLocks noChangeShapeType="1"/>
          </p:cNvSpPr>
          <p:nvPr/>
        </p:nvSpPr>
        <p:spPr bwMode="auto">
          <a:xfrm rot="16200000" flipV="1">
            <a:off x="3429000" y="3810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1" name="Line 41"/>
          <p:cNvSpPr>
            <a:spLocks noChangeShapeType="1"/>
          </p:cNvSpPr>
          <p:nvPr/>
        </p:nvSpPr>
        <p:spPr bwMode="auto">
          <a:xfrm flipV="1">
            <a:off x="5464175" y="3810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2" name="Line 42"/>
          <p:cNvSpPr>
            <a:spLocks noChangeShapeType="1"/>
          </p:cNvSpPr>
          <p:nvPr/>
        </p:nvSpPr>
        <p:spPr bwMode="auto">
          <a:xfrm flipV="1">
            <a:off x="3429000" y="31242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3" name="Line 43"/>
          <p:cNvSpPr>
            <a:spLocks noChangeShapeType="1"/>
          </p:cNvSpPr>
          <p:nvPr/>
        </p:nvSpPr>
        <p:spPr bwMode="auto">
          <a:xfrm flipV="1">
            <a:off x="6019800" y="31242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4" name="Oval 7"/>
          <p:cNvSpPr>
            <a:spLocks noChangeArrowheads="1"/>
          </p:cNvSpPr>
          <p:nvPr/>
        </p:nvSpPr>
        <p:spPr bwMode="auto">
          <a:xfrm>
            <a:off x="30480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</a:t>
            </a:r>
          </a:p>
        </p:txBody>
      </p:sp>
      <p:sp>
        <p:nvSpPr>
          <p:cNvPr id="49185" name="Oval 8"/>
          <p:cNvSpPr>
            <a:spLocks noChangeArrowheads="1"/>
          </p:cNvSpPr>
          <p:nvPr/>
        </p:nvSpPr>
        <p:spPr bwMode="auto">
          <a:xfrm>
            <a:off x="21336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49186" name="Oval 29"/>
          <p:cNvSpPr>
            <a:spLocks noChangeArrowheads="1"/>
          </p:cNvSpPr>
          <p:nvPr/>
        </p:nvSpPr>
        <p:spPr bwMode="auto">
          <a:xfrm>
            <a:off x="56388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</a:t>
            </a:r>
          </a:p>
        </p:txBody>
      </p:sp>
      <p:sp>
        <p:nvSpPr>
          <p:cNvPr id="49187" name="Oval 30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7E1623-156B-4C52-903A-0CA85DC95FD0}" type="slidenum">
              <a:rPr lang="zh-TW" altLang="en-US" smtClean="0">
                <a:ea typeface="新細明體" charset="-120"/>
              </a:rPr>
              <a:pPr eaLnBrk="1" hangingPunct="1"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Left or Right Child?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If the array index of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is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, how to determine if node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is the left child or right child?</a:t>
            </a:r>
          </a:p>
        </p:txBody>
      </p:sp>
      <p:sp>
        <p:nvSpPr>
          <p:cNvPr id="50181" name="Text Box 26"/>
          <p:cNvSpPr txBox="1">
            <a:spLocks noChangeArrowheads="1"/>
          </p:cNvSpPr>
          <p:nvPr/>
        </p:nvSpPr>
        <p:spPr bwMode="auto">
          <a:xfrm>
            <a:off x="1295400" y="5410200"/>
            <a:ext cx="2667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 child if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is odd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if (n % 2 == 1) { </a:t>
            </a: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/* left */</a:t>
            </a:r>
            <a:r>
              <a:rPr lang="en-US" altLang="zh-TW">
                <a:ea typeface="新細明體" charset="-120"/>
              </a:rPr>
              <a:t> }</a:t>
            </a:r>
          </a:p>
        </p:txBody>
      </p:sp>
      <p:sp>
        <p:nvSpPr>
          <p:cNvPr id="50182" name="Text Box 27"/>
          <p:cNvSpPr txBox="1">
            <a:spLocks noChangeArrowheads="1"/>
          </p:cNvSpPr>
          <p:nvPr/>
        </p:nvSpPr>
        <p:spPr bwMode="auto">
          <a:xfrm>
            <a:off x="5257800" y="54102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 child if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is even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if (n % 2 == 0) { </a:t>
            </a: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/* right */ </a:t>
            </a:r>
            <a:r>
              <a:rPr lang="en-US" altLang="zh-TW">
                <a:ea typeface="新細明體" charset="-120"/>
              </a:rPr>
              <a:t>}</a:t>
            </a:r>
          </a:p>
        </p:txBody>
      </p:sp>
      <p:sp>
        <p:nvSpPr>
          <p:cNvPr id="50183" name="Line 30"/>
          <p:cNvSpPr>
            <a:spLocks noChangeShapeType="1"/>
          </p:cNvSpPr>
          <p:nvPr/>
        </p:nvSpPr>
        <p:spPr bwMode="auto">
          <a:xfrm flipV="1">
            <a:off x="1981200" y="3810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84" name="Text Box 31"/>
          <p:cNvSpPr txBox="1">
            <a:spLocks noChangeArrowheads="1"/>
          </p:cNvSpPr>
          <p:nvPr/>
        </p:nvSpPr>
        <p:spPr bwMode="auto">
          <a:xfrm>
            <a:off x="21336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50185" name="Text Box 32"/>
          <p:cNvSpPr txBox="1">
            <a:spLocks noChangeArrowheads="1"/>
          </p:cNvSpPr>
          <p:nvPr/>
        </p:nvSpPr>
        <p:spPr bwMode="auto">
          <a:xfrm>
            <a:off x="30480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50186" name="Text Box 33"/>
          <p:cNvSpPr txBox="1">
            <a:spLocks noChangeArrowheads="1"/>
          </p:cNvSpPr>
          <p:nvPr/>
        </p:nvSpPr>
        <p:spPr bwMode="auto">
          <a:xfrm>
            <a:off x="71628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</a:p>
        </p:txBody>
      </p:sp>
      <p:sp>
        <p:nvSpPr>
          <p:cNvPr id="50187" name="Text Box 34"/>
          <p:cNvSpPr txBox="1">
            <a:spLocks noChangeArrowheads="1"/>
          </p:cNvSpPr>
          <p:nvPr/>
        </p:nvSpPr>
        <p:spPr bwMode="auto">
          <a:xfrm>
            <a:off x="60960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?</a:t>
            </a:r>
          </a:p>
        </p:txBody>
      </p:sp>
      <p:sp>
        <p:nvSpPr>
          <p:cNvPr id="50188" name="Line 35"/>
          <p:cNvSpPr>
            <a:spLocks noChangeShapeType="1"/>
          </p:cNvSpPr>
          <p:nvPr/>
        </p:nvSpPr>
        <p:spPr bwMode="auto">
          <a:xfrm rot="16200000" flipV="1">
            <a:off x="5981700" y="3848100"/>
            <a:ext cx="838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89" name="Line 36"/>
          <p:cNvSpPr>
            <a:spLocks noChangeShapeType="1"/>
          </p:cNvSpPr>
          <p:nvPr/>
        </p:nvSpPr>
        <p:spPr bwMode="auto">
          <a:xfrm>
            <a:off x="4648200" y="2971800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0" name="Line 37"/>
          <p:cNvSpPr>
            <a:spLocks noChangeShapeType="1"/>
          </p:cNvSpPr>
          <p:nvPr/>
        </p:nvSpPr>
        <p:spPr bwMode="auto">
          <a:xfrm flipV="1">
            <a:off x="15017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1" name="Line 38"/>
          <p:cNvSpPr>
            <a:spLocks noChangeShapeType="1"/>
          </p:cNvSpPr>
          <p:nvPr/>
        </p:nvSpPr>
        <p:spPr bwMode="auto">
          <a:xfrm rot="16200000" flipV="1">
            <a:off x="20574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2" name="Line 39"/>
          <p:cNvSpPr>
            <a:spLocks noChangeShapeType="1"/>
          </p:cNvSpPr>
          <p:nvPr/>
        </p:nvSpPr>
        <p:spPr bwMode="auto">
          <a:xfrm flipV="1">
            <a:off x="6530975" y="4953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3" name="Line 40"/>
          <p:cNvSpPr>
            <a:spLocks noChangeShapeType="1"/>
          </p:cNvSpPr>
          <p:nvPr/>
        </p:nvSpPr>
        <p:spPr bwMode="auto">
          <a:xfrm rot="16200000" flipV="1">
            <a:off x="7086600" y="4953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4" name="Line 41"/>
          <p:cNvSpPr>
            <a:spLocks noChangeShapeType="1"/>
          </p:cNvSpPr>
          <p:nvPr/>
        </p:nvSpPr>
        <p:spPr bwMode="auto">
          <a:xfrm rot="16200000" flipV="1">
            <a:off x="2971800" y="3810000"/>
            <a:ext cx="304800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5" name="Line 42"/>
          <p:cNvSpPr>
            <a:spLocks noChangeShapeType="1"/>
          </p:cNvSpPr>
          <p:nvPr/>
        </p:nvSpPr>
        <p:spPr bwMode="auto">
          <a:xfrm flipV="1">
            <a:off x="5464175" y="38100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6" name="Line 43"/>
          <p:cNvSpPr>
            <a:spLocks noChangeShapeType="1"/>
          </p:cNvSpPr>
          <p:nvPr/>
        </p:nvSpPr>
        <p:spPr bwMode="auto">
          <a:xfrm flipV="1">
            <a:off x="2971800" y="31242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7" name="Line 44"/>
          <p:cNvSpPr>
            <a:spLocks noChangeShapeType="1"/>
          </p:cNvSpPr>
          <p:nvPr/>
        </p:nvSpPr>
        <p:spPr bwMode="auto">
          <a:xfrm flipV="1">
            <a:off x="6019800" y="3124200"/>
            <a:ext cx="250825" cy="30480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198" name="Oval 45"/>
          <p:cNvSpPr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</a:t>
            </a:r>
          </a:p>
        </p:txBody>
      </p:sp>
      <p:sp>
        <p:nvSpPr>
          <p:cNvPr id="50199" name="Oval 46"/>
          <p:cNvSpPr>
            <a:spLocks noChangeArrowheads="1"/>
          </p:cNvSpPr>
          <p:nvPr/>
        </p:nvSpPr>
        <p:spPr bwMode="auto">
          <a:xfrm>
            <a:off x="16764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0200" name="Oval 47"/>
          <p:cNvSpPr>
            <a:spLocks noChangeArrowheads="1"/>
          </p:cNvSpPr>
          <p:nvPr/>
        </p:nvSpPr>
        <p:spPr bwMode="auto">
          <a:xfrm>
            <a:off x="56388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</a:t>
            </a:r>
          </a:p>
        </p:txBody>
      </p:sp>
      <p:sp>
        <p:nvSpPr>
          <p:cNvPr id="50201" name="Oval 48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AE763F-7F57-47AD-AB8E-4C7CCA421B95}" type="slidenum">
              <a:rPr lang="zh-TW" altLang="en-US" smtClean="0">
                <a:ea typeface="新細明體" charset="-120"/>
              </a:rPr>
              <a:pPr eaLnBrk="1" hangingPunct="1"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Linked List Implementation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DAEDE6-ADEE-4698-A3A9-3B9CA17879E3}" type="slidenum">
              <a:rPr lang="zh-TW" altLang="en-US" smtClean="0">
                <a:ea typeface="新細明體" charset="-120"/>
              </a:rPr>
              <a:pPr eaLnBrk="1" hangingPunct="1"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Linked List Implementation</a:t>
            </a:r>
          </a:p>
        </p:txBody>
      </p:sp>
      <p:sp>
        <p:nvSpPr>
          <p:cNvPr id="322699" name="Text Box 139"/>
          <p:cNvSpPr txBox="1">
            <a:spLocks noChangeArrowheads="1"/>
          </p:cNvSpPr>
          <p:nvPr/>
        </p:nvSpPr>
        <p:spPr bwMode="auto">
          <a:xfrm>
            <a:off x="5105400" y="1373188"/>
            <a:ext cx="3657600" cy="1815882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Verdana" pitchFamily="34" charset="0"/>
                <a:ea typeface="新細明體" charset="-120"/>
              </a:rPr>
              <a:t>template&lt;class </a:t>
            </a:r>
            <a:r>
              <a:rPr lang="en-US" altLang="zh-TW" sz="1600" dirty="0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Type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 dirty="0" err="1">
                <a:latin typeface="Verdana" pitchFamily="34" charset="0"/>
                <a:ea typeface="新細明體" charset="-120"/>
              </a:rPr>
              <a:t>struct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 </a:t>
            </a:r>
            <a:r>
              <a:rPr lang="en-US" altLang="zh-TW" sz="1600" b="1" dirty="0" err="1">
                <a:latin typeface="Verdana" pitchFamily="34" charset="0"/>
                <a:ea typeface="新細明體" charset="-120"/>
              </a:rPr>
              <a:t>treeNode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 {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Verdana" pitchFamily="34" charset="0"/>
                <a:ea typeface="新細明體" charset="-120"/>
              </a:rPr>
              <a:t>   </a:t>
            </a:r>
            <a:r>
              <a:rPr lang="en-US" altLang="zh-TW" sz="1600" dirty="0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Type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 info;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Verdana" pitchFamily="34" charset="0"/>
                <a:ea typeface="新細明體" charset="-120"/>
              </a:rPr>
              <a:t>   </a:t>
            </a:r>
            <a:r>
              <a:rPr lang="en-US" altLang="zh-TW" sz="1600" b="1" dirty="0" err="1">
                <a:latin typeface="Verdana" pitchFamily="34" charset="0"/>
                <a:ea typeface="新細明體" charset="-120"/>
              </a:rPr>
              <a:t>treeNode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&lt;</a:t>
            </a:r>
            <a:r>
              <a:rPr lang="en-US" altLang="zh-TW" sz="1600" dirty="0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Type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&gt; *left, *right;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Verdana" pitchFamily="34" charset="0"/>
                <a:ea typeface="新細明體" charset="-120"/>
              </a:rPr>
              <a:t>}; //</a:t>
            </a:r>
            <a:r>
              <a:rPr lang="en-US" altLang="zh-TW" sz="1600" dirty="0" err="1">
                <a:latin typeface="Verdana" pitchFamily="34" charset="0"/>
                <a:ea typeface="新細明體" charset="-120"/>
              </a:rPr>
              <a:t>treeNode</a:t>
            </a:r>
            <a:r>
              <a:rPr lang="en-US" altLang="zh-TW" sz="1600" dirty="0">
                <a:latin typeface="Verdana" pitchFamily="34" charset="0"/>
                <a:ea typeface="新細明體" charset="-120"/>
              </a:rPr>
              <a:t>&lt;int&gt; *root;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3124200" y="1600200"/>
            <a:ext cx="609600" cy="609600"/>
          </a:xfrm>
          <a:prstGeom prst="rect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3429000" y="1905000"/>
            <a:ext cx="0" cy="5334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733800" y="1524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root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362200" y="2438400"/>
            <a:ext cx="21336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124200" y="25908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733800" y="25908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31242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37338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2514600" y="25908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5146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flipH="1">
            <a:off x="1295400" y="2895600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228600" y="3886200"/>
            <a:ext cx="21336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990600" y="4038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16002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9906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64" name="Text Box 70"/>
          <p:cNvSpPr txBox="1">
            <a:spLocks noChangeArrowheads="1"/>
          </p:cNvSpPr>
          <p:nvPr/>
        </p:nvSpPr>
        <p:spPr bwMode="auto">
          <a:xfrm>
            <a:off x="16002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65" name="Rectangle 71"/>
          <p:cNvSpPr>
            <a:spLocks noChangeArrowheads="1"/>
          </p:cNvSpPr>
          <p:nvPr/>
        </p:nvSpPr>
        <p:spPr bwMode="auto">
          <a:xfrm>
            <a:off x="3810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66" name="Text Box 72"/>
          <p:cNvSpPr txBox="1">
            <a:spLocks noChangeArrowheads="1"/>
          </p:cNvSpPr>
          <p:nvPr/>
        </p:nvSpPr>
        <p:spPr bwMode="auto">
          <a:xfrm>
            <a:off x="3810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4495800" y="3886200"/>
            <a:ext cx="21336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5257800" y="4038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58674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0" name="Text Box 76"/>
          <p:cNvSpPr txBox="1">
            <a:spLocks noChangeArrowheads="1"/>
          </p:cNvSpPr>
          <p:nvPr/>
        </p:nvSpPr>
        <p:spPr bwMode="auto">
          <a:xfrm>
            <a:off x="52578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58674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46482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3" name="Text Box 79"/>
          <p:cNvSpPr txBox="1">
            <a:spLocks noChangeArrowheads="1"/>
          </p:cNvSpPr>
          <p:nvPr/>
        </p:nvSpPr>
        <p:spPr bwMode="auto">
          <a:xfrm>
            <a:off x="46482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>
            <a:off x="4038600" y="28956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" name="Rectangle 88"/>
          <p:cNvSpPr>
            <a:spLocks noChangeArrowheads="1"/>
          </p:cNvSpPr>
          <p:nvPr/>
        </p:nvSpPr>
        <p:spPr bwMode="auto">
          <a:xfrm>
            <a:off x="1219200" y="5334000"/>
            <a:ext cx="21336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6" name="Rectangle 89"/>
          <p:cNvSpPr>
            <a:spLocks noChangeArrowheads="1"/>
          </p:cNvSpPr>
          <p:nvPr/>
        </p:nvSpPr>
        <p:spPr bwMode="auto">
          <a:xfrm>
            <a:off x="1981200" y="54864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7" name="Rectangle 90"/>
          <p:cNvSpPr>
            <a:spLocks noChangeArrowheads="1"/>
          </p:cNvSpPr>
          <p:nvPr/>
        </p:nvSpPr>
        <p:spPr bwMode="auto">
          <a:xfrm>
            <a:off x="2590800" y="54864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8" name="Text Box 91"/>
          <p:cNvSpPr txBox="1">
            <a:spLocks noChangeArrowheads="1"/>
          </p:cNvSpPr>
          <p:nvPr/>
        </p:nvSpPr>
        <p:spPr bwMode="auto">
          <a:xfrm>
            <a:off x="19812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79" name="Text Box 92"/>
          <p:cNvSpPr txBox="1">
            <a:spLocks noChangeArrowheads="1"/>
          </p:cNvSpPr>
          <p:nvPr/>
        </p:nvSpPr>
        <p:spPr bwMode="auto">
          <a:xfrm>
            <a:off x="25908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1371600" y="54864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1" name="Text Box 94"/>
          <p:cNvSpPr txBox="1">
            <a:spLocks noChangeArrowheads="1"/>
          </p:cNvSpPr>
          <p:nvPr/>
        </p:nvSpPr>
        <p:spPr bwMode="auto">
          <a:xfrm>
            <a:off x="13716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82" name="Line 95"/>
          <p:cNvSpPr>
            <a:spLocks noChangeShapeType="1"/>
          </p:cNvSpPr>
          <p:nvPr/>
        </p:nvSpPr>
        <p:spPr bwMode="auto">
          <a:xfrm>
            <a:off x="1905000" y="43434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3505200" y="5334000"/>
            <a:ext cx="21336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4" name="Rectangle 97"/>
          <p:cNvSpPr>
            <a:spLocks noChangeArrowheads="1"/>
          </p:cNvSpPr>
          <p:nvPr/>
        </p:nvSpPr>
        <p:spPr bwMode="auto">
          <a:xfrm>
            <a:off x="4267200" y="54864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4876800" y="54864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6" name="Text Box 99"/>
          <p:cNvSpPr txBox="1">
            <a:spLocks noChangeArrowheads="1"/>
          </p:cNvSpPr>
          <p:nvPr/>
        </p:nvSpPr>
        <p:spPr bwMode="auto">
          <a:xfrm>
            <a:off x="42672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87" name="Text Box 100"/>
          <p:cNvSpPr txBox="1">
            <a:spLocks noChangeArrowheads="1"/>
          </p:cNvSpPr>
          <p:nvPr/>
        </p:nvSpPr>
        <p:spPr bwMode="auto">
          <a:xfrm>
            <a:off x="48768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88" name="Rectangle 101"/>
          <p:cNvSpPr>
            <a:spLocks noChangeArrowheads="1"/>
          </p:cNvSpPr>
          <p:nvPr/>
        </p:nvSpPr>
        <p:spPr bwMode="auto">
          <a:xfrm>
            <a:off x="3657600" y="54864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9" name="Text Box 102"/>
          <p:cNvSpPr txBox="1">
            <a:spLocks noChangeArrowheads="1"/>
          </p:cNvSpPr>
          <p:nvPr/>
        </p:nvSpPr>
        <p:spPr bwMode="auto">
          <a:xfrm>
            <a:off x="3657600" y="6096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 flipH="1">
            <a:off x="4572000" y="43434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1" name="Line 104"/>
          <p:cNvSpPr>
            <a:spLocks noChangeShapeType="1"/>
          </p:cNvSpPr>
          <p:nvPr/>
        </p:nvSpPr>
        <p:spPr bwMode="auto">
          <a:xfrm flipV="1">
            <a:off x="3810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" name="Line 105"/>
          <p:cNvSpPr>
            <a:spLocks noChangeShapeType="1"/>
          </p:cNvSpPr>
          <p:nvPr/>
        </p:nvSpPr>
        <p:spPr bwMode="auto">
          <a:xfrm>
            <a:off x="3810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3" name="Line 106"/>
          <p:cNvSpPr>
            <a:spLocks noChangeShapeType="1"/>
          </p:cNvSpPr>
          <p:nvPr/>
        </p:nvSpPr>
        <p:spPr bwMode="auto">
          <a:xfrm flipV="1">
            <a:off x="13716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4" name="Line 107"/>
          <p:cNvSpPr>
            <a:spLocks noChangeShapeType="1"/>
          </p:cNvSpPr>
          <p:nvPr/>
        </p:nvSpPr>
        <p:spPr bwMode="auto">
          <a:xfrm>
            <a:off x="13716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5" name="Line 108"/>
          <p:cNvSpPr>
            <a:spLocks noChangeShapeType="1"/>
          </p:cNvSpPr>
          <p:nvPr/>
        </p:nvSpPr>
        <p:spPr bwMode="auto">
          <a:xfrm flipV="1">
            <a:off x="25908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6" name="Line 109"/>
          <p:cNvSpPr>
            <a:spLocks noChangeShapeType="1"/>
          </p:cNvSpPr>
          <p:nvPr/>
        </p:nvSpPr>
        <p:spPr bwMode="auto">
          <a:xfrm>
            <a:off x="25908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7" name="Line 110"/>
          <p:cNvSpPr>
            <a:spLocks noChangeShapeType="1"/>
          </p:cNvSpPr>
          <p:nvPr/>
        </p:nvSpPr>
        <p:spPr bwMode="auto">
          <a:xfrm flipV="1">
            <a:off x="36576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" name="Line 111"/>
          <p:cNvSpPr>
            <a:spLocks noChangeShapeType="1"/>
          </p:cNvSpPr>
          <p:nvPr/>
        </p:nvSpPr>
        <p:spPr bwMode="auto">
          <a:xfrm>
            <a:off x="36576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" name="Line 112"/>
          <p:cNvSpPr>
            <a:spLocks noChangeShapeType="1"/>
          </p:cNvSpPr>
          <p:nvPr/>
        </p:nvSpPr>
        <p:spPr bwMode="auto">
          <a:xfrm flipV="1">
            <a:off x="48768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0" name="Line 113"/>
          <p:cNvSpPr>
            <a:spLocks noChangeShapeType="1"/>
          </p:cNvSpPr>
          <p:nvPr/>
        </p:nvSpPr>
        <p:spPr bwMode="auto">
          <a:xfrm>
            <a:off x="48768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1" name="Line 114"/>
          <p:cNvSpPr>
            <a:spLocks noChangeShapeType="1"/>
          </p:cNvSpPr>
          <p:nvPr/>
        </p:nvSpPr>
        <p:spPr bwMode="auto">
          <a:xfrm flipV="1">
            <a:off x="58674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" name="Line 115"/>
          <p:cNvSpPr>
            <a:spLocks noChangeShapeType="1"/>
          </p:cNvSpPr>
          <p:nvPr/>
        </p:nvSpPr>
        <p:spPr bwMode="auto">
          <a:xfrm>
            <a:off x="58674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3" name="Text Box 130"/>
          <p:cNvSpPr txBox="1">
            <a:spLocks noChangeArrowheads="1"/>
          </p:cNvSpPr>
          <p:nvPr/>
        </p:nvSpPr>
        <p:spPr bwMode="auto">
          <a:xfrm>
            <a:off x="6629400" y="55626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NULL indicating no subtrees</a:t>
            </a:r>
          </a:p>
        </p:txBody>
      </p:sp>
      <p:sp>
        <p:nvSpPr>
          <p:cNvPr id="104" name="Line 131"/>
          <p:cNvSpPr>
            <a:spLocks noChangeShapeType="1"/>
          </p:cNvSpPr>
          <p:nvPr/>
        </p:nvSpPr>
        <p:spPr bwMode="auto">
          <a:xfrm flipH="1" flipV="1">
            <a:off x="6324600" y="4343400"/>
            <a:ext cx="4572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5" name="Line 132"/>
          <p:cNvSpPr>
            <a:spLocks noChangeShapeType="1"/>
          </p:cNvSpPr>
          <p:nvPr/>
        </p:nvSpPr>
        <p:spPr bwMode="auto">
          <a:xfrm flipH="1" flipV="1">
            <a:off x="5334000" y="5791200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7010400" y="3429000"/>
            <a:ext cx="1908464" cy="1690539"/>
            <a:chOff x="5524500" y="358974"/>
            <a:chExt cx="3352800" cy="2850135"/>
          </a:xfrm>
        </p:grpSpPr>
        <p:sp>
          <p:nvSpPr>
            <p:cNvPr id="107" name="Line 116"/>
            <p:cNvSpPr>
              <a:spLocks noChangeShapeType="1"/>
            </p:cNvSpPr>
            <p:nvPr/>
          </p:nvSpPr>
          <p:spPr bwMode="auto">
            <a:xfrm flipV="1">
              <a:off x="5905500" y="770709"/>
              <a:ext cx="990600" cy="91440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8" name="Line 117"/>
            <p:cNvSpPr>
              <a:spLocks noChangeShapeType="1"/>
            </p:cNvSpPr>
            <p:nvPr/>
          </p:nvSpPr>
          <p:spPr bwMode="auto">
            <a:xfrm rot="16200000" flipV="1">
              <a:off x="7505700" y="542109"/>
              <a:ext cx="838200" cy="129540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9" name="Oval 118"/>
            <p:cNvSpPr>
              <a:spLocks noChangeArrowheads="1"/>
            </p:cNvSpPr>
            <p:nvPr/>
          </p:nvSpPr>
          <p:spPr bwMode="auto">
            <a:xfrm>
              <a:off x="6896100" y="465909"/>
              <a:ext cx="457200" cy="45720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110" name="Oval 119"/>
            <p:cNvSpPr>
              <a:spLocks noChangeArrowheads="1"/>
            </p:cNvSpPr>
            <p:nvPr/>
          </p:nvSpPr>
          <p:spPr bwMode="auto">
            <a:xfrm>
              <a:off x="8420100" y="1608909"/>
              <a:ext cx="457200" cy="45720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111" name="Line 120"/>
            <p:cNvSpPr>
              <a:spLocks noChangeShapeType="1"/>
            </p:cNvSpPr>
            <p:nvPr/>
          </p:nvSpPr>
          <p:spPr bwMode="auto">
            <a:xfrm rot="16200000" flipV="1">
              <a:off x="5829300" y="1989909"/>
              <a:ext cx="762000" cy="76200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2" name="Oval 121"/>
            <p:cNvSpPr>
              <a:spLocks noChangeArrowheads="1"/>
            </p:cNvSpPr>
            <p:nvPr/>
          </p:nvSpPr>
          <p:spPr bwMode="auto">
            <a:xfrm>
              <a:off x="6362700" y="2751909"/>
              <a:ext cx="457200" cy="4572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D</a:t>
              </a:r>
            </a:p>
          </p:txBody>
        </p:sp>
        <p:sp>
          <p:nvSpPr>
            <p:cNvPr id="113" name="Text Box 122"/>
            <p:cNvSpPr txBox="1">
              <a:spLocks noChangeArrowheads="1"/>
            </p:cNvSpPr>
            <p:nvPr/>
          </p:nvSpPr>
          <p:spPr bwMode="auto">
            <a:xfrm>
              <a:off x="7538614" y="358974"/>
              <a:ext cx="1180062" cy="62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14" name="Oval 123"/>
            <p:cNvSpPr>
              <a:spLocks noChangeArrowheads="1"/>
            </p:cNvSpPr>
            <p:nvPr/>
          </p:nvSpPr>
          <p:spPr bwMode="auto">
            <a:xfrm>
              <a:off x="5524500" y="1608909"/>
              <a:ext cx="457200" cy="45720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 dirty="0">
                  <a:ea typeface="新細明體" charset="-120"/>
                </a:rPr>
                <a:t>B</a:t>
              </a:r>
            </a:p>
          </p:txBody>
        </p:sp>
        <p:sp>
          <p:nvSpPr>
            <p:cNvPr id="115" name="Line 124"/>
            <p:cNvSpPr>
              <a:spLocks noChangeShapeType="1"/>
            </p:cNvSpPr>
            <p:nvPr/>
          </p:nvSpPr>
          <p:spPr bwMode="auto">
            <a:xfrm flipV="1">
              <a:off x="7810500" y="1989909"/>
              <a:ext cx="685800" cy="83820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6" name="Oval 125"/>
            <p:cNvSpPr>
              <a:spLocks noChangeArrowheads="1"/>
            </p:cNvSpPr>
            <p:nvPr/>
          </p:nvSpPr>
          <p:spPr bwMode="auto">
            <a:xfrm>
              <a:off x="7505700" y="2751909"/>
              <a:ext cx="457200" cy="4572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04CFBB-E070-1040-AC99-E2F0C0EFB094}"/>
              </a:ext>
            </a:extLst>
          </p:cNvPr>
          <p:cNvSpPr txBox="1"/>
          <p:nvPr/>
        </p:nvSpPr>
        <p:spPr>
          <a:xfrm>
            <a:off x="228599" y="1524000"/>
            <a:ext cx="2133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treenode</a:t>
            </a:r>
            <a:r>
              <a:rPr lang="en-US" dirty="0"/>
              <a:t>{</a:t>
            </a:r>
          </a:p>
          <a:p>
            <a:r>
              <a:rPr lang="en-US" dirty="0"/>
              <a:t>int info;</a:t>
            </a:r>
          </a:p>
          <a:p>
            <a:r>
              <a:rPr lang="en-US" dirty="0" err="1"/>
              <a:t>treenode</a:t>
            </a:r>
            <a:r>
              <a:rPr lang="en-US" dirty="0"/>
              <a:t> *left, *right;</a:t>
            </a:r>
          </a:p>
          <a:p>
            <a:r>
              <a:rPr lang="en-US" dirty="0"/>
              <a:t>} //only work for int info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38011-DB2A-4F07-9615-C397434A9C9A}" type="slidenum">
              <a:rPr lang="zh-TW" altLang="en-US" smtClean="0">
                <a:ea typeface="新細明體" charset="-120"/>
              </a:rPr>
              <a:pPr eaLnBrk="1" hangingPunct="1"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Possible Variations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343400" y="1600200"/>
            <a:ext cx="609600" cy="609600"/>
          </a:xfrm>
          <a:prstGeom prst="rect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4648200" y="1905000"/>
            <a:ext cx="0" cy="5334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4953000" y="1524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root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3276600" y="2438400"/>
            <a:ext cx="27432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4038600" y="25908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4648200" y="25908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40386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4572000" y="3200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parent</a:t>
            </a:r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3429000" y="25908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34290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58382" name="Text Box 72"/>
          <p:cNvSpPr txBox="1">
            <a:spLocks noChangeArrowheads="1"/>
          </p:cNvSpPr>
          <p:nvPr/>
        </p:nvSpPr>
        <p:spPr bwMode="auto">
          <a:xfrm>
            <a:off x="533400" y="525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58383" name="Text Box 73"/>
          <p:cNvSpPr txBox="1">
            <a:spLocks noChangeArrowheads="1"/>
          </p:cNvSpPr>
          <p:nvPr/>
        </p:nvSpPr>
        <p:spPr bwMode="auto">
          <a:xfrm>
            <a:off x="3200400" y="525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58384" name="Rectangle 83"/>
          <p:cNvSpPr>
            <a:spLocks noChangeArrowheads="1"/>
          </p:cNvSpPr>
          <p:nvPr/>
        </p:nvSpPr>
        <p:spPr bwMode="auto">
          <a:xfrm>
            <a:off x="5257800" y="25908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5" name="Text Box 84"/>
          <p:cNvSpPr txBox="1">
            <a:spLocks noChangeArrowheads="1"/>
          </p:cNvSpPr>
          <p:nvPr/>
        </p:nvSpPr>
        <p:spPr bwMode="auto">
          <a:xfrm>
            <a:off x="53340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58386" name="Line 28"/>
          <p:cNvSpPr>
            <a:spLocks noChangeShapeType="1"/>
          </p:cNvSpPr>
          <p:nvPr/>
        </p:nvSpPr>
        <p:spPr bwMode="auto">
          <a:xfrm>
            <a:off x="5562600" y="28956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387" name="Line 85"/>
          <p:cNvSpPr>
            <a:spLocks noChangeShapeType="1"/>
          </p:cNvSpPr>
          <p:nvPr/>
        </p:nvSpPr>
        <p:spPr bwMode="auto">
          <a:xfrm flipV="1">
            <a:off x="46482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388" name="Line 86"/>
          <p:cNvSpPr>
            <a:spLocks noChangeShapeType="1"/>
          </p:cNvSpPr>
          <p:nvPr/>
        </p:nvSpPr>
        <p:spPr bwMode="auto">
          <a:xfrm>
            <a:off x="46482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389" name="Rectangle 87"/>
          <p:cNvSpPr>
            <a:spLocks noChangeArrowheads="1"/>
          </p:cNvSpPr>
          <p:nvPr/>
        </p:nvSpPr>
        <p:spPr bwMode="auto">
          <a:xfrm>
            <a:off x="838200" y="3886200"/>
            <a:ext cx="27432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0" name="Rectangle 88"/>
          <p:cNvSpPr>
            <a:spLocks noChangeArrowheads="1"/>
          </p:cNvSpPr>
          <p:nvPr/>
        </p:nvSpPr>
        <p:spPr bwMode="auto">
          <a:xfrm>
            <a:off x="1600200" y="4038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58391" name="Rectangle 89"/>
          <p:cNvSpPr>
            <a:spLocks noChangeArrowheads="1"/>
          </p:cNvSpPr>
          <p:nvPr/>
        </p:nvSpPr>
        <p:spPr bwMode="auto">
          <a:xfrm>
            <a:off x="22098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2" name="Text Box 90"/>
          <p:cNvSpPr txBox="1">
            <a:spLocks noChangeArrowheads="1"/>
          </p:cNvSpPr>
          <p:nvPr/>
        </p:nvSpPr>
        <p:spPr bwMode="auto">
          <a:xfrm>
            <a:off x="16002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395355" name="Text Box 91"/>
          <p:cNvSpPr txBox="1">
            <a:spLocks noChangeArrowheads="1"/>
          </p:cNvSpPr>
          <p:nvPr/>
        </p:nvSpPr>
        <p:spPr bwMode="auto">
          <a:xfrm>
            <a:off x="2133600" y="4648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parent</a:t>
            </a:r>
          </a:p>
        </p:txBody>
      </p:sp>
      <p:sp>
        <p:nvSpPr>
          <p:cNvPr id="58394" name="Rectangle 92"/>
          <p:cNvSpPr>
            <a:spLocks noChangeArrowheads="1"/>
          </p:cNvSpPr>
          <p:nvPr/>
        </p:nvSpPr>
        <p:spPr bwMode="auto">
          <a:xfrm>
            <a:off x="9906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5" name="Text Box 93"/>
          <p:cNvSpPr txBox="1">
            <a:spLocks noChangeArrowheads="1"/>
          </p:cNvSpPr>
          <p:nvPr/>
        </p:nvSpPr>
        <p:spPr bwMode="auto">
          <a:xfrm>
            <a:off x="9906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58396" name="Rectangle 94"/>
          <p:cNvSpPr>
            <a:spLocks noChangeArrowheads="1"/>
          </p:cNvSpPr>
          <p:nvPr/>
        </p:nvSpPr>
        <p:spPr bwMode="auto">
          <a:xfrm>
            <a:off x="28194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7" name="Text Box 95"/>
          <p:cNvSpPr txBox="1">
            <a:spLocks noChangeArrowheads="1"/>
          </p:cNvSpPr>
          <p:nvPr/>
        </p:nvSpPr>
        <p:spPr bwMode="auto">
          <a:xfrm>
            <a:off x="28956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58398" name="Line 36"/>
          <p:cNvSpPr>
            <a:spLocks noChangeShapeType="1"/>
          </p:cNvSpPr>
          <p:nvPr/>
        </p:nvSpPr>
        <p:spPr bwMode="auto">
          <a:xfrm>
            <a:off x="3124200" y="43434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399" name="Line 70"/>
          <p:cNvSpPr>
            <a:spLocks noChangeShapeType="1"/>
          </p:cNvSpPr>
          <p:nvPr/>
        </p:nvSpPr>
        <p:spPr bwMode="auto">
          <a:xfrm flipH="1">
            <a:off x="914400" y="43434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400" name="Line 13"/>
          <p:cNvSpPr>
            <a:spLocks noChangeShapeType="1"/>
          </p:cNvSpPr>
          <p:nvPr/>
        </p:nvSpPr>
        <p:spPr bwMode="auto">
          <a:xfrm flipH="1">
            <a:off x="2209800" y="2895600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362" name="Line 98"/>
          <p:cNvSpPr>
            <a:spLocks noChangeShapeType="1"/>
          </p:cNvSpPr>
          <p:nvPr/>
        </p:nvSpPr>
        <p:spPr bwMode="auto">
          <a:xfrm flipH="1">
            <a:off x="2514600" y="3589338"/>
            <a:ext cx="1143000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402" name="Text Box 99"/>
          <p:cNvSpPr txBox="1">
            <a:spLocks noChangeArrowheads="1"/>
          </p:cNvSpPr>
          <p:nvPr/>
        </p:nvSpPr>
        <p:spPr bwMode="auto">
          <a:xfrm>
            <a:off x="8001000" y="525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58403" name="Rectangle 100"/>
          <p:cNvSpPr>
            <a:spLocks noChangeArrowheads="1"/>
          </p:cNvSpPr>
          <p:nvPr/>
        </p:nvSpPr>
        <p:spPr bwMode="auto">
          <a:xfrm>
            <a:off x="5638800" y="3886200"/>
            <a:ext cx="2743200" cy="11430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404" name="Rectangle 101"/>
          <p:cNvSpPr>
            <a:spLocks noChangeArrowheads="1"/>
          </p:cNvSpPr>
          <p:nvPr/>
        </p:nvSpPr>
        <p:spPr bwMode="auto">
          <a:xfrm>
            <a:off x="6400800" y="4038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58405" name="Rectangle 102"/>
          <p:cNvSpPr>
            <a:spLocks noChangeArrowheads="1"/>
          </p:cNvSpPr>
          <p:nvPr/>
        </p:nvSpPr>
        <p:spPr bwMode="auto">
          <a:xfrm>
            <a:off x="70104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406" name="Text Box 103"/>
          <p:cNvSpPr txBox="1">
            <a:spLocks noChangeArrowheads="1"/>
          </p:cNvSpPr>
          <p:nvPr/>
        </p:nvSpPr>
        <p:spPr bwMode="auto">
          <a:xfrm>
            <a:off x="64008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info</a:t>
            </a:r>
          </a:p>
        </p:txBody>
      </p:sp>
      <p:sp>
        <p:nvSpPr>
          <p:cNvPr id="395368" name="Text Box 104"/>
          <p:cNvSpPr txBox="1">
            <a:spLocks noChangeArrowheads="1"/>
          </p:cNvSpPr>
          <p:nvPr/>
        </p:nvSpPr>
        <p:spPr bwMode="auto">
          <a:xfrm>
            <a:off x="6934200" y="4648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parent</a:t>
            </a:r>
          </a:p>
        </p:txBody>
      </p:sp>
      <p:sp>
        <p:nvSpPr>
          <p:cNvPr id="58408" name="Rectangle 105"/>
          <p:cNvSpPr>
            <a:spLocks noChangeArrowheads="1"/>
          </p:cNvSpPr>
          <p:nvPr/>
        </p:nvSpPr>
        <p:spPr bwMode="auto">
          <a:xfrm>
            <a:off x="57912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409" name="Text Box 106"/>
          <p:cNvSpPr txBox="1">
            <a:spLocks noChangeArrowheads="1"/>
          </p:cNvSpPr>
          <p:nvPr/>
        </p:nvSpPr>
        <p:spPr bwMode="auto">
          <a:xfrm>
            <a:off x="57912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</p:txBody>
      </p:sp>
      <p:sp>
        <p:nvSpPr>
          <p:cNvPr id="58410" name="Rectangle 107"/>
          <p:cNvSpPr>
            <a:spLocks noChangeArrowheads="1"/>
          </p:cNvSpPr>
          <p:nvPr/>
        </p:nvSpPr>
        <p:spPr bwMode="auto">
          <a:xfrm>
            <a:off x="7620000" y="4038600"/>
            <a:ext cx="609600" cy="6096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411" name="Text Box 108"/>
          <p:cNvSpPr txBox="1">
            <a:spLocks noChangeArrowheads="1"/>
          </p:cNvSpPr>
          <p:nvPr/>
        </p:nvSpPr>
        <p:spPr bwMode="auto">
          <a:xfrm>
            <a:off x="7696200" y="4648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</p:txBody>
      </p:sp>
      <p:sp>
        <p:nvSpPr>
          <p:cNvPr id="58412" name="Line 109"/>
          <p:cNvSpPr>
            <a:spLocks noChangeShapeType="1"/>
          </p:cNvSpPr>
          <p:nvPr/>
        </p:nvSpPr>
        <p:spPr bwMode="auto">
          <a:xfrm>
            <a:off x="7924800" y="43434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413" name="Line 110"/>
          <p:cNvSpPr>
            <a:spLocks noChangeShapeType="1"/>
          </p:cNvSpPr>
          <p:nvPr/>
        </p:nvSpPr>
        <p:spPr bwMode="auto">
          <a:xfrm flipH="1">
            <a:off x="5715000" y="43434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8414" name="Text Box 111"/>
          <p:cNvSpPr txBox="1">
            <a:spLocks noChangeArrowheads="1"/>
          </p:cNvSpPr>
          <p:nvPr/>
        </p:nvSpPr>
        <p:spPr bwMode="auto">
          <a:xfrm>
            <a:off x="5334000" y="525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395376" name="Line 112"/>
          <p:cNvSpPr>
            <a:spLocks noChangeShapeType="1"/>
          </p:cNvSpPr>
          <p:nvPr/>
        </p:nvSpPr>
        <p:spPr bwMode="auto">
          <a:xfrm>
            <a:off x="6019800" y="3457575"/>
            <a:ext cx="1295400" cy="885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377" name="Text Box 113"/>
          <p:cNvSpPr txBox="1">
            <a:spLocks noChangeArrowheads="1"/>
          </p:cNvSpPr>
          <p:nvPr/>
        </p:nvSpPr>
        <p:spPr bwMode="auto">
          <a:xfrm>
            <a:off x="2895600" y="5697538"/>
            <a:ext cx="3810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Each node has 3 references: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left, right and parent</a:t>
            </a:r>
          </a:p>
        </p:txBody>
      </p:sp>
      <p:sp>
        <p:nvSpPr>
          <p:cNvPr id="395378" name="Line 114"/>
          <p:cNvSpPr>
            <a:spLocks noChangeShapeType="1"/>
          </p:cNvSpPr>
          <p:nvPr/>
        </p:nvSpPr>
        <p:spPr bwMode="auto">
          <a:xfrm flipH="1">
            <a:off x="1195388" y="5029200"/>
            <a:ext cx="176212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379" name="Line 115"/>
          <p:cNvSpPr>
            <a:spLocks noChangeShapeType="1"/>
          </p:cNvSpPr>
          <p:nvPr/>
        </p:nvSpPr>
        <p:spPr bwMode="auto">
          <a:xfrm>
            <a:off x="2819400" y="5029200"/>
            <a:ext cx="211138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380" name="Line 116"/>
          <p:cNvSpPr>
            <a:spLocks noChangeShapeType="1"/>
          </p:cNvSpPr>
          <p:nvPr/>
        </p:nvSpPr>
        <p:spPr bwMode="auto">
          <a:xfrm flipH="1">
            <a:off x="6072188" y="5029200"/>
            <a:ext cx="176212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381" name="Line 117"/>
          <p:cNvSpPr>
            <a:spLocks noChangeShapeType="1"/>
          </p:cNvSpPr>
          <p:nvPr/>
        </p:nvSpPr>
        <p:spPr bwMode="auto">
          <a:xfrm>
            <a:off x="7696200" y="5029200"/>
            <a:ext cx="211138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4" grpId="0"/>
      <p:bldP spid="395355" grpId="0"/>
      <p:bldP spid="395362" grpId="0" animBg="1"/>
      <p:bldP spid="395368" grpId="0"/>
      <p:bldP spid="395376" grpId="0" animBg="1"/>
      <p:bldP spid="395377" grpId="0"/>
      <p:bldP spid="395378" grpId="0" animBg="1"/>
      <p:bldP spid="395379" grpId="0" animBg="1"/>
      <p:bldP spid="395380" grpId="0" animBg="1"/>
      <p:bldP spid="3953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6D61C2-370B-4D69-B2AD-D5119C4246EE}" type="slidenum">
              <a:rPr lang="zh-TW" altLang="en-US" smtClean="0">
                <a:ea typeface="新細明體" charset="-120"/>
              </a:rPr>
              <a:pPr eaLnBrk="1" hangingPunct="1"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Binary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Definition: each node has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at most 2 children </a:t>
            </a:r>
            <a:r>
              <a:rPr lang="en-US" altLang="zh-TW" dirty="0">
                <a:ea typeface="新細明體" charset="-120"/>
              </a:rPr>
              <a:t>(left and right)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i.e. the node in binary tree should have either no children (leaf node), 1 child or 2 children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Feature: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A special kind of tree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Simple design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Fixed max. degree of each node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Easier to represent </a:t>
            </a:r>
            <a:r>
              <a:rPr lang="en-US" altLang="zh-TW" dirty="0">
                <a:ea typeface="新細明體" charset="-120"/>
              </a:rPr>
              <a:t>with fixed data structure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Easy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6A7AF4-87A0-43D8-B526-ACC5ADC597AF}" type="slidenum">
              <a:rPr lang="zh-TW" altLang="en-US" smtClean="0">
                <a:ea typeface="新細明體" charset="-120"/>
              </a:rPr>
              <a:pPr eaLnBrk="1" hangingPunct="1"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Common Operations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D816E5-B881-404E-9D4E-BAD612238096}" type="slidenum">
              <a:rPr lang="zh-TW" altLang="en-US" smtClean="0">
                <a:ea typeface="新細明體" charset="-120"/>
              </a:rPr>
              <a:pPr eaLnBrk="1" hangingPunct="1"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Compute the Height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81534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height(</a:t>
            </a:r>
            <a:r>
              <a:rPr lang="en-US" altLang="zh-H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*tree)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if (tree == NULL)  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-1;		</a:t>
            </a:r>
            <a:r>
              <a:rPr lang="en-US" altLang="zh-HK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some definitions of empty tree’s height = 0</a:t>
            </a:r>
            <a:endParaRPr lang="zh-TW" altLang="zh-HK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if ((tree-&gt;left == NULL) &amp;&amp; (tree-&gt;right == NULL))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0; </a:t>
            </a:r>
            <a:r>
              <a:rPr lang="en-US" altLang="zh-H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H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HL = height(tree-&gt;left);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H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HR = height(tree-&gt;right);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if (HL &gt; HR)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1+HL;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1+HR;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zh-HK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6364288" y="4166175"/>
            <a:ext cx="409575" cy="4095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p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5791200" y="4509075"/>
            <a:ext cx="642938" cy="322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rot="16200000" flipV="1">
            <a:off x="6888163" y="4328100"/>
            <a:ext cx="322262" cy="68421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6568" name="Text Box 13"/>
          <p:cNvSpPr txBox="1">
            <a:spLocks noChangeArrowheads="1"/>
          </p:cNvSpPr>
          <p:nvPr/>
        </p:nvSpPr>
        <p:spPr bwMode="auto">
          <a:xfrm>
            <a:off x="4953000" y="5898137"/>
            <a:ext cx="16764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Height of left subtree = </a:t>
            </a:r>
            <a:r>
              <a:rPr lang="en-US" altLang="zh-TW" sz="1600" i="1" dirty="0" err="1">
                <a:solidFill>
                  <a:srgbClr val="FF0000"/>
                </a:solidFill>
                <a:ea typeface="新細明體" charset="-120"/>
              </a:rPr>
              <a:t>h</a:t>
            </a:r>
            <a:r>
              <a:rPr lang="en-US" altLang="zh-TW" sz="1600" baseline="-25000" dirty="0" err="1">
                <a:solidFill>
                  <a:srgbClr val="FF0000"/>
                </a:solidFill>
                <a:ea typeface="新細明體" charset="-120"/>
              </a:rPr>
              <a:t>left</a:t>
            </a:r>
            <a:endParaRPr lang="en-US" altLang="zh-TW" sz="1600" baseline="-25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6570" name="Text Box 18"/>
          <p:cNvSpPr txBox="1">
            <a:spLocks noChangeArrowheads="1"/>
          </p:cNvSpPr>
          <p:nvPr/>
        </p:nvSpPr>
        <p:spPr bwMode="auto">
          <a:xfrm>
            <a:off x="6629400" y="5898137"/>
            <a:ext cx="16764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Height of right subtree = </a:t>
            </a:r>
            <a:r>
              <a:rPr lang="en-US" altLang="zh-TW" sz="1600" i="1" dirty="0" err="1">
                <a:solidFill>
                  <a:srgbClr val="FF0000"/>
                </a:solidFill>
                <a:ea typeface="新細明體" charset="-120"/>
              </a:rPr>
              <a:t>h</a:t>
            </a:r>
            <a:r>
              <a:rPr lang="en-US" altLang="zh-TW" sz="1600" baseline="-25000" dirty="0" err="1">
                <a:solidFill>
                  <a:srgbClr val="FF0000"/>
                </a:solidFill>
                <a:ea typeface="新細明體" charset="-120"/>
              </a:rPr>
              <a:t>right</a:t>
            </a:r>
            <a:endParaRPr lang="en-US" altLang="zh-TW" sz="1600" baseline="-25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6571" name="Text Box 19"/>
          <p:cNvSpPr txBox="1">
            <a:spLocks noChangeArrowheads="1"/>
          </p:cNvSpPr>
          <p:nvPr/>
        </p:nvSpPr>
        <p:spPr bwMode="auto">
          <a:xfrm>
            <a:off x="5410200" y="3505200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Height of root =</a:t>
            </a:r>
            <a:br>
              <a:rPr lang="en-US" altLang="zh-TW" sz="1600" dirty="0">
                <a:solidFill>
                  <a:srgbClr val="FF0000"/>
                </a:solidFill>
                <a:ea typeface="新細明體" charset="-120"/>
              </a:rPr>
            </a:b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max(1 + </a:t>
            </a:r>
            <a:r>
              <a:rPr lang="en-US" altLang="zh-TW" sz="1600" i="1" dirty="0" err="1">
                <a:solidFill>
                  <a:srgbClr val="FF0000"/>
                </a:solidFill>
                <a:ea typeface="新細明體" charset="-120"/>
              </a:rPr>
              <a:t>h</a:t>
            </a:r>
            <a:r>
              <a:rPr lang="en-US" altLang="zh-TW" sz="1600" baseline="-25000" dirty="0" err="1">
                <a:solidFill>
                  <a:srgbClr val="FF0000"/>
                </a:solidFill>
                <a:ea typeface="新細明體" charset="-120"/>
              </a:rPr>
              <a:t>left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 ,  1 + </a:t>
            </a:r>
            <a:r>
              <a:rPr lang="en-US" altLang="zh-TW" sz="1600" i="1" dirty="0" err="1">
                <a:solidFill>
                  <a:srgbClr val="FF0000"/>
                </a:solidFill>
                <a:ea typeface="新細明體" charset="-120"/>
              </a:rPr>
              <a:t>h</a:t>
            </a:r>
            <a:r>
              <a:rPr lang="en-US" altLang="zh-TW" sz="1600" baseline="-25000" dirty="0" err="1">
                <a:solidFill>
                  <a:srgbClr val="FF0000"/>
                </a:solidFill>
                <a:ea typeface="新細明體" charset="-120"/>
              </a:rPr>
              <a:t>right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)</a:t>
            </a:r>
          </a:p>
        </p:txBody>
      </p:sp>
      <p:sp>
        <p:nvSpPr>
          <p:cNvPr id="66572" name="AutoShape 20"/>
          <p:cNvSpPr>
            <a:spLocks noChangeArrowheads="1"/>
          </p:cNvSpPr>
          <p:nvPr/>
        </p:nvSpPr>
        <p:spPr bwMode="auto">
          <a:xfrm rot="10800000">
            <a:off x="5105400" y="4831337"/>
            <a:ext cx="1371600" cy="1096963"/>
          </a:xfrm>
          <a:custGeom>
            <a:avLst/>
            <a:gdLst>
              <a:gd name="T0" fmla="*/ 65403087 w 21600"/>
              <a:gd name="T1" fmla="*/ 27854839 h 21600"/>
              <a:gd name="T2" fmla="*/ 43548300 w 21600"/>
              <a:gd name="T3" fmla="*/ 55709627 h 21600"/>
              <a:gd name="T4" fmla="*/ 21693505 w 21600"/>
              <a:gd name="T5" fmla="*/ 27854839 h 21600"/>
              <a:gd name="T6" fmla="*/ 43548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Left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subtree</a:t>
            </a:r>
          </a:p>
        </p:txBody>
      </p:sp>
      <p:sp>
        <p:nvSpPr>
          <p:cNvPr id="66573" name="AutoShape 22"/>
          <p:cNvSpPr>
            <a:spLocks noChangeArrowheads="1"/>
          </p:cNvSpPr>
          <p:nvPr/>
        </p:nvSpPr>
        <p:spPr bwMode="auto">
          <a:xfrm rot="10800000">
            <a:off x="6705600" y="4831337"/>
            <a:ext cx="1371600" cy="1096963"/>
          </a:xfrm>
          <a:custGeom>
            <a:avLst/>
            <a:gdLst>
              <a:gd name="T0" fmla="*/ 65403087 w 21600"/>
              <a:gd name="T1" fmla="*/ 27854839 h 21600"/>
              <a:gd name="T2" fmla="*/ 43548300 w 21600"/>
              <a:gd name="T3" fmla="*/ 55709627 h 21600"/>
              <a:gd name="T4" fmla="*/ 21693505 w 21600"/>
              <a:gd name="T5" fmla="*/ 27854839 h 21600"/>
              <a:gd name="T6" fmla="*/ 43548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right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subtree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D878AA-246C-6B49-A0C8-621C49C6A84B}"/>
              </a:ext>
            </a:extLst>
          </p:cNvPr>
          <p:cNvSpPr/>
          <p:nvPr/>
        </p:nvSpPr>
        <p:spPr bwMode="auto">
          <a:xfrm>
            <a:off x="2362200" y="5638800"/>
            <a:ext cx="228600" cy="2593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FAFD92-D231-1A4C-AFDE-19B8BC35D296}"/>
              </a:ext>
            </a:extLst>
          </p:cNvPr>
          <p:cNvSpPr/>
          <p:nvPr/>
        </p:nvSpPr>
        <p:spPr bwMode="auto">
          <a:xfrm>
            <a:off x="3352801" y="5638799"/>
            <a:ext cx="228600" cy="2593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AD07A-3898-0940-9157-45FB2943D2C2}"/>
              </a:ext>
            </a:extLst>
          </p:cNvPr>
          <p:cNvSpPr/>
          <p:nvPr/>
        </p:nvSpPr>
        <p:spPr bwMode="auto">
          <a:xfrm>
            <a:off x="1981200" y="6115556"/>
            <a:ext cx="228600" cy="2593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5BF77B-5818-7C4A-B374-44F0325B02D4}"/>
              </a:ext>
            </a:extLst>
          </p:cNvPr>
          <p:cNvSpPr/>
          <p:nvPr/>
        </p:nvSpPr>
        <p:spPr bwMode="auto">
          <a:xfrm>
            <a:off x="3691568" y="6083732"/>
            <a:ext cx="228600" cy="2593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A754D9-3613-3A46-BA35-C48F08F2104F}"/>
              </a:ext>
            </a:extLst>
          </p:cNvPr>
          <p:cNvCxnSpPr>
            <a:stCxn id="2" idx="3"/>
            <a:endCxn id="15" idx="7"/>
          </p:cNvCxnSpPr>
          <p:nvPr/>
        </p:nvCxnSpPr>
        <p:spPr bwMode="auto">
          <a:xfrm flipH="1">
            <a:off x="2176322" y="5860158"/>
            <a:ext cx="219356" cy="293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99D5E-81B0-2C41-A16A-78110133C92C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3495956" y="5898136"/>
            <a:ext cx="229090" cy="223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388F70-4295-4B92-9F04-C9715E69E447}" type="slidenum">
              <a:rPr lang="zh-TW" altLang="en-US" smtClean="0">
                <a:ea typeface="新細明體" charset="-120"/>
              </a:rPr>
              <a:pPr eaLnBrk="1" hangingPunct="1"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Count No. of Nodes / Leaves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467600" cy="1923604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template&lt;class Type&gt;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nodeCount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 *tree)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if (tree == NULL)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return 1 +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nodeCount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(tree-&gt;left) +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nodeCount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(tree-&gt;right));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4583" y="3507700"/>
            <a:ext cx="7485017" cy="28931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template&lt;class Type&gt;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leavesCount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 *tree)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if (tree == NULL)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else if ((tree-&gt;left == NULL) &amp;&amp; (tree-&gt;right == NULL))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return 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else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return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leavesCount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(tree-&gt;left) +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leavesCount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(tree-&gt;right);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Copy Binary Tree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51E8-4954-4900-AA0D-75DCD1EBDDD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467600" cy="418576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template&lt;class Type&gt;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&lt;Type&gt;* 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copyTree_2(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 *other)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if (other == NULL)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  return NULL;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 *p = new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p-&gt;info = other-&gt;info;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p-&gt;left = copyTree_2(other-&gt;left);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p-&gt;right = copyTree_2(other-&gt;right);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return p;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68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5A4D22-6A34-490B-840E-338DD3700A99}" type="slidenum">
              <a:rPr lang="zh-TW" altLang="en-US" smtClean="0">
                <a:ea typeface="新細明體" charset="-120"/>
              </a:rPr>
              <a:pPr eaLnBrk="1" hangingPunct="1"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Compare Two Binary Tree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>
                <a:ea typeface="新細明體" charset="-120"/>
              </a:rPr>
              <a:t>The two binary trees are identical </a:t>
            </a:r>
            <a:r>
              <a:rPr lang="en-US" altLang="zh-TW" sz="1800" dirty="0" err="1">
                <a:ea typeface="新細明體" charset="-120"/>
              </a:rPr>
              <a:t>iff</a:t>
            </a:r>
            <a:endParaRPr lang="en-US" altLang="zh-TW" sz="1800" dirty="0">
              <a:ea typeface="新細明體" charset="-120"/>
            </a:endParaRP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Their root nodes are equal;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their left subtrees are equal and;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their right subtrees are equal.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09600" y="2987457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bool equal(</a:t>
            </a:r>
            <a:r>
              <a:rPr lang="en-US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*tree1, </a:t>
            </a:r>
            <a:r>
              <a:rPr lang="en-US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*tree2) {</a:t>
            </a:r>
          </a:p>
          <a:p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((tree1 == NULL) &amp;&amp; (tree2 == NULL))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((tree1 != NULL) &amp;&amp; (tree2 != NULL)) {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if ((tree1-&gt;info == tree2-&gt;info) &amp;&amp;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equal(tree1-&gt;left, tree2-&gt;left) &amp;&amp; 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equal(tree1-&gt;right, tree2-&gt;right))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	    return true;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false;</a:t>
            </a:r>
          </a:p>
          <a:p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zh-HK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551709-C779-4C8A-94EC-5A78D7B1FD31}" type="slidenum">
              <a:rPr lang="zh-TW" altLang="en-US" smtClean="0">
                <a:ea typeface="新細明體" charset="-120"/>
              </a:rPr>
              <a:pPr eaLnBrk="1" hangingPunct="1"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Printing a Binary Tree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 most node</a:t>
            </a:r>
          </a:p>
        </p:txBody>
      </p:sp>
      <p:sp>
        <p:nvSpPr>
          <p:cNvPr id="88069" name="Line 4"/>
          <p:cNvSpPr>
            <a:spLocks noChangeShapeType="1"/>
          </p:cNvSpPr>
          <p:nvPr/>
        </p:nvSpPr>
        <p:spPr bwMode="auto">
          <a:xfrm flipH="1">
            <a:off x="2667000" y="4481513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0" y="4267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62000" y="4876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 most node</a:t>
            </a:r>
          </a:p>
        </p:txBody>
      </p:sp>
      <p:grpSp>
        <p:nvGrpSpPr>
          <p:cNvPr id="88072" name="Group 8"/>
          <p:cNvGrpSpPr>
            <a:grpSpLocks/>
          </p:cNvGrpSpPr>
          <p:nvPr/>
        </p:nvGrpSpPr>
        <p:grpSpPr bwMode="auto">
          <a:xfrm rot="-5400000">
            <a:off x="4975225" y="2873375"/>
            <a:ext cx="3651250" cy="2324100"/>
            <a:chOff x="3316" y="1464"/>
            <a:chExt cx="2300" cy="1464"/>
          </a:xfrm>
        </p:grpSpPr>
        <p:sp>
          <p:nvSpPr>
            <p:cNvPr id="88076" name="Line 9"/>
            <p:cNvSpPr>
              <a:spLocks noChangeShapeType="1"/>
            </p:cNvSpPr>
            <p:nvPr/>
          </p:nvSpPr>
          <p:spPr bwMode="auto">
            <a:xfrm flipV="1">
              <a:off x="3518" y="1637"/>
              <a:ext cx="524" cy="48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8077" name="Line 10"/>
            <p:cNvSpPr>
              <a:spLocks noChangeShapeType="1"/>
            </p:cNvSpPr>
            <p:nvPr/>
          </p:nvSpPr>
          <p:spPr bwMode="auto">
            <a:xfrm rot="16200000" flipV="1">
              <a:off x="4365" y="1516"/>
              <a:ext cx="444" cy="68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8078" name="Oval 11"/>
            <p:cNvSpPr>
              <a:spLocks noChangeArrowheads="1"/>
            </p:cNvSpPr>
            <p:nvPr/>
          </p:nvSpPr>
          <p:spPr bwMode="auto">
            <a:xfrm>
              <a:off x="4042" y="1476"/>
              <a:ext cx="243" cy="242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88079" name="Oval 12"/>
            <p:cNvSpPr>
              <a:spLocks noChangeArrowheads="1"/>
            </p:cNvSpPr>
            <p:nvPr/>
          </p:nvSpPr>
          <p:spPr bwMode="auto">
            <a:xfrm>
              <a:off x="4849" y="2081"/>
              <a:ext cx="242" cy="242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88080" name="Line 13"/>
            <p:cNvSpPr>
              <a:spLocks noChangeShapeType="1"/>
            </p:cNvSpPr>
            <p:nvPr/>
          </p:nvSpPr>
          <p:spPr bwMode="auto">
            <a:xfrm rot="16200000" flipV="1">
              <a:off x="5051" y="2283"/>
              <a:ext cx="403" cy="40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8081" name="Text Box 14"/>
            <p:cNvSpPr txBox="1">
              <a:spLocks noChangeArrowheads="1"/>
            </p:cNvSpPr>
            <p:nvPr/>
          </p:nvSpPr>
          <p:spPr bwMode="auto">
            <a:xfrm>
              <a:off x="4324" y="1464"/>
              <a:ext cx="7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88082" name="Oval 15"/>
            <p:cNvSpPr>
              <a:spLocks noChangeArrowheads="1"/>
            </p:cNvSpPr>
            <p:nvPr/>
          </p:nvSpPr>
          <p:spPr bwMode="auto">
            <a:xfrm>
              <a:off x="3316" y="2081"/>
              <a:ext cx="242" cy="242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88083" name="Oval 16"/>
            <p:cNvSpPr>
              <a:spLocks noChangeArrowheads="1"/>
            </p:cNvSpPr>
            <p:nvPr/>
          </p:nvSpPr>
          <p:spPr bwMode="auto">
            <a:xfrm>
              <a:off x="5374" y="2686"/>
              <a:ext cx="242" cy="242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88084" name="Line 17"/>
            <p:cNvSpPr>
              <a:spLocks noChangeShapeType="1"/>
            </p:cNvSpPr>
            <p:nvPr/>
          </p:nvSpPr>
          <p:spPr bwMode="auto">
            <a:xfrm flipV="1">
              <a:off x="4527" y="2283"/>
              <a:ext cx="363" cy="44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8085" name="Oval 18"/>
            <p:cNvSpPr>
              <a:spLocks noChangeArrowheads="1"/>
            </p:cNvSpPr>
            <p:nvPr/>
          </p:nvSpPr>
          <p:spPr bwMode="auto">
            <a:xfrm>
              <a:off x="4365" y="2686"/>
              <a:ext cx="242" cy="242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2</a:t>
              </a:r>
            </a:p>
          </p:txBody>
        </p:sp>
      </p:grpSp>
      <p:sp>
        <p:nvSpPr>
          <p:cNvPr id="88073" name="Line 19"/>
          <p:cNvSpPr>
            <a:spLocks noChangeShapeType="1"/>
          </p:cNvSpPr>
          <p:nvPr/>
        </p:nvSpPr>
        <p:spPr bwMode="auto">
          <a:xfrm flipH="1">
            <a:off x="2743200" y="2605088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8074" name="Line 20"/>
          <p:cNvSpPr>
            <a:spLocks noChangeShapeType="1"/>
          </p:cNvSpPr>
          <p:nvPr/>
        </p:nvSpPr>
        <p:spPr bwMode="auto">
          <a:xfrm flipH="1">
            <a:off x="2667000" y="51054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8075" name="Rectangle 22"/>
          <p:cNvSpPr>
            <a:spLocks noChangeArrowheads="1"/>
          </p:cNvSpPr>
          <p:nvPr/>
        </p:nvSpPr>
        <p:spPr bwMode="auto">
          <a:xfrm>
            <a:off x="3505200" y="2209800"/>
            <a:ext cx="1752600" cy="3352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4000">
                <a:solidFill>
                  <a:schemeClr val="bg1"/>
                </a:solidFill>
                <a:ea typeface="新細明體" charset="-120"/>
              </a:rPr>
              <a:t>    4</a:t>
            </a:r>
          </a:p>
          <a:p>
            <a:pPr eaLnBrk="1" hangingPunct="1"/>
            <a:r>
              <a:rPr lang="en-US" altLang="zh-TW" sz="4000">
                <a:solidFill>
                  <a:schemeClr val="bg1"/>
                </a:solidFill>
                <a:ea typeface="新細明體" charset="-120"/>
              </a:rPr>
              <a:t>  8</a:t>
            </a:r>
          </a:p>
          <a:p>
            <a:pPr eaLnBrk="1" hangingPunct="1"/>
            <a:r>
              <a:rPr lang="en-US" altLang="zh-TW" sz="4000">
                <a:solidFill>
                  <a:schemeClr val="bg1"/>
                </a:solidFill>
                <a:ea typeface="新細明體" charset="-120"/>
              </a:rPr>
              <a:t>    2</a:t>
            </a:r>
          </a:p>
          <a:p>
            <a:pPr eaLnBrk="1" hangingPunct="1"/>
            <a:r>
              <a:rPr lang="en-US" altLang="zh-TW" sz="4000">
                <a:solidFill>
                  <a:schemeClr val="bg1"/>
                </a:solidFill>
                <a:ea typeface="新細明體" charset="-120"/>
              </a:rPr>
              <a:t>3</a:t>
            </a:r>
          </a:p>
          <a:p>
            <a:pPr eaLnBrk="1" hangingPunct="1"/>
            <a:r>
              <a:rPr lang="en-US" altLang="zh-TW" sz="4000">
                <a:solidFill>
                  <a:schemeClr val="bg1"/>
                </a:solidFill>
                <a:ea typeface="新細明體" charset="-120"/>
              </a:rPr>
              <a:t>  5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86200" y="1538288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191000" y="1538288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3995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0624D5-F710-446D-8346-61A5289647B9}" type="slidenum">
              <a:rPr lang="zh-TW" altLang="en-US" smtClean="0">
                <a:ea typeface="新細明體" charset="-120"/>
              </a:rPr>
              <a:pPr eaLnBrk="1" hangingPunct="1"/>
              <a:t>36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Printing a Binary Tree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Print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right subtree</a:t>
            </a:r>
            <a:r>
              <a:rPr lang="en-US" altLang="zh-TW" sz="2800" dirty="0">
                <a:ea typeface="新細明體" charset="-120"/>
              </a:rPr>
              <a:t> first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609600" y="2327970"/>
            <a:ext cx="7010400" cy="353943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#include &lt;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iomanip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&gt; 	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setw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(), set width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template&lt;class Type&gt;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void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printTree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treeNode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&lt;Type&gt; *p,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indent)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if (p != NULL)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//print right subtree, root, and then left subtree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printTree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p-&gt;right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indent+3);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&lt;&lt;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setw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(indent) &lt;&lt; p-&gt;info &lt;&lt;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endl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printTree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p-&gt;left</a:t>
            </a: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indent+3);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97A86-3E90-E741-BBD0-6605B7E4CF6D}"/>
              </a:ext>
            </a:extLst>
          </p:cNvPr>
          <p:cNvSpPr txBox="1"/>
          <p:nvPr/>
        </p:nvSpPr>
        <p:spPr>
          <a:xfrm>
            <a:off x="5624186" y="1791222"/>
            <a:ext cx="2715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modify the code to</a:t>
            </a:r>
          </a:p>
          <a:p>
            <a:r>
              <a:rPr lang="en-US" dirty="0"/>
              <a:t>print out the left subtree</a:t>
            </a:r>
          </a:p>
          <a:p>
            <a:r>
              <a:rPr lang="en-US" dirty="0"/>
              <a:t>first.</a:t>
            </a:r>
          </a:p>
        </p:txBody>
      </p:sp>
    </p:spTree>
    <p:extLst>
      <p:ext uri="{BB962C8B-B14F-4D97-AF65-F5344CB8AC3E}">
        <p14:creationId xmlns:p14="http://schemas.microsoft.com/office/powerpoint/2010/main" val="970688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11C0A7-8EA4-43F4-B484-9A2D207E7DBD}" type="slidenum">
              <a:rPr lang="zh-TW" altLang="en-US" smtClean="0">
                <a:ea typeface="新細明體" charset="-120"/>
              </a:rPr>
              <a:pPr eaLnBrk="1" hangingPunct="1"/>
              <a:t>37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>
                <a:ea typeface="新細明體" charset="-120"/>
              </a:rPr>
              <a:t>Four Basic Traversal Orders</a:t>
            </a:r>
          </a:p>
        </p:txBody>
      </p:sp>
      <p:sp>
        <p:nvSpPr>
          <p:cNvPr id="71684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charset="-120"/>
              </a:rPr>
              <a:t>Describe the way to visit </a:t>
            </a:r>
            <a:r>
              <a:rPr lang="en-US" altLang="zh-TW" sz="2400" u="sng" dirty="0">
                <a:ea typeface="新細明體" charset="-120"/>
              </a:rPr>
              <a:t>every nodes</a:t>
            </a:r>
            <a:r>
              <a:rPr lang="en-US" altLang="zh-TW" sz="2400" dirty="0">
                <a:ea typeface="新細明體" charset="-120"/>
              </a:rPr>
              <a:t> of the entire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ea typeface="新細明體" charset="-120"/>
              </a:rPr>
              <a:t>Level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nodes from left to right, level by level starting from the root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ea typeface="新細明體" charset="-12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4276725" y="3197225"/>
            <a:ext cx="955675" cy="8445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rot="16200000" flipV="1">
            <a:off x="5836444" y="2959894"/>
            <a:ext cx="774700" cy="12493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5232400" y="2916238"/>
            <a:ext cx="439738" cy="4222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700838" y="3971925"/>
            <a:ext cx="441325" cy="420688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V="1">
            <a:off x="3322638" y="4322763"/>
            <a:ext cx="660400" cy="77311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V="1">
            <a:off x="2439988" y="5378450"/>
            <a:ext cx="661987" cy="77311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rot="16200000" flipV="1">
            <a:off x="4218782" y="4307681"/>
            <a:ext cx="703262" cy="7334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2146300" y="6081713"/>
            <a:ext cx="441325" cy="4222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rot="16200000" flipV="1">
            <a:off x="7083426" y="4306887"/>
            <a:ext cx="703262" cy="73501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4718050" y="5026025"/>
            <a:ext cx="439738" cy="4222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745163" y="28956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3910013" y="3971925"/>
            <a:ext cx="439737" cy="420688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rot="16200000" flipV="1">
            <a:off x="3337719" y="5363369"/>
            <a:ext cx="703263" cy="7334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3910013" y="6081713"/>
            <a:ext cx="439737" cy="4222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7654925" y="5026025"/>
            <a:ext cx="441325" cy="4222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6113463" y="4322763"/>
            <a:ext cx="660400" cy="77311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819775" y="5026025"/>
            <a:ext cx="439738" cy="4222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1702" name="Oval 22"/>
          <p:cNvSpPr>
            <a:spLocks noChangeArrowheads="1"/>
          </p:cNvSpPr>
          <p:nvPr/>
        </p:nvSpPr>
        <p:spPr bwMode="auto">
          <a:xfrm>
            <a:off x="3027363" y="5026025"/>
            <a:ext cx="441325" cy="4222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1703" name="Text Box 30"/>
          <p:cNvSpPr txBox="1">
            <a:spLocks noChangeArrowheads="1"/>
          </p:cNvSpPr>
          <p:nvPr/>
        </p:nvSpPr>
        <p:spPr bwMode="auto">
          <a:xfrm>
            <a:off x="4424363" y="3951288"/>
            <a:ext cx="512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71704" name="Text Box 31"/>
          <p:cNvSpPr txBox="1">
            <a:spLocks noChangeArrowheads="1"/>
          </p:cNvSpPr>
          <p:nvPr/>
        </p:nvSpPr>
        <p:spPr bwMode="auto">
          <a:xfrm>
            <a:off x="7215188" y="39512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71705" name="Text Box 32"/>
          <p:cNvSpPr txBox="1">
            <a:spLocks noChangeArrowheads="1"/>
          </p:cNvSpPr>
          <p:nvPr/>
        </p:nvSpPr>
        <p:spPr bwMode="auto">
          <a:xfrm>
            <a:off x="3468688" y="50053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71706" name="Text Box 33"/>
          <p:cNvSpPr txBox="1">
            <a:spLocks noChangeArrowheads="1"/>
          </p:cNvSpPr>
          <p:nvPr/>
        </p:nvSpPr>
        <p:spPr bwMode="auto">
          <a:xfrm>
            <a:off x="5157788" y="50053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71707" name="Text Box 34"/>
          <p:cNvSpPr txBox="1">
            <a:spLocks noChangeArrowheads="1"/>
          </p:cNvSpPr>
          <p:nvPr/>
        </p:nvSpPr>
        <p:spPr bwMode="auto">
          <a:xfrm>
            <a:off x="6334125" y="50053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71708" name="Text Box 35"/>
          <p:cNvSpPr txBox="1">
            <a:spLocks noChangeArrowheads="1"/>
          </p:cNvSpPr>
          <p:nvPr/>
        </p:nvSpPr>
        <p:spPr bwMode="auto">
          <a:xfrm>
            <a:off x="8096250" y="50053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71709" name="Text Box 36"/>
          <p:cNvSpPr txBox="1">
            <a:spLocks noChangeArrowheads="1"/>
          </p:cNvSpPr>
          <p:nvPr/>
        </p:nvSpPr>
        <p:spPr bwMode="auto">
          <a:xfrm>
            <a:off x="2587625" y="606107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71710" name="Text Box 37"/>
          <p:cNvSpPr txBox="1">
            <a:spLocks noChangeArrowheads="1"/>
          </p:cNvSpPr>
          <p:nvPr/>
        </p:nvSpPr>
        <p:spPr bwMode="auto">
          <a:xfrm>
            <a:off x="4424363" y="6061075"/>
            <a:ext cx="512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71711" name="AutoShape 58"/>
          <p:cNvSpPr>
            <a:spLocks noChangeArrowheads="1"/>
          </p:cNvSpPr>
          <p:nvPr/>
        </p:nvSpPr>
        <p:spPr bwMode="auto">
          <a:xfrm>
            <a:off x="2660650" y="3317875"/>
            <a:ext cx="1101725" cy="984250"/>
          </a:xfrm>
          <a:prstGeom prst="curvedRightArrow">
            <a:avLst>
              <a:gd name="adj1" fmla="val 20000"/>
              <a:gd name="adj2" fmla="val 40000"/>
              <a:gd name="adj3" fmla="val 3731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2" name="AutoShape 59"/>
          <p:cNvSpPr>
            <a:spLocks noChangeArrowheads="1"/>
          </p:cNvSpPr>
          <p:nvPr/>
        </p:nvSpPr>
        <p:spPr bwMode="auto">
          <a:xfrm>
            <a:off x="1779588" y="4371975"/>
            <a:ext cx="1101725" cy="985838"/>
          </a:xfrm>
          <a:prstGeom prst="curvedRightArrow">
            <a:avLst>
              <a:gd name="adj1" fmla="val 20000"/>
              <a:gd name="adj2" fmla="val 40000"/>
              <a:gd name="adj3" fmla="val 3725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3" name="AutoShape 60"/>
          <p:cNvSpPr>
            <a:spLocks noChangeArrowheads="1"/>
          </p:cNvSpPr>
          <p:nvPr/>
        </p:nvSpPr>
        <p:spPr bwMode="auto">
          <a:xfrm>
            <a:off x="898525" y="5497513"/>
            <a:ext cx="1101725" cy="985837"/>
          </a:xfrm>
          <a:prstGeom prst="curvedRightArrow">
            <a:avLst>
              <a:gd name="adj1" fmla="val 20000"/>
              <a:gd name="adj2" fmla="val 40000"/>
              <a:gd name="adj3" fmla="val 3725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4" name="Text Box 64"/>
          <p:cNvSpPr txBox="1">
            <a:spLocks noChangeArrowheads="1"/>
          </p:cNvSpPr>
          <p:nvPr/>
        </p:nvSpPr>
        <p:spPr bwMode="auto">
          <a:xfrm>
            <a:off x="91316" y="2745509"/>
            <a:ext cx="21304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Breadth first traversal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Breadth first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Search (BFS)</a:t>
            </a:r>
          </a:p>
        </p:txBody>
      </p:sp>
      <p:sp>
        <p:nvSpPr>
          <p:cNvPr id="71715" name="AutoShape 67"/>
          <p:cNvSpPr>
            <a:spLocks noChangeArrowheads="1"/>
          </p:cNvSpPr>
          <p:nvPr/>
        </p:nvSpPr>
        <p:spPr bwMode="auto">
          <a:xfrm rot="5400000">
            <a:off x="5317331" y="3794919"/>
            <a:ext cx="563563" cy="733425"/>
          </a:xfrm>
          <a:prstGeom prst="upArrow">
            <a:avLst>
              <a:gd name="adj1" fmla="val 60417"/>
              <a:gd name="adj2" fmla="val 75373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6" name="AutoShape 68"/>
          <p:cNvSpPr>
            <a:spLocks noChangeArrowheads="1"/>
          </p:cNvSpPr>
          <p:nvPr/>
        </p:nvSpPr>
        <p:spPr bwMode="auto">
          <a:xfrm rot="5400000">
            <a:off x="3921919" y="4849019"/>
            <a:ext cx="561975" cy="735013"/>
          </a:xfrm>
          <a:prstGeom prst="upArrow">
            <a:avLst>
              <a:gd name="adj1" fmla="val 60417"/>
              <a:gd name="adj2" fmla="val 75750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7" name="AutoShape 69"/>
          <p:cNvSpPr>
            <a:spLocks noChangeArrowheads="1"/>
          </p:cNvSpPr>
          <p:nvPr/>
        </p:nvSpPr>
        <p:spPr bwMode="auto">
          <a:xfrm rot="5400000">
            <a:off x="6787356" y="4849020"/>
            <a:ext cx="561975" cy="735012"/>
          </a:xfrm>
          <a:prstGeom prst="upArrow">
            <a:avLst>
              <a:gd name="adj1" fmla="val 60417"/>
              <a:gd name="adj2" fmla="val 75750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1718" name="AutoShape 70"/>
          <p:cNvSpPr>
            <a:spLocks noChangeArrowheads="1"/>
          </p:cNvSpPr>
          <p:nvPr/>
        </p:nvSpPr>
        <p:spPr bwMode="auto">
          <a:xfrm rot="5400000">
            <a:off x="3113881" y="5904707"/>
            <a:ext cx="561975" cy="735012"/>
          </a:xfrm>
          <a:prstGeom prst="upArrow">
            <a:avLst>
              <a:gd name="adj1" fmla="val 60417"/>
              <a:gd name="adj2" fmla="val 75750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4962-2AC2-604C-8ABE-2F21BAB7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traversal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33D4-66D7-6C4D-9459-C8770BBB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3074" name="Picture 2" descr="Data Structures - Expression Tree">
            <a:extLst>
              <a:ext uri="{FF2B5EF4-FFF2-40B4-BE49-F238E27FC236}">
                <a16:creationId xmlns:a16="http://schemas.microsoft.com/office/drawing/2014/main" id="{69394C00-F041-A945-B88A-17DE840D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0" y="1643769"/>
            <a:ext cx="4580314" cy="308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1BE44-FAB4-984E-A659-7DD896430492}"/>
              </a:ext>
            </a:extLst>
          </p:cNvPr>
          <p:cNvSpPr txBox="1"/>
          <p:nvPr/>
        </p:nvSpPr>
        <p:spPr>
          <a:xfrm>
            <a:off x="5257800" y="1905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expression/formular represented by this 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3B78D-0397-3440-BEDF-CAF88629F5BA}"/>
              </a:ext>
            </a:extLst>
          </p:cNvPr>
          <p:cNvSpPr txBox="1"/>
          <p:nvPr/>
        </p:nvSpPr>
        <p:spPr>
          <a:xfrm>
            <a:off x="5257800" y="3276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*c)+(d*(</a:t>
            </a:r>
            <a:r>
              <a:rPr lang="en-US" dirty="0" err="1"/>
              <a:t>e+f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+ (+a(*(</a:t>
            </a:r>
            <a:r>
              <a:rPr lang="en-US" dirty="0" err="1"/>
              <a:t>bc</a:t>
            </a:r>
            <a:r>
              <a:rPr lang="en-US" dirty="0"/>
              <a:t>)))(*(d)(+</a:t>
            </a:r>
            <a:r>
              <a:rPr lang="en-US" dirty="0" err="1"/>
              <a:t>ef</a:t>
            </a:r>
            <a:r>
              <a:rPr lang="en-US" dirty="0"/>
              <a:t>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53A79E8-4B42-5643-9E0A-83B12DA6F9AE}"/>
                  </a:ext>
                </a:extLst>
              </p14:cNvPr>
              <p14:cNvContentPartPr/>
              <p14:nvPr/>
            </p14:nvContentPartPr>
            <p14:xfrm>
              <a:off x="5380816" y="4126705"/>
              <a:ext cx="72360" cy="37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53A79E8-4B42-5643-9E0A-83B12DA6F9A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73256" y="4119145"/>
                <a:ext cx="87480" cy="52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1F6C0-0F75-DC46-9F41-77EB427F2DFD}"/>
              </a:ext>
            </a:extLst>
          </p:cNvPr>
          <p:cNvSpPr txBox="1"/>
          <p:nvPr/>
        </p:nvSpPr>
        <p:spPr>
          <a:xfrm>
            <a:off x="1219200" y="510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30324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E3508B-95F2-46AB-B5F5-700755668F55}" type="slidenum">
              <a:rPr lang="zh-TW" altLang="en-US" smtClean="0">
                <a:ea typeface="新細明體" charset="-120"/>
              </a:rPr>
              <a:pPr eaLnBrk="1" hangingPunct="1"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>
                <a:ea typeface="新細明體" charset="-120"/>
              </a:rPr>
              <a:t>Four Basic Traversal Orders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81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ea typeface="新細明體" charset="-120"/>
              </a:rPr>
              <a:t>Preorder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root (V)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left subtree in preorder (L)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right subtree in preorder (R)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 err="1">
                <a:ea typeface="新細明體" charset="-120"/>
              </a:rPr>
              <a:t>Inorder</a:t>
            </a:r>
            <a:endParaRPr lang="en-US" altLang="zh-TW" sz="2400" b="1" dirty="0"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left subtree in </a:t>
            </a:r>
            <a:r>
              <a:rPr lang="en-US" altLang="zh-TW" sz="2000" dirty="0" err="1">
                <a:ea typeface="新細明體" charset="-120"/>
              </a:rPr>
              <a:t>inorder</a:t>
            </a:r>
            <a:r>
              <a:rPr lang="en-US" altLang="zh-TW" sz="2000" dirty="0">
                <a:ea typeface="新細明體" charset="-120"/>
              </a:rPr>
              <a:t> (L)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root (V)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right subtree in </a:t>
            </a:r>
            <a:r>
              <a:rPr lang="en-US" altLang="zh-TW" sz="2000" dirty="0" err="1">
                <a:ea typeface="新細明體" charset="-120"/>
              </a:rPr>
              <a:t>inorder</a:t>
            </a:r>
            <a:r>
              <a:rPr lang="en-US" altLang="zh-TW" sz="2000" dirty="0">
                <a:ea typeface="新細明體" charset="-120"/>
              </a:rPr>
              <a:t> (R)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 err="1">
                <a:ea typeface="新細明體" charset="-120"/>
              </a:rPr>
              <a:t>Postorder</a:t>
            </a:r>
            <a:endParaRPr lang="en-US" altLang="zh-TW" sz="2400" b="1" dirty="0"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left subtree in </a:t>
            </a:r>
            <a:r>
              <a:rPr lang="en-US" altLang="zh-TW" sz="2000" dirty="0" err="1">
                <a:ea typeface="新細明體" charset="-120"/>
              </a:rPr>
              <a:t>postorder</a:t>
            </a:r>
            <a:r>
              <a:rPr lang="en-US" altLang="zh-TW" sz="2000" dirty="0">
                <a:ea typeface="新細明體" charset="-120"/>
              </a:rPr>
              <a:t> (L)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right subtree in </a:t>
            </a:r>
            <a:r>
              <a:rPr lang="en-US" altLang="zh-TW" sz="2000" dirty="0" err="1">
                <a:ea typeface="新細明體" charset="-120"/>
              </a:rPr>
              <a:t>postorder</a:t>
            </a:r>
            <a:r>
              <a:rPr lang="en-US" altLang="zh-TW" sz="2000" dirty="0">
                <a:ea typeface="新細明體" charset="-120"/>
              </a:rPr>
              <a:t> (R)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visit the root (V)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charset="-120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6172200" y="3352800"/>
            <a:ext cx="2514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Depth first traversal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(Depth first search (DFS))</a:t>
            </a:r>
          </a:p>
        </p:txBody>
      </p:sp>
      <p:sp>
        <p:nvSpPr>
          <p:cNvPr id="72710" name="AutoShape 5"/>
          <p:cNvSpPr>
            <a:spLocks/>
          </p:cNvSpPr>
          <p:nvPr/>
        </p:nvSpPr>
        <p:spPr bwMode="auto">
          <a:xfrm>
            <a:off x="5715000" y="1600200"/>
            <a:ext cx="381000" cy="3962400"/>
          </a:xfrm>
          <a:prstGeom prst="rightBrace">
            <a:avLst>
              <a:gd name="adj1" fmla="val 8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241905-4A3D-43D0-8FEA-8688DE83D743}" type="slidenum">
              <a:rPr lang="zh-TW" altLang="en-US" smtClean="0">
                <a:ea typeface="新細明體" charset="-120"/>
              </a:rPr>
              <a:pPr eaLnBrk="1" hangingPunct="1"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Are They Binary Tree? Why?</a:t>
            </a:r>
          </a:p>
        </p:txBody>
      </p:sp>
      <p:grpSp>
        <p:nvGrpSpPr>
          <p:cNvPr id="31748" name="Group 31"/>
          <p:cNvGrpSpPr>
            <a:grpSpLocks/>
          </p:cNvGrpSpPr>
          <p:nvPr/>
        </p:nvGrpSpPr>
        <p:grpSpPr bwMode="auto">
          <a:xfrm>
            <a:off x="304800" y="1524000"/>
            <a:ext cx="2819400" cy="2582863"/>
            <a:chOff x="1584" y="1234"/>
            <a:chExt cx="2688" cy="2462"/>
          </a:xfrm>
        </p:grpSpPr>
        <p:sp>
          <p:nvSpPr>
            <p:cNvPr id="31796" name="Line 5"/>
            <p:cNvSpPr>
              <a:spLocks noChangeShapeType="1"/>
            </p:cNvSpPr>
            <p:nvPr/>
          </p:nvSpPr>
          <p:spPr bwMode="auto">
            <a:xfrm flipV="1">
              <a:off x="2352" y="148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97" name="Line 6"/>
            <p:cNvSpPr>
              <a:spLocks noChangeShapeType="1"/>
            </p:cNvSpPr>
            <p:nvPr/>
          </p:nvSpPr>
          <p:spPr bwMode="auto">
            <a:xfrm rot="16200000" flipV="1">
              <a:off x="2976" y="148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98" name="Oval 7"/>
            <p:cNvSpPr>
              <a:spLocks noChangeArrowheads="1"/>
            </p:cNvSpPr>
            <p:nvPr/>
          </p:nvSpPr>
          <p:spPr bwMode="auto">
            <a:xfrm>
              <a:off x="2736" y="124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1799" name="Oval 8"/>
            <p:cNvSpPr>
              <a:spLocks noChangeArrowheads="1"/>
            </p:cNvSpPr>
            <p:nvPr/>
          </p:nvSpPr>
          <p:spPr bwMode="auto">
            <a:xfrm>
              <a:off x="2160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1800" name="Oval 9"/>
            <p:cNvSpPr>
              <a:spLocks noChangeArrowheads="1"/>
            </p:cNvSpPr>
            <p:nvPr/>
          </p:nvSpPr>
          <p:spPr bwMode="auto">
            <a:xfrm>
              <a:off x="3360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D</a:t>
              </a:r>
            </a:p>
          </p:txBody>
        </p:sp>
        <p:sp>
          <p:nvSpPr>
            <p:cNvPr id="31801" name="Line 10"/>
            <p:cNvSpPr>
              <a:spLocks noChangeShapeType="1"/>
            </p:cNvSpPr>
            <p:nvPr/>
          </p:nvSpPr>
          <p:spPr bwMode="auto">
            <a:xfrm flipV="1">
              <a:off x="2880" y="153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2" name="Oval 11"/>
            <p:cNvSpPr>
              <a:spLocks noChangeArrowheads="1"/>
            </p:cNvSpPr>
            <p:nvPr/>
          </p:nvSpPr>
          <p:spPr bwMode="auto">
            <a:xfrm>
              <a:off x="2736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1803" name="Line 12"/>
            <p:cNvSpPr>
              <a:spLocks noChangeShapeType="1"/>
            </p:cNvSpPr>
            <p:nvPr/>
          </p:nvSpPr>
          <p:spPr bwMode="auto">
            <a:xfrm flipV="1">
              <a:off x="2880" y="225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4" name="Oval 13"/>
            <p:cNvSpPr>
              <a:spLocks noChangeArrowheads="1"/>
            </p:cNvSpPr>
            <p:nvPr/>
          </p:nvSpPr>
          <p:spPr bwMode="auto">
            <a:xfrm>
              <a:off x="2736" y="268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G</a:t>
              </a:r>
            </a:p>
          </p:txBody>
        </p:sp>
        <p:sp>
          <p:nvSpPr>
            <p:cNvPr id="31805" name="Line 14"/>
            <p:cNvSpPr>
              <a:spLocks noChangeShapeType="1"/>
            </p:cNvSpPr>
            <p:nvPr/>
          </p:nvSpPr>
          <p:spPr bwMode="auto">
            <a:xfrm flipV="1">
              <a:off x="3504" y="225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6" name="Line 15"/>
            <p:cNvSpPr>
              <a:spLocks noChangeShapeType="1"/>
            </p:cNvSpPr>
            <p:nvPr/>
          </p:nvSpPr>
          <p:spPr bwMode="auto">
            <a:xfrm flipV="1">
              <a:off x="1776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7" name="Line 16"/>
            <p:cNvSpPr>
              <a:spLocks noChangeShapeType="1"/>
            </p:cNvSpPr>
            <p:nvPr/>
          </p:nvSpPr>
          <p:spPr bwMode="auto">
            <a:xfrm flipV="1">
              <a:off x="2304" y="225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8" name="Line 17"/>
            <p:cNvSpPr>
              <a:spLocks noChangeShapeType="1"/>
            </p:cNvSpPr>
            <p:nvPr/>
          </p:nvSpPr>
          <p:spPr bwMode="auto">
            <a:xfrm flipV="1">
              <a:off x="2352" y="29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09" name="Line 18"/>
            <p:cNvSpPr>
              <a:spLocks noChangeShapeType="1"/>
            </p:cNvSpPr>
            <p:nvPr/>
          </p:nvSpPr>
          <p:spPr bwMode="auto">
            <a:xfrm flipV="1">
              <a:off x="2880" y="297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10" name="Line 19"/>
            <p:cNvSpPr>
              <a:spLocks noChangeShapeType="1"/>
            </p:cNvSpPr>
            <p:nvPr/>
          </p:nvSpPr>
          <p:spPr bwMode="auto">
            <a:xfrm rot="16200000" flipV="1">
              <a:off x="2976" y="29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11" name="Oval 20"/>
            <p:cNvSpPr>
              <a:spLocks noChangeArrowheads="1"/>
            </p:cNvSpPr>
            <p:nvPr/>
          </p:nvSpPr>
          <p:spPr bwMode="auto">
            <a:xfrm>
              <a:off x="1584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E</a:t>
              </a:r>
            </a:p>
          </p:txBody>
        </p:sp>
        <p:sp>
          <p:nvSpPr>
            <p:cNvPr id="31812" name="Oval 21"/>
            <p:cNvSpPr>
              <a:spLocks noChangeArrowheads="1"/>
            </p:cNvSpPr>
            <p:nvPr/>
          </p:nvSpPr>
          <p:spPr bwMode="auto">
            <a:xfrm>
              <a:off x="216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F</a:t>
              </a:r>
            </a:p>
          </p:txBody>
        </p:sp>
        <p:sp>
          <p:nvSpPr>
            <p:cNvPr id="31813" name="Oval 22"/>
            <p:cNvSpPr>
              <a:spLocks noChangeArrowheads="1"/>
            </p:cNvSpPr>
            <p:nvPr/>
          </p:nvSpPr>
          <p:spPr bwMode="auto">
            <a:xfrm>
              <a:off x="336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H</a:t>
              </a:r>
            </a:p>
          </p:txBody>
        </p:sp>
        <p:sp>
          <p:nvSpPr>
            <p:cNvPr id="31814" name="Oval 23"/>
            <p:cNvSpPr>
              <a:spLocks noChangeArrowheads="1"/>
            </p:cNvSpPr>
            <p:nvPr/>
          </p:nvSpPr>
          <p:spPr bwMode="auto">
            <a:xfrm>
              <a:off x="3360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L</a:t>
              </a:r>
            </a:p>
          </p:txBody>
        </p:sp>
        <p:sp>
          <p:nvSpPr>
            <p:cNvPr id="31815" name="Oval 24"/>
            <p:cNvSpPr>
              <a:spLocks noChangeArrowheads="1"/>
            </p:cNvSpPr>
            <p:nvPr/>
          </p:nvSpPr>
          <p:spPr bwMode="auto">
            <a:xfrm>
              <a:off x="2160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J</a:t>
              </a:r>
            </a:p>
          </p:txBody>
        </p:sp>
        <p:sp>
          <p:nvSpPr>
            <p:cNvPr id="31816" name="Oval 25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K</a:t>
              </a:r>
            </a:p>
          </p:txBody>
        </p:sp>
        <p:sp>
          <p:nvSpPr>
            <p:cNvPr id="31817" name="Line 26"/>
            <p:cNvSpPr>
              <a:spLocks noChangeShapeType="1"/>
            </p:cNvSpPr>
            <p:nvPr/>
          </p:nvSpPr>
          <p:spPr bwMode="auto">
            <a:xfrm rot="16200000" flipV="1">
              <a:off x="3600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18" name="Line 27"/>
            <p:cNvSpPr>
              <a:spLocks noChangeShapeType="1"/>
            </p:cNvSpPr>
            <p:nvPr/>
          </p:nvSpPr>
          <p:spPr bwMode="auto">
            <a:xfrm flipV="1">
              <a:off x="4128" y="2976"/>
              <a:ext cx="1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819" name="Oval 28"/>
            <p:cNvSpPr>
              <a:spLocks noChangeArrowheads="1"/>
            </p:cNvSpPr>
            <p:nvPr/>
          </p:nvSpPr>
          <p:spPr bwMode="auto">
            <a:xfrm>
              <a:off x="3984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M</a:t>
              </a:r>
            </a:p>
          </p:txBody>
        </p:sp>
        <p:sp>
          <p:nvSpPr>
            <p:cNvPr id="31820" name="Oval 29"/>
            <p:cNvSpPr>
              <a:spLocks noChangeArrowheads="1"/>
            </p:cNvSpPr>
            <p:nvPr/>
          </p:nvSpPr>
          <p:spPr bwMode="auto">
            <a:xfrm>
              <a:off x="3984" y="268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I</a:t>
              </a:r>
            </a:p>
          </p:txBody>
        </p:sp>
        <p:sp>
          <p:nvSpPr>
            <p:cNvPr id="31821" name="Text Box 30"/>
            <p:cNvSpPr txBox="1">
              <a:spLocks noChangeArrowheads="1"/>
            </p:cNvSpPr>
            <p:nvPr/>
          </p:nvSpPr>
          <p:spPr bwMode="auto">
            <a:xfrm>
              <a:off x="3073" y="1234"/>
              <a:ext cx="911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Tree 1</a:t>
              </a:r>
            </a:p>
          </p:txBody>
        </p:sp>
      </p:grpSp>
      <p:grpSp>
        <p:nvGrpSpPr>
          <p:cNvPr id="31749" name="Group 32"/>
          <p:cNvGrpSpPr>
            <a:grpSpLocks/>
          </p:cNvGrpSpPr>
          <p:nvPr/>
        </p:nvGrpSpPr>
        <p:grpSpPr bwMode="auto">
          <a:xfrm>
            <a:off x="3581400" y="1524000"/>
            <a:ext cx="2819400" cy="2581275"/>
            <a:chOff x="144" y="1234"/>
            <a:chExt cx="2688" cy="2462"/>
          </a:xfrm>
        </p:grpSpPr>
        <p:sp>
          <p:nvSpPr>
            <p:cNvPr id="31780" name="Line 33"/>
            <p:cNvSpPr>
              <a:spLocks noChangeShapeType="1"/>
            </p:cNvSpPr>
            <p:nvPr/>
          </p:nvSpPr>
          <p:spPr bwMode="auto">
            <a:xfrm flipV="1">
              <a:off x="912" y="148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81" name="Line 34"/>
            <p:cNvSpPr>
              <a:spLocks noChangeShapeType="1"/>
            </p:cNvSpPr>
            <p:nvPr/>
          </p:nvSpPr>
          <p:spPr bwMode="auto">
            <a:xfrm rot="16200000" flipV="1">
              <a:off x="1536" y="148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82" name="Oval 35"/>
            <p:cNvSpPr>
              <a:spLocks noChangeArrowheads="1"/>
            </p:cNvSpPr>
            <p:nvPr/>
          </p:nvSpPr>
          <p:spPr bwMode="auto">
            <a:xfrm>
              <a:off x="1296" y="124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1783" name="Oval 36"/>
            <p:cNvSpPr>
              <a:spLocks noChangeArrowheads="1"/>
            </p:cNvSpPr>
            <p:nvPr/>
          </p:nvSpPr>
          <p:spPr bwMode="auto">
            <a:xfrm>
              <a:off x="1920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1784" name="Line 37"/>
            <p:cNvSpPr>
              <a:spLocks noChangeShapeType="1"/>
            </p:cNvSpPr>
            <p:nvPr/>
          </p:nvSpPr>
          <p:spPr bwMode="auto">
            <a:xfrm flipV="1">
              <a:off x="336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85" name="Line 38"/>
            <p:cNvSpPr>
              <a:spLocks noChangeShapeType="1"/>
            </p:cNvSpPr>
            <p:nvPr/>
          </p:nvSpPr>
          <p:spPr bwMode="auto">
            <a:xfrm flipV="1">
              <a:off x="912" y="29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86" name="Line 39"/>
            <p:cNvSpPr>
              <a:spLocks noChangeShapeType="1"/>
            </p:cNvSpPr>
            <p:nvPr/>
          </p:nvSpPr>
          <p:spPr bwMode="auto">
            <a:xfrm rot="16200000" flipV="1">
              <a:off x="912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87" name="Oval 40"/>
            <p:cNvSpPr>
              <a:spLocks noChangeArrowheads="1"/>
            </p:cNvSpPr>
            <p:nvPr/>
          </p:nvSpPr>
          <p:spPr bwMode="auto">
            <a:xfrm>
              <a:off x="144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D</a:t>
              </a:r>
            </a:p>
          </p:txBody>
        </p:sp>
        <p:sp>
          <p:nvSpPr>
            <p:cNvPr id="31788" name="Oval 41"/>
            <p:cNvSpPr>
              <a:spLocks noChangeArrowheads="1"/>
            </p:cNvSpPr>
            <p:nvPr/>
          </p:nvSpPr>
          <p:spPr bwMode="auto">
            <a:xfrm>
              <a:off x="720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G</a:t>
              </a:r>
            </a:p>
          </p:txBody>
        </p:sp>
        <p:sp>
          <p:nvSpPr>
            <p:cNvPr id="31789" name="Line 42"/>
            <p:cNvSpPr>
              <a:spLocks noChangeShapeType="1"/>
            </p:cNvSpPr>
            <p:nvPr/>
          </p:nvSpPr>
          <p:spPr bwMode="auto">
            <a:xfrm rot="16200000" flipV="1">
              <a:off x="2160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90" name="Oval 43"/>
            <p:cNvSpPr>
              <a:spLocks noChangeArrowheads="1"/>
            </p:cNvSpPr>
            <p:nvPr/>
          </p:nvSpPr>
          <p:spPr bwMode="auto">
            <a:xfrm>
              <a:off x="1248" y="268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E</a:t>
              </a:r>
            </a:p>
          </p:txBody>
        </p:sp>
        <p:sp>
          <p:nvSpPr>
            <p:cNvPr id="31791" name="Text Box 44"/>
            <p:cNvSpPr txBox="1">
              <a:spLocks noChangeArrowheads="1"/>
            </p:cNvSpPr>
            <p:nvPr/>
          </p:nvSpPr>
          <p:spPr bwMode="auto">
            <a:xfrm>
              <a:off x="1633" y="1234"/>
              <a:ext cx="911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Tree 2</a:t>
              </a:r>
            </a:p>
          </p:txBody>
        </p:sp>
        <p:sp>
          <p:nvSpPr>
            <p:cNvPr id="31792" name="Oval 45"/>
            <p:cNvSpPr>
              <a:spLocks noChangeArrowheads="1"/>
            </p:cNvSpPr>
            <p:nvPr/>
          </p:nvSpPr>
          <p:spPr bwMode="auto">
            <a:xfrm>
              <a:off x="720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1793" name="Line 46"/>
            <p:cNvSpPr>
              <a:spLocks noChangeShapeType="1"/>
            </p:cNvSpPr>
            <p:nvPr/>
          </p:nvSpPr>
          <p:spPr bwMode="auto">
            <a:xfrm rot="16200000" flipV="1">
              <a:off x="1488" y="29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94" name="Oval 47"/>
            <p:cNvSpPr>
              <a:spLocks noChangeArrowheads="1"/>
            </p:cNvSpPr>
            <p:nvPr/>
          </p:nvSpPr>
          <p:spPr bwMode="auto">
            <a:xfrm>
              <a:off x="1872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H</a:t>
              </a:r>
            </a:p>
          </p:txBody>
        </p:sp>
        <p:sp>
          <p:nvSpPr>
            <p:cNvPr id="31795" name="Oval 48"/>
            <p:cNvSpPr>
              <a:spLocks noChangeArrowheads="1"/>
            </p:cNvSpPr>
            <p:nvPr/>
          </p:nvSpPr>
          <p:spPr bwMode="auto">
            <a:xfrm>
              <a:off x="2544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F</a:t>
              </a:r>
            </a:p>
          </p:txBody>
        </p:sp>
      </p:grpSp>
      <p:grpSp>
        <p:nvGrpSpPr>
          <p:cNvPr id="31750" name="Group 49"/>
          <p:cNvGrpSpPr>
            <a:grpSpLocks/>
          </p:cNvGrpSpPr>
          <p:nvPr/>
        </p:nvGrpSpPr>
        <p:grpSpPr bwMode="auto">
          <a:xfrm>
            <a:off x="609600" y="4713288"/>
            <a:ext cx="3352800" cy="1763712"/>
            <a:chOff x="2256" y="1056"/>
            <a:chExt cx="3312" cy="1742"/>
          </a:xfrm>
        </p:grpSpPr>
        <p:sp>
          <p:nvSpPr>
            <p:cNvPr id="31766" name="Line 50"/>
            <p:cNvSpPr>
              <a:spLocks noChangeShapeType="1"/>
            </p:cNvSpPr>
            <p:nvPr/>
          </p:nvSpPr>
          <p:spPr bwMode="auto">
            <a:xfrm flipV="1">
              <a:off x="3072" y="1262"/>
              <a:ext cx="624" cy="5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7" name="Line 51"/>
            <p:cNvSpPr>
              <a:spLocks noChangeShapeType="1"/>
            </p:cNvSpPr>
            <p:nvPr/>
          </p:nvSpPr>
          <p:spPr bwMode="auto">
            <a:xfrm rot="16200000" flipV="1">
              <a:off x="4080" y="1118"/>
              <a:ext cx="528" cy="81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8" name="Oval 52"/>
            <p:cNvSpPr>
              <a:spLocks noChangeArrowheads="1"/>
            </p:cNvSpPr>
            <p:nvPr/>
          </p:nvSpPr>
          <p:spPr bwMode="auto">
            <a:xfrm>
              <a:off x="3696" y="1070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1769" name="Oval 53"/>
            <p:cNvSpPr>
              <a:spLocks noChangeArrowheads="1"/>
            </p:cNvSpPr>
            <p:nvPr/>
          </p:nvSpPr>
          <p:spPr bwMode="auto">
            <a:xfrm>
              <a:off x="4656" y="1790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1770" name="Line 54"/>
            <p:cNvSpPr>
              <a:spLocks noChangeShapeType="1"/>
            </p:cNvSpPr>
            <p:nvPr/>
          </p:nvSpPr>
          <p:spPr bwMode="auto">
            <a:xfrm flipV="1">
              <a:off x="2448" y="2030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1" name="Line 55"/>
            <p:cNvSpPr>
              <a:spLocks noChangeShapeType="1"/>
            </p:cNvSpPr>
            <p:nvPr/>
          </p:nvSpPr>
          <p:spPr bwMode="auto">
            <a:xfrm rot="16200000" flipV="1">
              <a:off x="3024" y="2030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2" name="Oval 56"/>
            <p:cNvSpPr>
              <a:spLocks noChangeArrowheads="1"/>
            </p:cNvSpPr>
            <p:nvPr/>
          </p:nvSpPr>
          <p:spPr bwMode="auto">
            <a:xfrm>
              <a:off x="2256" y="2510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D</a:t>
              </a:r>
            </a:p>
          </p:txBody>
        </p:sp>
        <p:sp>
          <p:nvSpPr>
            <p:cNvPr id="31773" name="Line 57"/>
            <p:cNvSpPr>
              <a:spLocks noChangeShapeType="1"/>
            </p:cNvSpPr>
            <p:nvPr/>
          </p:nvSpPr>
          <p:spPr bwMode="auto">
            <a:xfrm rot="16200000" flipV="1">
              <a:off x="4896" y="2030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4" name="Oval 58"/>
            <p:cNvSpPr>
              <a:spLocks noChangeArrowheads="1"/>
            </p:cNvSpPr>
            <p:nvPr/>
          </p:nvSpPr>
          <p:spPr bwMode="auto">
            <a:xfrm>
              <a:off x="3360" y="2510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E</a:t>
              </a:r>
            </a:p>
          </p:txBody>
        </p:sp>
        <p:sp>
          <p:nvSpPr>
            <p:cNvPr id="31775" name="Text Box 59"/>
            <p:cNvSpPr txBox="1">
              <a:spLocks noChangeArrowheads="1"/>
            </p:cNvSpPr>
            <p:nvPr/>
          </p:nvSpPr>
          <p:spPr bwMode="auto">
            <a:xfrm>
              <a:off x="4033" y="1056"/>
              <a:ext cx="91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Tree 4</a:t>
              </a:r>
            </a:p>
          </p:txBody>
        </p:sp>
        <p:sp>
          <p:nvSpPr>
            <p:cNvPr id="31776" name="Oval 60"/>
            <p:cNvSpPr>
              <a:spLocks noChangeArrowheads="1"/>
            </p:cNvSpPr>
            <p:nvPr/>
          </p:nvSpPr>
          <p:spPr bwMode="auto">
            <a:xfrm>
              <a:off x="2832" y="1790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1777" name="Oval 61"/>
            <p:cNvSpPr>
              <a:spLocks noChangeArrowheads="1"/>
            </p:cNvSpPr>
            <p:nvPr/>
          </p:nvSpPr>
          <p:spPr bwMode="auto">
            <a:xfrm>
              <a:off x="5280" y="2510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G</a:t>
              </a:r>
            </a:p>
          </p:txBody>
        </p:sp>
        <p:sp>
          <p:nvSpPr>
            <p:cNvPr id="31778" name="Line 62"/>
            <p:cNvSpPr>
              <a:spLocks noChangeShapeType="1"/>
            </p:cNvSpPr>
            <p:nvPr/>
          </p:nvSpPr>
          <p:spPr bwMode="auto">
            <a:xfrm flipV="1">
              <a:off x="4272" y="2030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9" name="Oval 63"/>
            <p:cNvSpPr>
              <a:spLocks noChangeArrowheads="1"/>
            </p:cNvSpPr>
            <p:nvPr/>
          </p:nvSpPr>
          <p:spPr bwMode="auto">
            <a:xfrm>
              <a:off x="4080" y="2510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F</a:t>
              </a:r>
            </a:p>
          </p:txBody>
        </p:sp>
      </p:grpSp>
      <p:sp>
        <p:nvSpPr>
          <p:cNvPr id="31751" name="Oval 67"/>
          <p:cNvSpPr>
            <a:spLocks noChangeArrowheads="1"/>
          </p:cNvSpPr>
          <p:nvPr/>
        </p:nvSpPr>
        <p:spPr bwMode="auto">
          <a:xfrm>
            <a:off x="4800600" y="4724400"/>
            <a:ext cx="311150" cy="31115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1752" name="Text Box 76"/>
          <p:cNvSpPr txBox="1">
            <a:spLocks noChangeArrowheads="1"/>
          </p:cNvSpPr>
          <p:nvPr/>
        </p:nvSpPr>
        <p:spPr bwMode="auto">
          <a:xfrm>
            <a:off x="5164138" y="4708525"/>
            <a:ext cx="1160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5</a:t>
            </a:r>
            <a:br>
              <a:rPr lang="en-US" altLang="zh-TW">
                <a:solidFill>
                  <a:srgbClr val="FF0000"/>
                </a:solidFill>
                <a:ea typeface="新細明體" charset="-120"/>
              </a:rPr>
            </a:b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(root only)</a:t>
            </a:r>
          </a:p>
        </p:txBody>
      </p:sp>
      <p:grpSp>
        <p:nvGrpSpPr>
          <p:cNvPr id="31753" name="Group 89"/>
          <p:cNvGrpSpPr>
            <a:grpSpLocks/>
          </p:cNvGrpSpPr>
          <p:nvPr/>
        </p:nvGrpSpPr>
        <p:grpSpPr bwMode="auto">
          <a:xfrm>
            <a:off x="7010400" y="1524000"/>
            <a:ext cx="1524000" cy="1828800"/>
            <a:chOff x="3312" y="2160"/>
            <a:chExt cx="1440" cy="1728"/>
          </a:xfrm>
        </p:grpSpPr>
        <p:sp>
          <p:nvSpPr>
            <p:cNvPr id="31760" name="Line 83"/>
            <p:cNvSpPr>
              <a:spLocks noChangeShapeType="1"/>
            </p:cNvSpPr>
            <p:nvPr/>
          </p:nvSpPr>
          <p:spPr bwMode="auto">
            <a:xfrm rot="16200000" flipV="1">
              <a:off x="3504" y="2448"/>
              <a:ext cx="528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1" name="Oval 84"/>
            <p:cNvSpPr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B</a:t>
              </a:r>
            </a:p>
          </p:txBody>
        </p:sp>
        <p:sp>
          <p:nvSpPr>
            <p:cNvPr id="31762" name="Oval 85"/>
            <p:cNvSpPr>
              <a:spLocks noChangeArrowheads="1"/>
            </p:cNvSpPr>
            <p:nvPr/>
          </p:nvSpPr>
          <p:spPr bwMode="auto">
            <a:xfrm>
              <a:off x="3312" y="2160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1763" name="Line 86"/>
            <p:cNvSpPr>
              <a:spLocks noChangeShapeType="1"/>
            </p:cNvSpPr>
            <p:nvPr/>
          </p:nvSpPr>
          <p:spPr bwMode="auto">
            <a:xfrm rot="16200000" flipV="1">
              <a:off x="4080" y="3168"/>
              <a:ext cx="528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4" name="Oval 87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1765" name="Text Box 88"/>
            <p:cNvSpPr txBox="1">
              <a:spLocks noChangeArrowheads="1"/>
            </p:cNvSpPr>
            <p:nvPr/>
          </p:nvSpPr>
          <p:spPr bwMode="auto">
            <a:xfrm>
              <a:off x="3600" y="2160"/>
              <a:ext cx="9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Tree 3</a:t>
              </a:r>
            </a:p>
          </p:txBody>
        </p:sp>
      </p:grpSp>
      <p:sp>
        <p:nvSpPr>
          <p:cNvPr id="31754" name="Text Box 91"/>
          <p:cNvSpPr txBox="1">
            <a:spLocks noChangeArrowheads="1"/>
          </p:cNvSpPr>
          <p:nvPr/>
        </p:nvSpPr>
        <p:spPr bwMode="auto">
          <a:xfrm>
            <a:off x="7010400" y="470852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6 (empty tree)</a:t>
            </a:r>
          </a:p>
        </p:txBody>
      </p:sp>
      <p:sp>
        <p:nvSpPr>
          <p:cNvPr id="31755" name="Line 92"/>
          <p:cNvSpPr>
            <a:spLocks noChangeShapeType="1"/>
          </p:cNvSpPr>
          <p:nvPr/>
        </p:nvSpPr>
        <p:spPr bwMode="auto">
          <a:xfrm>
            <a:off x="304800" y="4495800"/>
            <a:ext cx="8610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6" name="Line 93"/>
          <p:cNvSpPr>
            <a:spLocks noChangeShapeType="1"/>
          </p:cNvSpPr>
          <p:nvPr/>
        </p:nvSpPr>
        <p:spPr bwMode="auto">
          <a:xfrm>
            <a:off x="3429000" y="14478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7" name="Line 94"/>
          <p:cNvSpPr>
            <a:spLocks noChangeShapeType="1"/>
          </p:cNvSpPr>
          <p:nvPr/>
        </p:nvSpPr>
        <p:spPr bwMode="auto">
          <a:xfrm>
            <a:off x="6705600" y="14478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95"/>
          <p:cNvSpPr>
            <a:spLocks noChangeShapeType="1"/>
          </p:cNvSpPr>
          <p:nvPr/>
        </p:nvSpPr>
        <p:spPr bwMode="auto">
          <a:xfrm>
            <a:off x="6705600" y="4648200"/>
            <a:ext cx="0" cy="20574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Line 96"/>
          <p:cNvSpPr>
            <a:spLocks noChangeShapeType="1"/>
          </p:cNvSpPr>
          <p:nvPr/>
        </p:nvSpPr>
        <p:spPr bwMode="auto">
          <a:xfrm>
            <a:off x="4419600" y="4648200"/>
            <a:ext cx="0" cy="20574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F5C42A-A451-454C-9371-83A7D73BB1E5}" type="slidenum">
              <a:rPr lang="zh-TW" altLang="en-US" smtClean="0">
                <a:ea typeface="新細明體" charset="-120"/>
              </a:rPr>
              <a:pPr eaLnBrk="1" hangingPunct="1"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3731" name="AutoShape 26"/>
          <p:cNvSpPr>
            <a:spLocks noChangeArrowheads="1"/>
          </p:cNvSpPr>
          <p:nvPr/>
        </p:nvSpPr>
        <p:spPr bwMode="auto">
          <a:xfrm rot="10800000">
            <a:off x="3581400" y="5181600"/>
            <a:ext cx="1905000" cy="1524000"/>
          </a:xfrm>
          <a:custGeom>
            <a:avLst/>
            <a:gdLst>
              <a:gd name="T0" fmla="*/ 126163386 w 21600"/>
              <a:gd name="T1" fmla="*/ 53763332 h 21600"/>
              <a:gd name="T2" fmla="*/ 84005200 w 21600"/>
              <a:gd name="T3" fmla="*/ 107526663 h 21600"/>
              <a:gd name="T4" fmla="*/ 41847025 w 21600"/>
              <a:gd name="T5" fmla="*/ 53763332 h 21600"/>
              <a:gd name="T6" fmla="*/ 840052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</a:t>
            </a:r>
          </a:p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subtree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Example: LVR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Step 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go to left subtree (</a:t>
            </a:r>
            <a:r>
              <a:rPr lang="en-US" altLang="zh-TW" b="1" dirty="0">
                <a:ea typeface="新細明體" charset="-120"/>
              </a:rPr>
              <a:t>recursion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Step ii) visit node x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Step iii) go to right subtree (</a:t>
            </a:r>
            <a:r>
              <a:rPr lang="en-US" altLang="zh-TW" b="1" dirty="0">
                <a:ea typeface="新細明體" charset="-120"/>
              </a:rPr>
              <a:t>recursion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73734" name="AutoShape 4"/>
          <p:cNvSpPr>
            <a:spLocks noChangeArrowheads="1"/>
          </p:cNvSpPr>
          <p:nvPr/>
        </p:nvSpPr>
        <p:spPr bwMode="auto">
          <a:xfrm rot="10800000">
            <a:off x="914400" y="5181600"/>
            <a:ext cx="1905000" cy="1524000"/>
          </a:xfrm>
          <a:custGeom>
            <a:avLst/>
            <a:gdLst>
              <a:gd name="T0" fmla="*/ 126163386 w 21600"/>
              <a:gd name="T1" fmla="*/ 53763332 h 21600"/>
              <a:gd name="T2" fmla="*/ 84005200 w 21600"/>
              <a:gd name="T3" fmla="*/ 107526663 h 21600"/>
              <a:gd name="T4" fmla="*/ 41847025 w 21600"/>
              <a:gd name="T5" fmla="*/ 53763332 h 21600"/>
              <a:gd name="T6" fmla="*/ 840052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</a:t>
            </a:r>
          </a:p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subtree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 flipV="1">
            <a:off x="1828800" y="4365625"/>
            <a:ext cx="1066800" cy="8159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 rot="16200000" flipV="1">
            <a:off x="3505200" y="41370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2895600" y="40608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2438400" y="3733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ii</a:t>
            </a:r>
          </a:p>
        </p:txBody>
      </p:sp>
      <p:sp>
        <p:nvSpPr>
          <p:cNvPr id="332813" name="Oval 13"/>
          <p:cNvSpPr>
            <a:spLocks noChangeArrowheads="1"/>
          </p:cNvSpPr>
          <p:nvPr/>
        </p:nvSpPr>
        <p:spPr bwMode="auto">
          <a:xfrm>
            <a:off x="1219200" y="5257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</a:t>
            </a:r>
          </a:p>
        </p:txBody>
      </p:sp>
      <p:sp>
        <p:nvSpPr>
          <p:cNvPr id="332814" name="Oval 14"/>
          <p:cNvSpPr>
            <a:spLocks noChangeArrowheads="1"/>
          </p:cNvSpPr>
          <p:nvPr/>
        </p:nvSpPr>
        <p:spPr bwMode="auto">
          <a:xfrm>
            <a:off x="4495800" y="5257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iii</a:t>
            </a: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 flipH="1">
            <a:off x="1905000" y="4343400"/>
            <a:ext cx="685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 flipH="1">
            <a:off x="2209800" y="4648200"/>
            <a:ext cx="685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 flipH="1" flipV="1">
            <a:off x="3276600" y="4648200"/>
            <a:ext cx="762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H="1" flipV="1">
            <a:off x="3657600" y="4267200"/>
            <a:ext cx="762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19812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438400" y="502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276600" y="4953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9624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971800" y="3733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visit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152400" y="5486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traverse</a:t>
            </a:r>
          </a:p>
        </p:txBody>
      </p:sp>
      <p:sp>
        <p:nvSpPr>
          <p:cNvPr id="332825" name="Text Box 25"/>
          <p:cNvSpPr txBox="1">
            <a:spLocks noChangeArrowheads="1"/>
          </p:cNvSpPr>
          <p:nvPr/>
        </p:nvSpPr>
        <p:spPr bwMode="auto">
          <a:xfrm>
            <a:off x="5029200" y="5486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traverse</a:t>
            </a:r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 flipH="1">
            <a:off x="3124200" y="34290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31242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21D4F2-9BB5-564F-87FD-394A9A3DEDC8}"/>
              </a:ext>
            </a:extLst>
          </p:cNvPr>
          <p:cNvSpPr/>
          <p:nvPr/>
        </p:nvSpPr>
        <p:spPr bwMode="auto">
          <a:xfrm>
            <a:off x="6705600" y="3962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A158F3-C6C8-E041-80AE-15B53A9541F4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 flipH="1">
            <a:off x="6436035" y="4352645"/>
            <a:ext cx="336520" cy="333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04A970-A494-4645-AFEB-EB4557A5DBFB}"/>
              </a:ext>
            </a:extLst>
          </p:cNvPr>
          <p:cNvCxnSpPr>
            <a:cxnSpLocks/>
            <a:stCxn id="2" idx="5"/>
            <a:endCxn id="37" idx="0"/>
          </p:cNvCxnSpPr>
          <p:nvPr/>
        </p:nvCxnSpPr>
        <p:spPr bwMode="auto">
          <a:xfrm>
            <a:off x="7095845" y="4352645"/>
            <a:ext cx="371755" cy="333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A9A61A0-770F-324F-8D4C-2B3329850A69}"/>
              </a:ext>
            </a:extLst>
          </p:cNvPr>
          <p:cNvSpPr/>
          <p:nvPr/>
        </p:nvSpPr>
        <p:spPr bwMode="auto">
          <a:xfrm>
            <a:off x="6172200" y="468641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7DBA2E-0DAC-6743-896E-0EB310983EBA}"/>
              </a:ext>
            </a:extLst>
          </p:cNvPr>
          <p:cNvSpPr/>
          <p:nvPr/>
        </p:nvSpPr>
        <p:spPr bwMode="auto">
          <a:xfrm>
            <a:off x="7239000" y="468641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245E5-3519-CB4F-A31F-9D0D583D9AF9}"/>
              </a:ext>
            </a:extLst>
          </p:cNvPr>
          <p:cNvSpPr txBox="1"/>
          <p:nvPr/>
        </p:nvSpPr>
        <p:spPr>
          <a:xfrm>
            <a:off x="6629400" y="539591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Trivial case:</a:t>
            </a:r>
          </a:p>
          <a:p>
            <a:r>
              <a:rPr lang="en-US" dirty="0"/>
              <a:t>BAC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1" grpId="0" animBg="1"/>
      <p:bldP spid="332813" grpId="0" animBg="1"/>
      <p:bldP spid="332814" grpId="0" animBg="1"/>
      <p:bldP spid="332815" grpId="0" animBg="1"/>
      <p:bldP spid="332816" grpId="0" animBg="1"/>
      <p:bldP spid="332817" grpId="0" animBg="1"/>
      <p:bldP spid="332818" grpId="0" animBg="1"/>
      <p:bldP spid="332819" grpId="0"/>
      <p:bldP spid="332820" grpId="0"/>
      <p:bldP spid="332821" grpId="0"/>
      <p:bldP spid="332822" grpId="0"/>
      <p:bldP spid="332823" grpId="0"/>
      <p:bldP spid="332824" grpId="0"/>
      <p:bldP spid="332825" grpId="0"/>
      <p:bldP spid="332827" grpId="0" animBg="1"/>
      <p:bldP spid="3328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AEF4F2-CD28-4551-ACF2-81E888F7B59E}" type="slidenum">
              <a:rPr lang="zh-TW" altLang="en-US" smtClean="0">
                <a:ea typeface="新細明體" charset="-120"/>
              </a:rPr>
              <a:pPr eaLnBrk="1" hangingPunct="1"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LVR</a:t>
            </a:r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59" name="Oval 6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4760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62" name="Line 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64" name="Oval 11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74765" name="Line 12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66" name="Oval 13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4771" name="Oval 19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4772" name="Text Box 27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74773" name="Text Box 28"/>
          <p:cNvSpPr txBox="1">
            <a:spLocks noChangeArrowheads="1"/>
          </p:cNvSpPr>
          <p:nvPr/>
        </p:nvSpPr>
        <p:spPr bwMode="auto">
          <a:xfrm>
            <a:off x="5562600" y="51816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What is the order of traversal?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82BF18-4AFC-4E5F-885E-8ACC8F4FAA41}" type="slidenum">
              <a:rPr lang="zh-TW" altLang="en-US" smtClean="0">
                <a:ea typeface="新細明體" charset="-120"/>
              </a:rPr>
              <a:pPr eaLnBrk="1" hangingPunct="1"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5790" name="Oval 15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75791" name="Line 16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792" name="Oval 17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75793" name="Oval 1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5794" name="Oval 19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>
              <a:alpha val="50195"/>
            </a:srgbClr>
          </a:solidFill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5795" name="Text Box 27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6477000" y="1676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BAC</a:t>
            </a:r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2362200" y="1600200"/>
            <a:ext cx="4038600" cy="2133600"/>
          </a:xfrm>
          <a:prstGeom prst="rect">
            <a:avLst/>
          </a:prstGeom>
          <a:noFill/>
          <a:ln w="38100">
            <a:solidFill>
              <a:srgbClr val="66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34876" name="Line 28"/>
          <p:cNvSpPr>
            <a:spLocks noChangeShapeType="1"/>
          </p:cNvSpPr>
          <p:nvPr/>
        </p:nvSpPr>
        <p:spPr bwMode="auto">
          <a:xfrm flipH="1">
            <a:off x="4572000" y="11430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6096000" y="914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Start from root</a:t>
            </a: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7696200" y="2667000"/>
            <a:ext cx="1219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But B is the root of a subtree</a:t>
            </a:r>
          </a:p>
        </p:txBody>
      </p:sp>
      <p:sp>
        <p:nvSpPr>
          <p:cNvPr id="334881" name="Line 33"/>
          <p:cNvSpPr>
            <a:spLocks noChangeShapeType="1"/>
          </p:cNvSpPr>
          <p:nvPr/>
        </p:nvSpPr>
        <p:spPr bwMode="auto">
          <a:xfrm flipV="1">
            <a:off x="8305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7" grpId="0"/>
      <p:bldP spid="334878" grpId="0" animBg="1"/>
      <p:bldP spid="334876" grpId="0" animBg="1"/>
      <p:bldP spid="334879" grpId="0"/>
      <p:bldP spid="334880" grpId="0"/>
      <p:bldP spid="3348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2FBEA-B853-4E8D-A295-51594CBA1B24}" type="slidenum">
              <a:rPr lang="zh-TW" altLang="en-US" smtClean="0">
                <a:ea typeface="新細明體" charset="-120"/>
              </a:rPr>
              <a:pPr eaLnBrk="1" hangingPunct="1"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6804" name="Line 3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06" name="Oval 5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6807" name="Oval 6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76810" name="Line 11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11" name="Line 14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12" name="Oval 15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76813" name="Oval 16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6814" name="Text Box 18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76815" name="Text Box 19"/>
          <p:cNvSpPr txBox="1">
            <a:spLocks noChangeArrowheads="1"/>
          </p:cNvSpPr>
          <p:nvPr/>
        </p:nvSpPr>
        <p:spPr bwMode="auto">
          <a:xfrm>
            <a:off x="6477000" y="1676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B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AC</a:t>
            </a:r>
          </a:p>
        </p:txBody>
      </p:sp>
      <p:sp>
        <p:nvSpPr>
          <p:cNvPr id="76816" name="Rectangle 20"/>
          <p:cNvSpPr>
            <a:spLocks noChangeArrowheads="1"/>
          </p:cNvSpPr>
          <p:nvPr/>
        </p:nvSpPr>
        <p:spPr bwMode="auto">
          <a:xfrm>
            <a:off x="1600200" y="2971800"/>
            <a:ext cx="2819400" cy="1905000"/>
          </a:xfrm>
          <a:prstGeom prst="rect">
            <a:avLst/>
          </a:prstGeom>
          <a:noFill/>
          <a:ln w="38100">
            <a:solidFill>
              <a:srgbClr val="66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6817" name="Line 21"/>
          <p:cNvSpPr>
            <a:spLocks noChangeShapeType="1"/>
          </p:cNvSpPr>
          <p:nvPr/>
        </p:nvSpPr>
        <p:spPr bwMode="auto">
          <a:xfrm flipH="1">
            <a:off x="4572000" y="11430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18" name="Text Box 22"/>
          <p:cNvSpPr txBox="1">
            <a:spLocks noChangeArrowheads="1"/>
          </p:cNvSpPr>
          <p:nvPr/>
        </p:nvSpPr>
        <p:spPr bwMode="auto">
          <a:xfrm>
            <a:off x="6096000" y="914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Start from root</a:t>
            </a:r>
          </a:p>
        </p:txBody>
      </p:sp>
      <p:sp>
        <p:nvSpPr>
          <p:cNvPr id="76819" name="Line 23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20" name="Line 24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821" name="Oval 25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6822" name="Oval 26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6823" name="Oval 13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457200" y="2514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DBE</a:t>
            </a: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336925" name="Text Box 29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3" grpId="0"/>
      <p:bldP spid="336924" grpId="0"/>
      <p:bldP spid="3369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E9E10-3DF1-49C4-9BEB-C22074A63261}" type="slidenum">
              <a:rPr lang="zh-TW" altLang="en-US" smtClean="0">
                <a:ea typeface="新細明體" charset="-120"/>
              </a:rPr>
              <a:pPr eaLnBrk="1" hangingPunct="1"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30" name="Oval 5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33" name="Oval 12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7834" name="Text Box 13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77835" name="Text Box 14"/>
          <p:cNvSpPr txBox="1">
            <a:spLocks noChangeArrowheads="1"/>
          </p:cNvSpPr>
          <p:nvPr/>
        </p:nvSpPr>
        <p:spPr bwMode="auto">
          <a:xfrm>
            <a:off x="6477000" y="1676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B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AC</a:t>
            </a:r>
          </a:p>
        </p:txBody>
      </p:sp>
      <p:sp>
        <p:nvSpPr>
          <p:cNvPr id="337935" name="Rectangle 15"/>
          <p:cNvSpPr>
            <a:spLocks noChangeArrowheads="1"/>
          </p:cNvSpPr>
          <p:nvPr/>
        </p:nvSpPr>
        <p:spPr bwMode="auto">
          <a:xfrm>
            <a:off x="2667000" y="4191000"/>
            <a:ext cx="2819400" cy="1905000"/>
          </a:xfrm>
          <a:prstGeom prst="rect">
            <a:avLst/>
          </a:prstGeom>
          <a:noFill/>
          <a:ln w="38100">
            <a:solidFill>
              <a:srgbClr val="66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7837" name="Line 16"/>
          <p:cNvSpPr>
            <a:spLocks noChangeShapeType="1"/>
          </p:cNvSpPr>
          <p:nvPr/>
        </p:nvSpPr>
        <p:spPr bwMode="auto">
          <a:xfrm flipH="1">
            <a:off x="4572000" y="11430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38" name="Text Box 17"/>
          <p:cNvSpPr txBox="1">
            <a:spLocks noChangeArrowheads="1"/>
          </p:cNvSpPr>
          <p:nvPr/>
        </p:nvSpPr>
        <p:spPr bwMode="auto">
          <a:xfrm>
            <a:off x="6096000" y="914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Start from root</a:t>
            </a:r>
          </a:p>
        </p:txBody>
      </p:sp>
      <p:sp>
        <p:nvSpPr>
          <p:cNvPr id="77839" name="Line 1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40" name="Line 19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41" name="Oval 20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D</a:t>
            </a:r>
          </a:p>
        </p:txBody>
      </p:sp>
      <p:sp>
        <p:nvSpPr>
          <p:cNvPr id="77842" name="Oval 22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B</a:t>
            </a:r>
          </a:p>
        </p:txBody>
      </p:sp>
      <p:sp>
        <p:nvSpPr>
          <p:cNvPr id="77843" name="Text Box 23"/>
          <p:cNvSpPr txBox="1">
            <a:spLocks noChangeArrowheads="1"/>
          </p:cNvSpPr>
          <p:nvPr/>
        </p:nvSpPr>
        <p:spPr bwMode="auto">
          <a:xfrm>
            <a:off x="457200" y="2514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</a:t>
            </a:r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DB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E</a:t>
            </a:r>
          </a:p>
        </p:txBody>
      </p:sp>
      <p:sp>
        <p:nvSpPr>
          <p:cNvPr id="77844" name="Text Box 24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77845" name="Text Box 25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77846" name="Line 26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47" name="Oval 27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77848" name="Line 28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849" name="Oval 29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77852" name="Oval 21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37952" name="Text Box 32"/>
          <p:cNvSpPr txBox="1">
            <a:spLocks noChangeArrowheads="1"/>
          </p:cNvSpPr>
          <p:nvPr/>
        </p:nvSpPr>
        <p:spPr bwMode="auto">
          <a:xfrm>
            <a:off x="5486400" y="5029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GEH</a:t>
            </a:r>
          </a:p>
        </p:txBody>
      </p:sp>
      <p:sp>
        <p:nvSpPr>
          <p:cNvPr id="337953" name="Text Box 33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5" grpId="0" animBg="1"/>
      <p:bldP spid="337950" grpId="0"/>
      <p:bldP spid="337951" grpId="0"/>
      <p:bldP spid="337952" grpId="0"/>
      <p:bldP spid="3379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98F07E-49DA-458B-9D32-732408496B25}" type="slidenum">
              <a:rPr lang="zh-TW" altLang="en-US" smtClean="0">
                <a:ea typeface="新細明體" charset="-120"/>
              </a:rPr>
              <a:pPr eaLnBrk="1" hangingPunct="1"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>
                <a:alpha val="50195"/>
              </a:srgb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38100">
            <a:solidFill>
              <a:srgbClr val="669900">
                <a:alpha val="50195"/>
              </a:srgbClr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6477000" y="1676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</a:t>
            </a:r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B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</a:t>
            </a:r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>
            <a:off x="4572000" y="11430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96000" y="914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Start from root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D</a:t>
            </a:r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B</a:t>
            </a: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69" name="Oval 22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G</a:t>
            </a:r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871" name="Oval 24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H</a:t>
            </a:r>
          </a:p>
        </p:txBody>
      </p:sp>
      <p:sp>
        <p:nvSpPr>
          <p:cNvPr id="78872" name="Text Box 25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78874" name="Oval 27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E</a:t>
            </a:r>
          </a:p>
        </p:txBody>
      </p:sp>
      <p:sp>
        <p:nvSpPr>
          <p:cNvPr id="78875" name="Text Box 29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338974" name="Rectangle 30"/>
          <p:cNvSpPr>
            <a:spLocks noChangeArrowheads="1"/>
          </p:cNvSpPr>
          <p:nvPr/>
        </p:nvSpPr>
        <p:spPr bwMode="auto">
          <a:xfrm>
            <a:off x="2362200" y="1600200"/>
            <a:ext cx="4038600" cy="2133600"/>
          </a:xfrm>
          <a:prstGeom prst="rect">
            <a:avLst/>
          </a:prstGeom>
          <a:noFill/>
          <a:ln w="38100">
            <a:solidFill>
              <a:srgbClr val="66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46482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4" grpId="0" animBg="1"/>
      <p:bldP spid="3389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10708F-38E0-4E40-9046-14C1ABCD06A6}" type="slidenum">
              <a:rPr lang="zh-TW" altLang="en-US" smtClean="0">
                <a:ea typeface="新細明體" charset="-120"/>
              </a:rPr>
              <a:pPr eaLnBrk="1" hangingPunct="1"/>
              <a:t>46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79876" name="Line 3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A</a:t>
            </a:r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9880" name="Text Box 9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6477000" y="1676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</a:t>
            </a:r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B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 flipH="1">
            <a:off x="4572000" y="11430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Start from root</a:t>
            </a:r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85" name="Line 14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86" name="Oval 15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D</a:t>
            </a:r>
          </a:p>
        </p:txBody>
      </p:sp>
      <p:sp>
        <p:nvSpPr>
          <p:cNvPr id="79887" name="Oval 16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B</a:t>
            </a:r>
          </a:p>
        </p:txBody>
      </p:sp>
      <p:sp>
        <p:nvSpPr>
          <p:cNvPr id="79888" name="Text Box 17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79889" name="Text Box 18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79890" name="Line 1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91" name="Oval 20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G</a:t>
            </a:r>
          </a:p>
        </p:txBody>
      </p:sp>
      <p:sp>
        <p:nvSpPr>
          <p:cNvPr id="79892" name="Line 21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893" name="Oval 22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H</a:t>
            </a:r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79895" name="Text Box 24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79896" name="Oval 25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E</a:t>
            </a:r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79898" name="Text Box 28"/>
          <p:cNvSpPr txBox="1">
            <a:spLocks noChangeArrowheads="1"/>
          </p:cNvSpPr>
          <p:nvPr/>
        </p:nvSpPr>
        <p:spPr bwMode="auto">
          <a:xfrm>
            <a:off x="46482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339997" name="Rectangle 29"/>
          <p:cNvSpPr>
            <a:spLocks noChangeArrowheads="1"/>
          </p:cNvSpPr>
          <p:nvPr/>
        </p:nvSpPr>
        <p:spPr bwMode="auto">
          <a:xfrm>
            <a:off x="4953000" y="2971800"/>
            <a:ext cx="2819400" cy="1905000"/>
          </a:xfrm>
          <a:prstGeom prst="rect">
            <a:avLst/>
          </a:prstGeom>
          <a:noFill/>
          <a:ln w="38100">
            <a:solidFill>
              <a:srgbClr val="66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79900" name="Line 30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901" name="Oval 31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340000" name="Text Box 32"/>
          <p:cNvSpPr txBox="1">
            <a:spLocks noChangeArrowheads="1"/>
          </p:cNvSpPr>
          <p:nvPr/>
        </p:nvSpPr>
        <p:spPr bwMode="auto">
          <a:xfrm>
            <a:off x="61722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340001" name="Text Box 33"/>
          <p:cNvSpPr txBox="1">
            <a:spLocks noChangeArrowheads="1"/>
          </p:cNvSpPr>
          <p:nvPr/>
        </p:nvSpPr>
        <p:spPr bwMode="auto">
          <a:xfrm>
            <a:off x="7086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340002" name="Text Box 34"/>
          <p:cNvSpPr txBox="1">
            <a:spLocks noChangeArrowheads="1"/>
          </p:cNvSpPr>
          <p:nvPr/>
        </p:nvSpPr>
        <p:spPr bwMode="auto">
          <a:xfrm>
            <a:off x="6248400" y="5029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Traversal order: 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7" grpId="0" animBg="1"/>
      <p:bldP spid="340000" grpId="0"/>
      <p:bldP spid="340001" grpId="0"/>
      <p:bldP spid="3400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A1A1CE-D789-4E67-B6C2-B1BB2F9F5DC3}" type="slidenum">
              <a:rPr lang="zh-TW" altLang="en-US" smtClean="0">
                <a:ea typeface="新細明體" charset="-120"/>
              </a:rPr>
              <a:pPr eaLnBrk="1" hangingPunct="1"/>
              <a:t>47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Inorder Traversal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46482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61722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7086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1981200" y="61722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final sequence: DBGEHACF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380B70-250D-44D8-AE07-C57FBE6577CB}" type="slidenum">
              <a:rPr lang="zh-TW" altLang="en-US" smtClean="0">
                <a:ea typeface="新細明體" charset="-120"/>
              </a:rPr>
              <a:pPr eaLnBrk="1" hangingPunct="1"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Postorder Traversal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LRV</a:t>
            </a:r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31" name="Line 10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34" name="Oval 13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46482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81936" name="Oval 15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38" name="Oval 17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81939" name="Oval 1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81940" name="Oval 19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61722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>
            <a:off x="7086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981200" y="61722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final sequence: DGHEBFCA</a:t>
            </a: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5105400" y="60960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23622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3276600" y="3124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41910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1" name="Rectangle 33"/>
          <p:cNvSpPr>
            <a:spLocks noChangeArrowheads="1"/>
          </p:cNvSpPr>
          <p:nvPr/>
        </p:nvSpPr>
        <p:spPr bwMode="auto">
          <a:xfrm>
            <a:off x="3352800" y="5334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5181600" y="5410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3" name="Rectangle 35"/>
          <p:cNvSpPr>
            <a:spLocks noChangeArrowheads="1"/>
          </p:cNvSpPr>
          <p:nvPr/>
        </p:nvSpPr>
        <p:spPr bwMode="auto">
          <a:xfrm>
            <a:off x="4648200" y="18288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6172200" y="3048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71628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105400" y="6538913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2000"/>
                                        <p:tgtEl>
                                          <p:spTgt spid="345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" dur="2000"/>
                                        <p:tgtEl>
                                          <p:spTgt spid="345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2000"/>
                                        <p:tgtEl>
                                          <p:spTgt spid="34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" dur="2000"/>
                                        <p:tgtEl>
                                          <p:spTgt spid="345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2000"/>
                                        <p:tgtEl>
                                          <p:spTgt spid="345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2000"/>
                                        <p:tgtEl>
                                          <p:spTgt spid="34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2000"/>
                                        <p:tgtEl>
                                          <p:spTgt spid="34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2000"/>
                                        <p:tgtEl>
                                          <p:spTgt spid="34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9" dur="5000"/>
                                        <p:tgtEl>
                                          <p:spTgt spid="345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7" grpId="0" animBg="1"/>
      <p:bldP spid="345118" grpId="0" animBg="1"/>
      <p:bldP spid="345119" grpId="0" animBg="1"/>
      <p:bldP spid="345120" grpId="0" animBg="1"/>
      <p:bldP spid="345121" grpId="0" animBg="1"/>
      <p:bldP spid="345122" grpId="0" animBg="1"/>
      <p:bldP spid="345123" grpId="0" animBg="1"/>
      <p:bldP spid="345124" grpId="0" animBg="1"/>
      <p:bldP spid="3451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E1556A-9434-4A2A-8066-81C87B1760BD}" type="slidenum">
              <a:rPr lang="zh-TW" altLang="en-US" smtClean="0">
                <a:ea typeface="新細明體" charset="-120"/>
              </a:rPr>
              <a:pPr eaLnBrk="1" hangingPunct="1"/>
              <a:t>49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Preorder Traversal</a:t>
            </a:r>
          </a:p>
        </p:txBody>
      </p:sp>
      <p:sp>
        <p:nvSpPr>
          <p:cNvPr id="82948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VLR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 flipV="1">
            <a:off x="3124200" y="2308225"/>
            <a:ext cx="990600" cy="914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 rot="16200000" flipV="1">
            <a:off x="4724400" y="2079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41148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 flipV="1">
            <a:off x="21336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4" name="Line 9"/>
          <p:cNvSpPr>
            <a:spLocks noChangeShapeType="1"/>
          </p:cNvSpPr>
          <p:nvPr/>
        </p:nvSpPr>
        <p:spPr bwMode="auto">
          <a:xfrm flipV="1">
            <a:off x="31242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5" name="Line 10"/>
          <p:cNvSpPr>
            <a:spLocks noChangeShapeType="1"/>
          </p:cNvSpPr>
          <p:nvPr/>
        </p:nvSpPr>
        <p:spPr bwMode="auto">
          <a:xfrm rot="16200000" flipV="1">
            <a:off x="30480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6" name="Oval 11"/>
          <p:cNvSpPr>
            <a:spLocks noChangeArrowheads="1"/>
          </p:cNvSpPr>
          <p:nvPr/>
        </p:nvSpPr>
        <p:spPr bwMode="auto">
          <a:xfrm>
            <a:off x="2819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 rot="16200000" flipV="1">
            <a:off x="6019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58" name="Oval 13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46482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2960" name="Oval 15"/>
          <p:cNvSpPr>
            <a:spLocks noChangeArrowheads="1"/>
          </p:cNvSpPr>
          <p:nvPr/>
        </p:nvSpPr>
        <p:spPr bwMode="auto">
          <a:xfrm>
            <a:off x="274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 rot="16200000" flipV="1">
            <a:off x="40386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962" name="Oval 17"/>
          <p:cNvSpPr>
            <a:spLocks noChangeArrowheads="1"/>
          </p:cNvSpPr>
          <p:nvPr/>
        </p:nvSpPr>
        <p:spPr bwMode="auto">
          <a:xfrm>
            <a:off x="4648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82963" name="Oval 18"/>
          <p:cNvSpPr>
            <a:spLocks noChangeArrowheads="1"/>
          </p:cNvSpPr>
          <p:nvPr/>
        </p:nvSpPr>
        <p:spPr bwMode="auto">
          <a:xfrm>
            <a:off x="6629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82964" name="Oval 21"/>
          <p:cNvSpPr>
            <a:spLocks noChangeArrowheads="1"/>
          </p:cNvSpPr>
          <p:nvPr/>
        </p:nvSpPr>
        <p:spPr bwMode="auto">
          <a:xfrm>
            <a:off x="36576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82965" name="Text Box 22"/>
          <p:cNvSpPr txBox="1">
            <a:spLocks noChangeArrowheads="1"/>
          </p:cNvSpPr>
          <p:nvPr/>
        </p:nvSpPr>
        <p:spPr bwMode="auto">
          <a:xfrm>
            <a:off x="32766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82966" name="Text Box 23"/>
          <p:cNvSpPr txBox="1">
            <a:spLocks noChangeArrowheads="1"/>
          </p:cNvSpPr>
          <p:nvPr/>
        </p:nvSpPr>
        <p:spPr bwMode="auto">
          <a:xfrm>
            <a:off x="6172200" y="3124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82967" name="Text Box 24"/>
          <p:cNvSpPr txBox="1">
            <a:spLocks noChangeArrowheads="1"/>
          </p:cNvSpPr>
          <p:nvPr/>
        </p:nvSpPr>
        <p:spPr bwMode="auto">
          <a:xfrm>
            <a:off x="2286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2968" name="Text Box 25"/>
          <p:cNvSpPr txBox="1">
            <a:spLocks noChangeArrowheads="1"/>
          </p:cNvSpPr>
          <p:nvPr/>
        </p:nvSpPr>
        <p:spPr bwMode="auto">
          <a:xfrm>
            <a:off x="4114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82969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82970" name="Text Box 28"/>
          <p:cNvSpPr txBox="1">
            <a:spLocks noChangeArrowheads="1"/>
          </p:cNvSpPr>
          <p:nvPr/>
        </p:nvSpPr>
        <p:spPr bwMode="auto">
          <a:xfrm>
            <a:off x="3276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82971" name="Text Box 29"/>
          <p:cNvSpPr txBox="1">
            <a:spLocks noChangeArrowheads="1"/>
          </p:cNvSpPr>
          <p:nvPr/>
        </p:nvSpPr>
        <p:spPr bwMode="auto">
          <a:xfrm>
            <a:off x="51816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82972" name="Text Box 31"/>
          <p:cNvSpPr txBox="1">
            <a:spLocks noChangeArrowheads="1"/>
          </p:cNvSpPr>
          <p:nvPr/>
        </p:nvSpPr>
        <p:spPr bwMode="auto">
          <a:xfrm>
            <a:off x="4114800" y="160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82973" name="Text Box 33"/>
          <p:cNvSpPr txBox="1">
            <a:spLocks noChangeArrowheads="1"/>
          </p:cNvSpPr>
          <p:nvPr/>
        </p:nvSpPr>
        <p:spPr bwMode="auto">
          <a:xfrm>
            <a:off x="1981200" y="61722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final sequence: ABDEGHCF</a:t>
            </a:r>
          </a:p>
        </p:txBody>
      </p:sp>
      <p:sp>
        <p:nvSpPr>
          <p:cNvPr id="329762" name="Rectangle 34"/>
          <p:cNvSpPr>
            <a:spLocks noChangeArrowheads="1"/>
          </p:cNvSpPr>
          <p:nvPr/>
        </p:nvSpPr>
        <p:spPr bwMode="auto">
          <a:xfrm>
            <a:off x="5105400" y="60960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3" name="Rectangle 35"/>
          <p:cNvSpPr>
            <a:spLocks noChangeArrowheads="1"/>
          </p:cNvSpPr>
          <p:nvPr/>
        </p:nvSpPr>
        <p:spPr bwMode="auto">
          <a:xfrm>
            <a:off x="23622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3276600" y="3124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5" name="Rectangle 37"/>
          <p:cNvSpPr>
            <a:spLocks noChangeArrowheads="1"/>
          </p:cNvSpPr>
          <p:nvPr/>
        </p:nvSpPr>
        <p:spPr bwMode="auto">
          <a:xfrm>
            <a:off x="41910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6" name="Rectangle 38"/>
          <p:cNvSpPr>
            <a:spLocks noChangeArrowheads="1"/>
          </p:cNvSpPr>
          <p:nvPr/>
        </p:nvSpPr>
        <p:spPr bwMode="auto">
          <a:xfrm>
            <a:off x="3352800" y="5334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7" name="Rectangle 39"/>
          <p:cNvSpPr>
            <a:spLocks noChangeArrowheads="1"/>
          </p:cNvSpPr>
          <p:nvPr/>
        </p:nvSpPr>
        <p:spPr bwMode="auto">
          <a:xfrm>
            <a:off x="5181600" y="5410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8" name="Rectangle 40"/>
          <p:cNvSpPr>
            <a:spLocks noChangeArrowheads="1"/>
          </p:cNvSpPr>
          <p:nvPr/>
        </p:nvSpPr>
        <p:spPr bwMode="auto">
          <a:xfrm>
            <a:off x="4648200" y="18288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69" name="Rectangle 41"/>
          <p:cNvSpPr>
            <a:spLocks noChangeArrowheads="1"/>
          </p:cNvSpPr>
          <p:nvPr/>
        </p:nvSpPr>
        <p:spPr bwMode="auto">
          <a:xfrm>
            <a:off x="6172200" y="3048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29770" name="Rectangle 42"/>
          <p:cNvSpPr>
            <a:spLocks noChangeArrowheads="1"/>
          </p:cNvSpPr>
          <p:nvPr/>
        </p:nvSpPr>
        <p:spPr bwMode="auto">
          <a:xfrm>
            <a:off x="7162800" y="41910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5105400" y="6538913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2000"/>
                                        <p:tgtEl>
                                          <p:spTgt spid="329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" dur="20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20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" dur="20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20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2000"/>
                                        <p:tgtEl>
                                          <p:spTgt spid="329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2000"/>
                                        <p:tgtEl>
                                          <p:spTgt spid="32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2000"/>
                                        <p:tgtEl>
                                          <p:spTgt spid="329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7" dur="50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62" grpId="0" animBg="1"/>
      <p:bldP spid="329763" grpId="0" animBg="1"/>
      <p:bldP spid="329764" grpId="0" animBg="1"/>
      <p:bldP spid="329765" grpId="0" animBg="1"/>
      <p:bldP spid="329766" grpId="0" animBg="1"/>
      <p:bldP spid="329767" grpId="0" animBg="1"/>
      <p:bldP spid="329768" grpId="0" animBg="1"/>
      <p:bldP spid="329769" grpId="0" animBg="1"/>
      <p:bldP spid="3297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3E9B38-561B-424C-873A-BB277504B069}" type="slidenum">
              <a:rPr lang="zh-TW" altLang="en-US" smtClean="0">
                <a:ea typeface="新細明體" charset="-120"/>
              </a:rPr>
              <a:pPr eaLnBrk="1" hangingPunct="1"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Types of Binary Tree</a:t>
            </a:r>
          </a:p>
        </p:txBody>
      </p:sp>
      <p:sp>
        <p:nvSpPr>
          <p:cNvPr id="32772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Skewed tree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All nodes are either on the left hand side or right hand side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2590800" y="3810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rot="16200000" flipV="1">
            <a:off x="5562600" y="3886200"/>
            <a:ext cx="83820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200400" y="3429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2860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1722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2778" name="Line 15"/>
          <p:cNvSpPr>
            <a:spLocks noChangeShapeType="1"/>
          </p:cNvSpPr>
          <p:nvPr/>
        </p:nvSpPr>
        <p:spPr bwMode="auto">
          <a:xfrm flipV="1">
            <a:off x="1676400" y="4953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9" name="Oval 20"/>
          <p:cNvSpPr>
            <a:spLocks noChangeArrowheads="1"/>
          </p:cNvSpPr>
          <p:nvPr/>
        </p:nvSpPr>
        <p:spPr bwMode="auto">
          <a:xfrm>
            <a:off x="13716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2780" name="Text Box 30"/>
          <p:cNvSpPr txBox="1">
            <a:spLocks noChangeArrowheads="1"/>
          </p:cNvSpPr>
          <p:nvPr/>
        </p:nvSpPr>
        <p:spPr bwMode="auto">
          <a:xfrm>
            <a:off x="3657600" y="3429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2781" name="Oval 32"/>
          <p:cNvSpPr>
            <a:spLocks noChangeArrowheads="1"/>
          </p:cNvSpPr>
          <p:nvPr/>
        </p:nvSpPr>
        <p:spPr bwMode="auto">
          <a:xfrm>
            <a:off x="5257800" y="3429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 rot="16200000" flipV="1">
            <a:off x="6477000" y="5029200"/>
            <a:ext cx="83820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83" name="Oval 28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2784" name="Text Box 35"/>
          <p:cNvSpPr txBox="1">
            <a:spLocks noChangeArrowheads="1"/>
          </p:cNvSpPr>
          <p:nvPr/>
        </p:nvSpPr>
        <p:spPr bwMode="auto">
          <a:xfrm>
            <a:off x="5715000" y="3429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2785" name="Text Box 36"/>
          <p:cNvSpPr txBox="1">
            <a:spLocks noChangeArrowheads="1"/>
          </p:cNvSpPr>
          <p:nvPr/>
        </p:nvSpPr>
        <p:spPr bwMode="auto">
          <a:xfrm>
            <a:off x="1905000" y="5791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leaf</a:t>
            </a:r>
          </a:p>
        </p:txBody>
      </p:sp>
      <p:sp>
        <p:nvSpPr>
          <p:cNvPr id="32786" name="Text Box 37"/>
          <p:cNvSpPr txBox="1">
            <a:spLocks noChangeArrowheads="1"/>
          </p:cNvSpPr>
          <p:nvPr/>
        </p:nvSpPr>
        <p:spPr bwMode="auto">
          <a:xfrm>
            <a:off x="7543800" y="5791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leaf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655-52C7-E641-96C4-ABC3DCC7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D2B-B6AA-AE4A-B5AE-8044D1B1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Show the in-order, post-order, and pre-order traversal of the following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63D9-8E1B-724C-BE44-AE71DEBD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04EA6BD-8794-084D-9931-FF14ECEB6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510F0D1-190A-B541-B681-E2600B4DD6E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A98088-DD34-E44F-89D8-97567753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01187D2E-ABFA-2B4F-AE66-178D943C6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82034462-6A9B-874C-BF5C-C0194B6E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08493C9-2E48-964F-9DBE-F0FB141203C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8BCA4706-F4AA-B64C-8946-64D81F00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72A76CF3-6947-6743-8F1B-1AAFA3AC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1F041B82-8663-BB45-83B9-E1D285BDCD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3350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0B90B45D-5161-EA4F-9AE6-B3FD6C51C36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040438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788B510F-17D6-374F-B2AF-76E6887E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A941CC1C-324D-5D43-A223-35F99942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F8D65857-C197-B247-A6E2-BEE281968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5150" y="5380038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" name="Oval 26">
            <a:extLst>
              <a:ext uri="{FF2B5EF4-FFF2-40B4-BE49-F238E27FC236}">
                <a16:creationId xmlns:a16="http://schemas.microsoft.com/office/drawing/2014/main" id="{EF73F59A-8987-F741-951F-9D39459F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C535EAD6-DAA5-6340-90F2-FFD859D58A6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02238" y="5380038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343907B4-8D34-3C4F-91ED-861D7633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A1598C69-907E-A44C-A48C-E9794AAB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503237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7657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6BDB1F-3C52-47F9-A295-E0BBFDEB5A37}" type="slidenum">
              <a:rPr lang="zh-TW" altLang="en-US" smtClean="0">
                <a:ea typeface="新細明體" charset="-120"/>
              </a:rPr>
              <a:pPr eaLnBrk="1" hangingPunct="1"/>
              <a:t>51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Preorder Traversal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09600" y="1595438"/>
            <a:ext cx="7620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&lt;Type&gt; *p)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if (p != NULL)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&lt;&lt; p-&gt;info &lt;&lt; “ ”;  	</a:t>
            </a:r>
            <a:r>
              <a:rPr lang="en-GB" altLang="zh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//visit the node</a:t>
            </a:r>
            <a:endParaRPr lang="zh-TW" altLang="zh-HK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(p-&gt;left);		</a:t>
            </a:r>
            <a:r>
              <a:rPr lang="en-GB" altLang="zh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visit left subtree</a:t>
            </a:r>
            <a:endParaRPr lang="zh-TW" altLang="zh-HK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(p-&gt;right);		</a:t>
            </a:r>
            <a:r>
              <a:rPr lang="en-GB" altLang="zh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visit right subtree</a:t>
            </a:r>
            <a:endParaRPr lang="zh-TW" altLang="zh-HK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758440" y="3921034"/>
            <a:ext cx="152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4868091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Go to right subtree (i.e. p-&gt;right) by recursion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B1E473-55C7-43B2-93DD-22FC3250A6FA}" type="slidenum">
              <a:rPr lang="zh-TW" altLang="en-US" smtClean="0">
                <a:ea typeface="新細明體" charset="-120"/>
              </a:rPr>
              <a:pPr eaLnBrk="1" hangingPunct="1"/>
              <a:t>52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charset="-120"/>
              </a:rPr>
              <a:t>Inorder</a:t>
            </a:r>
            <a:r>
              <a:rPr lang="en-US" altLang="zh-TW" dirty="0">
                <a:ea typeface="新細明體" charset="-120"/>
              </a:rPr>
              <a:t> &amp; </a:t>
            </a:r>
            <a:r>
              <a:rPr lang="en-US" altLang="zh-TW" dirty="0" err="1">
                <a:ea typeface="新細明體" charset="-120"/>
              </a:rPr>
              <a:t>Postorder</a:t>
            </a:r>
            <a:r>
              <a:rPr lang="en-US" altLang="zh-TW" dirty="0">
                <a:ea typeface="新細明體" charset="-120"/>
              </a:rPr>
              <a:t> Traversal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746760" y="1447800"/>
            <a:ext cx="7010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&lt;Type&gt; *p) {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if (p != NULL) {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(p-&gt;left);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&lt;&lt; p-&gt;info &lt;&lt; “ ”;  	</a:t>
            </a:r>
            <a:r>
              <a:rPr lang="en-GB" altLang="zh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//visit the node</a:t>
            </a:r>
            <a:endParaRPr lang="zh-TW" altLang="zh-HK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(p-&gt;right);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zh-H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62000" y="3810000"/>
            <a:ext cx="7010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&lt;Type&gt; *p) {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if (p != NULL) {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(p-&gt;left);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(p-&gt;right);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altLang="zh-HK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&lt;&lt; p-&gt;info &lt;&lt; “ ”;  	</a:t>
            </a:r>
            <a:r>
              <a:rPr lang="en-GB" altLang="zh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//visit the node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GB" altLang="zh-H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14251" y="4426961"/>
            <a:ext cx="7506789" cy="13642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003521-DFAA-4203-9C00-BEFFD7756BA0}" type="slidenum">
              <a:rPr lang="zh-TW" altLang="en-US" smtClean="0">
                <a:ea typeface="新細明體" charset="-120"/>
              </a:rPr>
              <a:pPr eaLnBrk="1" hangingPunct="1"/>
              <a:t>53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16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Reconstruction of Binary Tree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15C6E7-7239-4D4D-8AF2-4BBB01296A70}" type="slidenum">
              <a:rPr lang="zh-TW" altLang="en-US" smtClean="0">
                <a:ea typeface="新細明體" charset="-120"/>
              </a:rPr>
              <a:pPr eaLnBrk="1" hangingPunct="1"/>
              <a:t>54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Question to ponder: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Can you draw the binary tree if the </a:t>
            </a:r>
            <a:r>
              <a:rPr lang="en-US" altLang="zh-TW" b="1" dirty="0" err="1">
                <a:ea typeface="新細明體" charset="-120"/>
              </a:rPr>
              <a:t>postorder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 err="1">
                <a:ea typeface="新細明體" charset="-120"/>
              </a:rPr>
              <a:t>inorder</a:t>
            </a:r>
            <a:r>
              <a:rPr lang="en-US" altLang="zh-TW" dirty="0">
                <a:ea typeface="新細明體" charset="-120"/>
              </a:rPr>
              <a:t> traversal of the tree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HJBFGDECA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HBJAFDGCE</a:t>
            </a:r>
            <a:r>
              <a:rPr lang="en-US" altLang="zh-TW" dirty="0">
                <a:ea typeface="新細明體" charset="-120"/>
              </a:rPr>
              <a:t> respectively?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FE9BC1-A554-4D35-B0B0-AB8EBE52F5B8}" type="slidenum">
              <a:rPr lang="zh-TW" altLang="en-US" smtClean="0">
                <a:ea typeface="新細明體" charset="-120"/>
              </a:rPr>
              <a:pPr eaLnBrk="1" hangingPunct="1"/>
              <a:t>55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Reconstruction of Binary Tree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The structure of a binary tree can be obtained if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either preorder or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postorder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 plus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inorder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traversal sequences are given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Preorder + </a:t>
            </a:r>
            <a:r>
              <a:rPr lang="en-US" altLang="zh-TW" sz="2800" dirty="0" err="1">
                <a:ea typeface="新細明體" charset="-120"/>
              </a:rPr>
              <a:t>postorder</a:t>
            </a:r>
            <a:endParaRPr lang="en-US" altLang="zh-TW" sz="2800" dirty="0">
              <a:ea typeface="新細明體" charset="-120"/>
            </a:endParaRP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Fail to reconstruct the binary tree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Only </a:t>
            </a:r>
            <a:r>
              <a:rPr lang="en-US" altLang="zh-TW" sz="2800" b="1" dirty="0" err="1">
                <a:ea typeface="新細明體" charset="-120"/>
              </a:rPr>
              <a:t>inorder</a:t>
            </a:r>
            <a:r>
              <a:rPr lang="en-US" altLang="zh-TW" sz="2800" b="1" dirty="0">
                <a:ea typeface="新細明體" charset="-120"/>
              </a:rPr>
              <a:t> + preorder</a:t>
            </a:r>
            <a:r>
              <a:rPr lang="en-US" altLang="zh-TW" sz="2800" dirty="0">
                <a:ea typeface="新細明體" charset="-120"/>
              </a:rPr>
              <a:t>, or </a:t>
            </a:r>
            <a:r>
              <a:rPr lang="en-US" altLang="zh-TW" sz="2800" b="1" dirty="0" err="1">
                <a:ea typeface="新細明體" charset="-120"/>
              </a:rPr>
              <a:t>inorder</a:t>
            </a:r>
            <a:r>
              <a:rPr lang="en-US" altLang="zh-TW" sz="2800" b="1" dirty="0">
                <a:ea typeface="新細明體" charset="-120"/>
              </a:rPr>
              <a:t> + </a:t>
            </a:r>
            <a:r>
              <a:rPr lang="en-US" altLang="zh-TW" sz="2800" b="1" dirty="0" err="1">
                <a:ea typeface="新細明體" charset="-120"/>
              </a:rPr>
              <a:t>postorder</a:t>
            </a:r>
            <a:r>
              <a:rPr lang="en-US" altLang="zh-TW" sz="2800" dirty="0">
                <a:ea typeface="新細明體" charset="-120"/>
              </a:rPr>
              <a:t> can provide sufficient information to reconstruct a binary tree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23615E-DEC4-44F6-B9CE-97AF26B98E0F}" type="slidenum">
              <a:rPr lang="zh-TW" altLang="en-US" smtClean="0">
                <a:ea typeface="新細明體" charset="-120"/>
              </a:rPr>
              <a:pPr eaLnBrk="1" hangingPunct="1"/>
              <a:t>56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Reconstruction Algorithm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charset="-120"/>
              </a:rPr>
              <a:t>Step 1) Determine the root node, left and right subtrees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From </a:t>
            </a:r>
            <a:r>
              <a:rPr lang="en-US" altLang="zh-TW" sz="2400" b="1">
                <a:ea typeface="新細明體" charset="-120"/>
              </a:rPr>
              <a:t>postorder</a:t>
            </a:r>
            <a:r>
              <a:rPr lang="en-US" altLang="zh-TW" sz="2400">
                <a:ea typeface="新細明體" charset="-120"/>
              </a:rPr>
              <a:t>, the last node is the root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 node A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Then from </a:t>
            </a:r>
            <a:r>
              <a:rPr lang="en-US" altLang="zh-TW" sz="2400" b="1">
                <a:ea typeface="新細明體" charset="-120"/>
              </a:rPr>
              <a:t>inorder</a:t>
            </a:r>
            <a:r>
              <a:rPr lang="en-US" altLang="zh-TW" sz="2400">
                <a:ea typeface="新細明體" charset="-120"/>
              </a:rPr>
              <a:t>, the nodes on the left hand side of node A belongs to the left subtree of node A, nodes on the right hand side belongs to its right subtree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Step 2) Consider the traversal sequence of the subtrees, and determine its root, left and right subtrees recursively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B566AC-FE59-482C-91E7-A08030B371DA}" type="slidenum">
              <a:rPr lang="zh-TW" altLang="en-US" smtClean="0">
                <a:ea typeface="新細明體" charset="-120"/>
              </a:rPr>
              <a:pPr eaLnBrk="1" hangingPunct="1"/>
              <a:t>57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First Determine the Root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Postorder: H J B F G D E C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Inorder: H B J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F D G C E</a:t>
            </a:r>
          </a:p>
        </p:txBody>
      </p:sp>
      <p:sp>
        <p:nvSpPr>
          <p:cNvPr id="473092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093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73095" name="Oval 7"/>
          <p:cNvSpPr>
            <a:spLocks noChangeArrowheads="1"/>
          </p:cNvSpPr>
          <p:nvPr/>
        </p:nvSpPr>
        <p:spPr bwMode="auto">
          <a:xfrm>
            <a:off x="2743200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H, B, J</a:t>
            </a:r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4883150" y="30480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473097" name="Oval 9"/>
          <p:cNvSpPr>
            <a:spLocks noChangeArrowheads="1"/>
          </p:cNvSpPr>
          <p:nvPr/>
        </p:nvSpPr>
        <p:spPr bwMode="auto">
          <a:xfrm>
            <a:off x="5635625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F, D, G,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C, E</a:t>
            </a:r>
          </a:p>
        </p:txBody>
      </p: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6629400" y="1219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node</a:t>
            </a:r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 flipH="1">
            <a:off x="62484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0" name="Text Box 12"/>
          <p:cNvSpPr txBox="1">
            <a:spLocks noChangeArrowheads="1"/>
          </p:cNvSpPr>
          <p:nvPr/>
        </p:nvSpPr>
        <p:spPr bwMode="auto">
          <a:xfrm>
            <a:off x="62484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 subtree</a:t>
            </a:r>
          </a:p>
        </p:txBody>
      </p:sp>
      <p:sp>
        <p:nvSpPr>
          <p:cNvPr id="473101" name="Line 13"/>
          <p:cNvSpPr>
            <a:spLocks noChangeShapeType="1"/>
          </p:cNvSpPr>
          <p:nvPr/>
        </p:nvSpPr>
        <p:spPr bwMode="auto">
          <a:xfrm flipH="1" flipV="1">
            <a:off x="5181600" y="2743200"/>
            <a:ext cx="1066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1066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 subtree</a:t>
            </a:r>
          </a:p>
        </p:txBody>
      </p:sp>
      <p:sp>
        <p:nvSpPr>
          <p:cNvPr id="473103" name="Line 15"/>
          <p:cNvSpPr>
            <a:spLocks noChangeShapeType="1"/>
          </p:cNvSpPr>
          <p:nvPr/>
        </p:nvSpPr>
        <p:spPr bwMode="auto">
          <a:xfrm flipV="1">
            <a:off x="2438400" y="27432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4" name="Line 16"/>
          <p:cNvSpPr>
            <a:spLocks noChangeShapeType="1"/>
          </p:cNvSpPr>
          <p:nvPr/>
        </p:nvSpPr>
        <p:spPr bwMode="auto">
          <a:xfrm>
            <a:off x="2438400" y="2667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5" name="Line 17"/>
          <p:cNvSpPr>
            <a:spLocks noChangeShapeType="1"/>
          </p:cNvSpPr>
          <p:nvPr/>
        </p:nvSpPr>
        <p:spPr bwMode="auto">
          <a:xfrm>
            <a:off x="3886200" y="2667000"/>
            <a:ext cx="1905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3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  <p:bldP spid="473093" grpId="0" animBg="1"/>
      <p:bldP spid="473094" grpId="0" animBg="1"/>
      <p:bldP spid="473095" grpId="0" animBg="1"/>
      <p:bldP spid="473096" grpId="0"/>
      <p:bldP spid="473097" grpId="0" animBg="1"/>
      <p:bldP spid="473098" grpId="0"/>
      <p:bldP spid="473099" grpId="0" animBg="1"/>
      <p:bldP spid="473100" grpId="0"/>
      <p:bldP spid="473101" grpId="0" animBg="1"/>
      <p:bldP spid="473102" grpId="0"/>
      <p:bldP spid="473103" grpId="0" animBg="1"/>
      <p:bldP spid="473104" grpId="0" animBg="1"/>
      <p:bldP spid="4731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1EA628-441A-40E0-B853-6D768BDB72CF}" type="slidenum">
              <a:rPr lang="zh-TW" altLang="en-US" smtClean="0">
                <a:ea typeface="新細明體" charset="-120"/>
              </a:rPr>
              <a:pPr eaLnBrk="1" hangingPunct="1"/>
              <a:t>58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Consider Left Subtree of Root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Postorder: H J B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F G D E C A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Inorder: H B J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A F D G C E</a:t>
            </a: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7287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3657600" y="393065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of left subtree</a:t>
            </a:r>
          </a:p>
        </p:txBody>
      </p:sp>
      <p:sp>
        <p:nvSpPr>
          <p:cNvPr id="97289" name="Oval 8"/>
          <p:cNvSpPr>
            <a:spLocks noChangeArrowheads="1"/>
          </p:cNvSpPr>
          <p:nvPr/>
        </p:nvSpPr>
        <p:spPr bwMode="auto">
          <a:xfrm>
            <a:off x="5635625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F, D, G,</a:t>
            </a:r>
          </a:p>
          <a:p>
            <a:pPr algn="ctr" eaLnBrk="1" hangingPunct="1"/>
            <a:r>
              <a:rPr lang="en-US" altLang="zh-TW">
                <a:ea typeface="新細明體" charset="-120"/>
              </a:rPr>
              <a:t>C, E</a:t>
            </a: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41148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node of the subtree</a:t>
            </a:r>
          </a:p>
        </p:txBody>
      </p:sp>
      <p:sp>
        <p:nvSpPr>
          <p:cNvPr id="474122" name="Line 10"/>
          <p:cNvSpPr>
            <a:spLocks noChangeShapeType="1"/>
          </p:cNvSpPr>
          <p:nvPr/>
        </p:nvSpPr>
        <p:spPr bwMode="auto">
          <a:xfrm flipH="1">
            <a:off x="37338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2743200" y="30480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 subtree</a:t>
            </a:r>
          </a:p>
        </p:txBody>
      </p:sp>
      <p:sp>
        <p:nvSpPr>
          <p:cNvPr id="474124" name="Line 12"/>
          <p:cNvSpPr>
            <a:spLocks noChangeShapeType="1"/>
          </p:cNvSpPr>
          <p:nvPr/>
        </p:nvSpPr>
        <p:spPr bwMode="auto">
          <a:xfrm flipH="1" flipV="1">
            <a:off x="3276600" y="27432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5" name="Text Box 13"/>
          <p:cNvSpPr txBox="1">
            <a:spLocks noChangeArrowheads="1"/>
          </p:cNvSpPr>
          <p:nvPr/>
        </p:nvSpPr>
        <p:spPr bwMode="auto">
          <a:xfrm>
            <a:off x="685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 subtree</a:t>
            </a:r>
          </a:p>
        </p:txBody>
      </p:sp>
      <p:sp>
        <p:nvSpPr>
          <p:cNvPr id="474126" name="Line 14"/>
          <p:cNvSpPr>
            <a:spLocks noChangeShapeType="1"/>
          </p:cNvSpPr>
          <p:nvPr/>
        </p:nvSpPr>
        <p:spPr bwMode="auto">
          <a:xfrm flipV="1">
            <a:off x="1981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7" name="Line 15"/>
          <p:cNvSpPr>
            <a:spLocks noChangeShapeType="1"/>
          </p:cNvSpPr>
          <p:nvPr/>
        </p:nvSpPr>
        <p:spPr bwMode="auto">
          <a:xfrm>
            <a:off x="24384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8" name="Line 16"/>
          <p:cNvSpPr>
            <a:spLocks noChangeShapeType="1"/>
          </p:cNvSpPr>
          <p:nvPr/>
        </p:nvSpPr>
        <p:spPr bwMode="auto">
          <a:xfrm>
            <a:off x="31242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9" name="Line 17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30" name="Oval 18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74131" name="Line 19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32" name="Oval 20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474133" name="Oval 21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97303" name="Line 22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7304" name="Line 23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9" grpId="0"/>
      <p:bldP spid="474121" grpId="0"/>
      <p:bldP spid="474122" grpId="0" animBg="1"/>
      <p:bldP spid="474123" grpId="0"/>
      <p:bldP spid="474124" grpId="0" animBg="1"/>
      <p:bldP spid="474125" grpId="0"/>
      <p:bldP spid="474126" grpId="0" animBg="1"/>
      <p:bldP spid="474127" grpId="0" animBg="1"/>
      <p:bldP spid="474128" grpId="0" animBg="1"/>
      <p:bldP spid="474129" grpId="0" animBg="1"/>
      <p:bldP spid="474130" grpId="0" animBg="1"/>
      <p:bldP spid="474131" grpId="0" animBg="1"/>
      <p:bldP spid="474132" grpId="0" animBg="1"/>
      <p:bldP spid="4741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EF1105-C736-4090-BF62-5311D8086787}" type="slidenum">
              <a:rPr lang="zh-TW" altLang="en-US" smtClean="0">
                <a:ea typeface="新細明體" charset="-120"/>
              </a:rPr>
              <a:pPr eaLnBrk="1" hangingPunct="1"/>
              <a:t>59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Consider Right Subtree of Root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Postorder: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H J B</a:t>
            </a:r>
            <a:r>
              <a:rPr lang="en-US" altLang="zh-TW">
                <a:ea typeface="新細明體" charset="-120"/>
              </a:rPr>
              <a:t> F G D E C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 A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Inorder: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H B J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A </a:t>
            </a:r>
            <a:r>
              <a:rPr lang="en-US" altLang="zh-TW">
                <a:ea typeface="新細明體" charset="-120"/>
              </a:rPr>
              <a:t>F D G C E</a:t>
            </a:r>
          </a:p>
        </p:txBody>
      </p:sp>
      <p:sp>
        <p:nvSpPr>
          <p:cNvPr id="98309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10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11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node of the subtree</a:t>
            </a:r>
          </a:p>
        </p:txBody>
      </p:sp>
      <p:sp>
        <p:nvSpPr>
          <p:cNvPr id="475144" name="Line 8"/>
          <p:cNvSpPr>
            <a:spLocks noChangeShapeType="1"/>
          </p:cNvSpPr>
          <p:nvPr/>
        </p:nvSpPr>
        <p:spPr bwMode="auto">
          <a:xfrm flipH="1">
            <a:off x="57912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6019800" y="2819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 subtree</a:t>
            </a:r>
          </a:p>
        </p:txBody>
      </p:sp>
      <p:sp>
        <p:nvSpPr>
          <p:cNvPr id="475146" name="Line 10"/>
          <p:cNvSpPr>
            <a:spLocks noChangeShapeType="1"/>
          </p:cNvSpPr>
          <p:nvPr/>
        </p:nvSpPr>
        <p:spPr bwMode="auto">
          <a:xfrm flipH="1" flipV="1">
            <a:off x="5715000" y="2743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2590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 subtree</a:t>
            </a:r>
          </a:p>
        </p:txBody>
      </p:sp>
      <p:sp>
        <p:nvSpPr>
          <p:cNvPr id="475148" name="Line 12"/>
          <p:cNvSpPr>
            <a:spLocks noChangeShapeType="1"/>
          </p:cNvSpPr>
          <p:nvPr/>
        </p:nvSpPr>
        <p:spPr bwMode="auto">
          <a:xfrm flipV="1">
            <a:off x="3886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9" name="Line 13"/>
          <p:cNvSpPr>
            <a:spLocks noChangeShapeType="1"/>
          </p:cNvSpPr>
          <p:nvPr/>
        </p:nvSpPr>
        <p:spPr bwMode="auto">
          <a:xfrm>
            <a:off x="3886200" y="266700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0" name="Line 14"/>
          <p:cNvSpPr>
            <a:spLocks noChangeShapeType="1"/>
          </p:cNvSpPr>
          <p:nvPr/>
        </p:nvSpPr>
        <p:spPr bwMode="auto">
          <a:xfrm>
            <a:off x="5486400" y="26670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20" name="Line 15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21" name="Oval 16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98322" name="Line 17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23" name="Oval 18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98324" name="Oval 19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6099175" y="393065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of right subtree</a:t>
            </a:r>
          </a:p>
        </p:txBody>
      </p:sp>
      <p:sp>
        <p:nvSpPr>
          <p:cNvPr id="475157" name="Line 21"/>
          <p:cNvSpPr>
            <a:spLocks noChangeShapeType="1"/>
          </p:cNvSpPr>
          <p:nvPr/>
        </p:nvSpPr>
        <p:spPr bwMode="auto">
          <a:xfrm flipV="1">
            <a:off x="5213350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8" name="Line 22"/>
          <p:cNvSpPr>
            <a:spLocks noChangeShapeType="1"/>
          </p:cNvSpPr>
          <p:nvPr/>
        </p:nvSpPr>
        <p:spPr bwMode="auto">
          <a:xfrm rot="16200000" flipV="1">
            <a:off x="6040438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9" name="Oval 23"/>
          <p:cNvSpPr>
            <a:spLocks noChangeArrowheads="1"/>
          </p:cNvSpPr>
          <p:nvPr/>
        </p:nvSpPr>
        <p:spPr bwMode="auto">
          <a:xfrm>
            <a:off x="65532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75160" name="Oval 24"/>
          <p:cNvSpPr>
            <a:spLocks noChangeArrowheads="1"/>
          </p:cNvSpPr>
          <p:nvPr/>
        </p:nvSpPr>
        <p:spPr bwMode="auto">
          <a:xfrm>
            <a:off x="5718175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75161" name="Oval 2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F, D, G,</a:t>
            </a:r>
          </a:p>
        </p:txBody>
      </p:sp>
      <p:sp>
        <p:nvSpPr>
          <p:cNvPr id="98331" name="Line 26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2" name="Line 27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3" name="Line 28"/>
          <p:cNvSpPr>
            <a:spLocks noChangeShapeType="1"/>
          </p:cNvSpPr>
          <p:nvPr/>
        </p:nvSpPr>
        <p:spPr bwMode="auto">
          <a:xfrm flipV="1">
            <a:off x="3124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4" name="Line 29"/>
          <p:cNvSpPr>
            <a:spLocks noChangeShapeType="1"/>
          </p:cNvSpPr>
          <p:nvPr/>
        </p:nvSpPr>
        <p:spPr bwMode="auto">
          <a:xfrm flipV="1">
            <a:off x="2743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5" name="Line 30"/>
          <p:cNvSpPr>
            <a:spLocks noChangeShapeType="1"/>
          </p:cNvSpPr>
          <p:nvPr/>
        </p:nvSpPr>
        <p:spPr bwMode="auto">
          <a:xfrm flipV="1">
            <a:off x="2362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6" name="Line 31"/>
          <p:cNvSpPr>
            <a:spLocks noChangeShapeType="1"/>
          </p:cNvSpPr>
          <p:nvPr/>
        </p:nvSpPr>
        <p:spPr bwMode="auto">
          <a:xfrm flipV="1">
            <a:off x="3581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7" name="Line 32"/>
          <p:cNvSpPr>
            <a:spLocks noChangeShapeType="1"/>
          </p:cNvSpPr>
          <p:nvPr/>
        </p:nvSpPr>
        <p:spPr bwMode="auto">
          <a:xfrm flipV="1">
            <a:off x="3200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8338" name="Line 33"/>
          <p:cNvSpPr>
            <a:spLocks noChangeShapeType="1"/>
          </p:cNvSpPr>
          <p:nvPr/>
        </p:nvSpPr>
        <p:spPr bwMode="auto">
          <a:xfrm flipV="1">
            <a:off x="2819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/>
      <p:bldP spid="475144" grpId="0" animBg="1"/>
      <p:bldP spid="475145" grpId="0"/>
      <p:bldP spid="475146" grpId="0" animBg="1"/>
      <p:bldP spid="475147" grpId="0"/>
      <p:bldP spid="475148" grpId="0" animBg="1"/>
      <p:bldP spid="475149" grpId="0" animBg="1"/>
      <p:bldP spid="475150" grpId="0" animBg="1"/>
      <p:bldP spid="475156" grpId="0"/>
      <p:bldP spid="475157" grpId="0" animBg="1"/>
      <p:bldP spid="475158" grpId="0" animBg="1"/>
      <p:bldP spid="475159" grpId="0" animBg="1"/>
      <p:bldP spid="475160" grpId="0" animBg="1"/>
      <p:bldP spid="475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E8AA53-1417-4BCB-BF5E-7DFB4C1DD382}" type="slidenum">
              <a:rPr lang="zh-TW" altLang="en-US" smtClean="0">
                <a:ea typeface="新細明體" charset="-120"/>
              </a:rPr>
              <a:pPr eaLnBrk="1" hangingPunct="1"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Types of Binary Tree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Full binary tree </a:t>
            </a:r>
            <a:r>
              <a:rPr lang="en-US" altLang="zh-HK" sz="2800" dirty="0"/>
              <a:t>is a tree in which every node in the tree has </a:t>
            </a:r>
            <a:r>
              <a:rPr lang="en-US" altLang="zh-HK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either 0 or 2 </a:t>
            </a:r>
            <a:r>
              <a:rPr lang="en-US" altLang="zh-HK" sz="2800" dirty="0"/>
              <a:t>children.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</a:p>
        </p:txBody>
      </p:sp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5060234" y="1497442"/>
            <a:ext cx="2667261" cy="2382806"/>
            <a:chOff x="2304" y="192"/>
            <a:chExt cx="2688" cy="2304"/>
          </a:xfrm>
        </p:grpSpPr>
        <p:sp>
          <p:nvSpPr>
            <p:cNvPr id="33814" name="Arc 24"/>
            <p:cNvSpPr>
              <a:spLocks/>
            </p:cNvSpPr>
            <p:nvPr/>
          </p:nvSpPr>
          <p:spPr bwMode="auto">
            <a:xfrm rot="16200000" flipH="1">
              <a:off x="3568" y="120"/>
              <a:ext cx="161" cy="305"/>
            </a:xfrm>
            <a:custGeom>
              <a:avLst/>
              <a:gdLst>
                <a:gd name="T0" fmla="*/ 1 w 21600"/>
                <a:gd name="T1" fmla="*/ 2 h 41203"/>
                <a:gd name="T2" fmla="*/ 1 w 21600"/>
                <a:gd name="T3" fmla="*/ 0 h 41203"/>
                <a:gd name="T4" fmla="*/ 1 w 21600"/>
                <a:gd name="T5" fmla="*/ 1 h 4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3"/>
                <a:gd name="T11" fmla="*/ 21600 w 21600"/>
                <a:gd name="T12" fmla="*/ 41203 h 4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3" fill="none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</a:path>
                <a:path w="21600" h="41203" stroke="0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  <a:lnTo>
                    <a:pt x="21600" y="2029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18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9" name="Arc 29"/>
            <p:cNvSpPr>
              <a:spLocks/>
            </p:cNvSpPr>
            <p:nvPr/>
          </p:nvSpPr>
          <p:spPr bwMode="auto">
            <a:xfrm>
              <a:off x="2304" y="2251"/>
              <a:ext cx="144" cy="245"/>
            </a:xfrm>
            <a:custGeom>
              <a:avLst/>
              <a:gdLst>
                <a:gd name="T0" fmla="*/ 1 w 21600"/>
                <a:gd name="T1" fmla="*/ 2 h 36870"/>
                <a:gd name="T2" fmla="*/ 0 w 21600"/>
                <a:gd name="T3" fmla="*/ 0 h 36870"/>
                <a:gd name="T4" fmla="*/ 1 w 21600"/>
                <a:gd name="T5" fmla="*/ 1 h 36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870"/>
                <a:gd name="T11" fmla="*/ 21600 w 21600"/>
                <a:gd name="T12" fmla="*/ 36870 h 36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870" fill="none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</a:path>
                <a:path w="21600" h="36870" stroke="0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  <a:lnTo>
                    <a:pt x="21600" y="159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20" name="Line 30"/>
            <p:cNvSpPr>
              <a:spLocks noChangeShapeType="1"/>
            </p:cNvSpPr>
            <p:nvPr/>
          </p:nvSpPr>
          <p:spPr bwMode="auto">
            <a:xfrm flipV="1">
              <a:off x="2346" y="288"/>
              <a:ext cx="1158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1" name="Arc 31"/>
            <p:cNvSpPr>
              <a:spLocks/>
            </p:cNvSpPr>
            <p:nvPr/>
          </p:nvSpPr>
          <p:spPr bwMode="auto">
            <a:xfrm flipH="1">
              <a:off x="4848" y="2267"/>
              <a:ext cx="144" cy="229"/>
            </a:xfrm>
            <a:custGeom>
              <a:avLst/>
              <a:gdLst>
                <a:gd name="T0" fmla="*/ 1 w 21600"/>
                <a:gd name="T1" fmla="*/ 2 h 34510"/>
                <a:gd name="T2" fmla="*/ 0 w 21600"/>
                <a:gd name="T3" fmla="*/ 0 h 34510"/>
                <a:gd name="T4" fmla="*/ 1 w 21600"/>
                <a:gd name="T5" fmla="*/ 1 h 345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10"/>
                <a:gd name="T11" fmla="*/ 21600 w 21600"/>
                <a:gd name="T12" fmla="*/ 34510 h 34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10" fill="none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</a:path>
                <a:path w="21600" h="34510" stroke="0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  <a:lnTo>
                    <a:pt x="21600" y="1360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22" name="Line 32"/>
            <p:cNvSpPr>
              <a:spLocks noChangeShapeType="1"/>
            </p:cNvSpPr>
            <p:nvPr/>
          </p:nvSpPr>
          <p:spPr bwMode="auto">
            <a:xfrm flipH="1" flipV="1">
              <a:off x="3792" y="288"/>
              <a:ext cx="118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3798" name="Oval 33"/>
          <p:cNvSpPr>
            <a:spLocks noChangeArrowheads="1"/>
          </p:cNvSpPr>
          <p:nvPr/>
        </p:nvSpPr>
        <p:spPr bwMode="auto">
          <a:xfrm>
            <a:off x="6172200" y="18288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3801" name="Line 36"/>
          <p:cNvSpPr>
            <a:spLocks noChangeShapeType="1"/>
          </p:cNvSpPr>
          <p:nvPr/>
        </p:nvSpPr>
        <p:spPr bwMode="auto">
          <a:xfrm rot="16200000" flipV="1">
            <a:off x="7189265" y="3863975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3" name="Text Box 38"/>
          <p:cNvSpPr txBox="1">
            <a:spLocks noChangeArrowheads="1"/>
          </p:cNvSpPr>
          <p:nvPr/>
        </p:nvSpPr>
        <p:spPr bwMode="auto">
          <a:xfrm>
            <a:off x="6858000" y="1677824"/>
            <a:ext cx="86949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3804" name="Oval 39"/>
          <p:cNvSpPr>
            <a:spLocks noChangeArrowheads="1"/>
          </p:cNvSpPr>
          <p:nvPr/>
        </p:nvSpPr>
        <p:spPr bwMode="auto">
          <a:xfrm>
            <a:off x="6938652" y="569277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3805" name="Line 40"/>
          <p:cNvSpPr>
            <a:spLocks noChangeShapeType="1"/>
          </p:cNvSpPr>
          <p:nvPr/>
        </p:nvSpPr>
        <p:spPr bwMode="auto">
          <a:xfrm flipV="1">
            <a:off x="6579665" y="3711575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6" name="Oval 41"/>
          <p:cNvSpPr>
            <a:spLocks noChangeArrowheads="1"/>
          </p:cNvSpPr>
          <p:nvPr/>
        </p:nvSpPr>
        <p:spPr bwMode="auto">
          <a:xfrm>
            <a:off x="7570265" y="447357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E</a:t>
            </a:r>
          </a:p>
        </p:txBody>
      </p:sp>
      <p:sp>
        <p:nvSpPr>
          <p:cNvPr id="33808" name="Line 43"/>
          <p:cNvSpPr>
            <a:spLocks noChangeShapeType="1"/>
          </p:cNvSpPr>
          <p:nvPr/>
        </p:nvSpPr>
        <p:spPr bwMode="auto">
          <a:xfrm flipV="1">
            <a:off x="5638800" y="2209800"/>
            <a:ext cx="609600" cy="1066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9" name="Line 44"/>
          <p:cNvSpPr>
            <a:spLocks noChangeShapeType="1"/>
          </p:cNvSpPr>
          <p:nvPr/>
        </p:nvSpPr>
        <p:spPr bwMode="auto">
          <a:xfrm rot="16200000" flipV="1">
            <a:off x="6321283" y="2458470"/>
            <a:ext cx="1143000" cy="645659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10" name="Oval 45"/>
          <p:cNvSpPr>
            <a:spLocks noChangeArrowheads="1"/>
          </p:cNvSpPr>
          <p:nvPr/>
        </p:nvSpPr>
        <p:spPr bwMode="auto">
          <a:xfrm>
            <a:off x="6960665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6347678" y="447357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D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5791200" y="569277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F</a:t>
            </a: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6063198" y="4930775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rot="16200000" flipV="1">
            <a:off x="6507547" y="5083175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6063197" y="3047999"/>
            <a:ext cx="2255789" cy="1966577"/>
            <a:chOff x="2304" y="192"/>
            <a:chExt cx="2688" cy="2304"/>
          </a:xfrm>
        </p:grpSpPr>
        <p:sp>
          <p:nvSpPr>
            <p:cNvPr id="49" name="Arc 24"/>
            <p:cNvSpPr>
              <a:spLocks/>
            </p:cNvSpPr>
            <p:nvPr/>
          </p:nvSpPr>
          <p:spPr bwMode="auto">
            <a:xfrm rot="16200000" flipH="1">
              <a:off x="3568" y="120"/>
              <a:ext cx="161" cy="305"/>
            </a:xfrm>
            <a:custGeom>
              <a:avLst/>
              <a:gdLst>
                <a:gd name="T0" fmla="*/ 1 w 21600"/>
                <a:gd name="T1" fmla="*/ 2 h 41203"/>
                <a:gd name="T2" fmla="*/ 1 w 21600"/>
                <a:gd name="T3" fmla="*/ 0 h 41203"/>
                <a:gd name="T4" fmla="*/ 1 w 21600"/>
                <a:gd name="T5" fmla="*/ 1 h 4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3"/>
                <a:gd name="T11" fmla="*/ 21600 w 21600"/>
                <a:gd name="T12" fmla="*/ 41203 h 4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3" fill="none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</a:path>
                <a:path w="21600" h="41203" stroke="0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  <a:lnTo>
                    <a:pt x="21600" y="2029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1" name="Arc 29"/>
            <p:cNvSpPr>
              <a:spLocks/>
            </p:cNvSpPr>
            <p:nvPr/>
          </p:nvSpPr>
          <p:spPr bwMode="auto">
            <a:xfrm>
              <a:off x="2304" y="2251"/>
              <a:ext cx="144" cy="245"/>
            </a:xfrm>
            <a:custGeom>
              <a:avLst/>
              <a:gdLst>
                <a:gd name="T0" fmla="*/ 1 w 21600"/>
                <a:gd name="T1" fmla="*/ 2 h 36870"/>
                <a:gd name="T2" fmla="*/ 0 w 21600"/>
                <a:gd name="T3" fmla="*/ 0 h 36870"/>
                <a:gd name="T4" fmla="*/ 1 w 21600"/>
                <a:gd name="T5" fmla="*/ 1 h 36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870"/>
                <a:gd name="T11" fmla="*/ 21600 w 21600"/>
                <a:gd name="T12" fmla="*/ 36870 h 36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870" fill="none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</a:path>
                <a:path w="21600" h="36870" stroke="0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  <a:lnTo>
                    <a:pt x="21600" y="159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2" name="Line 30"/>
            <p:cNvSpPr>
              <a:spLocks noChangeShapeType="1"/>
            </p:cNvSpPr>
            <p:nvPr/>
          </p:nvSpPr>
          <p:spPr bwMode="auto">
            <a:xfrm flipV="1">
              <a:off x="2346" y="288"/>
              <a:ext cx="1158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3" name="Arc 31"/>
            <p:cNvSpPr>
              <a:spLocks/>
            </p:cNvSpPr>
            <p:nvPr/>
          </p:nvSpPr>
          <p:spPr bwMode="auto">
            <a:xfrm flipH="1">
              <a:off x="4848" y="2267"/>
              <a:ext cx="144" cy="229"/>
            </a:xfrm>
            <a:custGeom>
              <a:avLst/>
              <a:gdLst>
                <a:gd name="T0" fmla="*/ 1 w 21600"/>
                <a:gd name="T1" fmla="*/ 2 h 34510"/>
                <a:gd name="T2" fmla="*/ 0 w 21600"/>
                <a:gd name="T3" fmla="*/ 0 h 34510"/>
                <a:gd name="T4" fmla="*/ 1 w 21600"/>
                <a:gd name="T5" fmla="*/ 1 h 345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10"/>
                <a:gd name="T11" fmla="*/ 21600 w 21600"/>
                <a:gd name="T12" fmla="*/ 34510 h 34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10" fill="none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</a:path>
                <a:path w="21600" h="34510" stroke="0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  <a:lnTo>
                    <a:pt x="21600" y="1360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 flipH="1" flipV="1">
              <a:off x="3792" y="288"/>
              <a:ext cx="118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56" name="Group 22"/>
          <p:cNvGrpSpPr>
            <a:grpSpLocks/>
          </p:cNvGrpSpPr>
          <p:nvPr/>
        </p:nvGrpSpPr>
        <p:grpSpPr bwMode="auto">
          <a:xfrm>
            <a:off x="5440411" y="4267200"/>
            <a:ext cx="2255789" cy="1966577"/>
            <a:chOff x="2304" y="192"/>
            <a:chExt cx="2688" cy="2304"/>
          </a:xfrm>
        </p:grpSpPr>
        <p:sp>
          <p:nvSpPr>
            <p:cNvPr id="57" name="Arc 24"/>
            <p:cNvSpPr>
              <a:spLocks/>
            </p:cNvSpPr>
            <p:nvPr/>
          </p:nvSpPr>
          <p:spPr bwMode="auto">
            <a:xfrm rot="16200000" flipH="1">
              <a:off x="3568" y="120"/>
              <a:ext cx="161" cy="305"/>
            </a:xfrm>
            <a:custGeom>
              <a:avLst/>
              <a:gdLst>
                <a:gd name="T0" fmla="*/ 1 w 21600"/>
                <a:gd name="T1" fmla="*/ 2 h 41203"/>
                <a:gd name="T2" fmla="*/ 1 w 21600"/>
                <a:gd name="T3" fmla="*/ 0 h 41203"/>
                <a:gd name="T4" fmla="*/ 1 w 21600"/>
                <a:gd name="T5" fmla="*/ 1 h 4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3"/>
                <a:gd name="T11" fmla="*/ 21600 w 21600"/>
                <a:gd name="T12" fmla="*/ 41203 h 4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3" fill="none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</a:path>
                <a:path w="21600" h="41203" stroke="0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  <a:lnTo>
                    <a:pt x="21600" y="2029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" name="Arc 29"/>
            <p:cNvSpPr>
              <a:spLocks/>
            </p:cNvSpPr>
            <p:nvPr/>
          </p:nvSpPr>
          <p:spPr bwMode="auto">
            <a:xfrm>
              <a:off x="2304" y="2251"/>
              <a:ext cx="144" cy="245"/>
            </a:xfrm>
            <a:custGeom>
              <a:avLst/>
              <a:gdLst>
                <a:gd name="T0" fmla="*/ 1 w 21600"/>
                <a:gd name="T1" fmla="*/ 2 h 36870"/>
                <a:gd name="T2" fmla="*/ 0 w 21600"/>
                <a:gd name="T3" fmla="*/ 0 h 36870"/>
                <a:gd name="T4" fmla="*/ 1 w 21600"/>
                <a:gd name="T5" fmla="*/ 1 h 36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870"/>
                <a:gd name="T11" fmla="*/ 21600 w 21600"/>
                <a:gd name="T12" fmla="*/ 36870 h 36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870" fill="none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</a:path>
                <a:path w="21600" h="36870" stroke="0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  <a:lnTo>
                    <a:pt x="21600" y="159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2346" y="288"/>
              <a:ext cx="1158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1" name="Arc 31"/>
            <p:cNvSpPr>
              <a:spLocks/>
            </p:cNvSpPr>
            <p:nvPr/>
          </p:nvSpPr>
          <p:spPr bwMode="auto">
            <a:xfrm flipH="1">
              <a:off x="4848" y="2267"/>
              <a:ext cx="144" cy="229"/>
            </a:xfrm>
            <a:custGeom>
              <a:avLst/>
              <a:gdLst>
                <a:gd name="T0" fmla="*/ 1 w 21600"/>
                <a:gd name="T1" fmla="*/ 2 h 34510"/>
                <a:gd name="T2" fmla="*/ 0 w 21600"/>
                <a:gd name="T3" fmla="*/ 0 h 34510"/>
                <a:gd name="T4" fmla="*/ 1 w 21600"/>
                <a:gd name="T5" fmla="*/ 1 h 345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10"/>
                <a:gd name="T11" fmla="*/ 21600 w 21600"/>
                <a:gd name="T12" fmla="*/ 34510 h 34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10" fill="none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</a:path>
                <a:path w="21600" h="34510" stroke="0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  <a:lnTo>
                    <a:pt x="21600" y="1360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H="1" flipV="1">
              <a:off x="3792" y="288"/>
              <a:ext cx="118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3" name="Oval 41"/>
          <p:cNvSpPr>
            <a:spLocks noChangeArrowheads="1"/>
          </p:cNvSpPr>
          <p:nvPr/>
        </p:nvSpPr>
        <p:spPr bwMode="auto">
          <a:xfrm>
            <a:off x="5409931" y="3276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B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10659B-8F19-4BE7-B537-1A0D02D217DA}" type="slidenum">
              <a:rPr lang="zh-TW" altLang="en-US" smtClean="0">
                <a:ea typeface="新細明體" charset="-120"/>
              </a:rPr>
              <a:pPr eaLnBrk="1" hangingPunct="1"/>
              <a:t>60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Consider Left Subtree of C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Postorder: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H J B</a:t>
            </a:r>
            <a:r>
              <a:rPr lang="en-US" altLang="zh-TW">
                <a:ea typeface="新細明體" charset="-120"/>
              </a:rPr>
              <a:t> F G D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E C A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Inorder: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H B J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A </a:t>
            </a:r>
            <a:r>
              <a:rPr lang="en-US" altLang="zh-TW">
                <a:ea typeface="新細明體" charset="-120"/>
              </a:rPr>
              <a:t>F D G </a:t>
            </a:r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C E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35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76167" name="Text Box 7"/>
          <p:cNvSpPr txBox="1">
            <a:spLocks noChangeArrowheads="1"/>
          </p:cNvSpPr>
          <p:nvPr/>
        </p:nvSpPr>
        <p:spPr bwMode="auto">
          <a:xfrm>
            <a:off x="53340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node of the subtree</a:t>
            </a: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 flipH="1">
            <a:off x="49530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 subtree</a:t>
            </a: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 flipH="1" flipV="1">
            <a:off x="4876800" y="2743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2209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 subtree</a:t>
            </a:r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 flipV="1">
            <a:off x="3505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3" name="Line 13"/>
          <p:cNvSpPr>
            <a:spLocks noChangeShapeType="1"/>
          </p:cNvSpPr>
          <p:nvPr/>
        </p:nvSpPr>
        <p:spPr bwMode="auto">
          <a:xfrm>
            <a:off x="38862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4" name="Line 14"/>
          <p:cNvSpPr>
            <a:spLocks noChangeShapeType="1"/>
          </p:cNvSpPr>
          <p:nvPr/>
        </p:nvSpPr>
        <p:spPr bwMode="auto">
          <a:xfrm>
            <a:off x="4648200" y="26670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44" name="Line 15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45" name="Oval 16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99346" name="Line 17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47" name="Oval 18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99348" name="Oval 19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5260975" y="48768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of left subtree</a:t>
            </a:r>
          </a:p>
        </p:txBody>
      </p:sp>
      <p:sp>
        <p:nvSpPr>
          <p:cNvPr id="99350" name="Line 21"/>
          <p:cNvSpPr>
            <a:spLocks noChangeShapeType="1"/>
          </p:cNvSpPr>
          <p:nvPr/>
        </p:nvSpPr>
        <p:spPr bwMode="auto">
          <a:xfrm flipV="1">
            <a:off x="5213350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51" name="Line 22"/>
          <p:cNvSpPr>
            <a:spLocks noChangeShapeType="1"/>
          </p:cNvSpPr>
          <p:nvPr/>
        </p:nvSpPr>
        <p:spPr bwMode="auto">
          <a:xfrm rot="16200000" flipV="1">
            <a:off x="6040438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52" name="Oval 23"/>
          <p:cNvSpPr>
            <a:spLocks noChangeArrowheads="1"/>
          </p:cNvSpPr>
          <p:nvPr/>
        </p:nvSpPr>
        <p:spPr bwMode="auto">
          <a:xfrm>
            <a:off x="65532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99353" name="Oval 24"/>
          <p:cNvSpPr>
            <a:spLocks noChangeArrowheads="1"/>
          </p:cNvSpPr>
          <p:nvPr/>
        </p:nvSpPr>
        <p:spPr bwMode="auto">
          <a:xfrm>
            <a:off x="5718175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76185" name="Line 25"/>
          <p:cNvSpPr>
            <a:spLocks noChangeShapeType="1"/>
          </p:cNvSpPr>
          <p:nvPr/>
        </p:nvSpPr>
        <p:spPr bwMode="auto">
          <a:xfrm flipV="1">
            <a:off x="4375150" y="5380038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86" name="Oval 26"/>
          <p:cNvSpPr>
            <a:spLocks noChangeArrowheads="1"/>
          </p:cNvSpPr>
          <p:nvPr/>
        </p:nvSpPr>
        <p:spPr bwMode="auto">
          <a:xfrm>
            <a:off x="4117975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rot="16200000" flipV="1">
            <a:off x="5202238" y="5380038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88" name="Oval 28"/>
          <p:cNvSpPr>
            <a:spLocks noChangeArrowheads="1"/>
          </p:cNvSpPr>
          <p:nvPr/>
        </p:nvSpPr>
        <p:spPr bwMode="auto">
          <a:xfrm>
            <a:off x="5715000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76189" name="Oval 29"/>
          <p:cNvSpPr>
            <a:spLocks noChangeArrowheads="1"/>
          </p:cNvSpPr>
          <p:nvPr/>
        </p:nvSpPr>
        <p:spPr bwMode="auto">
          <a:xfrm>
            <a:off x="4879975" y="503237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99359" name="Line 30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0" name="Line 31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1" name="Line 32"/>
          <p:cNvSpPr>
            <a:spLocks noChangeShapeType="1"/>
          </p:cNvSpPr>
          <p:nvPr/>
        </p:nvSpPr>
        <p:spPr bwMode="auto">
          <a:xfrm flipV="1">
            <a:off x="3124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2" name="Line 33"/>
          <p:cNvSpPr>
            <a:spLocks noChangeShapeType="1"/>
          </p:cNvSpPr>
          <p:nvPr/>
        </p:nvSpPr>
        <p:spPr bwMode="auto">
          <a:xfrm flipV="1">
            <a:off x="2743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3" name="Line 34"/>
          <p:cNvSpPr>
            <a:spLocks noChangeShapeType="1"/>
          </p:cNvSpPr>
          <p:nvPr/>
        </p:nvSpPr>
        <p:spPr bwMode="auto">
          <a:xfrm flipV="1">
            <a:off x="2362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4" name="Line 35"/>
          <p:cNvSpPr>
            <a:spLocks noChangeShapeType="1"/>
          </p:cNvSpPr>
          <p:nvPr/>
        </p:nvSpPr>
        <p:spPr bwMode="auto">
          <a:xfrm flipV="1">
            <a:off x="3581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5" name="Line 36"/>
          <p:cNvSpPr>
            <a:spLocks noChangeShapeType="1"/>
          </p:cNvSpPr>
          <p:nvPr/>
        </p:nvSpPr>
        <p:spPr bwMode="auto">
          <a:xfrm flipV="1">
            <a:off x="3200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6" name="Line 37"/>
          <p:cNvSpPr>
            <a:spLocks noChangeShapeType="1"/>
          </p:cNvSpPr>
          <p:nvPr/>
        </p:nvSpPr>
        <p:spPr bwMode="auto">
          <a:xfrm flipV="1">
            <a:off x="2819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7" name="Line 38"/>
          <p:cNvSpPr>
            <a:spLocks noChangeShapeType="1"/>
          </p:cNvSpPr>
          <p:nvPr/>
        </p:nvSpPr>
        <p:spPr bwMode="auto">
          <a:xfrm flipV="1">
            <a:off x="5562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8" name="Line 39"/>
          <p:cNvSpPr>
            <a:spLocks noChangeShapeType="1"/>
          </p:cNvSpPr>
          <p:nvPr/>
        </p:nvSpPr>
        <p:spPr bwMode="auto">
          <a:xfrm flipV="1">
            <a:off x="5181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69" name="Line 40"/>
          <p:cNvSpPr>
            <a:spLocks noChangeShapeType="1"/>
          </p:cNvSpPr>
          <p:nvPr/>
        </p:nvSpPr>
        <p:spPr bwMode="auto">
          <a:xfrm flipV="1">
            <a:off x="54864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9370" name="Line 41"/>
          <p:cNvSpPr>
            <a:spLocks noChangeShapeType="1"/>
          </p:cNvSpPr>
          <p:nvPr/>
        </p:nvSpPr>
        <p:spPr bwMode="auto">
          <a:xfrm flipV="1">
            <a:off x="51054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/>
      <p:bldP spid="476168" grpId="0" animBg="1"/>
      <p:bldP spid="476169" grpId="0"/>
      <p:bldP spid="476170" grpId="0" animBg="1"/>
      <p:bldP spid="476171" grpId="0"/>
      <p:bldP spid="476172" grpId="0" animBg="1"/>
      <p:bldP spid="476173" grpId="0" animBg="1"/>
      <p:bldP spid="476174" grpId="0" animBg="1"/>
      <p:bldP spid="476180" grpId="0"/>
      <p:bldP spid="476185" grpId="0" animBg="1"/>
      <p:bldP spid="476186" grpId="0" animBg="1"/>
      <p:bldP spid="476187" grpId="0" animBg="1"/>
      <p:bldP spid="476188" grpId="0" animBg="1"/>
      <p:bldP spid="4761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240C-A616-464B-BCE4-6C78A038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F4E3-EA8A-8A4A-BB89-B6433470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100"/>
            <a:ext cx="8229600" cy="1905000"/>
          </a:xfrm>
        </p:spPr>
        <p:txBody>
          <a:bodyPr/>
          <a:lstStyle/>
          <a:p>
            <a:r>
              <a:rPr lang="en-US" sz="2400" dirty="0"/>
              <a:t>Plot the tree given its in-order traversal and post-order traversal as:</a:t>
            </a:r>
          </a:p>
          <a:p>
            <a:pPr marL="0" indent="0">
              <a:buNone/>
            </a:pPr>
            <a:r>
              <a:rPr lang="en-US" sz="2400" dirty="0"/>
              <a:t>   in-order: HBJACEFG</a:t>
            </a:r>
          </a:p>
          <a:p>
            <a:pPr marL="0" indent="0">
              <a:buNone/>
            </a:pPr>
            <a:r>
              <a:rPr lang="en-US" sz="2400" dirty="0"/>
              <a:t>   post-order: HJBFGECA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B631-015C-0746-98EE-CB660F3D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9CA8C-CB05-2F47-B809-1FA69DA139DE}"/>
              </a:ext>
            </a:extLst>
          </p:cNvPr>
          <p:cNvGrpSpPr/>
          <p:nvPr/>
        </p:nvGrpSpPr>
        <p:grpSpPr>
          <a:xfrm>
            <a:off x="6477000" y="2106200"/>
            <a:ext cx="1676400" cy="1295400"/>
            <a:chOff x="5562600" y="1676400"/>
            <a:chExt cx="1676400" cy="1295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1D62BB-F747-004A-9CBA-57381BDC1FFA}"/>
                </a:ext>
              </a:extLst>
            </p:cNvPr>
            <p:cNvSpPr txBox="1"/>
            <p:nvPr/>
          </p:nvSpPr>
          <p:spPr>
            <a:xfrm>
              <a:off x="6219701" y="16764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AD2950-CF5E-E54A-B313-46C92E9902E7}"/>
                </a:ext>
              </a:extLst>
            </p:cNvPr>
            <p:cNvSpPr txBox="1"/>
            <p:nvPr/>
          </p:nvSpPr>
          <p:spPr>
            <a:xfrm>
              <a:off x="5867400" y="193280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04621E-77C2-C94F-A755-418CC9DA4D10}"/>
                </a:ext>
              </a:extLst>
            </p:cNvPr>
            <p:cNvSpPr txBox="1"/>
            <p:nvPr/>
          </p:nvSpPr>
          <p:spPr>
            <a:xfrm>
              <a:off x="5562600" y="22098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672F1-5703-BA4E-B87D-A7E47373796E}"/>
                </a:ext>
              </a:extLst>
            </p:cNvPr>
            <p:cNvSpPr txBox="1"/>
            <p:nvPr/>
          </p:nvSpPr>
          <p:spPr>
            <a:xfrm>
              <a:off x="6004955" y="2209799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FD3540-6FA2-9C4C-ACC3-5A5100623C60}"/>
                </a:ext>
              </a:extLst>
            </p:cNvPr>
            <p:cNvSpPr txBox="1"/>
            <p:nvPr/>
          </p:nvSpPr>
          <p:spPr>
            <a:xfrm>
              <a:off x="6477000" y="193280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87F9F-A2A4-3843-92DF-7AF9C648ACBE}"/>
                </a:ext>
              </a:extLst>
            </p:cNvPr>
            <p:cNvSpPr txBox="1"/>
            <p:nvPr/>
          </p:nvSpPr>
          <p:spPr>
            <a:xfrm>
              <a:off x="6683334" y="2209799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AD387-0A05-7540-9B59-6207BD6EA86D}"/>
                </a:ext>
              </a:extLst>
            </p:cNvPr>
            <p:cNvSpPr txBox="1"/>
            <p:nvPr/>
          </p:nvSpPr>
          <p:spPr>
            <a:xfrm>
              <a:off x="6934200" y="246620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F102ED-ACCE-2F45-801C-A3649B1D8363}"/>
                </a:ext>
              </a:extLst>
            </p:cNvPr>
            <p:cNvSpPr txBox="1"/>
            <p:nvPr/>
          </p:nvSpPr>
          <p:spPr>
            <a:xfrm>
              <a:off x="6629400" y="2694801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3BA191-E1EB-B04B-8281-50E677336F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41076" y="1863297"/>
              <a:ext cx="199901" cy="117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35F5-EF11-0149-8B76-D00AC1DFCA1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15000" y="2091898"/>
              <a:ext cx="199901" cy="117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075B12-2C4B-E84D-96D7-EB43E80323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69578" y="1828800"/>
              <a:ext cx="83622" cy="166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517342-AE32-F642-ABDD-EF59C2B463A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17672" y="2625298"/>
              <a:ext cx="199901" cy="117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3B7542-04D9-1C42-B2D5-E5F6D14C7B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8178" y="2119699"/>
              <a:ext cx="83622" cy="166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24EC93-DA83-8D45-98CD-1C64535F11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6778" y="2362200"/>
              <a:ext cx="83622" cy="166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943440-50DD-5D4D-9D29-D51E8A6E8E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8578" y="2119699"/>
              <a:ext cx="83622" cy="166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61A016-B436-FE4C-B0EF-02B6698FBF4F}"/>
              </a:ext>
            </a:extLst>
          </p:cNvPr>
          <p:cNvSpPr txBox="1"/>
          <p:nvPr/>
        </p:nvSpPr>
        <p:spPr>
          <a:xfrm>
            <a:off x="685800" y="379583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Reasoning process: given the post-order, root is A. Left subtree’s post-order is HJB, in-order is HBJ. Thus, B is the root, H and J are its left/right child, respectively. </a:t>
            </a:r>
          </a:p>
          <a:p>
            <a:pPr marL="0" indent="0">
              <a:buNone/>
            </a:pPr>
            <a:r>
              <a:rPr lang="en-US" sz="1800" dirty="0"/>
              <a:t>Right subtree’s in-order: CEFG, its post-order is FGEC. Thus, the root is C. C’s left subtree is empty (CEFG). C’s right subtree’s in and post are: EFG and FGE. So E is the root and its left subtree is empty. Its right subtree’s in and post are: FG and FG. G is the root and F is the left child.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0436A9-058D-4D40-BDCA-1B966DC2EA18}" type="slidenum">
              <a:rPr lang="zh-TW" altLang="en-US" smtClean="0">
                <a:ea typeface="新細明體" charset="-120"/>
              </a:rPr>
              <a:pPr eaLnBrk="1" hangingPunct="1"/>
              <a:t>62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For </a:t>
            </a:r>
            <a:r>
              <a:rPr lang="en-US" altLang="zh-TW" sz="2800" dirty="0" err="1">
                <a:ea typeface="新細明體" charset="-120"/>
              </a:rPr>
              <a:t>postorder</a:t>
            </a:r>
            <a:r>
              <a:rPr lang="en-US" altLang="zh-TW" sz="2800" dirty="0">
                <a:ea typeface="新細明體" charset="-120"/>
              </a:rPr>
              <a:t>, the </a:t>
            </a:r>
            <a:r>
              <a:rPr lang="en-US" altLang="zh-TW" sz="2800" b="1" dirty="0">
                <a:ea typeface="新細明體" charset="-120"/>
              </a:rPr>
              <a:t>last node</a:t>
            </a:r>
            <a:r>
              <a:rPr lang="en-US" altLang="zh-TW" sz="2800" dirty="0">
                <a:ea typeface="新細明體" charset="-120"/>
              </a:rPr>
              <a:t> is the root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For preorder, the </a:t>
            </a:r>
            <a:r>
              <a:rPr lang="en-US" altLang="zh-TW" sz="2800" b="1" dirty="0">
                <a:ea typeface="新細明體" charset="-120"/>
              </a:rPr>
              <a:t>first node</a:t>
            </a:r>
            <a:r>
              <a:rPr lang="en-US" altLang="zh-TW" sz="2800" dirty="0">
                <a:ea typeface="新細明體" charset="-120"/>
              </a:rPr>
              <a:t> is the root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For </a:t>
            </a:r>
            <a:r>
              <a:rPr lang="en-US" altLang="zh-TW" sz="2800" dirty="0" err="1">
                <a:ea typeface="新細明體" charset="-120"/>
              </a:rPr>
              <a:t>inorder</a:t>
            </a:r>
            <a:r>
              <a:rPr lang="en-US" altLang="zh-TW" sz="2800" dirty="0">
                <a:ea typeface="新細明體" charset="-120"/>
              </a:rPr>
              <a:t>, the nodes on the </a:t>
            </a:r>
            <a:r>
              <a:rPr lang="en-US" altLang="zh-TW" sz="2800" b="1" dirty="0">
                <a:ea typeface="新細明體" charset="-120"/>
              </a:rPr>
              <a:t>left hand side</a:t>
            </a:r>
            <a:r>
              <a:rPr lang="en-US" altLang="zh-TW" sz="2800" dirty="0">
                <a:ea typeface="新細明體" charset="-120"/>
              </a:rPr>
              <a:t> of last node of </a:t>
            </a:r>
            <a:r>
              <a:rPr lang="en-US" altLang="zh-TW" sz="2800" dirty="0" err="1">
                <a:ea typeface="新細明體" charset="-120"/>
              </a:rPr>
              <a:t>postorder</a:t>
            </a:r>
            <a:r>
              <a:rPr lang="en-US" altLang="zh-TW" sz="2800" dirty="0">
                <a:ea typeface="新細明體" charset="-120"/>
              </a:rPr>
              <a:t> (or first node of preorder) belongs to the left subtree, nodes on the </a:t>
            </a:r>
            <a:r>
              <a:rPr lang="en-US" altLang="zh-TW" sz="2800" b="1" dirty="0">
                <a:ea typeface="新細明體" charset="-120"/>
              </a:rPr>
              <a:t>right hand side</a:t>
            </a:r>
            <a:r>
              <a:rPr lang="en-US" altLang="zh-TW" sz="2800" dirty="0">
                <a:ea typeface="新細明體" charset="-120"/>
              </a:rPr>
              <a:t> belongs to its right subtree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Apply this principle recursively in left/right subtrees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BD3ED-95F0-41C1-807D-185BAF5D8D6B}" type="slidenum">
              <a:rPr lang="zh-TW" altLang="en-US" smtClean="0">
                <a:ea typeface="新細明體" charset="-120"/>
              </a:rPr>
              <a:pPr eaLnBrk="1" hangingPunct="1"/>
              <a:t>63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Binary Search Tree (BST)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and its operations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D2C987-BEDE-46A6-A06F-54D3DB4EAB48}" type="slidenum">
              <a:rPr lang="zh-TW" altLang="en-US" smtClean="0">
                <a:ea typeface="新細明體" charset="-120"/>
              </a:rPr>
              <a:pPr eaLnBrk="1" hangingPunct="1"/>
              <a:t>64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How to Search a Tree?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Suppose we have a binary tree like this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Each node contains an integer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How do you find the node that contain value =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Can you determine the max./min. node value?</a:t>
            </a:r>
            <a:endParaRPr lang="zh-TW" altLang="en-US">
              <a:ea typeface="新細明體" charset="-120"/>
            </a:endParaRPr>
          </a:p>
        </p:txBody>
      </p:sp>
      <p:grpSp>
        <p:nvGrpSpPr>
          <p:cNvPr id="102406" name="Group 5"/>
          <p:cNvGrpSpPr>
            <a:grpSpLocks/>
          </p:cNvGrpSpPr>
          <p:nvPr/>
        </p:nvGrpSpPr>
        <p:grpSpPr bwMode="auto">
          <a:xfrm>
            <a:off x="4572000" y="2201863"/>
            <a:ext cx="4419600" cy="3284537"/>
            <a:chOff x="2256" y="1234"/>
            <a:chExt cx="3312" cy="2462"/>
          </a:xfrm>
        </p:grpSpPr>
        <p:sp>
          <p:nvSpPr>
            <p:cNvPr id="102407" name="Line 6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5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08" name="Line 7"/>
            <p:cNvSpPr>
              <a:spLocks noChangeShapeType="1"/>
            </p:cNvSpPr>
            <p:nvPr/>
          </p:nvSpPr>
          <p:spPr bwMode="auto">
            <a:xfrm rot="16200000" flipV="1">
              <a:off x="4080" y="1296"/>
              <a:ext cx="528" cy="81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09" name="Oval 8"/>
            <p:cNvSpPr>
              <a:spLocks noChangeArrowheads="1"/>
            </p:cNvSpPr>
            <p:nvPr/>
          </p:nvSpPr>
          <p:spPr bwMode="auto">
            <a:xfrm>
              <a:off x="3696" y="124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02410" name="Oval 9"/>
            <p:cNvSpPr>
              <a:spLocks noChangeArrowheads="1"/>
            </p:cNvSpPr>
            <p:nvPr/>
          </p:nvSpPr>
          <p:spPr bwMode="auto">
            <a:xfrm>
              <a:off x="4656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102411" name="Line 10"/>
            <p:cNvSpPr>
              <a:spLocks noChangeShapeType="1"/>
            </p:cNvSpPr>
            <p:nvPr/>
          </p:nvSpPr>
          <p:spPr bwMode="auto">
            <a:xfrm flipV="1">
              <a:off x="2448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12" name="Line 11"/>
            <p:cNvSpPr>
              <a:spLocks noChangeShapeType="1"/>
            </p:cNvSpPr>
            <p:nvPr/>
          </p:nvSpPr>
          <p:spPr bwMode="auto">
            <a:xfrm flipV="1">
              <a:off x="3024" y="29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13" name="Line 12"/>
            <p:cNvSpPr>
              <a:spLocks noChangeShapeType="1"/>
            </p:cNvSpPr>
            <p:nvPr/>
          </p:nvSpPr>
          <p:spPr bwMode="auto">
            <a:xfrm rot="16200000" flipV="1">
              <a:off x="3024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14" name="Oval 13"/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9</a:t>
              </a:r>
            </a:p>
          </p:txBody>
        </p:sp>
        <p:sp>
          <p:nvSpPr>
            <p:cNvPr id="102415" name="Oval 14"/>
            <p:cNvSpPr>
              <a:spLocks noChangeArrowheads="1"/>
            </p:cNvSpPr>
            <p:nvPr/>
          </p:nvSpPr>
          <p:spPr bwMode="auto">
            <a:xfrm>
              <a:off x="2832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6</a:t>
              </a:r>
            </a:p>
          </p:txBody>
        </p:sp>
        <p:sp>
          <p:nvSpPr>
            <p:cNvPr id="102416" name="Line 15"/>
            <p:cNvSpPr>
              <a:spLocks noChangeShapeType="1"/>
            </p:cNvSpPr>
            <p:nvPr/>
          </p:nvSpPr>
          <p:spPr bwMode="auto">
            <a:xfrm rot="16200000" flipV="1">
              <a:off x="4896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17" name="Oval 16"/>
            <p:cNvSpPr>
              <a:spLocks noChangeArrowheads="1"/>
            </p:cNvSpPr>
            <p:nvPr/>
          </p:nvSpPr>
          <p:spPr bwMode="auto">
            <a:xfrm>
              <a:off x="3360" y="268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02418" name="Text Box 17"/>
            <p:cNvSpPr txBox="1">
              <a:spLocks noChangeArrowheads="1"/>
            </p:cNvSpPr>
            <p:nvPr/>
          </p:nvSpPr>
          <p:spPr bwMode="auto">
            <a:xfrm>
              <a:off x="4031" y="1234"/>
              <a:ext cx="9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02419" name="Oval 18"/>
            <p:cNvSpPr>
              <a:spLocks noChangeArrowheads="1"/>
            </p:cNvSpPr>
            <p:nvPr/>
          </p:nvSpPr>
          <p:spPr bwMode="auto">
            <a:xfrm>
              <a:off x="2832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02420" name="Line 19"/>
            <p:cNvSpPr>
              <a:spLocks noChangeShapeType="1"/>
            </p:cNvSpPr>
            <p:nvPr/>
          </p:nvSpPr>
          <p:spPr bwMode="auto">
            <a:xfrm rot="16200000" flipV="1">
              <a:off x="3600" y="29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21" name="Oval 20"/>
            <p:cNvSpPr>
              <a:spLocks noChangeArrowheads="1"/>
            </p:cNvSpPr>
            <p:nvPr/>
          </p:nvSpPr>
          <p:spPr bwMode="auto">
            <a:xfrm>
              <a:off x="3984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7</a:t>
              </a:r>
            </a:p>
          </p:txBody>
        </p:sp>
        <p:sp>
          <p:nvSpPr>
            <p:cNvPr id="102422" name="Oval 21"/>
            <p:cNvSpPr>
              <a:spLocks noChangeArrowheads="1"/>
            </p:cNvSpPr>
            <p:nvPr/>
          </p:nvSpPr>
          <p:spPr bwMode="auto">
            <a:xfrm>
              <a:off x="528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02423" name="Line 22"/>
            <p:cNvSpPr>
              <a:spLocks noChangeShapeType="1"/>
            </p:cNvSpPr>
            <p:nvPr/>
          </p:nvSpPr>
          <p:spPr bwMode="auto">
            <a:xfrm flipV="1">
              <a:off x="4272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2424" name="Oval 23"/>
            <p:cNvSpPr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485F-9629-5348-B2C2-1000C85D7233}"/>
              </a:ext>
            </a:extLst>
          </p:cNvPr>
          <p:cNvSpPr txBox="1"/>
          <p:nvPr/>
        </p:nvSpPr>
        <p:spPr>
          <a:xfrm>
            <a:off x="380999" y="6019800"/>
            <a:ext cx="771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“search” is an important operation for database. E.g. the tree represents </a:t>
            </a:r>
            <a:r>
              <a:rPr lang="en-US" dirty="0" err="1"/>
              <a:t>cityu</a:t>
            </a:r>
            <a:r>
              <a:rPr lang="en-US" dirty="0"/>
              <a:t> students. Each node represents one student.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4B7A7A-D5FB-4857-B3A0-FA2316C8E3BA}" type="slidenum">
              <a:rPr lang="zh-TW" altLang="en-US" smtClean="0">
                <a:ea typeface="新細明體" charset="-120"/>
              </a:rPr>
              <a:pPr eaLnBrk="1" hangingPunct="1"/>
              <a:t>65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How to Search a Tree?</a:t>
            </a:r>
            <a:endParaRPr lang="zh-TW" altLang="en-US">
              <a:ea typeface="新細明體" charset="-120"/>
            </a:endParaRP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2286000" y="1295400"/>
            <a:ext cx="4419600" cy="3284538"/>
            <a:chOff x="2256" y="1234"/>
            <a:chExt cx="3312" cy="2462"/>
          </a:xfrm>
        </p:grpSpPr>
        <p:sp>
          <p:nvSpPr>
            <p:cNvPr id="103444" name="Line 4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5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45" name="Line 5"/>
            <p:cNvSpPr>
              <a:spLocks noChangeShapeType="1"/>
            </p:cNvSpPr>
            <p:nvPr/>
          </p:nvSpPr>
          <p:spPr bwMode="auto">
            <a:xfrm rot="16200000" flipV="1">
              <a:off x="4080" y="1296"/>
              <a:ext cx="528" cy="81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46" name="Oval 6"/>
            <p:cNvSpPr>
              <a:spLocks noChangeArrowheads="1"/>
            </p:cNvSpPr>
            <p:nvPr/>
          </p:nvSpPr>
          <p:spPr bwMode="auto">
            <a:xfrm>
              <a:off x="3696" y="1248"/>
              <a:ext cx="288" cy="28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03447" name="Oval 7"/>
            <p:cNvSpPr>
              <a:spLocks noChangeArrowheads="1"/>
            </p:cNvSpPr>
            <p:nvPr/>
          </p:nvSpPr>
          <p:spPr bwMode="auto">
            <a:xfrm>
              <a:off x="4656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103448" name="Line 8"/>
            <p:cNvSpPr>
              <a:spLocks noChangeShapeType="1"/>
            </p:cNvSpPr>
            <p:nvPr/>
          </p:nvSpPr>
          <p:spPr bwMode="auto">
            <a:xfrm flipV="1">
              <a:off x="2448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49" name="Line 9"/>
            <p:cNvSpPr>
              <a:spLocks noChangeShapeType="1"/>
            </p:cNvSpPr>
            <p:nvPr/>
          </p:nvSpPr>
          <p:spPr bwMode="auto">
            <a:xfrm flipV="1">
              <a:off x="3024" y="292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50" name="Line 10"/>
            <p:cNvSpPr>
              <a:spLocks noChangeShapeType="1"/>
            </p:cNvSpPr>
            <p:nvPr/>
          </p:nvSpPr>
          <p:spPr bwMode="auto">
            <a:xfrm rot="16200000" flipV="1">
              <a:off x="3024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51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9</a:t>
              </a:r>
            </a:p>
          </p:txBody>
        </p:sp>
        <p:sp>
          <p:nvSpPr>
            <p:cNvPr id="103452" name="Oval 12"/>
            <p:cNvSpPr>
              <a:spLocks noChangeArrowheads="1"/>
            </p:cNvSpPr>
            <p:nvPr/>
          </p:nvSpPr>
          <p:spPr bwMode="auto">
            <a:xfrm>
              <a:off x="2832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6</a:t>
              </a:r>
            </a:p>
          </p:txBody>
        </p:sp>
        <p:sp>
          <p:nvSpPr>
            <p:cNvPr id="103453" name="Line 13"/>
            <p:cNvSpPr>
              <a:spLocks noChangeShapeType="1"/>
            </p:cNvSpPr>
            <p:nvPr/>
          </p:nvSpPr>
          <p:spPr bwMode="auto">
            <a:xfrm rot="16200000" flipV="1">
              <a:off x="4896" y="220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54" name="Oval 14"/>
            <p:cNvSpPr>
              <a:spLocks noChangeArrowheads="1"/>
            </p:cNvSpPr>
            <p:nvPr/>
          </p:nvSpPr>
          <p:spPr bwMode="auto">
            <a:xfrm>
              <a:off x="3360" y="268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03455" name="Text Box 15"/>
            <p:cNvSpPr txBox="1">
              <a:spLocks noChangeArrowheads="1"/>
            </p:cNvSpPr>
            <p:nvPr/>
          </p:nvSpPr>
          <p:spPr bwMode="auto">
            <a:xfrm>
              <a:off x="4031" y="1234"/>
              <a:ext cx="9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03456" name="Oval 16"/>
            <p:cNvSpPr>
              <a:spLocks noChangeArrowheads="1"/>
            </p:cNvSpPr>
            <p:nvPr/>
          </p:nvSpPr>
          <p:spPr bwMode="auto">
            <a:xfrm>
              <a:off x="2832" y="1968"/>
              <a:ext cx="288" cy="288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03457" name="Line 17"/>
            <p:cNvSpPr>
              <a:spLocks noChangeShapeType="1"/>
            </p:cNvSpPr>
            <p:nvPr/>
          </p:nvSpPr>
          <p:spPr bwMode="auto">
            <a:xfrm rot="16200000" flipV="1">
              <a:off x="3600" y="2928"/>
              <a:ext cx="480" cy="48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58" name="Oval 18"/>
            <p:cNvSpPr>
              <a:spLocks noChangeArrowheads="1"/>
            </p:cNvSpPr>
            <p:nvPr/>
          </p:nvSpPr>
          <p:spPr bwMode="auto">
            <a:xfrm>
              <a:off x="3984" y="340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7</a:t>
              </a:r>
            </a:p>
          </p:txBody>
        </p:sp>
        <p:sp>
          <p:nvSpPr>
            <p:cNvPr id="103459" name="Oval 19"/>
            <p:cNvSpPr>
              <a:spLocks noChangeArrowheads="1"/>
            </p:cNvSpPr>
            <p:nvPr/>
          </p:nvSpPr>
          <p:spPr bwMode="auto">
            <a:xfrm>
              <a:off x="528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03460" name="Line 20"/>
            <p:cNvSpPr>
              <a:spLocks noChangeShapeType="1"/>
            </p:cNvSpPr>
            <p:nvPr/>
          </p:nvSpPr>
          <p:spPr bwMode="auto">
            <a:xfrm flipV="1">
              <a:off x="4272" y="2208"/>
              <a:ext cx="432" cy="5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3461" name="Oval 21"/>
            <p:cNvSpPr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2</a:t>
              </a:r>
            </a:p>
          </p:txBody>
        </p:sp>
      </p:grpSp>
      <p:sp>
        <p:nvSpPr>
          <p:cNvPr id="486422" name="Rectangle 22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457200" y="4876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array:</a:t>
            </a:r>
          </a:p>
        </p:txBody>
      </p:sp>
      <p:sp>
        <p:nvSpPr>
          <p:cNvPr id="486424" name="Rectangle 24"/>
          <p:cNvSpPr>
            <a:spLocks noChangeArrowheads="1"/>
          </p:cNvSpPr>
          <p:nvPr/>
        </p:nvSpPr>
        <p:spPr bwMode="auto">
          <a:xfrm>
            <a:off x="19050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486425" name="Rectangle 2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31242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86429" name="Rectangle 29"/>
          <p:cNvSpPr>
            <a:spLocks noChangeArrowheads="1"/>
          </p:cNvSpPr>
          <p:nvPr/>
        </p:nvSpPr>
        <p:spPr bwMode="auto">
          <a:xfrm>
            <a:off x="49530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486430" name="Rectangle 30"/>
          <p:cNvSpPr>
            <a:spLocks noChangeArrowheads="1"/>
          </p:cNvSpPr>
          <p:nvPr/>
        </p:nvSpPr>
        <p:spPr bwMode="auto">
          <a:xfrm>
            <a:off x="55626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86431" name="Rectangle 31"/>
          <p:cNvSpPr>
            <a:spLocks noChangeArrowheads="1"/>
          </p:cNvSpPr>
          <p:nvPr/>
        </p:nvSpPr>
        <p:spPr bwMode="auto">
          <a:xfrm>
            <a:off x="61722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486432" name="Rectangle 32"/>
          <p:cNvSpPr>
            <a:spLocks noChangeArrowheads="1"/>
          </p:cNvSpPr>
          <p:nvPr/>
        </p:nvSpPr>
        <p:spPr bwMode="auto">
          <a:xfrm>
            <a:off x="67818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486433" name="Rectangle 33"/>
          <p:cNvSpPr>
            <a:spLocks noChangeArrowheads="1"/>
          </p:cNvSpPr>
          <p:nvPr/>
        </p:nvSpPr>
        <p:spPr bwMode="auto">
          <a:xfrm>
            <a:off x="7391400" y="4800600"/>
            <a:ext cx="609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86434" name="Text Box 34"/>
          <p:cNvSpPr txBox="1">
            <a:spLocks noChangeArrowheads="1"/>
          </p:cNvSpPr>
          <p:nvPr/>
        </p:nvSpPr>
        <p:spPr bwMode="auto">
          <a:xfrm>
            <a:off x="3048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66CCFF"/>
                </a:solidFill>
                <a:ea typeface="新細明體" charset="-120"/>
              </a:rPr>
              <a:t>for-loop</a:t>
            </a:r>
          </a:p>
        </p:txBody>
      </p:sp>
      <p:sp>
        <p:nvSpPr>
          <p:cNvPr id="486435" name="AutoShape 35"/>
          <p:cNvSpPr>
            <a:spLocks noChangeArrowheads="1"/>
          </p:cNvSpPr>
          <p:nvPr/>
        </p:nvSpPr>
        <p:spPr bwMode="auto">
          <a:xfrm rot="5400000">
            <a:off x="1371600" y="54102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6436" name="Text Box 36"/>
          <p:cNvSpPr txBox="1">
            <a:spLocks noChangeArrowheads="1"/>
          </p:cNvSpPr>
          <p:nvPr/>
        </p:nvSpPr>
        <p:spPr bwMode="auto">
          <a:xfrm>
            <a:off x="2133600" y="5638800"/>
            <a:ext cx="6172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 order to find the max. node, min. node or a node equal to particular value, you have to visit the entire tree once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How about linked list implemented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65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2" grpId="0" animBg="1"/>
      <p:bldP spid="486423" grpId="0"/>
      <p:bldP spid="486424" grpId="0" animBg="1"/>
      <p:bldP spid="486425" grpId="0" animBg="1"/>
      <p:bldP spid="486426" grpId="0" animBg="1"/>
      <p:bldP spid="486427" grpId="0" animBg="1"/>
      <p:bldP spid="486428" grpId="0" animBg="1"/>
      <p:bldP spid="486429" grpId="0" animBg="1"/>
      <p:bldP spid="486430" grpId="0" animBg="1"/>
      <p:bldP spid="486431" grpId="0" animBg="1"/>
      <p:bldP spid="486432" grpId="0" animBg="1"/>
      <p:bldP spid="486433" grpId="0" animBg="1"/>
      <p:bldP spid="486434" grpId="0"/>
      <p:bldP spid="486435" grpId="0" animBg="1"/>
      <p:bldP spid="486435" grpId="1" animBg="1"/>
      <p:bldP spid="48643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8EB46E-B6F7-41EF-BD90-7C5B25568387}" type="slidenum">
              <a:rPr lang="zh-TW" altLang="en-US" smtClean="0">
                <a:ea typeface="新細明體" charset="-120"/>
              </a:rPr>
              <a:pPr eaLnBrk="1" hangingPunct="1"/>
              <a:t>66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Pre-sort Tree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How about if the tree is </a:t>
            </a:r>
            <a:r>
              <a:rPr lang="en-US" altLang="zh-TW" sz="2400" u="sng" dirty="0">
                <a:ea typeface="新細明體" charset="-120"/>
              </a:rPr>
              <a:t>pre-sorted</a:t>
            </a:r>
            <a:r>
              <a:rPr lang="en-US" altLang="zh-TW" sz="2400" dirty="0">
                <a:ea typeface="新細明體" charset="-120"/>
              </a:rPr>
              <a:t> in some sense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value stored at a node is </a:t>
            </a:r>
            <a:r>
              <a:rPr lang="en-US" altLang="zh-TW" sz="2400" u="sng" dirty="0">
                <a:solidFill>
                  <a:srgbClr val="FF0000"/>
                </a:solidFill>
                <a:ea typeface="新細明體" charset="-120"/>
              </a:rPr>
              <a:t>greater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than the value stored at its left child, but </a:t>
            </a:r>
            <a:r>
              <a:rPr lang="en-US" altLang="zh-TW" sz="2400" u="sng" dirty="0">
                <a:solidFill>
                  <a:srgbClr val="FF0000"/>
                </a:solidFill>
                <a:ea typeface="新細明體" charset="-120"/>
              </a:rPr>
              <a:t>less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than the value stored at its right child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This arrangement of nodes allow us to make decision of a searching going along its left or right path.</a:t>
            </a:r>
          </a:p>
          <a:p>
            <a:pPr eaLnBrk="1" hangingPunct="1"/>
            <a:endParaRPr lang="en-US" altLang="zh-TW" sz="2800" dirty="0">
              <a:ea typeface="新細明體" charset="-120"/>
            </a:endParaRPr>
          </a:p>
        </p:txBody>
      </p:sp>
      <p:sp>
        <p:nvSpPr>
          <p:cNvPr id="104453" name="Oval 4"/>
          <p:cNvSpPr>
            <a:spLocks noChangeArrowheads="1"/>
          </p:cNvSpPr>
          <p:nvPr/>
        </p:nvSpPr>
        <p:spPr bwMode="auto">
          <a:xfrm>
            <a:off x="4252913" y="4352925"/>
            <a:ext cx="409575" cy="4095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04454" name="Line 5"/>
          <p:cNvSpPr>
            <a:spLocks noChangeShapeType="1"/>
          </p:cNvSpPr>
          <p:nvPr/>
        </p:nvSpPr>
        <p:spPr bwMode="auto">
          <a:xfrm flipV="1">
            <a:off x="3400425" y="4695825"/>
            <a:ext cx="922338" cy="723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4455" name="Line 6"/>
          <p:cNvSpPr>
            <a:spLocks noChangeShapeType="1"/>
          </p:cNvSpPr>
          <p:nvPr/>
        </p:nvSpPr>
        <p:spPr bwMode="auto">
          <a:xfrm rot="16200000" flipV="1">
            <a:off x="4702969" y="4588669"/>
            <a:ext cx="723900" cy="93821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4456" name="Oval 7"/>
          <p:cNvSpPr>
            <a:spLocks noChangeArrowheads="1"/>
          </p:cNvSpPr>
          <p:nvPr/>
        </p:nvSpPr>
        <p:spPr bwMode="auto">
          <a:xfrm>
            <a:off x="3067050" y="5381625"/>
            <a:ext cx="409575" cy="4095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L</a:t>
            </a:r>
          </a:p>
        </p:txBody>
      </p:sp>
      <p:sp>
        <p:nvSpPr>
          <p:cNvPr id="104457" name="Oval 8"/>
          <p:cNvSpPr>
            <a:spLocks noChangeArrowheads="1"/>
          </p:cNvSpPr>
          <p:nvPr/>
        </p:nvSpPr>
        <p:spPr bwMode="auto">
          <a:xfrm>
            <a:off x="5381625" y="5381625"/>
            <a:ext cx="409575" cy="4095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R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857625" y="5229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K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5C8387-D2F7-4CAA-8E04-31ACA8F8A2CE}" type="slidenum">
              <a:rPr lang="zh-TW" altLang="en-US" smtClean="0">
                <a:ea typeface="新細明體" charset="-120"/>
              </a:rPr>
              <a:pPr eaLnBrk="1" hangingPunct="1"/>
              <a:t>67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Binary Search Tree (BST)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HK" sz="1800" dirty="0"/>
              <a:t>A binary search tree is a binary tree. It may be empty. If it is not empty, then it satisfies the following properties:</a:t>
            </a:r>
            <a:endParaRPr lang="zh-TW" altLang="zh-HK" sz="1800" dirty="0"/>
          </a:p>
          <a:p>
            <a:pPr lvl="0"/>
            <a:r>
              <a:rPr lang="en-GB" altLang="zh-HK" sz="1800" dirty="0"/>
              <a:t>Every element has a key field and no two elements in the BST have the same key, i.e. </a:t>
            </a:r>
            <a:r>
              <a:rPr lang="en-GB" altLang="zh-HK" sz="1800" dirty="0">
                <a:solidFill>
                  <a:srgbClr val="FF0000"/>
                </a:solidFill>
              </a:rPr>
              <a:t>all keys are distinct</a:t>
            </a:r>
            <a:r>
              <a:rPr lang="en-GB" altLang="zh-HK" sz="1800" dirty="0"/>
              <a:t>. (Example, student ID is a key field in the student record.)</a:t>
            </a:r>
            <a:endParaRPr lang="zh-TW" altLang="zh-HK" sz="1800" dirty="0"/>
          </a:p>
          <a:p>
            <a:pPr lvl="0"/>
            <a:r>
              <a:rPr lang="en-GB" altLang="zh-HK" sz="1800" dirty="0"/>
              <a:t>The keys (if any) in the </a:t>
            </a:r>
            <a:r>
              <a:rPr lang="en-GB" altLang="zh-HK" sz="1800" b="1" dirty="0"/>
              <a:t>left subtree</a:t>
            </a:r>
            <a:r>
              <a:rPr lang="en-GB" altLang="zh-HK" sz="1800" dirty="0"/>
              <a:t> are smaller than the key in the root.</a:t>
            </a:r>
            <a:endParaRPr lang="zh-TW" altLang="zh-HK" sz="1800" dirty="0"/>
          </a:p>
          <a:p>
            <a:pPr lvl="0"/>
            <a:r>
              <a:rPr lang="en-GB" altLang="zh-HK" sz="1800" dirty="0"/>
              <a:t>The keys (if any) in the </a:t>
            </a:r>
            <a:r>
              <a:rPr lang="en-GB" altLang="zh-HK" sz="1800" b="1" dirty="0"/>
              <a:t>right subtree</a:t>
            </a:r>
            <a:r>
              <a:rPr lang="en-GB" altLang="zh-HK" sz="1800" dirty="0"/>
              <a:t> are larger than the key in the root.</a:t>
            </a:r>
            <a:endParaRPr lang="zh-TW" altLang="zh-HK" sz="1800" dirty="0"/>
          </a:p>
          <a:p>
            <a:pPr lvl="0"/>
            <a:r>
              <a:rPr lang="en-GB" altLang="zh-HK" sz="1800" dirty="0"/>
              <a:t>The </a:t>
            </a:r>
            <a:r>
              <a:rPr lang="en-GB" altLang="zh-HK" sz="1800" dirty="0">
                <a:solidFill>
                  <a:srgbClr val="FF0000"/>
                </a:solidFill>
              </a:rPr>
              <a:t>left and right subtrees are also BST </a:t>
            </a:r>
            <a:r>
              <a:rPr lang="en-GB" altLang="zh-HK" sz="1800" dirty="0"/>
              <a:t>(recursively applied).</a:t>
            </a:r>
            <a:endParaRPr lang="zh-TW" altLang="zh-HK" sz="1800" dirty="0"/>
          </a:p>
        </p:txBody>
      </p:sp>
      <p:sp>
        <p:nvSpPr>
          <p:cNvPr id="488452" name="Oval 4"/>
          <p:cNvSpPr>
            <a:spLocks noChangeArrowheads="1"/>
          </p:cNvSpPr>
          <p:nvPr/>
        </p:nvSpPr>
        <p:spPr bwMode="auto">
          <a:xfrm>
            <a:off x="4205288" y="4238625"/>
            <a:ext cx="409575" cy="4095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 flipV="1">
            <a:off x="3352800" y="4481512"/>
            <a:ext cx="852488" cy="4857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rot="16200000" flipV="1">
            <a:off x="4807743" y="4288631"/>
            <a:ext cx="485775" cy="8715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8455" name="AutoShape 7"/>
          <p:cNvSpPr>
            <a:spLocks noChangeArrowheads="1"/>
          </p:cNvSpPr>
          <p:nvPr/>
        </p:nvSpPr>
        <p:spPr bwMode="auto">
          <a:xfrm rot="10800000">
            <a:off x="2286000" y="4991100"/>
            <a:ext cx="2057400" cy="1347788"/>
          </a:xfrm>
          <a:custGeom>
            <a:avLst/>
            <a:gdLst>
              <a:gd name="T0" fmla="*/ 147156958 w 21600"/>
              <a:gd name="T1" fmla="*/ 42049364 h 21600"/>
              <a:gd name="T2" fmla="*/ 97983663 w 21600"/>
              <a:gd name="T3" fmla="*/ 84098727 h 21600"/>
              <a:gd name="T4" fmla="*/ 48810381 w 21600"/>
              <a:gd name="T5" fmla="*/ 42049364 h 21600"/>
              <a:gd name="T6" fmla="*/ 979836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HK" altLang="en-US"/>
          </a:p>
        </p:txBody>
      </p:sp>
      <p:sp>
        <p:nvSpPr>
          <p:cNvPr id="488456" name="AutoShape 8"/>
          <p:cNvSpPr>
            <a:spLocks noChangeArrowheads="1"/>
          </p:cNvSpPr>
          <p:nvPr/>
        </p:nvSpPr>
        <p:spPr bwMode="auto">
          <a:xfrm rot="10800000">
            <a:off x="4495800" y="4991100"/>
            <a:ext cx="2057400" cy="1347788"/>
          </a:xfrm>
          <a:custGeom>
            <a:avLst/>
            <a:gdLst>
              <a:gd name="T0" fmla="*/ 147156958 w 21600"/>
              <a:gd name="T1" fmla="*/ 42049364 h 21600"/>
              <a:gd name="T2" fmla="*/ 97983663 w 21600"/>
              <a:gd name="T3" fmla="*/ 84098727 h 21600"/>
              <a:gd name="T4" fmla="*/ 48810381 w 21600"/>
              <a:gd name="T5" fmla="*/ 42049364 h 21600"/>
              <a:gd name="T6" fmla="*/ 979836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rgbClr val="669900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HK" altLang="en-US"/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2514600" y="64150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 subtree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4724400" y="6415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 subtree</a:t>
            </a:r>
          </a:p>
        </p:txBody>
      </p:sp>
      <p:sp>
        <p:nvSpPr>
          <p:cNvPr id="488459" name="Oval 11"/>
          <p:cNvSpPr>
            <a:spLocks noChangeArrowheads="1"/>
          </p:cNvSpPr>
          <p:nvPr/>
        </p:nvSpPr>
        <p:spPr bwMode="auto">
          <a:xfrm>
            <a:off x="3124200" y="5243513"/>
            <a:ext cx="409575" cy="4095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p</a:t>
            </a:r>
          </a:p>
        </p:txBody>
      </p:sp>
      <p:sp>
        <p:nvSpPr>
          <p:cNvPr id="488460" name="Oval 12"/>
          <p:cNvSpPr>
            <a:spLocks noChangeArrowheads="1"/>
          </p:cNvSpPr>
          <p:nvPr/>
        </p:nvSpPr>
        <p:spPr bwMode="auto">
          <a:xfrm>
            <a:off x="2714625" y="5700713"/>
            <a:ext cx="409575" cy="4095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q</a:t>
            </a:r>
          </a:p>
        </p:txBody>
      </p:sp>
      <p:sp>
        <p:nvSpPr>
          <p:cNvPr id="488461" name="Oval 13"/>
          <p:cNvSpPr>
            <a:spLocks noChangeArrowheads="1"/>
          </p:cNvSpPr>
          <p:nvPr/>
        </p:nvSpPr>
        <p:spPr bwMode="auto">
          <a:xfrm>
            <a:off x="3352800" y="5805488"/>
            <a:ext cx="409575" cy="4095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r</a:t>
            </a:r>
          </a:p>
        </p:txBody>
      </p:sp>
      <p:sp>
        <p:nvSpPr>
          <p:cNvPr id="488462" name="Oval 14"/>
          <p:cNvSpPr>
            <a:spLocks noChangeArrowheads="1"/>
          </p:cNvSpPr>
          <p:nvPr/>
        </p:nvSpPr>
        <p:spPr bwMode="auto">
          <a:xfrm>
            <a:off x="5229225" y="5348288"/>
            <a:ext cx="409575" cy="4095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488463" name="Oval 15"/>
          <p:cNvSpPr>
            <a:spLocks noChangeArrowheads="1"/>
          </p:cNvSpPr>
          <p:nvPr/>
        </p:nvSpPr>
        <p:spPr bwMode="auto">
          <a:xfrm>
            <a:off x="5715000" y="5729288"/>
            <a:ext cx="409575" cy="4095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y</a:t>
            </a:r>
          </a:p>
        </p:txBody>
      </p:sp>
      <p:sp>
        <p:nvSpPr>
          <p:cNvPr id="488464" name="Oval 16"/>
          <p:cNvSpPr>
            <a:spLocks noChangeArrowheads="1"/>
          </p:cNvSpPr>
          <p:nvPr/>
        </p:nvSpPr>
        <p:spPr bwMode="auto">
          <a:xfrm>
            <a:off x="5181600" y="5881688"/>
            <a:ext cx="409575" cy="4095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z</a:t>
            </a:r>
          </a:p>
        </p:txBody>
      </p:sp>
      <p:sp>
        <p:nvSpPr>
          <p:cNvPr id="488465" name="Text Box 17"/>
          <p:cNvSpPr txBox="1">
            <a:spLocks noChangeArrowheads="1"/>
          </p:cNvSpPr>
          <p:nvPr/>
        </p:nvSpPr>
        <p:spPr bwMode="auto">
          <a:xfrm>
            <a:off x="5050630" y="4357686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p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q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nimBg="1"/>
      <p:bldP spid="488453" grpId="0" animBg="1"/>
      <p:bldP spid="488454" grpId="0" animBg="1"/>
      <p:bldP spid="488455" grpId="0" animBg="1"/>
      <p:bldP spid="488456" grpId="0" animBg="1"/>
      <p:bldP spid="488457" grpId="0"/>
      <p:bldP spid="488458" grpId="0"/>
      <p:bldP spid="488459" grpId="0" animBg="1"/>
      <p:bldP spid="488460" grpId="0" animBg="1"/>
      <p:bldP spid="488461" grpId="0" animBg="1"/>
      <p:bldP spid="488462" grpId="0" animBg="1"/>
      <p:bldP spid="488463" grpId="0" animBg="1"/>
      <p:bldP spid="488464" grpId="0" animBg="1"/>
      <p:bldP spid="48846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4B346D-158C-43EF-9127-BD1DC5BB18CE}" type="slidenum">
              <a:rPr lang="zh-TW" altLang="en-US" smtClean="0">
                <a:ea typeface="新細明體" charset="-120"/>
              </a:rPr>
              <a:pPr eaLnBrk="1" hangingPunct="1"/>
              <a:t>68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Exercise: Are They BST?</a:t>
            </a:r>
          </a:p>
        </p:txBody>
      </p:sp>
      <p:sp>
        <p:nvSpPr>
          <p:cNvPr id="106500" name="Oval 3"/>
          <p:cNvSpPr>
            <a:spLocks noChangeArrowheads="1"/>
          </p:cNvSpPr>
          <p:nvPr/>
        </p:nvSpPr>
        <p:spPr bwMode="auto">
          <a:xfrm>
            <a:off x="6324600" y="388620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6501" name="Line 4"/>
          <p:cNvSpPr>
            <a:spLocks noChangeShapeType="1"/>
          </p:cNvSpPr>
          <p:nvPr/>
        </p:nvSpPr>
        <p:spPr bwMode="auto">
          <a:xfrm flipV="1">
            <a:off x="5729288" y="4259263"/>
            <a:ext cx="671512" cy="8143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02" name="Line 5"/>
          <p:cNvSpPr>
            <a:spLocks noChangeShapeType="1"/>
          </p:cNvSpPr>
          <p:nvPr/>
        </p:nvSpPr>
        <p:spPr bwMode="auto">
          <a:xfrm rot="16200000" flipV="1">
            <a:off x="6697663" y="4259263"/>
            <a:ext cx="769937" cy="7699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03" name="Oval 6"/>
          <p:cNvSpPr>
            <a:spLocks noChangeArrowheads="1"/>
          </p:cNvSpPr>
          <p:nvPr/>
        </p:nvSpPr>
        <p:spPr bwMode="auto">
          <a:xfrm>
            <a:off x="7399338" y="5002213"/>
            <a:ext cx="449262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06504" name="Line 7"/>
          <p:cNvSpPr>
            <a:spLocks noChangeShapeType="1"/>
          </p:cNvSpPr>
          <p:nvPr/>
        </p:nvSpPr>
        <p:spPr bwMode="auto">
          <a:xfrm flipV="1">
            <a:off x="4837113" y="5372100"/>
            <a:ext cx="668337" cy="8191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05" name="Line 8"/>
          <p:cNvSpPr>
            <a:spLocks noChangeShapeType="1"/>
          </p:cNvSpPr>
          <p:nvPr/>
        </p:nvSpPr>
        <p:spPr bwMode="auto">
          <a:xfrm rot="16200000" flipV="1">
            <a:off x="5730876" y="5370512"/>
            <a:ext cx="742950" cy="7461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06" name="Oval 9"/>
          <p:cNvSpPr>
            <a:spLocks noChangeArrowheads="1"/>
          </p:cNvSpPr>
          <p:nvPr/>
        </p:nvSpPr>
        <p:spPr bwMode="auto">
          <a:xfrm>
            <a:off x="4540250" y="611505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06507" name="Oval 10"/>
          <p:cNvSpPr>
            <a:spLocks noChangeArrowheads="1"/>
          </p:cNvSpPr>
          <p:nvPr/>
        </p:nvSpPr>
        <p:spPr bwMode="auto">
          <a:xfrm>
            <a:off x="6334125" y="611505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6508" name="Oval 11"/>
          <p:cNvSpPr>
            <a:spLocks noChangeArrowheads="1"/>
          </p:cNvSpPr>
          <p:nvPr/>
        </p:nvSpPr>
        <p:spPr bwMode="auto">
          <a:xfrm>
            <a:off x="5434013" y="50022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06509" name="Oval 12"/>
          <p:cNvSpPr>
            <a:spLocks noChangeArrowheads="1"/>
          </p:cNvSpPr>
          <p:nvPr/>
        </p:nvSpPr>
        <p:spPr bwMode="auto">
          <a:xfrm>
            <a:off x="388938" y="1676400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6510" name="Line 13"/>
          <p:cNvSpPr>
            <a:spLocks noChangeShapeType="1"/>
          </p:cNvSpPr>
          <p:nvPr/>
        </p:nvSpPr>
        <p:spPr bwMode="auto">
          <a:xfrm rot="16200000" flipV="1">
            <a:off x="762000" y="2049463"/>
            <a:ext cx="769937" cy="76993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11" name="Oval 14"/>
          <p:cNvSpPr>
            <a:spLocks noChangeArrowheads="1"/>
          </p:cNvSpPr>
          <p:nvPr/>
        </p:nvSpPr>
        <p:spPr bwMode="auto">
          <a:xfrm>
            <a:off x="1455738" y="2743200"/>
            <a:ext cx="449262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106512" name="Oval 15"/>
          <p:cNvSpPr>
            <a:spLocks noChangeArrowheads="1"/>
          </p:cNvSpPr>
          <p:nvPr/>
        </p:nvSpPr>
        <p:spPr bwMode="auto">
          <a:xfrm>
            <a:off x="3938588" y="1676400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06513" name="Line 16"/>
          <p:cNvSpPr>
            <a:spLocks noChangeShapeType="1"/>
          </p:cNvSpPr>
          <p:nvPr/>
        </p:nvSpPr>
        <p:spPr bwMode="auto">
          <a:xfrm flipV="1">
            <a:off x="3343275" y="2049463"/>
            <a:ext cx="671513" cy="8143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14" name="Line 17"/>
          <p:cNvSpPr>
            <a:spLocks noChangeShapeType="1"/>
          </p:cNvSpPr>
          <p:nvPr/>
        </p:nvSpPr>
        <p:spPr bwMode="auto">
          <a:xfrm rot="16200000" flipV="1">
            <a:off x="4311650" y="2049463"/>
            <a:ext cx="769937" cy="76993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15" name="Oval 18"/>
          <p:cNvSpPr>
            <a:spLocks noChangeArrowheads="1"/>
          </p:cNvSpPr>
          <p:nvPr/>
        </p:nvSpPr>
        <p:spPr bwMode="auto">
          <a:xfrm>
            <a:off x="5013325" y="2792413"/>
            <a:ext cx="449263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06516" name="Oval 19"/>
          <p:cNvSpPr>
            <a:spLocks noChangeArrowheads="1"/>
          </p:cNvSpPr>
          <p:nvPr/>
        </p:nvSpPr>
        <p:spPr bwMode="auto">
          <a:xfrm>
            <a:off x="3048000" y="2792413"/>
            <a:ext cx="444500" cy="444500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06517" name="Text Box 20"/>
          <p:cNvSpPr txBox="1">
            <a:spLocks noChangeArrowheads="1"/>
          </p:cNvSpPr>
          <p:nvPr/>
        </p:nvSpPr>
        <p:spPr bwMode="auto">
          <a:xfrm>
            <a:off x="846138" y="167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1</a:t>
            </a:r>
          </a:p>
        </p:txBody>
      </p:sp>
      <p:sp>
        <p:nvSpPr>
          <p:cNvPr id="106518" name="Text Box 21"/>
          <p:cNvSpPr txBox="1">
            <a:spLocks noChangeArrowheads="1"/>
          </p:cNvSpPr>
          <p:nvPr/>
        </p:nvSpPr>
        <p:spPr bwMode="auto">
          <a:xfrm>
            <a:off x="4395788" y="167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2</a:t>
            </a:r>
          </a:p>
        </p:txBody>
      </p:sp>
      <p:sp>
        <p:nvSpPr>
          <p:cNvPr id="106519" name="Text Box 22"/>
          <p:cNvSpPr txBox="1">
            <a:spLocks noChangeArrowheads="1"/>
          </p:cNvSpPr>
          <p:nvPr/>
        </p:nvSpPr>
        <p:spPr bwMode="auto">
          <a:xfrm>
            <a:off x="6781800" y="3886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5</a:t>
            </a:r>
          </a:p>
        </p:txBody>
      </p:sp>
      <p:sp>
        <p:nvSpPr>
          <p:cNvPr id="106520" name="Oval 23"/>
          <p:cNvSpPr>
            <a:spLocks noChangeArrowheads="1"/>
          </p:cNvSpPr>
          <p:nvPr/>
        </p:nvSpPr>
        <p:spPr bwMode="auto">
          <a:xfrm>
            <a:off x="7010400" y="167640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6521" name="Line 24"/>
          <p:cNvSpPr>
            <a:spLocks noChangeShapeType="1"/>
          </p:cNvSpPr>
          <p:nvPr/>
        </p:nvSpPr>
        <p:spPr bwMode="auto">
          <a:xfrm flipV="1">
            <a:off x="6415088" y="2049463"/>
            <a:ext cx="671512" cy="8143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22" name="Line 25"/>
          <p:cNvSpPr>
            <a:spLocks noChangeShapeType="1"/>
          </p:cNvSpPr>
          <p:nvPr/>
        </p:nvSpPr>
        <p:spPr bwMode="auto">
          <a:xfrm rot="16200000" flipV="1">
            <a:off x="7383463" y="2049463"/>
            <a:ext cx="769937" cy="7699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23" name="Oval 26"/>
          <p:cNvSpPr>
            <a:spLocks noChangeArrowheads="1"/>
          </p:cNvSpPr>
          <p:nvPr/>
        </p:nvSpPr>
        <p:spPr bwMode="auto">
          <a:xfrm>
            <a:off x="8085138" y="2792413"/>
            <a:ext cx="449262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06524" name="Oval 27"/>
          <p:cNvSpPr>
            <a:spLocks noChangeArrowheads="1"/>
          </p:cNvSpPr>
          <p:nvPr/>
        </p:nvSpPr>
        <p:spPr bwMode="auto">
          <a:xfrm>
            <a:off x="6119813" y="2792413"/>
            <a:ext cx="444500" cy="444500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06525" name="Text Box 28"/>
          <p:cNvSpPr txBox="1">
            <a:spLocks noChangeArrowheads="1"/>
          </p:cNvSpPr>
          <p:nvPr/>
        </p:nvSpPr>
        <p:spPr bwMode="auto">
          <a:xfrm>
            <a:off x="7467600" y="167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3</a:t>
            </a:r>
          </a:p>
        </p:txBody>
      </p:sp>
      <p:sp>
        <p:nvSpPr>
          <p:cNvPr id="106526" name="Oval 29"/>
          <p:cNvSpPr>
            <a:spLocks noChangeArrowheads="1"/>
          </p:cNvSpPr>
          <p:nvPr/>
        </p:nvSpPr>
        <p:spPr bwMode="auto">
          <a:xfrm>
            <a:off x="2165350" y="3878263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6527" name="Line 30"/>
          <p:cNvSpPr>
            <a:spLocks noChangeShapeType="1"/>
          </p:cNvSpPr>
          <p:nvPr/>
        </p:nvSpPr>
        <p:spPr bwMode="auto">
          <a:xfrm flipV="1">
            <a:off x="1570038" y="4251325"/>
            <a:ext cx="671512" cy="8143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28" name="Line 31"/>
          <p:cNvSpPr>
            <a:spLocks noChangeShapeType="1"/>
          </p:cNvSpPr>
          <p:nvPr/>
        </p:nvSpPr>
        <p:spPr bwMode="auto">
          <a:xfrm rot="16200000" flipV="1">
            <a:off x="2538413" y="4251325"/>
            <a:ext cx="769938" cy="7699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29" name="Oval 32"/>
          <p:cNvSpPr>
            <a:spLocks noChangeArrowheads="1"/>
          </p:cNvSpPr>
          <p:nvPr/>
        </p:nvSpPr>
        <p:spPr bwMode="auto">
          <a:xfrm>
            <a:off x="3240088" y="4994275"/>
            <a:ext cx="449262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06530" name="Line 33"/>
          <p:cNvSpPr>
            <a:spLocks noChangeShapeType="1"/>
          </p:cNvSpPr>
          <p:nvPr/>
        </p:nvSpPr>
        <p:spPr bwMode="auto">
          <a:xfrm flipV="1">
            <a:off x="677863" y="5364163"/>
            <a:ext cx="668337" cy="8191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31" name="Line 34"/>
          <p:cNvSpPr>
            <a:spLocks noChangeShapeType="1"/>
          </p:cNvSpPr>
          <p:nvPr/>
        </p:nvSpPr>
        <p:spPr bwMode="auto">
          <a:xfrm rot="16200000" flipV="1">
            <a:off x="1571626" y="5362575"/>
            <a:ext cx="742950" cy="7461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6532" name="Oval 35"/>
          <p:cNvSpPr>
            <a:spLocks noChangeArrowheads="1"/>
          </p:cNvSpPr>
          <p:nvPr/>
        </p:nvSpPr>
        <p:spPr bwMode="auto">
          <a:xfrm>
            <a:off x="381000" y="61071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06533" name="Oval 36"/>
          <p:cNvSpPr>
            <a:spLocks noChangeArrowheads="1"/>
          </p:cNvSpPr>
          <p:nvPr/>
        </p:nvSpPr>
        <p:spPr bwMode="auto">
          <a:xfrm>
            <a:off x="2174875" y="61071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06534" name="Oval 37"/>
          <p:cNvSpPr>
            <a:spLocks noChangeArrowheads="1"/>
          </p:cNvSpPr>
          <p:nvPr/>
        </p:nvSpPr>
        <p:spPr bwMode="auto">
          <a:xfrm>
            <a:off x="1274763" y="4994275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06535" name="Text Box 38"/>
          <p:cNvSpPr txBox="1">
            <a:spLocks noChangeArrowheads="1"/>
          </p:cNvSpPr>
          <p:nvPr/>
        </p:nvSpPr>
        <p:spPr bwMode="auto">
          <a:xfrm>
            <a:off x="2622550" y="38782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Tree 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55ECFC-4381-474A-9C68-2E1FD2E7D6F9}" type="slidenum">
              <a:rPr lang="zh-TW" altLang="en-US" smtClean="0">
                <a:ea typeface="新細明體" charset="-120"/>
              </a:rPr>
              <a:pPr eaLnBrk="1" hangingPunct="1"/>
              <a:t>69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a Node in BST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How to find a node with value =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?</a:t>
            </a:r>
          </a:p>
        </p:txBody>
      </p:sp>
      <p:sp>
        <p:nvSpPr>
          <p:cNvPr id="108549" name="Oval 4"/>
          <p:cNvSpPr>
            <a:spLocks noChangeArrowheads="1"/>
          </p:cNvSpPr>
          <p:nvPr/>
        </p:nvSpPr>
        <p:spPr bwMode="auto">
          <a:xfrm>
            <a:off x="4298950" y="310515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 flipV="1">
            <a:off x="3703638" y="3478213"/>
            <a:ext cx="671512" cy="8143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8551" name="Line 6"/>
          <p:cNvSpPr>
            <a:spLocks noChangeShapeType="1"/>
          </p:cNvSpPr>
          <p:nvPr/>
        </p:nvSpPr>
        <p:spPr bwMode="auto">
          <a:xfrm rot="16200000" flipV="1">
            <a:off x="4672013" y="3478213"/>
            <a:ext cx="742950" cy="7429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8552" name="Oval 7"/>
          <p:cNvSpPr>
            <a:spLocks noChangeArrowheads="1"/>
          </p:cNvSpPr>
          <p:nvPr/>
        </p:nvSpPr>
        <p:spPr bwMode="auto">
          <a:xfrm>
            <a:off x="5264150" y="4221163"/>
            <a:ext cx="449263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08553" name="Line 8"/>
          <p:cNvSpPr>
            <a:spLocks noChangeShapeType="1"/>
          </p:cNvSpPr>
          <p:nvPr/>
        </p:nvSpPr>
        <p:spPr bwMode="auto">
          <a:xfrm flipV="1">
            <a:off x="2811463" y="4591050"/>
            <a:ext cx="668337" cy="8191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8554" name="Line 9"/>
          <p:cNvSpPr>
            <a:spLocks noChangeShapeType="1"/>
          </p:cNvSpPr>
          <p:nvPr/>
        </p:nvSpPr>
        <p:spPr bwMode="auto">
          <a:xfrm rot="16200000" flipV="1">
            <a:off x="3705226" y="4589462"/>
            <a:ext cx="742950" cy="7461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8555" name="Oval 10"/>
          <p:cNvSpPr>
            <a:spLocks noChangeArrowheads="1"/>
          </p:cNvSpPr>
          <p:nvPr/>
        </p:nvSpPr>
        <p:spPr bwMode="auto">
          <a:xfrm>
            <a:off x="2514600" y="53340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08556" name="Oval 11"/>
          <p:cNvSpPr>
            <a:spLocks noChangeArrowheads="1"/>
          </p:cNvSpPr>
          <p:nvPr/>
        </p:nvSpPr>
        <p:spPr bwMode="auto">
          <a:xfrm>
            <a:off x="4224338" y="53340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08557" name="Oval 12"/>
          <p:cNvSpPr>
            <a:spLocks noChangeArrowheads="1"/>
          </p:cNvSpPr>
          <p:nvPr/>
        </p:nvSpPr>
        <p:spPr bwMode="auto">
          <a:xfrm>
            <a:off x="3408363" y="422116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08558" name="Text Box 13"/>
          <p:cNvSpPr txBox="1">
            <a:spLocks noChangeArrowheads="1"/>
          </p:cNvSpPr>
          <p:nvPr/>
        </p:nvSpPr>
        <p:spPr bwMode="auto">
          <a:xfrm>
            <a:off x="4646613" y="272415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275433-F625-4CA4-A712-EC5424E7D83E}" type="slidenum">
              <a:rPr lang="zh-TW" altLang="en-US" smtClean="0">
                <a:ea typeface="新細明體" charset="-120"/>
              </a:rPr>
              <a:pPr eaLnBrk="1" hangingPunct="1"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Types of Binary Tree</a:t>
            </a:r>
          </a:p>
        </p:txBody>
      </p:sp>
      <p:sp>
        <p:nvSpPr>
          <p:cNvPr id="3482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52875" cy="452596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Complete binary tree </a:t>
            </a:r>
            <a:r>
              <a:rPr lang="en-US" altLang="zh-TW" sz="2400" dirty="0">
                <a:ea typeface="新細明體" charset="-120"/>
              </a:rPr>
              <a:t>is a tree in which every 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level, </a:t>
            </a:r>
            <a:r>
              <a:rPr lang="en-US" altLang="zh-TW" sz="2400" b="1" dirty="0">
                <a:ea typeface="新細明體" charset="-120"/>
              </a:rPr>
              <a:t>except possibly the last</a:t>
            </a:r>
            <a:r>
              <a:rPr lang="en-US" altLang="zh-TW" sz="2400" dirty="0">
                <a:ea typeface="新細明體" charset="-120"/>
              </a:rPr>
              <a:t>, is </a:t>
            </a:r>
            <a:r>
              <a:rPr lang="en-US" altLang="zh-TW" sz="2400" u="sng" dirty="0">
                <a:ea typeface="新細明體" charset="-120"/>
              </a:rPr>
              <a:t>completely</a:t>
            </a:r>
            <a:r>
              <a:rPr lang="en-US" altLang="zh-TW" sz="2400" dirty="0">
                <a:ea typeface="新細明體" charset="-120"/>
              </a:rPr>
              <a:t> 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filled, and all nodes are </a:t>
            </a:r>
            <a:r>
              <a:rPr lang="en-US" altLang="zh-TW" sz="2400" b="1" dirty="0">
                <a:ea typeface="新細明體" charset="-120"/>
              </a:rPr>
              <a:t>as far left as possible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HK" sz="2400" dirty="0"/>
              <a:t>It can have between </a:t>
            </a:r>
            <a:r>
              <a:rPr lang="en-US" altLang="zh-HK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and y </a:t>
            </a:r>
            <a:r>
              <a:rPr lang="en-US" altLang="zh-HK" sz="2400" dirty="0"/>
              <a:t>nodes at the last level </a:t>
            </a:r>
            <a:r>
              <a:rPr lang="en-US" altLang="zh-HK" sz="2400" i="1" dirty="0"/>
              <a:t>m</a:t>
            </a:r>
            <a:r>
              <a:rPr lang="en-US" altLang="zh-HK" sz="2400" dirty="0"/>
              <a:t>.</a:t>
            </a:r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800" b="1" dirty="0">
              <a:ea typeface="新細明體" charset="-120"/>
            </a:endParaRPr>
          </a:p>
        </p:txBody>
      </p:sp>
      <p:grpSp>
        <p:nvGrpSpPr>
          <p:cNvPr id="34821" name="Group 52"/>
          <p:cNvGrpSpPr>
            <a:grpSpLocks/>
          </p:cNvGrpSpPr>
          <p:nvPr/>
        </p:nvGrpSpPr>
        <p:grpSpPr bwMode="auto">
          <a:xfrm>
            <a:off x="4343400" y="1143000"/>
            <a:ext cx="4267200" cy="3736975"/>
            <a:chOff x="2304" y="144"/>
            <a:chExt cx="2688" cy="2354"/>
          </a:xfrm>
        </p:grpSpPr>
        <p:sp>
          <p:nvSpPr>
            <p:cNvPr id="34843" name="AutoShape 40"/>
            <p:cNvSpPr>
              <a:spLocks noChangeArrowheads="1"/>
            </p:cNvSpPr>
            <p:nvPr/>
          </p:nvSpPr>
          <p:spPr bwMode="auto">
            <a:xfrm>
              <a:off x="2448" y="320"/>
              <a:ext cx="2352" cy="2036"/>
            </a:xfrm>
            <a:prstGeom prst="triangle">
              <a:avLst>
                <a:gd name="adj" fmla="val 50000"/>
              </a:avLst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4844" name="Arc 44"/>
            <p:cNvSpPr>
              <a:spLocks/>
            </p:cNvSpPr>
            <p:nvPr/>
          </p:nvSpPr>
          <p:spPr bwMode="auto">
            <a:xfrm rot="16200000" flipH="1">
              <a:off x="3568" y="120"/>
              <a:ext cx="161" cy="305"/>
            </a:xfrm>
            <a:custGeom>
              <a:avLst/>
              <a:gdLst>
                <a:gd name="T0" fmla="*/ 1 w 21600"/>
                <a:gd name="T1" fmla="*/ 2 h 41203"/>
                <a:gd name="T2" fmla="*/ 1 w 21600"/>
                <a:gd name="T3" fmla="*/ 0 h 41203"/>
                <a:gd name="T4" fmla="*/ 1 w 21600"/>
                <a:gd name="T5" fmla="*/ 1 h 4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3"/>
                <a:gd name="T11" fmla="*/ 21600 w 21600"/>
                <a:gd name="T12" fmla="*/ 41203 h 4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3" fill="none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</a:path>
                <a:path w="21600" h="41203" stroke="0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  <a:lnTo>
                    <a:pt x="21600" y="20295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4845" name="Rectangle 45"/>
            <p:cNvSpPr>
              <a:spLocks noChangeArrowheads="1"/>
            </p:cNvSpPr>
            <p:nvPr/>
          </p:nvSpPr>
          <p:spPr bwMode="auto">
            <a:xfrm>
              <a:off x="2400" y="2304"/>
              <a:ext cx="2496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4846" name="Rectangle 46"/>
            <p:cNvSpPr>
              <a:spLocks noChangeArrowheads="1"/>
            </p:cNvSpPr>
            <p:nvPr/>
          </p:nvSpPr>
          <p:spPr bwMode="auto">
            <a:xfrm rot="3600000">
              <a:off x="3095" y="1225"/>
              <a:ext cx="235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4847" name="Rectangle 47"/>
            <p:cNvSpPr>
              <a:spLocks noChangeArrowheads="1"/>
            </p:cNvSpPr>
            <p:nvPr/>
          </p:nvSpPr>
          <p:spPr bwMode="auto">
            <a:xfrm rot="18000000" flipH="1">
              <a:off x="1847" y="1225"/>
              <a:ext cx="235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4848" name="Line 37"/>
            <p:cNvSpPr>
              <a:spLocks noChangeShapeType="1"/>
            </p:cNvSpPr>
            <p:nvPr/>
          </p:nvSpPr>
          <p:spPr bwMode="auto">
            <a:xfrm>
              <a:off x="2400" y="249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849" name="Arc 39"/>
            <p:cNvSpPr>
              <a:spLocks/>
            </p:cNvSpPr>
            <p:nvPr/>
          </p:nvSpPr>
          <p:spPr bwMode="auto">
            <a:xfrm>
              <a:off x="2304" y="2251"/>
              <a:ext cx="144" cy="245"/>
            </a:xfrm>
            <a:custGeom>
              <a:avLst/>
              <a:gdLst>
                <a:gd name="T0" fmla="*/ 1 w 21600"/>
                <a:gd name="T1" fmla="*/ 2 h 36870"/>
                <a:gd name="T2" fmla="*/ 0 w 21600"/>
                <a:gd name="T3" fmla="*/ 0 h 36870"/>
                <a:gd name="T4" fmla="*/ 1 w 21600"/>
                <a:gd name="T5" fmla="*/ 1 h 36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870"/>
                <a:gd name="T11" fmla="*/ 21600 w 21600"/>
                <a:gd name="T12" fmla="*/ 36870 h 36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870" fill="none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</a:path>
                <a:path w="21600" h="36870" stroke="0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  <a:lnTo>
                    <a:pt x="21600" y="15962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4850" name="Line 41"/>
            <p:cNvSpPr>
              <a:spLocks noChangeShapeType="1"/>
            </p:cNvSpPr>
            <p:nvPr/>
          </p:nvSpPr>
          <p:spPr bwMode="auto">
            <a:xfrm flipV="1">
              <a:off x="2346" y="288"/>
              <a:ext cx="1158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851" name="Arc 42"/>
            <p:cNvSpPr>
              <a:spLocks/>
            </p:cNvSpPr>
            <p:nvPr/>
          </p:nvSpPr>
          <p:spPr bwMode="auto">
            <a:xfrm flipH="1">
              <a:off x="4848" y="2267"/>
              <a:ext cx="144" cy="229"/>
            </a:xfrm>
            <a:custGeom>
              <a:avLst/>
              <a:gdLst>
                <a:gd name="T0" fmla="*/ 1 w 21600"/>
                <a:gd name="T1" fmla="*/ 2 h 34510"/>
                <a:gd name="T2" fmla="*/ 0 w 21600"/>
                <a:gd name="T3" fmla="*/ 0 h 34510"/>
                <a:gd name="T4" fmla="*/ 1 w 21600"/>
                <a:gd name="T5" fmla="*/ 1 h 345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10"/>
                <a:gd name="T11" fmla="*/ 21600 w 21600"/>
                <a:gd name="T12" fmla="*/ 34510 h 34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10" fill="none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</a:path>
                <a:path w="21600" h="34510" stroke="0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  <a:lnTo>
                    <a:pt x="21600" y="13602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4852" name="Line 43"/>
            <p:cNvSpPr>
              <a:spLocks noChangeShapeType="1"/>
            </p:cNvSpPr>
            <p:nvPr/>
          </p:nvSpPr>
          <p:spPr bwMode="auto">
            <a:xfrm flipH="1" flipV="1">
              <a:off x="3792" y="288"/>
              <a:ext cx="118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6248400" y="14478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4876800" y="3581400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 rot="16200000" flipV="1">
            <a:off x="5486400" y="3733800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25" name="Line 12"/>
          <p:cNvSpPr>
            <a:spLocks noChangeShapeType="1"/>
          </p:cNvSpPr>
          <p:nvPr/>
        </p:nvSpPr>
        <p:spPr bwMode="auto">
          <a:xfrm rot="16200000" flipV="1">
            <a:off x="7467600" y="3733800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26" name="Oval 13"/>
          <p:cNvSpPr>
            <a:spLocks noChangeArrowheads="1"/>
          </p:cNvSpPr>
          <p:nvPr/>
        </p:nvSpPr>
        <p:spPr bwMode="auto">
          <a:xfrm>
            <a:off x="59436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4827" name="Text Box 14"/>
          <p:cNvSpPr txBox="1">
            <a:spLocks noChangeArrowheads="1"/>
          </p:cNvSpPr>
          <p:nvPr/>
        </p:nvSpPr>
        <p:spPr bwMode="auto">
          <a:xfrm>
            <a:off x="7010400" y="1524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4829" name="Line 19"/>
          <p:cNvSpPr>
            <a:spLocks noChangeShapeType="1"/>
          </p:cNvSpPr>
          <p:nvPr/>
        </p:nvSpPr>
        <p:spPr bwMode="auto">
          <a:xfrm flipV="1">
            <a:off x="6858000" y="3581400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30" name="Oval 20"/>
          <p:cNvSpPr>
            <a:spLocks noChangeArrowheads="1"/>
          </p:cNvSpPr>
          <p:nvPr/>
        </p:nvSpPr>
        <p:spPr bwMode="auto">
          <a:xfrm>
            <a:off x="65532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34833" name="Oval 10"/>
          <p:cNvSpPr>
            <a:spLocks noChangeArrowheads="1"/>
          </p:cNvSpPr>
          <p:nvPr/>
        </p:nvSpPr>
        <p:spPr bwMode="auto">
          <a:xfrm>
            <a:off x="45720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4834" name="Line 35"/>
          <p:cNvSpPr>
            <a:spLocks noChangeShapeType="1"/>
          </p:cNvSpPr>
          <p:nvPr/>
        </p:nvSpPr>
        <p:spPr bwMode="auto">
          <a:xfrm flipV="1">
            <a:off x="5562600" y="1905000"/>
            <a:ext cx="7620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35" name="Line 36"/>
          <p:cNvSpPr>
            <a:spLocks noChangeShapeType="1"/>
          </p:cNvSpPr>
          <p:nvPr/>
        </p:nvSpPr>
        <p:spPr bwMode="auto">
          <a:xfrm rot="16200000" flipV="1">
            <a:off x="6362700" y="2171700"/>
            <a:ext cx="12954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36" name="Line 48"/>
          <p:cNvSpPr>
            <a:spLocks noChangeShapeType="1"/>
          </p:cNvSpPr>
          <p:nvPr/>
        </p:nvSpPr>
        <p:spPr bwMode="auto">
          <a:xfrm rot="16200000" flipV="1">
            <a:off x="4800600" y="4854575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37" name="Oval 49"/>
          <p:cNvSpPr>
            <a:spLocks noChangeArrowheads="1"/>
          </p:cNvSpPr>
          <p:nvPr/>
        </p:nvSpPr>
        <p:spPr bwMode="auto">
          <a:xfrm>
            <a:off x="52578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4838" name="Line 50"/>
          <p:cNvSpPr>
            <a:spLocks noChangeShapeType="1"/>
          </p:cNvSpPr>
          <p:nvPr/>
        </p:nvSpPr>
        <p:spPr bwMode="auto">
          <a:xfrm flipV="1">
            <a:off x="4191000" y="4702175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839" name="Oval 51"/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4840" name="Oval 6"/>
          <p:cNvSpPr>
            <a:spLocks noChangeArrowheads="1"/>
          </p:cNvSpPr>
          <p:nvPr/>
        </p:nvSpPr>
        <p:spPr bwMode="auto">
          <a:xfrm>
            <a:off x="72390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4841" name="Oval 15"/>
          <p:cNvSpPr>
            <a:spLocks noChangeArrowheads="1"/>
          </p:cNvSpPr>
          <p:nvPr/>
        </p:nvSpPr>
        <p:spPr bwMode="auto">
          <a:xfrm>
            <a:off x="5257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5818C-B7CD-0C45-A8AF-8F95B7CB7CFC}"/>
              </a:ext>
            </a:extLst>
          </p:cNvPr>
          <p:cNvSpPr txBox="1"/>
          <p:nvPr/>
        </p:nvSpPr>
        <p:spPr>
          <a:xfrm>
            <a:off x="457200" y="52578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range of the number of nodes at the last level 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FE07E1-F8B8-B64E-8676-09AA072C011D}"/>
                  </a:ext>
                </a:extLst>
              </p14:cNvPr>
              <p14:cNvContentPartPr/>
              <p14:nvPr/>
            </p14:nvContentPartPr>
            <p14:xfrm>
              <a:off x="3739820" y="4279890"/>
              <a:ext cx="104760" cy="2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FE07E1-F8B8-B64E-8676-09AA072C01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2260" y="4272330"/>
                <a:ext cx="119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CE5C2E-513C-844F-A834-34ADB3EFBA9F}"/>
                  </a:ext>
                </a:extLst>
              </p14:cNvPr>
              <p14:cNvContentPartPr/>
              <p14:nvPr/>
            </p14:nvContentPartPr>
            <p14:xfrm>
              <a:off x="1584500" y="4648170"/>
              <a:ext cx="114480" cy="31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CE5C2E-513C-844F-A834-34ADB3EFBA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6940" y="4640610"/>
                <a:ext cx="1296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02" name="Group 34901">
            <a:extLst>
              <a:ext uri="{FF2B5EF4-FFF2-40B4-BE49-F238E27FC236}">
                <a16:creationId xmlns:a16="http://schemas.microsoft.com/office/drawing/2014/main" id="{05CB191F-C3AF-9243-A902-0C555A17588D}"/>
              </a:ext>
            </a:extLst>
          </p:cNvPr>
          <p:cNvGrpSpPr/>
          <p:nvPr/>
        </p:nvGrpSpPr>
        <p:grpSpPr>
          <a:xfrm>
            <a:off x="6286460" y="3109530"/>
            <a:ext cx="300240" cy="311760"/>
            <a:chOff x="6286460" y="3109530"/>
            <a:chExt cx="30024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900" name="Ink 34899">
                  <a:extLst>
                    <a:ext uri="{FF2B5EF4-FFF2-40B4-BE49-F238E27FC236}">
                      <a16:creationId xmlns:a16="http://schemas.microsoft.com/office/drawing/2014/main" id="{FADC29A5-8E85-E849-A332-CA5A812EF9CA}"/>
                    </a:ext>
                  </a:extLst>
                </p14:cNvPr>
                <p14:cNvContentPartPr/>
                <p14:nvPr/>
              </p14:nvContentPartPr>
              <p14:xfrm>
                <a:off x="6286460" y="3215730"/>
                <a:ext cx="235800" cy="205560"/>
              </p14:xfrm>
            </p:contentPart>
          </mc:Choice>
          <mc:Fallback xmlns="">
            <p:pic>
              <p:nvPicPr>
                <p:cNvPr id="34900" name="Ink 34899">
                  <a:extLst>
                    <a:ext uri="{FF2B5EF4-FFF2-40B4-BE49-F238E27FC236}">
                      <a16:creationId xmlns:a16="http://schemas.microsoft.com/office/drawing/2014/main" id="{FADC29A5-8E85-E849-A332-CA5A812EF9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78900" y="3208170"/>
                  <a:ext cx="25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901" name="Ink 34900">
                  <a:extLst>
                    <a:ext uri="{FF2B5EF4-FFF2-40B4-BE49-F238E27FC236}">
                      <a16:creationId xmlns:a16="http://schemas.microsoft.com/office/drawing/2014/main" id="{DFA7A983-0801-F446-9B22-E11535A8381E}"/>
                    </a:ext>
                  </a:extLst>
                </p14:cNvPr>
                <p14:cNvContentPartPr/>
                <p14:nvPr/>
              </p14:nvContentPartPr>
              <p14:xfrm>
                <a:off x="6569420" y="3109530"/>
                <a:ext cx="17280" cy="67320"/>
              </p14:xfrm>
            </p:contentPart>
          </mc:Choice>
          <mc:Fallback xmlns="">
            <p:pic>
              <p:nvPicPr>
                <p:cNvPr id="34901" name="Ink 34900">
                  <a:extLst>
                    <a:ext uri="{FF2B5EF4-FFF2-40B4-BE49-F238E27FC236}">
                      <a16:creationId xmlns:a16="http://schemas.microsoft.com/office/drawing/2014/main" id="{DFA7A983-0801-F446-9B22-E11535A838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61860" y="3101970"/>
                  <a:ext cx="324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05" name="Group 34904">
            <a:extLst>
              <a:ext uri="{FF2B5EF4-FFF2-40B4-BE49-F238E27FC236}">
                <a16:creationId xmlns:a16="http://schemas.microsoft.com/office/drawing/2014/main" id="{0B99CA37-B227-4F4B-915B-3941B221FDE9}"/>
              </a:ext>
            </a:extLst>
          </p:cNvPr>
          <p:cNvGrpSpPr/>
          <p:nvPr/>
        </p:nvGrpSpPr>
        <p:grpSpPr>
          <a:xfrm>
            <a:off x="5292860" y="4286010"/>
            <a:ext cx="364680" cy="295920"/>
            <a:chOff x="5292860" y="4286010"/>
            <a:chExt cx="3646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4903" name="Ink 34902">
                  <a:extLst>
                    <a:ext uri="{FF2B5EF4-FFF2-40B4-BE49-F238E27FC236}">
                      <a16:creationId xmlns:a16="http://schemas.microsoft.com/office/drawing/2014/main" id="{3B0D4A02-E102-D54F-9E00-721D37362450}"/>
                    </a:ext>
                  </a:extLst>
                </p14:cNvPr>
                <p14:cNvContentPartPr/>
                <p14:nvPr/>
              </p14:nvContentPartPr>
              <p14:xfrm>
                <a:off x="5292860" y="4371330"/>
                <a:ext cx="187200" cy="210600"/>
              </p14:xfrm>
            </p:contentPart>
          </mc:Choice>
          <mc:Fallback xmlns="">
            <p:pic>
              <p:nvPicPr>
                <p:cNvPr id="34903" name="Ink 34902">
                  <a:extLst>
                    <a:ext uri="{FF2B5EF4-FFF2-40B4-BE49-F238E27FC236}">
                      <a16:creationId xmlns:a16="http://schemas.microsoft.com/office/drawing/2014/main" id="{3B0D4A02-E102-D54F-9E00-721D373624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85300" y="4363770"/>
                  <a:ext cx="202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04" name="Ink 34903">
                  <a:extLst>
                    <a:ext uri="{FF2B5EF4-FFF2-40B4-BE49-F238E27FC236}">
                      <a16:creationId xmlns:a16="http://schemas.microsoft.com/office/drawing/2014/main" id="{C42E114D-5CD2-9B4E-B5B4-58B00F1B3313}"/>
                    </a:ext>
                  </a:extLst>
                </p14:cNvPr>
                <p14:cNvContentPartPr/>
                <p14:nvPr/>
              </p14:nvContentPartPr>
              <p14:xfrm>
                <a:off x="5544860" y="4286010"/>
                <a:ext cx="112680" cy="91440"/>
              </p14:xfrm>
            </p:contentPart>
          </mc:Choice>
          <mc:Fallback xmlns="">
            <p:pic>
              <p:nvPicPr>
                <p:cNvPr id="34904" name="Ink 34903">
                  <a:extLst>
                    <a:ext uri="{FF2B5EF4-FFF2-40B4-BE49-F238E27FC236}">
                      <a16:creationId xmlns:a16="http://schemas.microsoft.com/office/drawing/2014/main" id="{C42E114D-5CD2-9B4E-B5B4-58B00F1B33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37300" y="4278450"/>
                  <a:ext cx="1274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4990" name="Ink 34989">
                <a:extLst>
                  <a:ext uri="{FF2B5EF4-FFF2-40B4-BE49-F238E27FC236}">
                    <a16:creationId xmlns:a16="http://schemas.microsoft.com/office/drawing/2014/main" id="{F521F58B-7045-3B42-992B-20A934CD762F}"/>
                  </a:ext>
                </a:extLst>
              </p14:cNvPr>
              <p14:cNvContentPartPr/>
              <p14:nvPr/>
            </p14:nvContentPartPr>
            <p14:xfrm>
              <a:off x="1710860" y="5006370"/>
              <a:ext cx="89280" cy="42120"/>
            </p14:xfrm>
          </p:contentPart>
        </mc:Choice>
        <mc:Fallback xmlns="">
          <p:pic>
            <p:nvPicPr>
              <p:cNvPr id="34990" name="Ink 34989">
                <a:extLst>
                  <a:ext uri="{FF2B5EF4-FFF2-40B4-BE49-F238E27FC236}">
                    <a16:creationId xmlns:a16="http://schemas.microsoft.com/office/drawing/2014/main" id="{F521F58B-7045-3B42-992B-20A934CD762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703300" y="4998810"/>
                <a:ext cx="104400" cy="56880"/>
              </a:xfrm>
              <a:prstGeom prst="rect">
                <a:avLst/>
              </a:prstGeom>
            </p:spPr>
          </p:pic>
        </mc:Fallback>
      </mc:AlternateContent>
      <p:sp>
        <p:nvSpPr>
          <p:cNvPr id="292" name="Oval 20">
            <a:extLst>
              <a:ext uri="{FF2B5EF4-FFF2-40B4-BE49-F238E27FC236}">
                <a16:creationId xmlns:a16="http://schemas.microsoft.com/office/drawing/2014/main" id="{80563BA7-BD2C-1B4A-BD17-E45E01E5D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54" y="4281869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88911E-EF6D-4DDE-8966-9EC32D071B5A}" type="slidenum">
              <a:rPr lang="zh-TW" altLang="en-US" smtClean="0">
                <a:ea typeface="新細明體" charset="-120"/>
              </a:rPr>
              <a:pPr eaLnBrk="1" hangingPunct="1"/>
              <a:t>70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a node in BST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Compare </a:t>
            </a:r>
            <a:r>
              <a:rPr lang="en-US" altLang="zh-TW" i="1">
                <a:ea typeface="新細明體" charset="-120"/>
              </a:rPr>
              <a:t>k </a:t>
            </a:r>
            <a:r>
              <a:rPr lang="en-US" altLang="zh-TW">
                <a:ea typeface="新細明體" charset="-120"/>
              </a:rPr>
              <a:t>with the value of root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If value of root ==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, the answer is root!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If value of root &gt;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, go to the left subtree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If value of root &lt;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, go to the right subtree</a:t>
            </a: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r>
              <a:rPr lang="en-US" altLang="zh-TW">
                <a:ea typeface="新細明體" charset="-120"/>
              </a:rPr>
              <a:t>Continue to compare recursively until it meets a leaf node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6F72DB-5EF4-4562-BB3A-5A21AA5C32EE}" type="slidenum">
              <a:rPr lang="zh-TW" altLang="en-US" smtClean="0">
                <a:ea typeface="新細明體" charset="-120"/>
              </a:rPr>
              <a:pPr eaLnBrk="1" hangingPunct="1"/>
              <a:t>71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3962400" y="2514600"/>
            <a:ext cx="1066800" cy="9144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a Node in BST</a:t>
            </a:r>
          </a:p>
        </p:txBody>
      </p:sp>
      <p:sp>
        <p:nvSpPr>
          <p:cNvPr id="11059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e.g.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= 1</a:t>
            </a:r>
          </a:p>
        </p:txBody>
      </p:sp>
      <p:sp>
        <p:nvSpPr>
          <p:cNvPr id="110598" name="Oval 5"/>
          <p:cNvSpPr>
            <a:spLocks noChangeArrowheads="1"/>
          </p:cNvSpPr>
          <p:nvPr/>
        </p:nvSpPr>
        <p:spPr bwMode="auto">
          <a:xfrm>
            <a:off x="4298950" y="272415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10599" name="Line 6"/>
          <p:cNvSpPr>
            <a:spLocks noChangeShapeType="1"/>
          </p:cNvSpPr>
          <p:nvPr/>
        </p:nvSpPr>
        <p:spPr bwMode="auto">
          <a:xfrm flipV="1">
            <a:off x="3703638" y="3097213"/>
            <a:ext cx="671512" cy="8143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0600" name="Line 7"/>
          <p:cNvSpPr>
            <a:spLocks noChangeShapeType="1"/>
          </p:cNvSpPr>
          <p:nvPr/>
        </p:nvSpPr>
        <p:spPr bwMode="auto">
          <a:xfrm rot="16200000" flipV="1">
            <a:off x="4672013" y="3097213"/>
            <a:ext cx="742950" cy="7429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0601" name="Oval 8"/>
          <p:cNvSpPr>
            <a:spLocks noChangeArrowheads="1"/>
          </p:cNvSpPr>
          <p:nvPr/>
        </p:nvSpPr>
        <p:spPr bwMode="auto">
          <a:xfrm>
            <a:off x="5264150" y="3840163"/>
            <a:ext cx="449263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10602" name="Line 9"/>
          <p:cNvSpPr>
            <a:spLocks noChangeShapeType="1"/>
          </p:cNvSpPr>
          <p:nvPr/>
        </p:nvSpPr>
        <p:spPr bwMode="auto">
          <a:xfrm flipV="1">
            <a:off x="2811463" y="4210050"/>
            <a:ext cx="668337" cy="8191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0603" name="Line 10"/>
          <p:cNvSpPr>
            <a:spLocks noChangeShapeType="1"/>
          </p:cNvSpPr>
          <p:nvPr/>
        </p:nvSpPr>
        <p:spPr bwMode="auto">
          <a:xfrm rot="16200000" flipV="1">
            <a:off x="3705226" y="4208462"/>
            <a:ext cx="742950" cy="7461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0604" name="Oval 11"/>
          <p:cNvSpPr>
            <a:spLocks noChangeArrowheads="1"/>
          </p:cNvSpPr>
          <p:nvPr/>
        </p:nvSpPr>
        <p:spPr bwMode="auto">
          <a:xfrm>
            <a:off x="2514600" y="49530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10605" name="Oval 12"/>
          <p:cNvSpPr>
            <a:spLocks noChangeArrowheads="1"/>
          </p:cNvSpPr>
          <p:nvPr/>
        </p:nvSpPr>
        <p:spPr bwMode="auto">
          <a:xfrm>
            <a:off x="4224338" y="49530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10606" name="Oval 13"/>
          <p:cNvSpPr>
            <a:spLocks noChangeArrowheads="1"/>
          </p:cNvSpPr>
          <p:nvPr/>
        </p:nvSpPr>
        <p:spPr bwMode="auto">
          <a:xfrm>
            <a:off x="3408363" y="384016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10607" name="Text Box 14"/>
          <p:cNvSpPr txBox="1">
            <a:spLocks noChangeArrowheads="1"/>
          </p:cNvSpPr>
          <p:nvPr/>
        </p:nvSpPr>
        <p:spPr bwMode="auto">
          <a:xfrm>
            <a:off x="4646613" y="213360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494607" name="Text Box 15"/>
          <p:cNvSpPr txBox="1">
            <a:spLocks noChangeArrowheads="1"/>
          </p:cNvSpPr>
          <p:nvPr/>
        </p:nvSpPr>
        <p:spPr bwMode="auto">
          <a:xfrm>
            <a:off x="5410200" y="2362200"/>
            <a:ext cx="3505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with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Since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&lt; 5, so go to left subtree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(the right subtree will be ignored)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60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F903E-5792-4BCC-B027-EB827EED311D}" type="slidenum">
              <a:rPr lang="zh-TW" altLang="en-US" smtClean="0">
                <a:ea typeface="新細明體" charset="-120"/>
              </a:rPr>
              <a:pPr eaLnBrk="1" hangingPunct="1"/>
              <a:t>72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3048000" y="3657600"/>
            <a:ext cx="1066800" cy="9144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a node in BST</a:t>
            </a:r>
          </a:p>
        </p:txBody>
      </p:sp>
      <p:sp>
        <p:nvSpPr>
          <p:cNvPr id="1116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e.g.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= 1</a:t>
            </a:r>
          </a:p>
        </p:txBody>
      </p:sp>
      <p:sp>
        <p:nvSpPr>
          <p:cNvPr id="111622" name="Oval 5"/>
          <p:cNvSpPr>
            <a:spLocks noChangeArrowheads="1"/>
          </p:cNvSpPr>
          <p:nvPr/>
        </p:nvSpPr>
        <p:spPr bwMode="auto">
          <a:xfrm>
            <a:off x="4298950" y="2724150"/>
            <a:ext cx="446088" cy="4445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</a:t>
            </a:r>
          </a:p>
        </p:txBody>
      </p:sp>
      <p:sp>
        <p:nvSpPr>
          <p:cNvPr id="111623" name="Line 6"/>
          <p:cNvSpPr>
            <a:spLocks noChangeShapeType="1"/>
          </p:cNvSpPr>
          <p:nvPr/>
        </p:nvSpPr>
        <p:spPr bwMode="auto">
          <a:xfrm flipV="1">
            <a:off x="3703638" y="3097213"/>
            <a:ext cx="671512" cy="814387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1624" name="Line 7"/>
          <p:cNvSpPr>
            <a:spLocks noChangeShapeType="1"/>
          </p:cNvSpPr>
          <p:nvPr/>
        </p:nvSpPr>
        <p:spPr bwMode="auto">
          <a:xfrm rot="16200000" flipV="1">
            <a:off x="4672013" y="3097213"/>
            <a:ext cx="742950" cy="74295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1625" name="Oval 8"/>
          <p:cNvSpPr>
            <a:spLocks noChangeArrowheads="1"/>
          </p:cNvSpPr>
          <p:nvPr/>
        </p:nvSpPr>
        <p:spPr bwMode="auto">
          <a:xfrm>
            <a:off x="5264150" y="3840163"/>
            <a:ext cx="449263" cy="4445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</a:t>
            </a:r>
          </a:p>
        </p:txBody>
      </p:sp>
      <p:sp>
        <p:nvSpPr>
          <p:cNvPr id="111626" name="Line 9"/>
          <p:cNvSpPr>
            <a:spLocks noChangeShapeType="1"/>
          </p:cNvSpPr>
          <p:nvPr/>
        </p:nvSpPr>
        <p:spPr bwMode="auto">
          <a:xfrm flipV="1">
            <a:off x="2811463" y="4210050"/>
            <a:ext cx="668337" cy="8191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1627" name="Line 10"/>
          <p:cNvSpPr>
            <a:spLocks noChangeShapeType="1"/>
          </p:cNvSpPr>
          <p:nvPr/>
        </p:nvSpPr>
        <p:spPr bwMode="auto">
          <a:xfrm rot="16200000" flipV="1">
            <a:off x="3705226" y="4208462"/>
            <a:ext cx="742950" cy="7461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1628" name="Oval 11"/>
          <p:cNvSpPr>
            <a:spLocks noChangeArrowheads="1"/>
          </p:cNvSpPr>
          <p:nvPr/>
        </p:nvSpPr>
        <p:spPr bwMode="auto">
          <a:xfrm>
            <a:off x="2514600" y="49530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11629" name="Oval 12"/>
          <p:cNvSpPr>
            <a:spLocks noChangeArrowheads="1"/>
          </p:cNvSpPr>
          <p:nvPr/>
        </p:nvSpPr>
        <p:spPr bwMode="auto">
          <a:xfrm>
            <a:off x="4224338" y="49530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11630" name="Oval 13"/>
          <p:cNvSpPr>
            <a:spLocks noChangeArrowheads="1"/>
          </p:cNvSpPr>
          <p:nvPr/>
        </p:nvSpPr>
        <p:spPr bwMode="auto">
          <a:xfrm>
            <a:off x="3408363" y="384016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11631" name="Text Box 14"/>
          <p:cNvSpPr txBox="1">
            <a:spLocks noChangeArrowheads="1"/>
          </p:cNvSpPr>
          <p:nvPr/>
        </p:nvSpPr>
        <p:spPr bwMode="auto">
          <a:xfrm>
            <a:off x="4646613" y="213360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495631" name="Text Box 15"/>
          <p:cNvSpPr txBox="1">
            <a:spLocks noChangeArrowheads="1"/>
          </p:cNvSpPr>
          <p:nvPr/>
        </p:nvSpPr>
        <p:spPr bwMode="auto">
          <a:xfrm>
            <a:off x="304800" y="2438400"/>
            <a:ext cx="3505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with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Since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&lt; 3, so go to left subtree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(its right subtree will be ignored)</a:t>
            </a:r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 rot="10800000">
            <a:off x="6477000" y="2819400"/>
            <a:ext cx="647700" cy="1600200"/>
          </a:xfrm>
          <a:prstGeom prst="upArrow">
            <a:avLst>
              <a:gd name="adj1" fmla="val 72065"/>
              <a:gd name="adj2" fmla="val 74015"/>
            </a:avLst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 animBg="1"/>
      <p:bldP spid="495631" grpId="0"/>
      <p:bldP spid="49563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F49786-D8FF-469F-BAA8-EBF5DD6D3F40}" type="slidenum">
              <a:rPr lang="zh-TW" altLang="en-US" smtClean="0">
                <a:ea typeface="新細明體" charset="-120"/>
              </a:rPr>
              <a:pPr eaLnBrk="1" hangingPunct="1"/>
              <a:t>73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2209800" y="4724400"/>
            <a:ext cx="1066800" cy="914400"/>
          </a:xfrm>
          <a:prstGeom prst="rect">
            <a:avLst/>
          </a:pr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a node in BST</a:t>
            </a:r>
          </a:p>
        </p:txBody>
      </p:sp>
      <p:sp>
        <p:nvSpPr>
          <p:cNvPr id="11264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e.g.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= 1</a:t>
            </a:r>
          </a:p>
        </p:txBody>
      </p:sp>
      <p:sp>
        <p:nvSpPr>
          <p:cNvPr id="112646" name="Oval 5"/>
          <p:cNvSpPr>
            <a:spLocks noChangeArrowheads="1"/>
          </p:cNvSpPr>
          <p:nvPr/>
        </p:nvSpPr>
        <p:spPr bwMode="auto">
          <a:xfrm>
            <a:off x="4298950" y="2724150"/>
            <a:ext cx="446088" cy="4445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</a:t>
            </a:r>
          </a:p>
        </p:txBody>
      </p:sp>
      <p:sp>
        <p:nvSpPr>
          <p:cNvPr id="112647" name="Line 6"/>
          <p:cNvSpPr>
            <a:spLocks noChangeShapeType="1"/>
          </p:cNvSpPr>
          <p:nvPr/>
        </p:nvSpPr>
        <p:spPr bwMode="auto">
          <a:xfrm flipV="1">
            <a:off x="3703638" y="3097213"/>
            <a:ext cx="671512" cy="814387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48" name="Line 7"/>
          <p:cNvSpPr>
            <a:spLocks noChangeShapeType="1"/>
          </p:cNvSpPr>
          <p:nvPr/>
        </p:nvSpPr>
        <p:spPr bwMode="auto">
          <a:xfrm rot="16200000" flipV="1">
            <a:off x="4672013" y="3097213"/>
            <a:ext cx="742950" cy="74295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49" name="Oval 8"/>
          <p:cNvSpPr>
            <a:spLocks noChangeArrowheads="1"/>
          </p:cNvSpPr>
          <p:nvPr/>
        </p:nvSpPr>
        <p:spPr bwMode="auto">
          <a:xfrm>
            <a:off x="5264150" y="3840163"/>
            <a:ext cx="449263" cy="4445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</a:t>
            </a:r>
          </a:p>
        </p:txBody>
      </p:sp>
      <p:sp>
        <p:nvSpPr>
          <p:cNvPr id="112650" name="Line 9"/>
          <p:cNvSpPr>
            <a:spLocks noChangeShapeType="1"/>
          </p:cNvSpPr>
          <p:nvPr/>
        </p:nvSpPr>
        <p:spPr bwMode="auto">
          <a:xfrm flipV="1">
            <a:off x="2811463" y="4210050"/>
            <a:ext cx="668337" cy="81915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51" name="Line 10"/>
          <p:cNvSpPr>
            <a:spLocks noChangeShapeType="1"/>
          </p:cNvSpPr>
          <p:nvPr/>
        </p:nvSpPr>
        <p:spPr bwMode="auto">
          <a:xfrm rot="16200000" flipV="1">
            <a:off x="3705226" y="4208462"/>
            <a:ext cx="742950" cy="74612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52" name="Oval 11"/>
          <p:cNvSpPr>
            <a:spLocks noChangeArrowheads="1"/>
          </p:cNvSpPr>
          <p:nvPr/>
        </p:nvSpPr>
        <p:spPr bwMode="auto">
          <a:xfrm>
            <a:off x="2514600" y="49530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12653" name="Oval 12"/>
          <p:cNvSpPr>
            <a:spLocks noChangeArrowheads="1"/>
          </p:cNvSpPr>
          <p:nvPr/>
        </p:nvSpPr>
        <p:spPr bwMode="auto">
          <a:xfrm>
            <a:off x="4224338" y="4953000"/>
            <a:ext cx="447675" cy="446088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</a:t>
            </a:r>
          </a:p>
        </p:txBody>
      </p:sp>
      <p:sp>
        <p:nvSpPr>
          <p:cNvPr id="112654" name="Oval 13"/>
          <p:cNvSpPr>
            <a:spLocks noChangeArrowheads="1"/>
          </p:cNvSpPr>
          <p:nvPr/>
        </p:nvSpPr>
        <p:spPr bwMode="auto">
          <a:xfrm>
            <a:off x="3408363" y="3840163"/>
            <a:ext cx="444500" cy="4445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112655" name="Text Box 14"/>
          <p:cNvSpPr txBox="1">
            <a:spLocks noChangeArrowheads="1"/>
          </p:cNvSpPr>
          <p:nvPr/>
        </p:nvSpPr>
        <p:spPr bwMode="auto">
          <a:xfrm>
            <a:off x="4646613" y="213360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496655" name="Text Box 15"/>
          <p:cNvSpPr txBox="1">
            <a:spLocks noChangeArrowheads="1"/>
          </p:cNvSpPr>
          <p:nvPr/>
        </p:nvSpPr>
        <p:spPr bwMode="auto">
          <a:xfrm>
            <a:off x="152400" y="3822700"/>
            <a:ext cx="3124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with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Since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== 1, this node is the solution!</a:t>
            </a:r>
          </a:p>
        </p:txBody>
      </p:sp>
      <p:sp>
        <p:nvSpPr>
          <p:cNvPr id="496656" name="Text Box 16"/>
          <p:cNvSpPr txBox="1">
            <a:spLocks noChangeArrowheads="1"/>
          </p:cNvSpPr>
          <p:nvPr/>
        </p:nvSpPr>
        <p:spPr bwMode="auto">
          <a:xfrm>
            <a:off x="4038600" y="58674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How about if we want to find a node with value equal to 2?</a:t>
            </a:r>
          </a:p>
        </p:txBody>
      </p:sp>
      <p:sp>
        <p:nvSpPr>
          <p:cNvPr id="496657" name="AutoShape 17"/>
          <p:cNvSpPr>
            <a:spLocks noChangeArrowheads="1"/>
          </p:cNvSpPr>
          <p:nvPr/>
        </p:nvSpPr>
        <p:spPr bwMode="auto">
          <a:xfrm rot="10800000">
            <a:off x="6477000" y="2819400"/>
            <a:ext cx="647700" cy="2590800"/>
          </a:xfrm>
          <a:prstGeom prst="upArrow">
            <a:avLst>
              <a:gd name="adj1" fmla="val 72083"/>
              <a:gd name="adj2" fmla="val 73315"/>
            </a:avLst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10F0A-E32D-FA44-BFC4-BAF61B86DD6D}"/>
              </a:ext>
            </a:extLst>
          </p:cNvPr>
          <p:cNvSpPr txBox="1"/>
          <p:nvPr/>
        </p:nvSpPr>
        <p:spPr>
          <a:xfrm>
            <a:off x="6018756" y="1816274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 number of nodes</a:t>
            </a:r>
          </a:p>
          <a:p>
            <a:r>
              <a:rPr lang="en-US" dirty="0"/>
              <a:t>D: tree height/depth</a:t>
            </a:r>
          </a:p>
          <a:p>
            <a:endParaRPr lang="en-US" dirty="0"/>
          </a:p>
          <a:p>
            <a:r>
              <a:rPr lang="en-US" dirty="0"/>
              <a:t>O(…N …)</a:t>
            </a:r>
          </a:p>
        </p:txBody>
      </p:sp>
      <p:sp>
        <p:nvSpPr>
          <p:cNvPr id="112684" name="TextBox 112683">
            <a:extLst>
              <a:ext uri="{FF2B5EF4-FFF2-40B4-BE49-F238E27FC236}">
                <a16:creationId xmlns:a16="http://schemas.microsoft.com/office/drawing/2014/main" id="{19BCC246-CEDB-8F4A-93CA-0EC40F79ECE4}"/>
              </a:ext>
            </a:extLst>
          </p:cNvPr>
          <p:cNvSpPr txBox="1"/>
          <p:nvPr/>
        </p:nvSpPr>
        <p:spPr>
          <a:xfrm>
            <a:off x="739036" y="2649255"/>
            <a:ext cx="31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1, 2, 3, 4, 5, 6, 7, 8, 9, 10, 11</a:t>
            </a:r>
          </a:p>
        </p:txBody>
      </p:sp>
      <p:grpSp>
        <p:nvGrpSpPr>
          <p:cNvPr id="496703" name="Group 496702">
            <a:extLst>
              <a:ext uri="{FF2B5EF4-FFF2-40B4-BE49-F238E27FC236}">
                <a16:creationId xmlns:a16="http://schemas.microsoft.com/office/drawing/2014/main" id="{87070FA8-1D09-8941-BEA1-2214DAD6C4C6}"/>
              </a:ext>
            </a:extLst>
          </p:cNvPr>
          <p:cNvGrpSpPr/>
          <p:nvPr/>
        </p:nvGrpSpPr>
        <p:grpSpPr>
          <a:xfrm>
            <a:off x="8723776" y="4343065"/>
            <a:ext cx="12960" cy="129960"/>
            <a:chOff x="8723776" y="4343065"/>
            <a:chExt cx="1296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6700" name="Ink 496699">
                  <a:extLst>
                    <a:ext uri="{FF2B5EF4-FFF2-40B4-BE49-F238E27FC236}">
                      <a16:creationId xmlns:a16="http://schemas.microsoft.com/office/drawing/2014/main" id="{B9A12F99-1082-0C4F-AE2E-C70F1504ADA6}"/>
                    </a:ext>
                  </a:extLst>
                </p14:cNvPr>
                <p14:cNvContentPartPr/>
                <p14:nvPr/>
              </p14:nvContentPartPr>
              <p14:xfrm>
                <a:off x="8731336" y="4343065"/>
                <a:ext cx="1800" cy="29520"/>
              </p14:xfrm>
            </p:contentPart>
          </mc:Choice>
          <mc:Fallback xmlns="">
            <p:pic>
              <p:nvPicPr>
                <p:cNvPr id="496700" name="Ink 496699">
                  <a:extLst>
                    <a:ext uri="{FF2B5EF4-FFF2-40B4-BE49-F238E27FC236}">
                      <a16:creationId xmlns:a16="http://schemas.microsoft.com/office/drawing/2014/main" id="{B9A12F99-1082-0C4F-AE2E-C70F1504ADA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27016" y="4338745"/>
                  <a:ext cx="1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96701" name="Ink 496700">
                  <a:extLst>
                    <a:ext uri="{FF2B5EF4-FFF2-40B4-BE49-F238E27FC236}">
                      <a16:creationId xmlns:a16="http://schemas.microsoft.com/office/drawing/2014/main" id="{9130BE6F-87DB-0944-9BBC-46624816805F}"/>
                    </a:ext>
                  </a:extLst>
                </p14:cNvPr>
                <p14:cNvContentPartPr/>
                <p14:nvPr/>
              </p14:nvContentPartPr>
              <p14:xfrm>
                <a:off x="8736016" y="4410745"/>
                <a:ext cx="720" cy="17640"/>
              </p14:xfrm>
            </p:contentPart>
          </mc:Choice>
          <mc:Fallback xmlns="">
            <p:pic>
              <p:nvPicPr>
                <p:cNvPr id="496701" name="Ink 496700">
                  <a:extLst>
                    <a:ext uri="{FF2B5EF4-FFF2-40B4-BE49-F238E27FC236}">
                      <a16:creationId xmlns:a16="http://schemas.microsoft.com/office/drawing/2014/main" id="{9130BE6F-87DB-0944-9BBC-46624816805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31696" y="4406425"/>
                  <a:ext cx="9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96702" name="Ink 496701">
                  <a:extLst>
                    <a:ext uri="{FF2B5EF4-FFF2-40B4-BE49-F238E27FC236}">
                      <a16:creationId xmlns:a16="http://schemas.microsoft.com/office/drawing/2014/main" id="{1D7AD73A-806A-9147-8432-43D661E27C66}"/>
                    </a:ext>
                  </a:extLst>
                </p14:cNvPr>
                <p14:cNvContentPartPr/>
                <p14:nvPr/>
              </p14:nvContentPartPr>
              <p14:xfrm>
                <a:off x="8723776" y="4470865"/>
                <a:ext cx="1080" cy="2160"/>
              </p14:xfrm>
            </p:contentPart>
          </mc:Choice>
          <mc:Fallback xmlns="">
            <p:pic>
              <p:nvPicPr>
                <p:cNvPr id="496702" name="Ink 496701">
                  <a:extLst>
                    <a:ext uri="{FF2B5EF4-FFF2-40B4-BE49-F238E27FC236}">
                      <a16:creationId xmlns:a16="http://schemas.microsoft.com/office/drawing/2014/main" id="{1D7AD73A-806A-9147-8432-43D661E27C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19456" y="4466545"/>
                  <a:ext cx="9720" cy="10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 animBg="1"/>
      <p:bldP spid="496655" grpId="0"/>
      <p:bldP spid="496656" grpId="0"/>
      <p:bldP spid="49665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CA5355-9C57-456C-A51E-AA2ADF6C890B}" type="slidenum">
              <a:rPr lang="zh-TW" altLang="en-US" smtClean="0">
                <a:ea typeface="新細明體" charset="-120"/>
              </a:rPr>
              <a:pPr eaLnBrk="1" hangingPunct="1"/>
              <a:t>74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Time Complexity</a:t>
            </a:r>
            <a:endParaRPr lang="zh-TW" altLang="en-US">
              <a:ea typeface="新細明體" charset="-12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What’s the time complexity of the </a:t>
            </a:r>
            <a:r>
              <a:rPr lang="en-US" altLang="zh-TW" b="1" dirty="0">
                <a:ea typeface="新細明體" charset="-120"/>
              </a:rPr>
              <a:t>find</a:t>
            </a:r>
            <a:r>
              <a:rPr lang="en-US" altLang="zh-TW" dirty="0">
                <a:ea typeface="新細明體" charset="-120"/>
              </a:rPr>
              <a:t> function?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Time complexity is proportional to the no. of comparison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 max. no. of comparison = no. of levels of the tree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74DCA8-9051-4FC6-B4EE-BBE227C75A23}" type="slidenum">
              <a:rPr lang="zh-TW" altLang="en-US" smtClean="0">
                <a:ea typeface="新細明體" charset="-120"/>
              </a:rPr>
              <a:pPr eaLnBrk="1" hangingPunct="1"/>
              <a:t>75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Complete BST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If it is a complete BST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After each comparison, either left subtree or right subtree will be </a:t>
            </a:r>
            <a:r>
              <a:rPr lang="en-US" altLang="zh-TW" b="1" dirty="0">
                <a:ea typeface="新細明體" charset="-120"/>
              </a:rPr>
              <a:t>ignored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dirty="0">
                <a:ea typeface="新細明體" charset="-120"/>
              </a:rPr>
              <a:t>About half nodes do not require to consider after </a:t>
            </a:r>
            <a:r>
              <a:rPr lang="en-US" altLang="zh-TW" u="sng" dirty="0">
                <a:ea typeface="新細明體" charset="-120"/>
              </a:rPr>
              <a:t>each comparison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 depth of the tree is </a:t>
            </a:r>
            <a:r>
              <a:rPr lang="en-US" altLang="zh-TW" i="1" dirty="0">
                <a:ea typeface="新細明體" charset="-120"/>
              </a:rPr>
              <a:t>floor(log</a:t>
            </a:r>
            <a:r>
              <a:rPr lang="en-US" altLang="zh-TW" i="1" baseline="-25000" dirty="0">
                <a:ea typeface="新細明體" charset="-120"/>
              </a:rPr>
              <a:t>2</a:t>
            </a:r>
            <a:r>
              <a:rPr lang="en-US" altLang="zh-TW" i="1" dirty="0">
                <a:ea typeface="新細明體" charset="-120"/>
              </a:rPr>
              <a:t>n)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Average case</a:t>
            </a:r>
            <a:r>
              <a:rPr lang="en-US" altLang="zh-TW" dirty="0">
                <a:ea typeface="新細明體" charset="-120"/>
              </a:rPr>
              <a:t>: O(log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), where 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is the total no.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C1F7EF-227F-419A-8F54-8EF672BD77E5}" type="slidenum">
              <a:rPr lang="zh-TW" altLang="en-US" smtClean="0">
                <a:ea typeface="新細明體" charset="-120"/>
              </a:rPr>
              <a:pPr eaLnBrk="1" hangingPunct="1"/>
              <a:t>76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Skewed BST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If it is a skewed BST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 depth of the tree is </a:t>
            </a:r>
            <a:r>
              <a:rPr lang="en-US" altLang="zh-TW" i="1" dirty="0">
                <a:ea typeface="新細明體" charset="-120"/>
              </a:rPr>
              <a:t>n-1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Worst case</a:t>
            </a:r>
            <a:r>
              <a:rPr lang="en-US" altLang="zh-TW" dirty="0">
                <a:ea typeface="新細明體" charset="-120"/>
              </a:rPr>
              <a:t>: O(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115717" name="Oval 4"/>
          <p:cNvSpPr>
            <a:spLocks noChangeArrowheads="1"/>
          </p:cNvSpPr>
          <p:nvPr/>
        </p:nvSpPr>
        <p:spPr bwMode="auto">
          <a:xfrm>
            <a:off x="6629400" y="3151934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15718" name="Oval 5"/>
          <p:cNvSpPr>
            <a:spLocks noChangeArrowheads="1"/>
          </p:cNvSpPr>
          <p:nvPr/>
        </p:nvSpPr>
        <p:spPr bwMode="auto">
          <a:xfrm>
            <a:off x="5943600" y="3837734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15719" name="Text Box 6"/>
          <p:cNvSpPr txBox="1">
            <a:spLocks noChangeArrowheads="1"/>
          </p:cNvSpPr>
          <p:nvPr/>
        </p:nvSpPr>
        <p:spPr bwMode="auto">
          <a:xfrm>
            <a:off x="7162800" y="3151934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Skewed BST</a:t>
            </a:r>
          </a:p>
        </p:txBody>
      </p:sp>
      <p:sp>
        <p:nvSpPr>
          <p:cNvPr id="115720" name="Oval 7"/>
          <p:cNvSpPr>
            <a:spLocks noChangeArrowheads="1"/>
          </p:cNvSpPr>
          <p:nvPr/>
        </p:nvSpPr>
        <p:spPr bwMode="auto">
          <a:xfrm>
            <a:off x="4572000" y="5209334"/>
            <a:ext cx="449263" cy="4445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533400" y="4523534"/>
            <a:ext cx="381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Conclusion: it is very important to maintain a complete BST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4191000" y="368533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comparison</a:t>
            </a: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 rot="-8100000">
            <a:off x="5715000" y="3151934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5724" name="Line 11"/>
          <p:cNvSpPr>
            <a:spLocks noChangeShapeType="1"/>
          </p:cNvSpPr>
          <p:nvPr/>
        </p:nvSpPr>
        <p:spPr bwMode="auto">
          <a:xfrm flipH="1">
            <a:off x="6324600" y="3532934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5725" name="Oval 12"/>
          <p:cNvSpPr>
            <a:spLocks noChangeArrowheads="1"/>
          </p:cNvSpPr>
          <p:nvPr/>
        </p:nvSpPr>
        <p:spPr bwMode="auto">
          <a:xfrm>
            <a:off x="5257800" y="4523534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15726" name="Line 13"/>
          <p:cNvSpPr>
            <a:spLocks noChangeShapeType="1"/>
          </p:cNvSpPr>
          <p:nvPr/>
        </p:nvSpPr>
        <p:spPr bwMode="auto">
          <a:xfrm flipH="1">
            <a:off x="5638800" y="4218734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5727" name="Line 14"/>
          <p:cNvSpPr>
            <a:spLocks noChangeShapeType="1"/>
          </p:cNvSpPr>
          <p:nvPr/>
        </p:nvSpPr>
        <p:spPr bwMode="auto">
          <a:xfrm flipH="1">
            <a:off x="4953000" y="4904534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15 0.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1" grpId="0"/>
      <p:bldP spid="499722" grpId="0" animBg="1"/>
      <p:bldP spid="49972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Non-Recursive Search BST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838200" y="2744212"/>
            <a:ext cx="7772400" cy="3293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implemented as a member function of BST class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&lt;Type&gt;* search(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Type&amp; x) {	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 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*p = root;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point to root node of the tree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(p != NULL &amp;&amp; x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p-&gt;info) {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 key field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if (x &lt; p-&gt;info)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p = p-&gt;left;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else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p = p-&gt;right;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p;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5386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Search BST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838200" y="2620964"/>
            <a:ext cx="7543800" cy="3293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&lt;Type&gt;* search(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Type&amp; x)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(x == p-&gt;info)  	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p;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(x &lt; p-&gt;info)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search(p-&gt;left, x)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search(p-&gt;right, x)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499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265B0E-B4C9-406D-AB4F-59F35C6B9BE9}" type="slidenum">
              <a:rPr lang="zh-TW" altLang="en-US" smtClean="0">
                <a:ea typeface="新細明體" charset="-120"/>
              </a:rPr>
              <a:pPr eaLnBrk="1" hangingPunct="1"/>
              <a:t>79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In-Class Exercise: </a:t>
            </a:r>
            <a:br>
              <a:rPr lang="en-US" altLang="zh-TW" sz="4000" dirty="0">
                <a:ea typeface="新細明體" charset="-120"/>
              </a:rPr>
            </a:br>
            <a:r>
              <a:rPr lang="en-US" altLang="zh-TW" sz="4000" dirty="0">
                <a:ea typeface="新細明體" charset="-120"/>
              </a:rPr>
              <a:t>Min &amp; Max Node of BST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Exercise: write the code to find the min and max node (using recursion/iteration)</a:t>
            </a:r>
          </a:p>
        </p:txBody>
      </p:sp>
      <p:sp>
        <p:nvSpPr>
          <p:cNvPr id="121861" name="Oval 4"/>
          <p:cNvSpPr>
            <a:spLocks noChangeArrowheads="1"/>
          </p:cNvSpPr>
          <p:nvPr/>
        </p:nvSpPr>
        <p:spPr bwMode="auto">
          <a:xfrm>
            <a:off x="4267200" y="310515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121862" name="Oval 5"/>
          <p:cNvSpPr>
            <a:spLocks noChangeArrowheads="1"/>
          </p:cNvSpPr>
          <p:nvPr/>
        </p:nvSpPr>
        <p:spPr bwMode="auto">
          <a:xfrm>
            <a:off x="2286000" y="52578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21863" name="Oval 6"/>
          <p:cNvSpPr>
            <a:spLocks noChangeArrowheads="1"/>
          </p:cNvSpPr>
          <p:nvPr/>
        </p:nvSpPr>
        <p:spPr bwMode="auto">
          <a:xfrm>
            <a:off x="3590925" y="51927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21864" name="Oval 7"/>
          <p:cNvSpPr>
            <a:spLocks noChangeArrowheads="1"/>
          </p:cNvSpPr>
          <p:nvPr/>
        </p:nvSpPr>
        <p:spPr bwMode="auto">
          <a:xfrm>
            <a:off x="2895600" y="44958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4646613" y="272415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1179513" y="3657600"/>
            <a:ext cx="20970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min. node (leftmost) is along this line</a:t>
            </a:r>
          </a:p>
        </p:txBody>
      </p:sp>
      <p:sp>
        <p:nvSpPr>
          <p:cNvPr id="503818" name="Text Box 10"/>
          <p:cNvSpPr txBox="1">
            <a:spLocks noChangeArrowheads="1"/>
          </p:cNvSpPr>
          <p:nvPr/>
        </p:nvSpPr>
        <p:spPr bwMode="auto">
          <a:xfrm>
            <a:off x="6172200" y="3657600"/>
            <a:ext cx="251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max. node (rightmost) is along this line</a:t>
            </a:r>
          </a:p>
        </p:txBody>
      </p:sp>
      <p:sp>
        <p:nvSpPr>
          <p:cNvPr id="503819" name="Oval 11"/>
          <p:cNvSpPr>
            <a:spLocks noChangeArrowheads="1"/>
          </p:cNvSpPr>
          <p:nvPr/>
        </p:nvSpPr>
        <p:spPr bwMode="auto">
          <a:xfrm>
            <a:off x="2133600" y="5105400"/>
            <a:ext cx="762000" cy="762000"/>
          </a:xfrm>
          <a:prstGeom prst="ellipse">
            <a:avLst/>
          </a:prstGeom>
          <a:noFill/>
          <a:ln w="38100">
            <a:solidFill>
              <a:srgbClr val="3399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3820" name="Oval 12"/>
          <p:cNvSpPr>
            <a:spLocks noChangeArrowheads="1"/>
          </p:cNvSpPr>
          <p:nvPr/>
        </p:nvSpPr>
        <p:spPr bwMode="auto">
          <a:xfrm>
            <a:off x="4800600" y="3657600"/>
            <a:ext cx="762000" cy="76200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3821" name="AutoShape 13"/>
          <p:cNvSpPr>
            <a:spLocks noChangeArrowheads="1"/>
          </p:cNvSpPr>
          <p:nvPr/>
        </p:nvSpPr>
        <p:spPr bwMode="auto">
          <a:xfrm rot="-8100000">
            <a:off x="3352800" y="31242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1871" name="Line 14"/>
          <p:cNvSpPr>
            <a:spLocks noChangeShapeType="1"/>
          </p:cNvSpPr>
          <p:nvPr/>
        </p:nvSpPr>
        <p:spPr bwMode="auto">
          <a:xfrm flipH="1">
            <a:off x="3962400" y="35052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2" name="Oval 15"/>
          <p:cNvSpPr>
            <a:spLocks noChangeArrowheads="1"/>
          </p:cNvSpPr>
          <p:nvPr/>
        </p:nvSpPr>
        <p:spPr bwMode="auto">
          <a:xfrm>
            <a:off x="3581400" y="38100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21873" name="Line 16"/>
          <p:cNvSpPr>
            <a:spLocks noChangeShapeType="1"/>
          </p:cNvSpPr>
          <p:nvPr/>
        </p:nvSpPr>
        <p:spPr bwMode="auto">
          <a:xfrm flipH="1">
            <a:off x="3276600" y="41910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4" name="Line 17"/>
          <p:cNvSpPr>
            <a:spLocks noChangeShapeType="1"/>
          </p:cNvSpPr>
          <p:nvPr/>
        </p:nvSpPr>
        <p:spPr bwMode="auto">
          <a:xfrm flipH="1">
            <a:off x="2590800" y="48768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5" name="Line 18"/>
          <p:cNvSpPr>
            <a:spLocks noChangeShapeType="1"/>
          </p:cNvSpPr>
          <p:nvPr/>
        </p:nvSpPr>
        <p:spPr bwMode="auto">
          <a:xfrm>
            <a:off x="3276600" y="48768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6" name="Oval 19"/>
          <p:cNvSpPr>
            <a:spLocks noChangeArrowheads="1"/>
          </p:cNvSpPr>
          <p:nvPr/>
        </p:nvSpPr>
        <p:spPr bwMode="auto">
          <a:xfrm>
            <a:off x="4267200" y="44958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21877" name="Line 20"/>
          <p:cNvSpPr>
            <a:spLocks noChangeShapeType="1"/>
          </p:cNvSpPr>
          <p:nvPr/>
        </p:nvSpPr>
        <p:spPr bwMode="auto">
          <a:xfrm flipH="1">
            <a:off x="4648200" y="41910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8" name="Line 21"/>
          <p:cNvSpPr>
            <a:spLocks noChangeShapeType="1"/>
          </p:cNvSpPr>
          <p:nvPr/>
        </p:nvSpPr>
        <p:spPr bwMode="auto">
          <a:xfrm>
            <a:off x="4648200" y="35052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879" name="Oval 22"/>
          <p:cNvSpPr>
            <a:spLocks noChangeArrowheads="1"/>
          </p:cNvSpPr>
          <p:nvPr/>
        </p:nvSpPr>
        <p:spPr bwMode="auto">
          <a:xfrm>
            <a:off x="4953000" y="38100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21880" name="Oval 23"/>
          <p:cNvSpPr>
            <a:spLocks noChangeArrowheads="1"/>
          </p:cNvSpPr>
          <p:nvPr/>
        </p:nvSpPr>
        <p:spPr bwMode="auto">
          <a:xfrm>
            <a:off x="4953000" y="51816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21881" name="Line 24"/>
          <p:cNvSpPr>
            <a:spLocks noChangeShapeType="1"/>
          </p:cNvSpPr>
          <p:nvPr/>
        </p:nvSpPr>
        <p:spPr bwMode="auto">
          <a:xfrm>
            <a:off x="4638675" y="4865688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3833" name="AutoShape 25"/>
          <p:cNvSpPr>
            <a:spLocks noChangeArrowheads="1"/>
          </p:cNvSpPr>
          <p:nvPr/>
        </p:nvSpPr>
        <p:spPr bwMode="auto">
          <a:xfrm rot="8100000">
            <a:off x="5029200" y="2971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15 0.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4167 0.05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7" grpId="0"/>
      <p:bldP spid="503818" grpId="0"/>
      <p:bldP spid="503819" grpId="0" animBg="1"/>
      <p:bldP spid="503820" grpId="0" animBg="1"/>
      <p:bldP spid="503821" grpId="0" animBg="1"/>
      <p:bldP spid="503821" grpId="1" animBg="1"/>
      <p:bldP spid="503833" grpId="0" animBg="1"/>
      <p:bldP spid="5038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Types of Binary Tree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Perfect binary tree </a:t>
            </a:r>
            <a:br>
              <a:rPr lang="en-US" altLang="zh-TW" sz="2400" b="1" dirty="0">
                <a:ea typeface="新細明體" charset="-120"/>
              </a:rPr>
            </a:br>
            <a:r>
              <a:rPr lang="en-US" altLang="zh-HK" sz="2400" dirty="0"/>
              <a:t>is a binary tree in which all interior nodes have two children, </a:t>
            </a:r>
            <a:r>
              <a:rPr lang="en-US" altLang="zh-HK" sz="2400" i="1" dirty="0"/>
              <a:t>and</a:t>
            </a:r>
            <a:r>
              <a:rPr lang="en-US" altLang="zh-HK" sz="2400" dirty="0"/>
              <a:t> all leaves have the same </a:t>
            </a:r>
            <a:r>
              <a:rPr lang="en-US" altLang="zh-HK" sz="2400" i="1" dirty="0"/>
              <a:t>depth</a:t>
            </a:r>
            <a:r>
              <a:rPr lang="en-US" altLang="zh-HK" sz="2400" dirty="0"/>
              <a:t> or same </a:t>
            </a:r>
            <a:r>
              <a:rPr lang="en-US" altLang="zh-HK" sz="2400" i="1" dirty="0"/>
              <a:t>level</a:t>
            </a:r>
            <a:r>
              <a:rPr lang="en-US" altLang="zh-HK" sz="2400" dirty="0"/>
              <a:t>.</a:t>
            </a:r>
          </a:p>
          <a:p>
            <a:pPr eaLnBrk="1" hangingPunct="1"/>
            <a:r>
              <a:rPr lang="en-US" altLang="zh-HK" sz="2400" dirty="0"/>
              <a:t>Perfect binary tree is also full binary tree and complete binary tree.</a:t>
            </a: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</a:p>
        </p:txBody>
      </p:sp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4267200" y="1447800"/>
            <a:ext cx="4267200" cy="3736975"/>
            <a:chOff x="2304" y="144"/>
            <a:chExt cx="2688" cy="2354"/>
          </a:xfrm>
        </p:grpSpPr>
        <p:sp>
          <p:nvSpPr>
            <p:cNvPr id="33813" name="AutoShape 23"/>
            <p:cNvSpPr>
              <a:spLocks noChangeArrowheads="1"/>
            </p:cNvSpPr>
            <p:nvPr/>
          </p:nvSpPr>
          <p:spPr bwMode="auto">
            <a:xfrm>
              <a:off x="2448" y="320"/>
              <a:ext cx="2352" cy="2036"/>
            </a:xfrm>
            <a:prstGeom prst="triangle">
              <a:avLst>
                <a:gd name="adj" fmla="val 50000"/>
              </a:avLst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3814" name="Arc 24"/>
            <p:cNvSpPr>
              <a:spLocks/>
            </p:cNvSpPr>
            <p:nvPr/>
          </p:nvSpPr>
          <p:spPr bwMode="auto">
            <a:xfrm rot="16200000" flipH="1">
              <a:off x="3568" y="120"/>
              <a:ext cx="161" cy="305"/>
            </a:xfrm>
            <a:custGeom>
              <a:avLst/>
              <a:gdLst>
                <a:gd name="T0" fmla="*/ 1 w 21600"/>
                <a:gd name="T1" fmla="*/ 2 h 41203"/>
                <a:gd name="T2" fmla="*/ 1 w 21600"/>
                <a:gd name="T3" fmla="*/ 0 h 41203"/>
                <a:gd name="T4" fmla="*/ 1 w 21600"/>
                <a:gd name="T5" fmla="*/ 1 h 4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3"/>
                <a:gd name="T11" fmla="*/ 21600 w 21600"/>
                <a:gd name="T12" fmla="*/ 41203 h 4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3" fill="none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</a:path>
                <a:path w="21600" h="41203" stroke="0" extrusionOk="0">
                  <a:moveTo>
                    <a:pt x="16175" y="41202"/>
                  </a:moveTo>
                  <a:cubicBezTo>
                    <a:pt x="6650" y="38731"/>
                    <a:pt x="0" y="30134"/>
                    <a:pt x="0" y="20295"/>
                  </a:cubicBezTo>
                  <a:cubicBezTo>
                    <a:pt x="-1" y="11216"/>
                    <a:pt x="5676" y="3107"/>
                    <a:pt x="14205" y="-1"/>
                  </a:cubicBezTo>
                  <a:lnTo>
                    <a:pt x="21600" y="20295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15" name="Rectangle 25"/>
            <p:cNvSpPr>
              <a:spLocks noChangeArrowheads="1"/>
            </p:cNvSpPr>
            <p:nvPr/>
          </p:nvSpPr>
          <p:spPr bwMode="auto">
            <a:xfrm>
              <a:off x="2400" y="2304"/>
              <a:ext cx="2496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3816" name="Rectangle 26"/>
            <p:cNvSpPr>
              <a:spLocks noChangeArrowheads="1"/>
            </p:cNvSpPr>
            <p:nvPr/>
          </p:nvSpPr>
          <p:spPr bwMode="auto">
            <a:xfrm rot="3600000">
              <a:off x="3095" y="1225"/>
              <a:ext cx="235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3817" name="Rectangle 27"/>
            <p:cNvSpPr>
              <a:spLocks noChangeArrowheads="1"/>
            </p:cNvSpPr>
            <p:nvPr/>
          </p:nvSpPr>
          <p:spPr bwMode="auto">
            <a:xfrm rot="18000000" flipH="1">
              <a:off x="1847" y="1225"/>
              <a:ext cx="235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3818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9" name="Arc 29"/>
            <p:cNvSpPr>
              <a:spLocks/>
            </p:cNvSpPr>
            <p:nvPr/>
          </p:nvSpPr>
          <p:spPr bwMode="auto">
            <a:xfrm>
              <a:off x="2304" y="2251"/>
              <a:ext cx="144" cy="245"/>
            </a:xfrm>
            <a:custGeom>
              <a:avLst/>
              <a:gdLst>
                <a:gd name="T0" fmla="*/ 1 w 21600"/>
                <a:gd name="T1" fmla="*/ 2 h 36870"/>
                <a:gd name="T2" fmla="*/ 0 w 21600"/>
                <a:gd name="T3" fmla="*/ 0 h 36870"/>
                <a:gd name="T4" fmla="*/ 1 w 21600"/>
                <a:gd name="T5" fmla="*/ 1 h 36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870"/>
                <a:gd name="T11" fmla="*/ 21600 w 21600"/>
                <a:gd name="T12" fmla="*/ 36870 h 36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870" fill="none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</a:path>
                <a:path w="21600" h="36870" stroke="0" extrusionOk="0">
                  <a:moveTo>
                    <a:pt x="16175" y="36869"/>
                  </a:moveTo>
                  <a:cubicBezTo>
                    <a:pt x="6650" y="34398"/>
                    <a:pt x="0" y="25801"/>
                    <a:pt x="0" y="15962"/>
                  </a:cubicBezTo>
                  <a:cubicBezTo>
                    <a:pt x="-1" y="9887"/>
                    <a:pt x="2558" y="4093"/>
                    <a:pt x="7047" y="0"/>
                  </a:cubicBezTo>
                  <a:lnTo>
                    <a:pt x="21600" y="15962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20" name="Line 30"/>
            <p:cNvSpPr>
              <a:spLocks noChangeShapeType="1"/>
            </p:cNvSpPr>
            <p:nvPr/>
          </p:nvSpPr>
          <p:spPr bwMode="auto">
            <a:xfrm flipV="1">
              <a:off x="2346" y="288"/>
              <a:ext cx="1158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1" name="Arc 31"/>
            <p:cNvSpPr>
              <a:spLocks/>
            </p:cNvSpPr>
            <p:nvPr/>
          </p:nvSpPr>
          <p:spPr bwMode="auto">
            <a:xfrm flipH="1">
              <a:off x="4848" y="2267"/>
              <a:ext cx="144" cy="229"/>
            </a:xfrm>
            <a:custGeom>
              <a:avLst/>
              <a:gdLst>
                <a:gd name="T0" fmla="*/ 1 w 21600"/>
                <a:gd name="T1" fmla="*/ 2 h 34510"/>
                <a:gd name="T2" fmla="*/ 0 w 21600"/>
                <a:gd name="T3" fmla="*/ 0 h 34510"/>
                <a:gd name="T4" fmla="*/ 1 w 21600"/>
                <a:gd name="T5" fmla="*/ 1 h 345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10"/>
                <a:gd name="T11" fmla="*/ 21600 w 21600"/>
                <a:gd name="T12" fmla="*/ 34510 h 34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10" fill="none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</a:path>
                <a:path w="21600" h="34510" stroke="0" extrusionOk="0">
                  <a:moveTo>
                    <a:pt x="16175" y="34509"/>
                  </a:moveTo>
                  <a:cubicBezTo>
                    <a:pt x="6650" y="32038"/>
                    <a:pt x="0" y="23441"/>
                    <a:pt x="0" y="13602"/>
                  </a:cubicBezTo>
                  <a:cubicBezTo>
                    <a:pt x="-1" y="8649"/>
                    <a:pt x="1701" y="3847"/>
                    <a:pt x="4820" y="-1"/>
                  </a:cubicBezTo>
                  <a:lnTo>
                    <a:pt x="21600" y="13602"/>
                  </a:ln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822" name="Line 32"/>
            <p:cNvSpPr>
              <a:spLocks noChangeShapeType="1"/>
            </p:cNvSpPr>
            <p:nvPr/>
          </p:nvSpPr>
          <p:spPr bwMode="auto">
            <a:xfrm flipH="1" flipV="1">
              <a:off x="3792" y="288"/>
              <a:ext cx="118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3799" name="Line 34"/>
          <p:cNvSpPr>
            <a:spLocks noChangeShapeType="1"/>
          </p:cNvSpPr>
          <p:nvPr/>
        </p:nvSpPr>
        <p:spPr bwMode="auto">
          <a:xfrm flipV="1">
            <a:off x="4800600" y="3886200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0" name="Line 35"/>
          <p:cNvSpPr>
            <a:spLocks noChangeShapeType="1"/>
          </p:cNvSpPr>
          <p:nvPr/>
        </p:nvSpPr>
        <p:spPr bwMode="auto">
          <a:xfrm rot="16200000" flipV="1">
            <a:off x="5410200" y="4038600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1" name="Line 36"/>
          <p:cNvSpPr>
            <a:spLocks noChangeShapeType="1"/>
          </p:cNvSpPr>
          <p:nvPr/>
        </p:nvSpPr>
        <p:spPr bwMode="auto">
          <a:xfrm rot="16200000" flipV="1">
            <a:off x="7391400" y="4038600"/>
            <a:ext cx="762000" cy="457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2" name="Oval 37"/>
          <p:cNvSpPr>
            <a:spLocks noChangeArrowheads="1"/>
          </p:cNvSpPr>
          <p:nvPr/>
        </p:nvSpPr>
        <p:spPr bwMode="auto">
          <a:xfrm>
            <a:off x="5867400" y="45942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3804" name="Oval 39"/>
          <p:cNvSpPr>
            <a:spLocks noChangeArrowheads="1"/>
          </p:cNvSpPr>
          <p:nvPr/>
        </p:nvSpPr>
        <p:spPr bwMode="auto">
          <a:xfrm>
            <a:off x="7848600" y="45942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3805" name="Line 40"/>
          <p:cNvSpPr>
            <a:spLocks noChangeShapeType="1"/>
          </p:cNvSpPr>
          <p:nvPr/>
        </p:nvSpPr>
        <p:spPr bwMode="auto">
          <a:xfrm flipV="1">
            <a:off x="6781800" y="3886200"/>
            <a:ext cx="4572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6" name="Oval 41"/>
          <p:cNvSpPr>
            <a:spLocks noChangeArrowheads="1"/>
          </p:cNvSpPr>
          <p:nvPr/>
        </p:nvSpPr>
        <p:spPr bwMode="auto">
          <a:xfrm>
            <a:off x="6477000" y="45942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33807" name="Oval 42"/>
          <p:cNvSpPr>
            <a:spLocks noChangeArrowheads="1"/>
          </p:cNvSpPr>
          <p:nvPr/>
        </p:nvSpPr>
        <p:spPr bwMode="auto">
          <a:xfrm>
            <a:off x="4495800" y="4594225"/>
            <a:ext cx="457200" cy="457200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3808" name="Line 43"/>
          <p:cNvSpPr>
            <a:spLocks noChangeShapeType="1"/>
          </p:cNvSpPr>
          <p:nvPr/>
        </p:nvSpPr>
        <p:spPr bwMode="auto">
          <a:xfrm flipV="1">
            <a:off x="5486400" y="2209800"/>
            <a:ext cx="7620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09" name="Line 44"/>
          <p:cNvSpPr>
            <a:spLocks noChangeShapeType="1"/>
          </p:cNvSpPr>
          <p:nvPr/>
        </p:nvSpPr>
        <p:spPr bwMode="auto">
          <a:xfrm rot="16200000" flipV="1">
            <a:off x="6286500" y="2476500"/>
            <a:ext cx="12954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3810" name="Oval 45"/>
          <p:cNvSpPr>
            <a:spLocks noChangeArrowheads="1"/>
          </p:cNvSpPr>
          <p:nvPr/>
        </p:nvSpPr>
        <p:spPr bwMode="auto">
          <a:xfrm>
            <a:off x="7162800" y="34512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3811" name="Oval 46"/>
          <p:cNvSpPr>
            <a:spLocks noChangeArrowheads="1"/>
          </p:cNvSpPr>
          <p:nvPr/>
        </p:nvSpPr>
        <p:spPr bwMode="auto">
          <a:xfrm>
            <a:off x="5181600" y="34512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948FA-FE7A-6A40-B27A-0B400A77D88F}"/>
              </a:ext>
            </a:extLst>
          </p:cNvPr>
          <p:cNvSpPr txBox="1"/>
          <p:nvPr/>
        </p:nvSpPr>
        <p:spPr>
          <a:xfrm>
            <a:off x="685800" y="548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perfect binary tree T of height h, how many nodes does T have?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397098-5989-AA49-A58D-1AFF1F987986}"/>
                  </a:ext>
                </a:extLst>
              </p14:cNvPr>
              <p14:cNvContentPartPr/>
              <p14:nvPr/>
            </p14:nvContentPartPr>
            <p14:xfrm>
              <a:off x="4675460" y="5822850"/>
              <a:ext cx="10692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397098-5989-AA49-A58D-1AFF1F987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900" y="5815290"/>
                <a:ext cx="12204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6DEC409-9C7A-4B42-8D3D-A7B46433FF73}"/>
              </a:ext>
            </a:extLst>
          </p:cNvPr>
          <p:cNvGrpSpPr/>
          <p:nvPr/>
        </p:nvGrpSpPr>
        <p:grpSpPr>
          <a:xfrm>
            <a:off x="7943540" y="3385650"/>
            <a:ext cx="249840" cy="293760"/>
            <a:chOff x="7943540" y="3385650"/>
            <a:chExt cx="2498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D18144-FEC1-D545-B891-360AA2AE64E9}"/>
                    </a:ext>
                  </a:extLst>
                </p14:cNvPr>
                <p14:cNvContentPartPr/>
                <p14:nvPr/>
              </p14:nvContentPartPr>
              <p14:xfrm>
                <a:off x="7943540" y="3508410"/>
                <a:ext cx="142200" cy="17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D18144-FEC1-D545-B891-360AA2AE64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5980" y="3500850"/>
                  <a:ext cx="157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8D4898-06E5-074D-BA2A-487B8525FA5C}"/>
                    </a:ext>
                  </a:extLst>
                </p14:cNvPr>
                <p14:cNvContentPartPr/>
                <p14:nvPr/>
              </p14:nvContentPartPr>
              <p14:xfrm>
                <a:off x="8164580" y="3385650"/>
                <a:ext cx="28800" cy="9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8D4898-06E5-074D-BA2A-487B8525FA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020" y="3378090"/>
                  <a:ext cx="439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4EBCA1-103A-6D45-A96D-A884E782D951}"/>
              </a:ext>
            </a:extLst>
          </p:cNvPr>
          <p:cNvGrpSpPr/>
          <p:nvPr/>
        </p:nvGrpSpPr>
        <p:grpSpPr>
          <a:xfrm>
            <a:off x="8404340" y="3501570"/>
            <a:ext cx="378000" cy="211320"/>
            <a:chOff x="8404340" y="3501570"/>
            <a:chExt cx="3780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0464D7-DF45-A146-8C74-9C819D4EC315}"/>
                    </a:ext>
                  </a:extLst>
                </p14:cNvPr>
                <p14:cNvContentPartPr/>
                <p14:nvPr/>
              </p14:nvContentPartPr>
              <p14:xfrm>
                <a:off x="8404340" y="3501570"/>
                <a:ext cx="136800" cy="20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0464D7-DF45-A146-8C74-9C819D4EC3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6780" y="3494010"/>
                  <a:ext cx="151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79D18E-984D-2746-89DD-B80FD29AAE62}"/>
                    </a:ext>
                  </a:extLst>
                </p14:cNvPr>
                <p14:cNvContentPartPr/>
                <p14:nvPr/>
              </p14:nvContentPartPr>
              <p14:xfrm>
                <a:off x="8584700" y="3590130"/>
                <a:ext cx="59400" cy="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79D18E-984D-2746-89DD-B80FD29AAE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7140" y="3582570"/>
                  <a:ext cx="74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D7F7F3-EA1D-DC4A-ADC2-58263D8E781F}"/>
                    </a:ext>
                  </a:extLst>
                </p14:cNvPr>
                <p14:cNvContentPartPr/>
                <p14:nvPr/>
              </p14:nvContentPartPr>
              <p14:xfrm>
                <a:off x="8563460" y="3616770"/>
                <a:ext cx="94320" cy="3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D7F7F3-EA1D-DC4A-ADC2-58263D8E78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55900" y="3609210"/>
                  <a:ext cx="10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CA97A3-750C-0347-A92E-31FC8848566B}"/>
                    </a:ext>
                  </a:extLst>
                </p14:cNvPr>
                <p14:cNvContentPartPr/>
                <p14:nvPr/>
              </p14:nvContentPartPr>
              <p14:xfrm>
                <a:off x="8705660" y="3585810"/>
                <a:ext cx="76680" cy="12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CA97A3-750C-0347-A92E-31FC884856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98100" y="3578250"/>
                  <a:ext cx="9180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95649-D548-8F41-BE37-8AB9EE5D291D}"/>
                  </a:ext>
                </a:extLst>
              </p14:cNvPr>
              <p14:cNvContentPartPr/>
              <p14:nvPr/>
            </p14:nvContentPartPr>
            <p14:xfrm>
              <a:off x="8727620" y="4457370"/>
              <a:ext cx="5688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95649-D548-8F41-BE37-8AB9EE5D29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20060" y="4449810"/>
                <a:ext cx="720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7A0B7D2-DE3F-2D48-A121-0CFA1F123CC5}"/>
              </a:ext>
            </a:extLst>
          </p:cNvPr>
          <p:cNvGrpSpPr/>
          <p:nvPr/>
        </p:nvGrpSpPr>
        <p:grpSpPr>
          <a:xfrm>
            <a:off x="8530700" y="4632330"/>
            <a:ext cx="426600" cy="425160"/>
            <a:chOff x="8530700" y="4632330"/>
            <a:chExt cx="426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8F9CC6-7400-5045-A113-B1CC44BD4403}"/>
                    </a:ext>
                  </a:extLst>
                </p14:cNvPr>
                <p14:cNvContentPartPr/>
                <p14:nvPr/>
              </p14:nvContentPartPr>
              <p14:xfrm>
                <a:off x="8530700" y="4632330"/>
                <a:ext cx="137160" cy="14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8F9CC6-7400-5045-A113-B1CC44BD44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23140" y="4625130"/>
                  <a:ext cx="15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C901EF-2938-ED4A-BACF-172250B11174}"/>
                    </a:ext>
                  </a:extLst>
                </p14:cNvPr>
                <p14:cNvContentPartPr/>
                <p14:nvPr/>
              </p14:nvContentPartPr>
              <p14:xfrm>
                <a:off x="8617100" y="4851210"/>
                <a:ext cx="95400" cy="17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C901EF-2938-ED4A-BACF-172250B111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9540" y="4843650"/>
                  <a:ext cx="11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2E9E13-C073-704A-91CA-A51863A4B701}"/>
                    </a:ext>
                  </a:extLst>
                </p14:cNvPr>
                <p14:cNvContentPartPr/>
                <p14:nvPr/>
              </p14:nvContentPartPr>
              <p14:xfrm>
                <a:off x="8783420" y="4933650"/>
                <a:ext cx="54000" cy="1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2E9E13-C073-704A-91CA-A51863A4B7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75860" y="4926090"/>
                  <a:ext cx="6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29835D-68CD-5746-88FB-403C237DB836}"/>
                    </a:ext>
                  </a:extLst>
                </p14:cNvPr>
                <p14:cNvContentPartPr/>
                <p14:nvPr/>
              </p14:nvContentPartPr>
              <p14:xfrm>
                <a:off x="8747780" y="4977930"/>
                <a:ext cx="79200" cy="2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29835D-68CD-5746-88FB-403C237DB8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0220" y="4970370"/>
                  <a:ext cx="94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F73979-E795-BE44-A484-6972AFB85A42}"/>
                    </a:ext>
                  </a:extLst>
                </p14:cNvPr>
                <p14:cNvContentPartPr/>
                <p14:nvPr/>
              </p14:nvContentPartPr>
              <p14:xfrm>
                <a:off x="8844260" y="4896210"/>
                <a:ext cx="113040" cy="16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F73979-E795-BE44-A484-6972AFB85A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36700" y="4888650"/>
                  <a:ext cx="128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5F300C-8CFA-3E47-87F7-F278EC915435}"/>
              </a:ext>
            </a:extLst>
          </p:cNvPr>
          <p:cNvGrpSpPr/>
          <p:nvPr/>
        </p:nvGrpSpPr>
        <p:grpSpPr>
          <a:xfrm>
            <a:off x="6023300" y="3059130"/>
            <a:ext cx="591480" cy="295920"/>
            <a:chOff x="6023300" y="3059130"/>
            <a:chExt cx="5914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54CA9-9539-F34A-82A1-9AB570D1A9D0}"/>
                    </a:ext>
                  </a:extLst>
                </p14:cNvPr>
                <p14:cNvContentPartPr/>
                <p14:nvPr/>
              </p14:nvContentPartPr>
              <p14:xfrm>
                <a:off x="6023300" y="3059130"/>
                <a:ext cx="190080" cy="29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54CA9-9539-F34A-82A1-9AB570D1A9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5740" y="3051570"/>
                  <a:ext cx="20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53B502-5B85-604D-ACF0-3DF7524D6D9E}"/>
                    </a:ext>
                  </a:extLst>
                </p14:cNvPr>
                <p14:cNvContentPartPr/>
                <p14:nvPr/>
              </p14:nvContentPartPr>
              <p14:xfrm>
                <a:off x="6254060" y="3174690"/>
                <a:ext cx="10584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53B502-5B85-604D-ACF0-3DF7524D6D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6500" y="3167130"/>
                  <a:ext cx="120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1576A2-B03C-104B-BCCA-F5E3F3B9D1F1}"/>
                    </a:ext>
                  </a:extLst>
                </p14:cNvPr>
                <p14:cNvContentPartPr/>
                <p14:nvPr/>
              </p14:nvContentPartPr>
              <p14:xfrm>
                <a:off x="6252980" y="3257490"/>
                <a:ext cx="116640" cy="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1576A2-B03C-104B-BCCA-F5E3F3B9D1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5420" y="3249930"/>
                  <a:ext cx="131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58C807-43D8-DD47-B1AB-8FBF5E018235}"/>
                    </a:ext>
                  </a:extLst>
                </p14:cNvPr>
                <p14:cNvContentPartPr/>
                <p14:nvPr/>
              </p14:nvContentPartPr>
              <p14:xfrm>
                <a:off x="6453500" y="3133290"/>
                <a:ext cx="161280" cy="18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58C807-43D8-DD47-B1AB-8FBF5E0182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45940" y="3125730"/>
                  <a:ext cx="1764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017" name="Ink 34016">
                <a:extLst>
                  <a:ext uri="{FF2B5EF4-FFF2-40B4-BE49-F238E27FC236}">
                    <a16:creationId xmlns:a16="http://schemas.microsoft.com/office/drawing/2014/main" id="{790E23CF-4A50-1B4A-AF9E-45C604B4D4CA}"/>
                  </a:ext>
                </a:extLst>
              </p14:cNvPr>
              <p14:cNvContentPartPr/>
              <p14:nvPr/>
            </p14:nvContentPartPr>
            <p14:xfrm>
              <a:off x="5949860" y="3514530"/>
              <a:ext cx="834120" cy="31680"/>
            </p14:xfrm>
          </p:contentPart>
        </mc:Choice>
        <mc:Fallback xmlns="">
          <p:pic>
            <p:nvPicPr>
              <p:cNvPr id="34017" name="Ink 34016">
                <a:extLst>
                  <a:ext uri="{FF2B5EF4-FFF2-40B4-BE49-F238E27FC236}">
                    <a16:creationId xmlns:a16="http://schemas.microsoft.com/office/drawing/2014/main" id="{790E23CF-4A50-1B4A-AF9E-45C604B4D4C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942300" y="3506970"/>
                <a:ext cx="84924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334" name="Oval 5">
            <a:extLst>
              <a:ext uri="{FF2B5EF4-FFF2-40B4-BE49-F238E27FC236}">
                <a16:creationId xmlns:a16="http://schemas.microsoft.com/office/drawing/2014/main" id="{7851A5B4-A790-FA46-B59E-CEC1FD1E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00" y="1770639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106444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C1745-01A4-461B-AE52-15D7DC0DD41C}" type="slidenum">
              <a:rPr lang="zh-TW" altLang="en-US" smtClean="0">
                <a:ea typeface="新細明體" charset="-120"/>
              </a:rPr>
              <a:pPr eaLnBrk="1" hangingPunct="1"/>
              <a:t>80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How to insert a node in BST?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e.g. insert(2)</a:t>
            </a:r>
          </a:p>
          <a:p>
            <a:r>
              <a:rPr lang="en-GB" sz="2800" dirty="0"/>
              <a:t>Two major steps:</a:t>
            </a:r>
            <a:endParaRPr lang="en-US" sz="2800" dirty="0"/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Verify if the new element is not in the BST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Determine the point of insertion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TW" altLang="en-US" sz="2800">
              <a:ea typeface="新細明體" charset="-120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 rot="-8100000">
            <a:off x="6377781" y="2467769"/>
            <a:ext cx="427038" cy="533400"/>
          </a:xfrm>
          <a:prstGeom prst="upArrow">
            <a:avLst>
              <a:gd name="adj1" fmla="val 60417"/>
              <a:gd name="adj2" fmla="val 72342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 rot="-8100000">
            <a:off x="5768181" y="3147219"/>
            <a:ext cx="427038" cy="533400"/>
          </a:xfrm>
          <a:prstGeom prst="upArrow">
            <a:avLst>
              <a:gd name="adj1" fmla="val 60417"/>
              <a:gd name="adj2" fmla="val 72342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 rot="-8100000">
            <a:off x="5006181" y="3909219"/>
            <a:ext cx="427038" cy="533400"/>
          </a:xfrm>
          <a:prstGeom prst="upArrow">
            <a:avLst>
              <a:gd name="adj1" fmla="val 60417"/>
              <a:gd name="adj2" fmla="val 72342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28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Insert a Node In BST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5715000" y="5181600"/>
            <a:ext cx="446088" cy="446088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122890" name="Oval 9"/>
          <p:cNvSpPr>
            <a:spLocks noChangeArrowheads="1"/>
          </p:cNvSpPr>
          <p:nvPr/>
        </p:nvSpPr>
        <p:spPr bwMode="auto">
          <a:xfrm>
            <a:off x="7010400" y="2266950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122891" name="Oval 10"/>
          <p:cNvSpPr>
            <a:spLocks noChangeArrowheads="1"/>
          </p:cNvSpPr>
          <p:nvPr/>
        </p:nvSpPr>
        <p:spPr bwMode="auto">
          <a:xfrm>
            <a:off x="5029200" y="44196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22892" name="Oval 11"/>
          <p:cNvSpPr>
            <a:spLocks noChangeArrowheads="1"/>
          </p:cNvSpPr>
          <p:nvPr/>
        </p:nvSpPr>
        <p:spPr bwMode="auto">
          <a:xfrm>
            <a:off x="6334125" y="43545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22893" name="Oval 12"/>
          <p:cNvSpPr>
            <a:spLocks noChangeArrowheads="1"/>
          </p:cNvSpPr>
          <p:nvPr/>
        </p:nvSpPr>
        <p:spPr bwMode="auto">
          <a:xfrm>
            <a:off x="5638800" y="36576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7389813" y="1885950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22895" name="Line 14"/>
          <p:cNvSpPr>
            <a:spLocks noChangeShapeType="1"/>
          </p:cNvSpPr>
          <p:nvPr/>
        </p:nvSpPr>
        <p:spPr bwMode="auto">
          <a:xfrm flipH="1">
            <a:off x="6705600" y="26670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896" name="Oval 15"/>
          <p:cNvSpPr>
            <a:spLocks noChangeArrowheads="1"/>
          </p:cNvSpPr>
          <p:nvPr/>
        </p:nvSpPr>
        <p:spPr bwMode="auto">
          <a:xfrm>
            <a:off x="6324600" y="29718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 flipH="1">
            <a:off x="6019800" y="33528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 flipH="1">
            <a:off x="5334000" y="40386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6019800" y="40386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900" name="Oval 19"/>
          <p:cNvSpPr>
            <a:spLocks noChangeArrowheads="1"/>
          </p:cNvSpPr>
          <p:nvPr/>
        </p:nvSpPr>
        <p:spPr bwMode="auto">
          <a:xfrm>
            <a:off x="7010400" y="3657600"/>
            <a:ext cx="446088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22901" name="Line 20"/>
          <p:cNvSpPr>
            <a:spLocks noChangeShapeType="1"/>
          </p:cNvSpPr>
          <p:nvPr/>
        </p:nvSpPr>
        <p:spPr bwMode="auto">
          <a:xfrm flipH="1">
            <a:off x="7391400" y="33528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902" name="Line 21"/>
          <p:cNvSpPr>
            <a:spLocks noChangeShapeType="1"/>
          </p:cNvSpPr>
          <p:nvPr/>
        </p:nvSpPr>
        <p:spPr bwMode="auto">
          <a:xfrm>
            <a:off x="7391400" y="2667000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903" name="Oval 22"/>
          <p:cNvSpPr>
            <a:spLocks noChangeArrowheads="1"/>
          </p:cNvSpPr>
          <p:nvPr/>
        </p:nvSpPr>
        <p:spPr bwMode="auto">
          <a:xfrm>
            <a:off x="7696200" y="29718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22904" name="Oval 23"/>
          <p:cNvSpPr>
            <a:spLocks noChangeArrowheads="1"/>
          </p:cNvSpPr>
          <p:nvPr/>
        </p:nvSpPr>
        <p:spPr bwMode="auto">
          <a:xfrm>
            <a:off x="7696200" y="43434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7381875" y="4027488"/>
            <a:ext cx="381000" cy="3810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04857" name="AutoShape 25"/>
          <p:cNvSpPr>
            <a:spLocks noChangeArrowheads="1"/>
          </p:cNvSpPr>
          <p:nvPr/>
        </p:nvSpPr>
        <p:spPr bwMode="auto">
          <a:xfrm rot="8100000">
            <a:off x="5373688" y="4787900"/>
            <a:ext cx="487362" cy="609600"/>
          </a:xfrm>
          <a:prstGeom prst="upArrow">
            <a:avLst>
              <a:gd name="adj1" fmla="val 60417"/>
              <a:gd name="adj2" fmla="val 72443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04858" name="Text Box 26"/>
          <p:cNvSpPr txBox="1">
            <a:spLocks noChangeArrowheads="1"/>
          </p:cNvSpPr>
          <p:nvPr/>
        </p:nvSpPr>
        <p:spPr bwMode="auto">
          <a:xfrm>
            <a:off x="6248400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2 &lt; 6</a:t>
            </a:r>
          </a:p>
        </p:txBody>
      </p:sp>
      <p:sp>
        <p:nvSpPr>
          <p:cNvPr id="504859" name="Text Box 27"/>
          <p:cNvSpPr txBox="1">
            <a:spLocks noChangeArrowheads="1"/>
          </p:cNvSpPr>
          <p:nvPr/>
        </p:nvSpPr>
        <p:spPr bwMode="auto">
          <a:xfrm>
            <a:off x="5562600" y="2986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2 &lt; 5</a:t>
            </a:r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4876800" y="36718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2 &lt; 3</a:t>
            </a:r>
          </a:p>
        </p:txBody>
      </p:sp>
      <p:sp>
        <p:nvSpPr>
          <p:cNvPr id="504861" name="Text Box 29"/>
          <p:cNvSpPr txBox="1">
            <a:spLocks noChangeArrowheads="1"/>
          </p:cNvSpPr>
          <p:nvPr/>
        </p:nvSpPr>
        <p:spPr bwMode="auto">
          <a:xfrm>
            <a:off x="5410200" y="4495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 &gt;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92E77-6770-1C40-ADD5-2E8793D16255}"/>
              </a:ext>
            </a:extLst>
          </p:cNvPr>
          <p:cNvSpPr/>
          <p:nvPr/>
        </p:nvSpPr>
        <p:spPr>
          <a:xfrm>
            <a:off x="361950" y="57182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https://www.cs.usfca.edu/~galles/visualization/BST.html</a:t>
            </a:r>
            <a:r>
              <a:rPr lang="en-US" dirty="0"/>
              <a:t>     //visualization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504837" grpId="0" animBg="1"/>
      <p:bldP spid="504838" grpId="0" animBg="1"/>
      <p:bldP spid="504840" grpId="0" animBg="1"/>
      <p:bldP spid="504857" grpId="0" animBg="1"/>
      <p:bldP spid="504858" grpId="0"/>
      <p:bldP spid="504859" grpId="0"/>
      <p:bldP spid="504860" grpId="0"/>
      <p:bldP spid="5048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7C8E80-29AE-49D3-8148-24156CE87A3C}" type="slidenum">
              <a:rPr lang="zh-TW" altLang="en-US" smtClean="0">
                <a:ea typeface="新細明體" charset="-120"/>
              </a:rPr>
              <a:pPr eaLnBrk="1" hangingPunct="1"/>
              <a:t>81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Order of Inserting Elements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Does the order of inserting elements into a BST matter?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Yes, certain orders could produce very unbalanced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e.g. compare the resultant tree if inserting the elements in these order: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1) 5, 3, 8, 1, 4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2) 1, 3, 4, 5, 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Unbalanced trees are not desirable because search time increases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3E3980-FA91-4E3D-9F6C-D5C9141C020C}" type="slidenum">
              <a:rPr lang="zh-TW" altLang="en-US" smtClean="0">
                <a:ea typeface="新細明體" charset="-120"/>
              </a:rPr>
              <a:pPr eaLnBrk="1" hangingPunct="1"/>
              <a:t>82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Insert Order: 5, 3, 8, 1, 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462088"/>
            <a:ext cx="1411288" cy="1146175"/>
            <a:chOff x="336" y="921"/>
            <a:chExt cx="889" cy="722"/>
          </a:xfrm>
        </p:grpSpPr>
        <p:sp>
          <p:nvSpPr>
            <p:cNvPr id="124974" name="Text Box 4"/>
            <p:cNvSpPr txBox="1">
              <a:spLocks noChangeArrowheads="1"/>
            </p:cNvSpPr>
            <p:nvPr/>
          </p:nvSpPr>
          <p:spPr bwMode="auto">
            <a:xfrm>
              <a:off x="336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1</a:t>
              </a:r>
            </a:p>
          </p:txBody>
        </p:sp>
        <p:sp>
          <p:nvSpPr>
            <p:cNvPr id="124975" name="Text Box 5"/>
            <p:cNvSpPr txBox="1">
              <a:spLocks noChangeArrowheads="1"/>
            </p:cNvSpPr>
            <p:nvPr/>
          </p:nvSpPr>
          <p:spPr bwMode="auto">
            <a:xfrm>
              <a:off x="336" y="1152"/>
              <a:ext cx="889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(empty tree)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30488" y="1462088"/>
            <a:ext cx="1411287" cy="811212"/>
            <a:chOff x="1657" y="921"/>
            <a:chExt cx="889" cy="511"/>
          </a:xfrm>
        </p:grpSpPr>
        <p:sp>
          <p:nvSpPr>
            <p:cNvPr id="124971" name="Text Box 7"/>
            <p:cNvSpPr txBox="1">
              <a:spLocks noChangeArrowheads="1"/>
            </p:cNvSpPr>
            <p:nvPr/>
          </p:nvSpPr>
          <p:spPr bwMode="auto">
            <a:xfrm>
              <a:off x="1657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2</a:t>
              </a:r>
            </a:p>
          </p:txBody>
        </p:sp>
        <p:sp>
          <p:nvSpPr>
            <p:cNvPr id="124972" name="Text Box 8"/>
            <p:cNvSpPr txBox="1">
              <a:spLocks noChangeArrowheads="1"/>
            </p:cNvSpPr>
            <p:nvPr/>
          </p:nvSpPr>
          <p:spPr bwMode="auto">
            <a:xfrm>
              <a:off x="1657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4973" name="Oval 9"/>
            <p:cNvSpPr>
              <a:spLocks noChangeArrowheads="1"/>
            </p:cNvSpPr>
            <p:nvPr/>
          </p:nvSpPr>
          <p:spPr bwMode="auto">
            <a:xfrm>
              <a:off x="2024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75113" y="1462088"/>
            <a:ext cx="1719262" cy="1935162"/>
            <a:chOff x="2567" y="921"/>
            <a:chExt cx="1083" cy="1219"/>
          </a:xfrm>
        </p:grpSpPr>
        <p:sp>
          <p:nvSpPr>
            <p:cNvPr id="124966" name="Text Box 11"/>
            <p:cNvSpPr txBox="1">
              <a:spLocks noChangeArrowheads="1"/>
            </p:cNvSpPr>
            <p:nvPr/>
          </p:nvSpPr>
          <p:spPr bwMode="auto">
            <a:xfrm>
              <a:off x="2761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3</a:t>
              </a:r>
            </a:p>
          </p:txBody>
        </p:sp>
        <p:sp>
          <p:nvSpPr>
            <p:cNvPr id="124967" name="Text Box 12"/>
            <p:cNvSpPr txBox="1">
              <a:spLocks noChangeArrowheads="1"/>
            </p:cNvSpPr>
            <p:nvPr/>
          </p:nvSpPr>
          <p:spPr bwMode="auto">
            <a:xfrm>
              <a:off x="2761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4968" name="Oval 13"/>
            <p:cNvSpPr>
              <a:spLocks noChangeArrowheads="1"/>
            </p:cNvSpPr>
            <p:nvPr/>
          </p:nvSpPr>
          <p:spPr bwMode="auto">
            <a:xfrm>
              <a:off x="3128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4969" name="Line 14"/>
            <p:cNvSpPr>
              <a:spLocks noChangeShapeType="1"/>
            </p:cNvSpPr>
            <p:nvPr/>
          </p:nvSpPr>
          <p:spPr bwMode="auto">
            <a:xfrm flipV="1">
              <a:off x="2753" y="1392"/>
              <a:ext cx="423" cy="51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70" name="Oval 15"/>
            <p:cNvSpPr>
              <a:spLocks noChangeArrowheads="1"/>
            </p:cNvSpPr>
            <p:nvPr/>
          </p:nvSpPr>
          <p:spPr bwMode="auto">
            <a:xfrm>
              <a:off x="2567" y="1860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02375" y="1447800"/>
            <a:ext cx="2271713" cy="1968500"/>
            <a:chOff x="3970" y="912"/>
            <a:chExt cx="1431" cy="1240"/>
          </a:xfrm>
        </p:grpSpPr>
        <p:sp>
          <p:nvSpPr>
            <p:cNvPr id="124959" name="Text Box 17"/>
            <p:cNvSpPr txBox="1">
              <a:spLocks noChangeArrowheads="1"/>
            </p:cNvSpPr>
            <p:nvPr/>
          </p:nvSpPr>
          <p:spPr bwMode="auto">
            <a:xfrm>
              <a:off x="4164" y="91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4</a:t>
              </a:r>
            </a:p>
          </p:txBody>
        </p:sp>
        <p:sp>
          <p:nvSpPr>
            <p:cNvPr id="124960" name="Text Box 18"/>
            <p:cNvSpPr txBox="1">
              <a:spLocks noChangeArrowheads="1"/>
            </p:cNvSpPr>
            <p:nvPr/>
          </p:nvSpPr>
          <p:spPr bwMode="auto">
            <a:xfrm>
              <a:off x="4164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4961" name="Oval 19"/>
            <p:cNvSpPr>
              <a:spLocks noChangeArrowheads="1"/>
            </p:cNvSpPr>
            <p:nvPr/>
          </p:nvSpPr>
          <p:spPr bwMode="auto">
            <a:xfrm>
              <a:off x="4531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4962" name="Line 20"/>
            <p:cNvSpPr>
              <a:spLocks noChangeShapeType="1"/>
            </p:cNvSpPr>
            <p:nvPr/>
          </p:nvSpPr>
          <p:spPr bwMode="auto">
            <a:xfrm flipV="1">
              <a:off x="4156" y="1392"/>
              <a:ext cx="423" cy="51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63" name="Oval 21"/>
            <p:cNvSpPr>
              <a:spLocks noChangeArrowheads="1"/>
            </p:cNvSpPr>
            <p:nvPr/>
          </p:nvSpPr>
          <p:spPr bwMode="auto">
            <a:xfrm>
              <a:off x="3970" y="1860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4964" name="Line 22"/>
            <p:cNvSpPr>
              <a:spLocks noChangeShapeType="1"/>
            </p:cNvSpPr>
            <p:nvPr/>
          </p:nvSpPr>
          <p:spPr bwMode="auto">
            <a:xfrm rot="16200000" flipV="1">
              <a:off x="4745" y="1404"/>
              <a:ext cx="468" cy="46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65" name="Oval 23"/>
            <p:cNvSpPr>
              <a:spLocks noChangeArrowheads="1"/>
            </p:cNvSpPr>
            <p:nvPr/>
          </p:nvSpPr>
          <p:spPr bwMode="auto">
            <a:xfrm>
              <a:off x="5118" y="1872"/>
              <a:ext cx="283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2400" y="3671888"/>
            <a:ext cx="3175000" cy="3079750"/>
            <a:chOff x="96" y="2313"/>
            <a:chExt cx="2000" cy="1940"/>
          </a:xfrm>
        </p:grpSpPr>
        <p:sp>
          <p:nvSpPr>
            <p:cNvPr id="124950" name="Text Box 25"/>
            <p:cNvSpPr txBox="1">
              <a:spLocks noChangeArrowheads="1"/>
            </p:cNvSpPr>
            <p:nvPr/>
          </p:nvSpPr>
          <p:spPr bwMode="auto">
            <a:xfrm>
              <a:off x="848" y="2313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4</a:t>
              </a:r>
            </a:p>
          </p:txBody>
        </p:sp>
        <p:sp>
          <p:nvSpPr>
            <p:cNvPr id="124951" name="Text Box 26"/>
            <p:cNvSpPr txBox="1">
              <a:spLocks noChangeArrowheads="1"/>
            </p:cNvSpPr>
            <p:nvPr/>
          </p:nvSpPr>
          <p:spPr bwMode="auto">
            <a:xfrm>
              <a:off x="876" y="2544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4952" name="Oval 27"/>
            <p:cNvSpPr>
              <a:spLocks noChangeArrowheads="1"/>
            </p:cNvSpPr>
            <p:nvPr/>
          </p:nvSpPr>
          <p:spPr bwMode="auto">
            <a:xfrm>
              <a:off x="1226" y="2544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4953" name="Line 28"/>
            <p:cNvSpPr>
              <a:spLocks noChangeShapeType="1"/>
            </p:cNvSpPr>
            <p:nvPr/>
          </p:nvSpPr>
          <p:spPr bwMode="auto">
            <a:xfrm flipV="1">
              <a:off x="851" y="2784"/>
              <a:ext cx="423" cy="51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54" name="Oval 29"/>
            <p:cNvSpPr>
              <a:spLocks noChangeArrowheads="1"/>
            </p:cNvSpPr>
            <p:nvPr/>
          </p:nvSpPr>
          <p:spPr bwMode="auto">
            <a:xfrm>
              <a:off x="665" y="3252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4955" name="Line 30"/>
            <p:cNvSpPr>
              <a:spLocks noChangeShapeType="1"/>
            </p:cNvSpPr>
            <p:nvPr/>
          </p:nvSpPr>
          <p:spPr bwMode="auto">
            <a:xfrm rot="16200000" flipV="1">
              <a:off x="1440" y="2796"/>
              <a:ext cx="468" cy="46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56" name="Oval 31"/>
            <p:cNvSpPr>
              <a:spLocks noChangeArrowheads="1"/>
            </p:cNvSpPr>
            <p:nvPr/>
          </p:nvSpPr>
          <p:spPr bwMode="auto">
            <a:xfrm>
              <a:off x="1813" y="3264"/>
              <a:ext cx="283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124957" name="Line 32"/>
            <p:cNvSpPr>
              <a:spLocks noChangeShapeType="1"/>
            </p:cNvSpPr>
            <p:nvPr/>
          </p:nvSpPr>
          <p:spPr bwMode="auto">
            <a:xfrm flipV="1">
              <a:off x="283" y="3504"/>
              <a:ext cx="421" cy="51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58" name="Oval 33"/>
            <p:cNvSpPr>
              <a:spLocks noChangeArrowheads="1"/>
            </p:cNvSpPr>
            <p:nvPr/>
          </p:nvSpPr>
          <p:spPr bwMode="auto">
            <a:xfrm>
              <a:off x="96" y="3972"/>
              <a:ext cx="281" cy="28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076700" y="3748088"/>
            <a:ext cx="3198813" cy="3033712"/>
            <a:chOff x="2568" y="2361"/>
            <a:chExt cx="2015" cy="1911"/>
          </a:xfrm>
        </p:grpSpPr>
        <p:sp>
          <p:nvSpPr>
            <p:cNvPr id="124939" name="Oval 35"/>
            <p:cNvSpPr>
              <a:spLocks noChangeArrowheads="1"/>
            </p:cNvSpPr>
            <p:nvPr/>
          </p:nvSpPr>
          <p:spPr bwMode="auto">
            <a:xfrm>
              <a:off x="3696" y="2587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4940" name="Line 36"/>
            <p:cNvSpPr>
              <a:spLocks noChangeShapeType="1"/>
            </p:cNvSpPr>
            <p:nvPr/>
          </p:nvSpPr>
          <p:spPr bwMode="auto">
            <a:xfrm flipV="1">
              <a:off x="3317" y="2822"/>
              <a:ext cx="423" cy="51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41" name="Line 37"/>
            <p:cNvSpPr>
              <a:spLocks noChangeShapeType="1"/>
            </p:cNvSpPr>
            <p:nvPr/>
          </p:nvSpPr>
          <p:spPr bwMode="auto">
            <a:xfrm rot="16200000" flipV="1">
              <a:off x="3927" y="2822"/>
              <a:ext cx="468" cy="46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42" name="Oval 38"/>
            <p:cNvSpPr>
              <a:spLocks noChangeArrowheads="1"/>
            </p:cNvSpPr>
            <p:nvPr/>
          </p:nvSpPr>
          <p:spPr bwMode="auto">
            <a:xfrm>
              <a:off x="4300" y="3290"/>
              <a:ext cx="283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124943" name="Line 39"/>
            <p:cNvSpPr>
              <a:spLocks noChangeShapeType="1"/>
            </p:cNvSpPr>
            <p:nvPr/>
          </p:nvSpPr>
          <p:spPr bwMode="auto">
            <a:xfrm flipV="1">
              <a:off x="2755" y="3523"/>
              <a:ext cx="421" cy="51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44" name="Line 40"/>
            <p:cNvSpPr>
              <a:spLocks noChangeShapeType="1"/>
            </p:cNvSpPr>
            <p:nvPr/>
          </p:nvSpPr>
          <p:spPr bwMode="auto">
            <a:xfrm rot="16200000" flipV="1">
              <a:off x="3318" y="3522"/>
              <a:ext cx="468" cy="47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4945" name="Oval 41"/>
            <p:cNvSpPr>
              <a:spLocks noChangeArrowheads="1"/>
            </p:cNvSpPr>
            <p:nvPr/>
          </p:nvSpPr>
          <p:spPr bwMode="auto">
            <a:xfrm>
              <a:off x="2568" y="3991"/>
              <a:ext cx="281" cy="28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24946" name="Oval 42"/>
            <p:cNvSpPr>
              <a:spLocks noChangeArrowheads="1"/>
            </p:cNvSpPr>
            <p:nvPr/>
          </p:nvSpPr>
          <p:spPr bwMode="auto">
            <a:xfrm>
              <a:off x="3645" y="3991"/>
              <a:ext cx="282" cy="28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24947" name="Oval 43"/>
            <p:cNvSpPr>
              <a:spLocks noChangeArrowheads="1"/>
            </p:cNvSpPr>
            <p:nvPr/>
          </p:nvSpPr>
          <p:spPr bwMode="auto">
            <a:xfrm>
              <a:off x="3131" y="3290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4948" name="Text Box 44"/>
            <p:cNvSpPr txBox="1">
              <a:spLocks noChangeArrowheads="1"/>
            </p:cNvSpPr>
            <p:nvPr/>
          </p:nvSpPr>
          <p:spPr bwMode="auto">
            <a:xfrm>
              <a:off x="3335" y="2587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4949" name="Text Box 45"/>
            <p:cNvSpPr txBox="1">
              <a:spLocks noChangeArrowheads="1"/>
            </p:cNvSpPr>
            <p:nvPr/>
          </p:nvSpPr>
          <p:spPr bwMode="auto">
            <a:xfrm>
              <a:off x="3312" y="236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5</a:t>
              </a:r>
            </a:p>
          </p:txBody>
        </p:sp>
      </p:grpSp>
      <p:sp>
        <p:nvSpPr>
          <p:cNvPr id="506926" name="Text Box 46"/>
          <p:cNvSpPr txBox="1">
            <a:spLocks noChangeArrowheads="1"/>
          </p:cNvSpPr>
          <p:nvPr/>
        </p:nvSpPr>
        <p:spPr bwMode="auto">
          <a:xfrm>
            <a:off x="6934200" y="47244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Complete BST!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E20860-2856-4388-8518-960F3908729F}" type="slidenum">
              <a:rPr lang="zh-TW" altLang="en-US" smtClean="0">
                <a:ea typeface="新細明體" charset="-120"/>
              </a:rPr>
              <a:pPr eaLnBrk="1" hangingPunct="1"/>
              <a:t>83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Insert order: 1, 3, 4, 5, 8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462088"/>
            <a:ext cx="1411288" cy="1146175"/>
            <a:chOff x="336" y="921"/>
            <a:chExt cx="889" cy="722"/>
          </a:xfrm>
        </p:grpSpPr>
        <p:sp>
          <p:nvSpPr>
            <p:cNvPr id="125998" name="Text Box 4"/>
            <p:cNvSpPr txBox="1">
              <a:spLocks noChangeArrowheads="1"/>
            </p:cNvSpPr>
            <p:nvPr/>
          </p:nvSpPr>
          <p:spPr bwMode="auto">
            <a:xfrm>
              <a:off x="336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1</a:t>
              </a:r>
            </a:p>
          </p:txBody>
        </p:sp>
        <p:sp>
          <p:nvSpPr>
            <p:cNvPr id="125999" name="Text Box 5"/>
            <p:cNvSpPr txBox="1">
              <a:spLocks noChangeArrowheads="1"/>
            </p:cNvSpPr>
            <p:nvPr/>
          </p:nvSpPr>
          <p:spPr bwMode="auto">
            <a:xfrm>
              <a:off x="336" y="1152"/>
              <a:ext cx="889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(empty tree)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30488" y="1462088"/>
            <a:ext cx="1924050" cy="811212"/>
            <a:chOff x="1657" y="921"/>
            <a:chExt cx="1212" cy="511"/>
          </a:xfrm>
        </p:grpSpPr>
        <p:sp>
          <p:nvSpPr>
            <p:cNvPr id="125995" name="Text Box 7"/>
            <p:cNvSpPr txBox="1">
              <a:spLocks noChangeArrowheads="1"/>
            </p:cNvSpPr>
            <p:nvPr/>
          </p:nvSpPr>
          <p:spPr bwMode="auto">
            <a:xfrm>
              <a:off x="1980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5996" name="Text Box 8"/>
            <p:cNvSpPr txBox="1">
              <a:spLocks noChangeArrowheads="1"/>
            </p:cNvSpPr>
            <p:nvPr/>
          </p:nvSpPr>
          <p:spPr bwMode="auto">
            <a:xfrm>
              <a:off x="1657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2</a:t>
              </a:r>
            </a:p>
          </p:txBody>
        </p:sp>
        <p:sp>
          <p:nvSpPr>
            <p:cNvPr id="125997" name="Oval 9"/>
            <p:cNvSpPr>
              <a:spLocks noChangeArrowheads="1"/>
            </p:cNvSpPr>
            <p:nvPr/>
          </p:nvSpPr>
          <p:spPr bwMode="auto">
            <a:xfrm>
              <a:off x="1700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83088" y="1462088"/>
            <a:ext cx="1924050" cy="1573212"/>
            <a:chOff x="2761" y="921"/>
            <a:chExt cx="1212" cy="991"/>
          </a:xfrm>
        </p:grpSpPr>
        <p:sp>
          <p:nvSpPr>
            <p:cNvPr id="125990" name="Text Box 11"/>
            <p:cNvSpPr txBox="1">
              <a:spLocks noChangeArrowheads="1"/>
            </p:cNvSpPr>
            <p:nvPr/>
          </p:nvSpPr>
          <p:spPr bwMode="auto">
            <a:xfrm>
              <a:off x="2761" y="92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3</a:t>
              </a:r>
            </a:p>
          </p:txBody>
        </p:sp>
        <p:sp>
          <p:nvSpPr>
            <p:cNvPr id="125991" name="Text Box 12"/>
            <p:cNvSpPr txBox="1">
              <a:spLocks noChangeArrowheads="1"/>
            </p:cNvSpPr>
            <p:nvPr/>
          </p:nvSpPr>
          <p:spPr bwMode="auto">
            <a:xfrm>
              <a:off x="3084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5992" name="Oval 13"/>
            <p:cNvSpPr>
              <a:spLocks noChangeArrowheads="1"/>
            </p:cNvSpPr>
            <p:nvPr/>
          </p:nvSpPr>
          <p:spPr bwMode="auto">
            <a:xfrm>
              <a:off x="2804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25993" name="Oval 14"/>
            <p:cNvSpPr>
              <a:spLocks noChangeArrowheads="1"/>
            </p:cNvSpPr>
            <p:nvPr/>
          </p:nvSpPr>
          <p:spPr bwMode="auto">
            <a:xfrm>
              <a:off x="3264" y="1632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5994" name="Line 15"/>
            <p:cNvSpPr>
              <a:spLocks noChangeShapeType="1"/>
            </p:cNvSpPr>
            <p:nvPr/>
          </p:nvSpPr>
          <p:spPr bwMode="auto">
            <a:xfrm rot="16200000" flipV="1">
              <a:off x="3036" y="1404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610350" y="1447800"/>
            <a:ext cx="1924050" cy="2330450"/>
            <a:chOff x="4164" y="912"/>
            <a:chExt cx="1212" cy="1468"/>
          </a:xfrm>
        </p:grpSpPr>
        <p:sp>
          <p:nvSpPr>
            <p:cNvPr id="125983" name="Text Box 17"/>
            <p:cNvSpPr txBox="1">
              <a:spLocks noChangeArrowheads="1"/>
            </p:cNvSpPr>
            <p:nvPr/>
          </p:nvSpPr>
          <p:spPr bwMode="auto">
            <a:xfrm>
              <a:off x="4164" y="91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4</a:t>
              </a:r>
            </a:p>
          </p:txBody>
        </p:sp>
        <p:sp>
          <p:nvSpPr>
            <p:cNvPr id="125984" name="Text Box 18"/>
            <p:cNvSpPr txBox="1">
              <a:spLocks noChangeArrowheads="1"/>
            </p:cNvSpPr>
            <p:nvPr/>
          </p:nvSpPr>
          <p:spPr bwMode="auto">
            <a:xfrm>
              <a:off x="4487" y="115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5985" name="Oval 19"/>
            <p:cNvSpPr>
              <a:spLocks noChangeArrowheads="1"/>
            </p:cNvSpPr>
            <p:nvPr/>
          </p:nvSpPr>
          <p:spPr bwMode="auto">
            <a:xfrm>
              <a:off x="4207" y="1152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25986" name="Oval 20"/>
            <p:cNvSpPr>
              <a:spLocks noChangeArrowheads="1"/>
            </p:cNvSpPr>
            <p:nvPr/>
          </p:nvSpPr>
          <p:spPr bwMode="auto">
            <a:xfrm>
              <a:off x="4656" y="1632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5987" name="Line 21"/>
            <p:cNvSpPr>
              <a:spLocks noChangeShapeType="1"/>
            </p:cNvSpPr>
            <p:nvPr/>
          </p:nvSpPr>
          <p:spPr bwMode="auto">
            <a:xfrm rot="16200000" flipV="1">
              <a:off x="4428" y="1404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88" name="Oval 22"/>
            <p:cNvSpPr>
              <a:spLocks noChangeArrowheads="1"/>
            </p:cNvSpPr>
            <p:nvPr/>
          </p:nvSpPr>
          <p:spPr bwMode="auto">
            <a:xfrm>
              <a:off x="5096" y="2100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25989" name="Line 23"/>
            <p:cNvSpPr>
              <a:spLocks noChangeShapeType="1"/>
            </p:cNvSpPr>
            <p:nvPr/>
          </p:nvSpPr>
          <p:spPr bwMode="auto">
            <a:xfrm rot="16200000" flipV="1">
              <a:off x="4868" y="1872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33400" y="3200400"/>
            <a:ext cx="2736850" cy="3033713"/>
            <a:chOff x="336" y="2016"/>
            <a:chExt cx="1724" cy="1911"/>
          </a:xfrm>
        </p:grpSpPr>
        <p:sp>
          <p:nvSpPr>
            <p:cNvPr id="125974" name="Text Box 25"/>
            <p:cNvSpPr txBox="1">
              <a:spLocks noChangeArrowheads="1"/>
            </p:cNvSpPr>
            <p:nvPr/>
          </p:nvSpPr>
          <p:spPr bwMode="auto">
            <a:xfrm>
              <a:off x="336" y="2016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4</a:t>
              </a:r>
            </a:p>
          </p:txBody>
        </p:sp>
        <p:sp>
          <p:nvSpPr>
            <p:cNvPr id="125975" name="Text Box 26"/>
            <p:cNvSpPr txBox="1">
              <a:spLocks noChangeArrowheads="1"/>
            </p:cNvSpPr>
            <p:nvPr/>
          </p:nvSpPr>
          <p:spPr bwMode="auto">
            <a:xfrm>
              <a:off x="688" y="2247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5976" name="Oval 27"/>
            <p:cNvSpPr>
              <a:spLocks noChangeArrowheads="1"/>
            </p:cNvSpPr>
            <p:nvPr/>
          </p:nvSpPr>
          <p:spPr bwMode="auto">
            <a:xfrm>
              <a:off x="408" y="2247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25977" name="Oval 28"/>
            <p:cNvSpPr>
              <a:spLocks noChangeArrowheads="1"/>
            </p:cNvSpPr>
            <p:nvPr/>
          </p:nvSpPr>
          <p:spPr bwMode="auto">
            <a:xfrm>
              <a:off x="872" y="2715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5978" name="Line 29"/>
            <p:cNvSpPr>
              <a:spLocks noChangeShapeType="1"/>
            </p:cNvSpPr>
            <p:nvPr/>
          </p:nvSpPr>
          <p:spPr bwMode="auto">
            <a:xfrm rot="16200000" flipV="1">
              <a:off x="644" y="2487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79" name="Oval 30"/>
            <p:cNvSpPr>
              <a:spLocks noChangeArrowheads="1"/>
            </p:cNvSpPr>
            <p:nvPr/>
          </p:nvSpPr>
          <p:spPr bwMode="auto">
            <a:xfrm>
              <a:off x="1312" y="3183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25980" name="Line 31"/>
            <p:cNvSpPr>
              <a:spLocks noChangeShapeType="1"/>
            </p:cNvSpPr>
            <p:nvPr/>
          </p:nvSpPr>
          <p:spPr bwMode="auto">
            <a:xfrm rot="16200000" flipV="1">
              <a:off x="1084" y="2955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81" name="Oval 32"/>
            <p:cNvSpPr>
              <a:spLocks noChangeArrowheads="1"/>
            </p:cNvSpPr>
            <p:nvPr/>
          </p:nvSpPr>
          <p:spPr bwMode="auto">
            <a:xfrm>
              <a:off x="1780" y="3647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5982" name="Line 33"/>
            <p:cNvSpPr>
              <a:spLocks noChangeShapeType="1"/>
            </p:cNvSpPr>
            <p:nvPr/>
          </p:nvSpPr>
          <p:spPr bwMode="auto">
            <a:xfrm rot="16200000" flipV="1">
              <a:off x="1552" y="3419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76600" y="2971800"/>
            <a:ext cx="3429000" cy="3840163"/>
            <a:chOff x="2064" y="1872"/>
            <a:chExt cx="2160" cy="2419"/>
          </a:xfrm>
        </p:grpSpPr>
        <p:sp>
          <p:nvSpPr>
            <p:cNvPr id="125963" name="Text Box 35"/>
            <p:cNvSpPr txBox="1">
              <a:spLocks noChangeArrowheads="1"/>
            </p:cNvSpPr>
            <p:nvPr/>
          </p:nvSpPr>
          <p:spPr bwMode="auto">
            <a:xfrm>
              <a:off x="2064" y="187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Step 5</a:t>
              </a:r>
            </a:p>
          </p:txBody>
        </p:sp>
        <p:sp>
          <p:nvSpPr>
            <p:cNvPr id="125964" name="Text Box 36"/>
            <p:cNvSpPr txBox="1">
              <a:spLocks noChangeArrowheads="1"/>
            </p:cNvSpPr>
            <p:nvPr/>
          </p:nvSpPr>
          <p:spPr bwMode="auto">
            <a:xfrm>
              <a:off x="2392" y="2151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  <a:ea typeface="新細明體" charset="-120"/>
                </a:rPr>
                <a:t>root</a:t>
              </a:r>
            </a:p>
          </p:txBody>
        </p:sp>
        <p:sp>
          <p:nvSpPr>
            <p:cNvPr id="125965" name="Oval 37"/>
            <p:cNvSpPr>
              <a:spLocks noChangeArrowheads="1"/>
            </p:cNvSpPr>
            <p:nvPr/>
          </p:nvSpPr>
          <p:spPr bwMode="auto">
            <a:xfrm>
              <a:off x="2112" y="2151"/>
              <a:ext cx="281" cy="280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1</a:t>
              </a:r>
            </a:p>
          </p:txBody>
        </p:sp>
        <p:sp>
          <p:nvSpPr>
            <p:cNvPr id="125966" name="Oval 38"/>
            <p:cNvSpPr>
              <a:spLocks noChangeArrowheads="1"/>
            </p:cNvSpPr>
            <p:nvPr/>
          </p:nvSpPr>
          <p:spPr bwMode="auto">
            <a:xfrm>
              <a:off x="2576" y="2619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3</a:t>
              </a:r>
            </a:p>
          </p:txBody>
        </p:sp>
        <p:sp>
          <p:nvSpPr>
            <p:cNvPr id="125967" name="Line 39"/>
            <p:cNvSpPr>
              <a:spLocks noChangeShapeType="1"/>
            </p:cNvSpPr>
            <p:nvPr/>
          </p:nvSpPr>
          <p:spPr bwMode="auto">
            <a:xfrm rot="16200000" flipV="1">
              <a:off x="2348" y="2391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68" name="Oval 40"/>
            <p:cNvSpPr>
              <a:spLocks noChangeArrowheads="1"/>
            </p:cNvSpPr>
            <p:nvPr/>
          </p:nvSpPr>
          <p:spPr bwMode="auto">
            <a:xfrm>
              <a:off x="3016" y="3087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4</a:t>
              </a:r>
            </a:p>
          </p:txBody>
        </p:sp>
        <p:sp>
          <p:nvSpPr>
            <p:cNvPr id="125969" name="Line 41"/>
            <p:cNvSpPr>
              <a:spLocks noChangeShapeType="1"/>
            </p:cNvSpPr>
            <p:nvPr/>
          </p:nvSpPr>
          <p:spPr bwMode="auto">
            <a:xfrm rot="16200000" flipV="1">
              <a:off x="2788" y="2859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70" name="Oval 42"/>
            <p:cNvSpPr>
              <a:spLocks noChangeArrowheads="1"/>
            </p:cNvSpPr>
            <p:nvPr/>
          </p:nvSpPr>
          <p:spPr bwMode="auto">
            <a:xfrm>
              <a:off x="3484" y="3551"/>
              <a:ext cx="280" cy="280"/>
            </a:xfrm>
            <a:prstGeom prst="ellipse">
              <a:avLst/>
            </a:prstGeom>
            <a:solidFill>
              <a:srgbClr val="CC99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125971" name="Line 43"/>
            <p:cNvSpPr>
              <a:spLocks noChangeShapeType="1"/>
            </p:cNvSpPr>
            <p:nvPr/>
          </p:nvSpPr>
          <p:spPr bwMode="auto">
            <a:xfrm rot="16200000" flipV="1">
              <a:off x="3256" y="3323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5972" name="Oval 44"/>
            <p:cNvSpPr>
              <a:spLocks noChangeArrowheads="1"/>
            </p:cNvSpPr>
            <p:nvPr/>
          </p:nvSpPr>
          <p:spPr bwMode="auto">
            <a:xfrm>
              <a:off x="3944" y="4011"/>
              <a:ext cx="280" cy="2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charset="-120"/>
                </a:rPr>
                <a:t>8</a:t>
              </a:r>
            </a:p>
          </p:txBody>
        </p:sp>
        <p:sp>
          <p:nvSpPr>
            <p:cNvPr id="125973" name="Line 45"/>
            <p:cNvSpPr>
              <a:spLocks noChangeShapeType="1"/>
            </p:cNvSpPr>
            <p:nvPr/>
          </p:nvSpPr>
          <p:spPr bwMode="auto">
            <a:xfrm rot="16200000" flipV="1">
              <a:off x="3716" y="3783"/>
              <a:ext cx="276" cy="27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507950" name="Text Box 46"/>
          <p:cNvSpPr txBox="1">
            <a:spLocks noChangeArrowheads="1"/>
          </p:cNvSpPr>
          <p:nvPr/>
        </p:nvSpPr>
        <p:spPr bwMode="auto">
          <a:xfrm>
            <a:off x="5257800" y="47244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Skewed BST!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5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Node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algn="just"/>
            <a:r>
              <a:rPr lang="en-US" sz="1800" dirty="0"/>
              <a:t>The insertion function returns the pointer to the newly inserted node or the node with the given key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201E5-7E47-4C12-A14E-46503775E277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381000" y="2385804"/>
            <a:ext cx="4038600" cy="3862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&lt;Type&gt;* insert(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Type&amp; x) {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*p, *q;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q = NULL; 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parent of p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p = root; 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 to root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while (p != NULL) 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//element already exists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(x == p-&gt;info) 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return p;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q = p;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(x &lt; p-&gt;info)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 = p-&gt;left;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 = p-&gt;right;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2377857"/>
            <a:ext cx="4267200" cy="3108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*v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v-&gt;info = x;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v-&gt;left = v-&gt;right = NULL;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(q == NULL)	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tree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root = v;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else if (x &lt; q-&gt;info)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q-&gt;left = v;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q-&gt;right = v;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v;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3514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7410C-BBFD-470E-BBDD-B74502C2EBE8}" type="slidenum">
              <a:rPr lang="zh-TW" altLang="en-US" smtClean="0">
                <a:ea typeface="新細明體" charset="-120"/>
              </a:rPr>
              <a:pPr eaLnBrk="1" hangingPunct="1"/>
              <a:t>85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Delete a Node in BST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The property of BST must be </a:t>
            </a:r>
            <a:r>
              <a:rPr lang="en-US" altLang="zh-TW" sz="2400" b="1" dirty="0">
                <a:ea typeface="新細明體" charset="-120"/>
              </a:rPr>
              <a:t>preserved</a:t>
            </a:r>
            <a:r>
              <a:rPr lang="en-US" altLang="zh-TW" sz="2400" dirty="0">
                <a:ea typeface="新細明體" charset="-120"/>
              </a:rPr>
              <a:t> after deletion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We have to consider 3 different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node to be deleted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1) A leaf node (e.g. node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2) A node has only one child (e.g. node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3) A node has two children (e.g. node 5)</a:t>
            </a:r>
          </a:p>
          <a:p>
            <a:pPr eaLnBrk="1" hangingPunct="1"/>
            <a:endParaRPr lang="en-US" altLang="zh-TW" sz="2400" dirty="0">
              <a:ea typeface="新細明體" charset="-120"/>
            </a:endParaRPr>
          </a:p>
        </p:txBody>
      </p:sp>
      <p:sp>
        <p:nvSpPr>
          <p:cNvPr id="129029" name="Oval 4"/>
          <p:cNvSpPr>
            <a:spLocks noChangeArrowheads="1"/>
          </p:cNvSpPr>
          <p:nvPr/>
        </p:nvSpPr>
        <p:spPr bwMode="auto">
          <a:xfrm>
            <a:off x="4122737" y="3878263"/>
            <a:ext cx="446088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29030" name="Line 5"/>
          <p:cNvSpPr>
            <a:spLocks noChangeShapeType="1"/>
          </p:cNvSpPr>
          <p:nvPr/>
        </p:nvSpPr>
        <p:spPr bwMode="auto">
          <a:xfrm flipV="1">
            <a:off x="3800475" y="4251325"/>
            <a:ext cx="398462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9031" name="Oval 6"/>
          <p:cNvSpPr>
            <a:spLocks noChangeArrowheads="1"/>
          </p:cNvSpPr>
          <p:nvPr/>
        </p:nvSpPr>
        <p:spPr bwMode="auto">
          <a:xfrm>
            <a:off x="2828925" y="5497513"/>
            <a:ext cx="446087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29032" name="Line 7"/>
          <p:cNvSpPr>
            <a:spLocks noChangeShapeType="1"/>
          </p:cNvSpPr>
          <p:nvPr/>
        </p:nvSpPr>
        <p:spPr bwMode="auto">
          <a:xfrm flipV="1">
            <a:off x="3192462" y="50403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9033" name="Oval 8"/>
          <p:cNvSpPr>
            <a:spLocks noChangeArrowheads="1"/>
          </p:cNvSpPr>
          <p:nvPr/>
        </p:nvSpPr>
        <p:spPr bwMode="auto">
          <a:xfrm>
            <a:off x="3514725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29034" name="Oval 9"/>
          <p:cNvSpPr>
            <a:spLocks noChangeArrowheads="1"/>
          </p:cNvSpPr>
          <p:nvPr/>
        </p:nvSpPr>
        <p:spPr bwMode="auto">
          <a:xfrm>
            <a:off x="5495925" y="54975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29035" name="Line 10"/>
          <p:cNvSpPr>
            <a:spLocks noChangeShapeType="1"/>
          </p:cNvSpPr>
          <p:nvPr/>
        </p:nvSpPr>
        <p:spPr bwMode="auto">
          <a:xfrm rot="16200000" flipV="1">
            <a:off x="4486275" y="42513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9036" name="Line 11"/>
          <p:cNvSpPr>
            <a:spLocks noChangeShapeType="1"/>
          </p:cNvSpPr>
          <p:nvPr/>
        </p:nvSpPr>
        <p:spPr bwMode="auto">
          <a:xfrm rot="16200000" flipV="1">
            <a:off x="5181600" y="50403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9037" name="Oval 12"/>
          <p:cNvSpPr>
            <a:spLocks noChangeArrowheads="1"/>
          </p:cNvSpPr>
          <p:nvPr/>
        </p:nvSpPr>
        <p:spPr bwMode="auto">
          <a:xfrm>
            <a:off x="4800600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129038" name="Line 13"/>
          <p:cNvSpPr>
            <a:spLocks noChangeShapeType="1"/>
          </p:cNvSpPr>
          <p:nvPr/>
        </p:nvSpPr>
        <p:spPr bwMode="auto">
          <a:xfrm flipV="1">
            <a:off x="4495800" y="50403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9039" name="Oval 14"/>
          <p:cNvSpPr>
            <a:spLocks noChangeArrowheads="1"/>
          </p:cNvSpPr>
          <p:nvPr/>
        </p:nvSpPr>
        <p:spPr bwMode="auto">
          <a:xfrm>
            <a:off x="4200525" y="54975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4B0A3F-A84E-41DA-8E37-EF768428C826}" type="slidenum">
              <a:rPr lang="zh-TW" altLang="en-US" smtClean="0">
                <a:ea typeface="新細明體" charset="-120"/>
              </a:rPr>
              <a:pPr eaLnBrk="1" hangingPunct="1"/>
              <a:t>86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Delete Node: Case 1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a typeface="新細明體" charset="-120"/>
              </a:rPr>
              <a:t>Degree 0 Node (leaf node)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dirty="0">
                <a:ea typeface="新細明體" charset="-120"/>
              </a:rPr>
              <a:t>Just delete it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Then reset the reference of its parent node</a:t>
            </a: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962400" y="4343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After calling delete(1)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5334000" y="617220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Reset its parent node (3) to point left child to NULL</a:t>
            </a:r>
          </a:p>
        </p:txBody>
      </p:sp>
      <p:sp>
        <p:nvSpPr>
          <p:cNvPr id="131079" name="Oval 6"/>
          <p:cNvSpPr>
            <a:spLocks noChangeArrowheads="1"/>
          </p:cNvSpPr>
          <p:nvPr/>
        </p:nvSpPr>
        <p:spPr bwMode="auto">
          <a:xfrm>
            <a:off x="1760538" y="41830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 flipV="1">
            <a:off x="1438275" y="45561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1081" name="Line 8"/>
          <p:cNvSpPr>
            <a:spLocks noChangeShapeType="1"/>
          </p:cNvSpPr>
          <p:nvPr/>
        </p:nvSpPr>
        <p:spPr bwMode="auto">
          <a:xfrm rot="16200000" flipV="1">
            <a:off x="2133600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1082" name="Oval 9"/>
          <p:cNvSpPr>
            <a:spLocks noChangeArrowheads="1"/>
          </p:cNvSpPr>
          <p:nvPr/>
        </p:nvSpPr>
        <p:spPr bwMode="auto">
          <a:xfrm>
            <a:off x="466725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31083" name="Line 10"/>
          <p:cNvSpPr>
            <a:spLocks noChangeShapeType="1"/>
          </p:cNvSpPr>
          <p:nvPr/>
        </p:nvSpPr>
        <p:spPr bwMode="auto">
          <a:xfrm flipV="1">
            <a:off x="830263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1084" name="Oval 11"/>
          <p:cNvSpPr>
            <a:spLocks noChangeArrowheads="1"/>
          </p:cNvSpPr>
          <p:nvPr/>
        </p:nvSpPr>
        <p:spPr bwMode="auto">
          <a:xfrm>
            <a:off x="1152525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31085" name="Oval 12"/>
          <p:cNvSpPr>
            <a:spLocks noChangeArrowheads="1"/>
          </p:cNvSpPr>
          <p:nvPr/>
        </p:nvSpPr>
        <p:spPr bwMode="auto">
          <a:xfrm>
            <a:off x="31337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31086" name="Line 13"/>
          <p:cNvSpPr>
            <a:spLocks noChangeShapeType="1"/>
          </p:cNvSpPr>
          <p:nvPr/>
        </p:nvSpPr>
        <p:spPr bwMode="auto">
          <a:xfrm rot="16200000" flipV="1">
            <a:off x="2828925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1087" name="Oval 14"/>
          <p:cNvSpPr>
            <a:spLocks noChangeArrowheads="1"/>
          </p:cNvSpPr>
          <p:nvPr/>
        </p:nvSpPr>
        <p:spPr bwMode="auto">
          <a:xfrm>
            <a:off x="2447925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3039" name="Oval 15"/>
          <p:cNvSpPr>
            <a:spLocks noChangeArrowheads="1"/>
          </p:cNvSpPr>
          <p:nvPr/>
        </p:nvSpPr>
        <p:spPr bwMode="auto">
          <a:xfrm>
            <a:off x="304800" y="56388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13040" name="Oval 16"/>
          <p:cNvSpPr>
            <a:spLocks noChangeArrowheads="1"/>
          </p:cNvSpPr>
          <p:nvPr/>
        </p:nvSpPr>
        <p:spPr bwMode="auto">
          <a:xfrm>
            <a:off x="6551613" y="41830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 flipV="1">
            <a:off x="6229350" y="45561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3042" name="Line 18"/>
          <p:cNvSpPr>
            <a:spLocks noChangeShapeType="1"/>
          </p:cNvSpPr>
          <p:nvPr/>
        </p:nvSpPr>
        <p:spPr bwMode="auto">
          <a:xfrm rot="16200000" flipV="1">
            <a:off x="6924675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 flipV="1">
            <a:off x="5621338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3044" name="Oval 20"/>
          <p:cNvSpPr>
            <a:spLocks noChangeArrowheads="1"/>
          </p:cNvSpPr>
          <p:nvPr/>
        </p:nvSpPr>
        <p:spPr bwMode="auto">
          <a:xfrm>
            <a:off x="59436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513045" name="Oval 21"/>
          <p:cNvSpPr>
            <a:spLocks noChangeArrowheads="1"/>
          </p:cNvSpPr>
          <p:nvPr/>
        </p:nvSpPr>
        <p:spPr bwMode="auto">
          <a:xfrm>
            <a:off x="7924800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 rot="16200000" flipV="1">
            <a:off x="7620000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3047" name="Oval 23"/>
          <p:cNvSpPr>
            <a:spLocks noChangeArrowheads="1"/>
          </p:cNvSpPr>
          <p:nvPr/>
        </p:nvSpPr>
        <p:spPr bwMode="auto">
          <a:xfrm>
            <a:off x="72390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3048" name="Oval 24"/>
          <p:cNvSpPr>
            <a:spLocks noChangeArrowheads="1"/>
          </p:cNvSpPr>
          <p:nvPr/>
        </p:nvSpPr>
        <p:spPr bwMode="auto">
          <a:xfrm>
            <a:off x="5486400" y="5181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31098" name="Line 25"/>
          <p:cNvSpPr>
            <a:spLocks noChangeShapeType="1"/>
          </p:cNvSpPr>
          <p:nvPr/>
        </p:nvSpPr>
        <p:spPr bwMode="auto">
          <a:xfrm flipV="1">
            <a:off x="2116138" y="5334000"/>
            <a:ext cx="398462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1099" name="Oval 26"/>
          <p:cNvSpPr>
            <a:spLocks noChangeArrowheads="1"/>
          </p:cNvSpPr>
          <p:nvPr/>
        </p:nvSpPr>
        <p:spPr bwMode="auto">
          <a:xfrm>
            <a:off x="18383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3051" name="Oval 27"/>
          <p:cNvSpPr>
            <a:spLocks noChangeArrowheads="1"/>
          </p:cNvSpPr>
          <p:nvPr/>
        </p:nvSpPr>
        <p:spPr bwMode="auto">
          <a:xfrm>
            <a:off x="6553200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 flipV="1">
            <a:off x="6916738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3053" name="AutoShape 29"/>
          <p:cNvSpPr>
            <a:spLocks noChangeArrowheads="1"/>
          </p:cNvSpPr>
          <p:nvPr/>
        </p:nvSpPr>
        <p:spPr bwMode="auto">
          <a:xfrm rot="5400000">
            <a:off x="4191000" y="4876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/>
      <p:bldP spid="513029" grpId="0"/>
      <p:bldP spid="513039" grpId="0" animBg="1"/>
      <p:bldP spid="513040" grpId="0" animBg="1"/>
      <p:bldP spid="513041" grpId="0" animBg="1"/>
      <p:bldP spid="513042" grpId="0" animBg="1"/>
      <p:bldP spid="513043" grpId="0" animBg="1"/>
      <p:bldP spid="513044" grpId="0" animBg="1"/>
      <p:bldP spid="513045" grpId="0" animBg="1"/>
      <p:bldP spid="513046" grpId="0" animBg="1"/>
      <p:bldP spid="513047" grpId="0" animBg="1"/>
      <p:bldP spid="513048" grpId="0" animBg="1"/>
      <p:bldP spid="513051" grpId="0" animBg="1"/>
      <p:bldP spid="513052" grpId="0" animBg="1"/>
      <p:bldP spid="51305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7A2FED-17DF-4340-8EC1-5DBB9618F1DC}" type="slidenum">
              <a:rPr lang="zh-TW" altLang="en-US" smtClean="0">
                <a:ea typeface="新細明體" charset="-120"/>
              </a:rPr>
              <a:pPr eaLnBrk="1" hangingPunct="1"/>
              <a:t>87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Delete Node: Case 2</a:t>
            </a:r>
            <a:endParaRPr lang="zh-TW" altLang="en-US">
              <a:ea typeface="新細明體" charset="-120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a typeface="新細明體" charset="-120"/>
              </a:rPr>
              <a:t>Degree 1 Node (with 1 child)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Before</a:t>
            </a:r>
            <a:r>
              <a:rPr lang="en-US" altLang="zh-TW" dirty="0">
                <a:ea typeface="新細明體" charset="-120"/>
              </a:rPr>
              <a:t> deletion, adjust the pointer of parent to point to the grandson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Then simply delete it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3962400" y="4343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After calling delete(3)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5562600" y="621665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Adjust grandparent node to point to the new child</a:t>
            </a:r>
          </a:p>
        </p:txBody>
      </p:sp>
      <p:sp>
        <p:nvSpPr>
          <p:cNvPr id="132103" name="Oval 6"/>
          <p:cNvSpPr>
            <a:spLocks noChangeArrowheads="1"/>
          </p:cNvSpPr>
          <p:nvPr/>
        </p:nvSpPr>
        <p:spPr bwMode="auto">
          <a:xfrm>
            <a:off x="1760538" y="41830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32104" name="Line 7"/>
          <p:cNvSpPr>
            <a:spLocks noChangeShapeType="1"/>
          </p:cNvSpPr>
          <p:nvPr/>
        </p:nvSpPr>
        <p:spPr bwMode="auto">
          <a:xfrm flipV="1">
            <a:off x="1438275" y="45561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2105" name="Line 8"/>
          <p:cNvSpPr>
            <a:spLocks noChangeShapeType="1"/>
          </p:cNvSpPr>
          <p:nvPr/>
        </p:nvSpPr>
        <p:spPr bwMode="auto">
          <a:xfrm rot="16200000" flipV="1">
            <a:off x="2133600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2106" name="Oval 9"/>
          <p:cNvSpPr>
            <a:spLocks noChangeArrowheads="1"/>
          </p:cNvSpPr>
          <p:nvPr/>
        </p:nvSpPr>
        <p:spPr bwMode="auto">
          <a:xfrm>
            <a:off x="466725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32107" name="Line 10"/>
          <p:cNvSpPr>
            <a:spLocks noChangeShapeType="1"/>
          </p:cNvSpPr>
          <p:nvPr/>
        </p:nvSpPr>
        <p:spPr bwMode="auto">
          <a:xfrm flipV="1">
            <a:off x="830263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2108" name="Oval 11"/>
          <p:cNvSpPr>
            <a:spLocks noChangeArrowheads="1"/>
          </p:cNvSpPr>
          <p:nvPr/>
        </p:nvSpPr>
        <p:spPr bwMode="auto">
          <a:xfrm>
            <a:off x="1152525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32109" name="Oval 12"/>
          <p:cNvSpPr>
            <a:spLocks noChangeArrowheads="1"/>
          </p:cNvSpPr>
          <p:nvPr/>
        </p:nvSpPr>
        <p:spPr bwMode="auto">
          <a:xfrm>
            <a:off x="31337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32110" name="Line 13"/>
          <p:cNvSpPr>
            <a:spLocks noChangeShapeType="1"/>
          </p:cNvSpPr>
          <p:nvPr/>
        </p:nvSpPr>
        <p:spPr bwMode="auto">
          <a:xfrm rot="16200000" flipV="1">
            <a:off x="2828925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2111" name="Oval 14"/>
          <p:cNvSpPr>
            <a:spLocks noChangeArrowheads="1"/>
          </p:cNvSpPr>
          <p:nvPr/>
        </p:nvSpPr>
        <p:spPr bwMode="auto">
          <a:xfrm>
            <a:off x="2447925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4063" name="Oval 15"/>
          <p:cNvSpPr>
            <a:spLocks noChangeArrowheads="1"/>
          </p:cNvSpPr>
          <p:nvPr/>
        </p:nvSpPr>
        <p:spPr bwMode="auto">
          <a:xfrm>
            <a:off x="990600" y="4800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14064" name="Oval 16"/>
          <p:cNvSpPr>
            <a:spLocks noChangeArrowheads="1"/>
          </p:cNvSpPr>
          <p:nvPr/>
        </p:nvSpPr>
        <p:spPr bwMode="auto">
          <a:xfrm>
            <a:off x="6551613" y="41830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514065" name="Oval 17"/>
          <p:cNvSpPr>
            <a:spLocks noChangeArrowheads="1"/>
          </p:cNvSpPr>
          <p:nvPr/>
        </p:nvSpPr>
        <p:spPr bwMode="auto">
          <a:xfrm>
            <a:off x="5257800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514066" name="Oval 18"/>
          <p:cNvSpPr>
            <a:spLocks noChangeArrowheads="1"/>
          </p:cNvSpPr>
          <p:nvPr/>
        </p:nvSpPr>
        <p:spPr bwMode="auto">
          <a:xfrm>
            <a:off x="59436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514067" name="Oval 19"/>
          <p:cNvSpPr>
            <a:spLocks noChangeArrowheads="1"/>
          </p:cNvSpPr>
          <p:nvPr/>
        </p:nvSpPr>
        <p:spPr bwMode="auto">
          <a:xfrm>
            <a:off x="7924800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4068" name="Arc 20"/>
          <p:cNvSpPr>
            <a:spLocks/>
          </p:cNvSpPr>
          <p:nvPr/>
        </p:nvSpPr>
        <p:spPr bwMode="auto">
          <a:xfrm rot="12726990" flipV="1">
            <a:off x="5638800" y="4211638"/>
            <a:ext cx="677863" cy="1808162"/>
          </a:xfrm>
          <a:custGeom>
            <a:avLst/>
            <a:gdLst>
              <a:gd name="T0" fmla="*/ 8232490 w 21600"/>
              <a:gd name="T1" fmla="*/ 0 h 36396"/>
              <a:gd name="T2" fmla="*/ 13752647 w 21600"/>
              <a:gd name="T3" fmla="*/ 89829908 h 36396"/>
              <a:gd name="T4" fmla="*/ 0 w 21600"/>
              <a:gd name="T5" fmla="*/ 49157644 h 36396"/>
              <a:gd name="T6" fmla="*/ 0 60000 65536"/>
              <a:gd name="T7" fmla="*/ 0 60000 65536"/>
              <a:gd name="T8" fmla="*/ 0 60000 65536"/>
              <a:gd name="T9" fmla="*/ 0 w 21600"/>
              <a:gd name="T10" fmla="*/ 0 h 36396"/>
              <a:gd name="T11" fmla="*/ 21600 w 21600"/>
              <a:gd name="T12" fmla="*/ 36396 h 36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396" fill="none" extrusionOk="0">
                <a:moveTo>
                  <a:pt x="8359" y="-1"/>
                </a:moveTo>
                <a:cubicBezTo>
                  <a:pt x="16380" y="3366"/>
                  <a:pt x="21600" y="11217"/>
                  <a:pt x="21600" y="19917"/>
                </a:cubicBezTo>
                <a:cubicBezTo>
                  <a:pt x="21600" y="26265"/>
                  <a:pt x="18807" y="32292"/>
                  <a:pt x="13964" y="36396"/>
                </a:cubicBezTo>
              </a:path>
              <a:path w="21600" h="36396" stroke="0" extrusionOk="0">
                <a:moveTo>
                  <a:pt x="8359" y="-1"/>
                </a:moveTo>
                <a:cubicBezTo>
                  <a:pt x="16380" y="3366"/>
                  <a:pt x="21600" y="11217"/>
                  <a:pt x="21600" y="19917"/>
                </a:cubicBezTo>
                <a:cubicBezTo>
                  <a:pt x="21600" y="26265"/>
                  <a:pt x="18807" y="32292"/>
                  <a:pt x="13964" y="36396"/>
                </a:cubicBezTo>
                <a:lnTo>
                  <a:pt x="0" y="1991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32118" name="Line 21"/>
          <p:cNvSpPr>
            <a:spLocks noChangeShapeType="1"/>
          </p:cNvSpPr>
          <p:nvPr/>
        </p:nvSpPr>
        <p:spPr bwMode="auto">
          <a:xfrm flipV="1">
            <a:off x="2133600" y="53451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2119" name="Oval 22"/>
          <p:cNvSpPr>
            <a:spLocks noChangeArrowheads="1"/>
          </p:cNvSpPr>
          <p:nvPr/>
        </p:nvSpPr>
        <p:spPr bwMode="auto">
          <a:xfrm>
            <a:off x="18383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4071" name="Line 23"/>
          <p:cNvSpPr>
            <a:spLocks noChangeShapeType="1"/>
          </p:cNvSpPr>
          <p:nvPr/>
        </p:nvSpPr>
        <p:spPr bwMode="auto">
          <a:xfrm rot="16200000" flipV="1">
            <a:off x="6924675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 rot="16200000" flipV="1">
            <a:off x="7620000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4073" name="Oval 25"/>
          <p:cNvSpPr>
            <a:spLocks noChangeArrowheads="1"/>
          </p:cNvSpPr>
          <p:nvPr/>
        </p:nvSpPr>
        <p:spPr bwMode="auto">
          <a:xfrm>
            <a:off x="72390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4074" name="Line 26"/>
          <p:cNvSpPr>
            <a:spLocks noChangeShapeType="1"/>
          </p:cNvSpPr>
          <p:nvPr/>
        </p:nvSpPr>
        <p:spPr bwMode="auto">
          <a:xfrm flipV="1">
            <a:off x="6924675" y="53451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4075" name="Oval 27"/>
          <p:cNvSpPr>
            <a:spLocks noChangeArrowheads="1"/>
          </p:cNvSpPr>
          <p:nvPr/>
        </p:nvSpPr>
        <p:spPr bwMode="auto">
          <a:xfrm>
            <a:off x="6629400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4077" name="AutoShape 29"/>
          <p:cNvSpPr>
            <a:spLocks noChangeArrowheads="1"/>
          </p:cNvSpPr>
          <p:nvPr/>
        </p:nvSpPr>
        <p:spPr bwMode="auto">
          <a:xfrm rot="5400000">
            <a:off x="4191000" y="4876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/>
      <p:bldP spid="514053" grpId="0"/>
      <p:bldP spid="514063" grpId="0" animBg="1"/>
      <p:bldP spid="514064" grpId="0" animBg="1"/>
      <p:bldP spid="514065" grpId="0" animBg="1"/>
      <p:bldP spid="514066" grpId="0" animBg="1"/>
      <p:bldP spid="514067" grpId="0" animBg="1"/>
      <p:bldP spid="514068" grpId="0" animBg="1"/>
      <p:bldP spid="514071" grpId="0" animBg="1"/>
      <p:bldP spid="514072" grpId="0" animBg="1"/>
      <p:bldP spid="514073" grpId="0" animBg="1"/>
      <p:bldP spid="514074" grpId="0" animBg="1"/>
      <p:bldP spid="514075" grpId="0" animBg="1"/>
      <p:bldP spid="51407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C7A049-FA9F-4C99-AF01-3423105B0A8E}" type="slidenum">
              <a:rPr lang="zh-TW" altLang="en-US" smtClean="0">
                <a:ea typeface="新細明體" charset="-120"/>
              </a:rPr>
              <a:pPr eaLnBrk="1" hangingPunct="1"/>
              <a:t>88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5074" name="Freeform 2"/>
          <p:cNvSpPr>
            <a:spLocks/>
          </p:cNvSpPr>
          <p:nvPr/>
        </p:nvSpPr>
        <p:spPr bwMode="auto">
          <a:xfrm>
            <a:off x="6324600" y="4800600"/>
            <a:ext cx="2211388" cy="1676400"/>
          </a:xfrm>
          <a:custGeom>
            <a:avLst/>
            <a:gdLst/>
            <a:ahLst/>
            <a:cxnLst>
              <a:cxn ang="0">
                <a:pos x="469" y="73"/>
              </a:cxn>
              <a:cxn ang="0">
                <a:pos x="387" y="292"/>
              </a:cxn>
              <a:cxn ang="0">
                <a:pos x="341" y="338"/>
              </a:cxn>
              <a:cxn ang="0">
                <a:pos x="277" y="429"/>
              </a:cxn>
              <a:cxn ang="0">
                <a:pos x="140" y="594"/>
              </a:cxn>
              <a:cxn ang="0">
                <a:pos x="85" y="667"/>
              </a:cxn>
              <a:cxn ang="0">
                <a:pos x="31" y="768"/>
              </a:cxn>
              <a:cxn ang="0">
                <a:pos x="40" y="923"/>
              </a:cxn>
              <a:cxn ang="0">
                <a:pos x="131" y="978"/>
              </a:cxn>
              <a:cxn ang="0">
                <a:pos x="159" y="1005"/>
              </a:cxn>
              <a:cxn ang="0">
                <a:pos x="250" y="1042"/>
              </a:cxn>
              <a:cxn ang="0">
                <a:pos x="396" y="1106"/>
              </a:cxn>
              <a:cxn ang="0">
                <a:pos x="945" y="1115"/>
              </a:cxn>
              <a:cxn ang="0">
                <a:pos x="1311" y="1069"/>
              </a:cxn>
              <a:cxn ang="0">
                <a:pos x="1356" y="996"/>
              </a:cxn>
              <a:cxn ang="0">
                <a:pos x="1384" y="914"/>
              </a:cxn>
              <a:cxn ang="0">
                <a:pos x="1393" y="887"/>
              </a:cxn>
              <a:cxn ang="0">
                <a:pos x="1384" y="731"/>
              </a:cxn>
              <a:cxn ang="0">
                <a:pos x="1320" y="594"/>
              </a:cxn>
              <a:cxn ang="0">
                <a:pos x="1274" y="493"/>
              </a:cxn>
              <a:cxn ang="0">
                <a:pos x="1237" y="439"/>
              </a:cxn>
              <a:cxn ang="0">
                <a:pos x="1137" y="265"/>
              </a:cxn>
              <a:cxn ang="0">
                <a:pos x="1018" y="137"/>
              </a:cxn>
              <a:cxn ang="0">
                <a:pos x="899" y="27"/>
              </a:cxn>
              <a:cxn ang="0">
                <a:pos x="844" y="9"/>
              </a:cxn>
              <a:cxn ang="0">
                <a:pos x="817" y="0"/>
              </a:cxn>
              <a:cxn ang="0">
                <a:pos x="643" y="9"/>
              </a:cxn>
              <a:cxn ang="0">
                <a:pos x="616" y="27"/>
              </a:cxn>
              <a:cxn ang="0">
                <a:pos x="497" y="36"/>
              </a:cxn>
              <a:cxn ang="0">
                <a:pos x="469" y="73"/>
              </a:cxn>
            </a:cxnLst>
            <a:rect l="0" t="0" r="r" b="b"/>
            <a:pathLst>
              <a:path w="1393" h="1170">
                <a:moveTo>
                  <a:pt x="469" y="73"/>
                </a:moveTo>
                <a:cubicBezTo>
                  <a:pt x="458" y="142"/>
                  <a:pt x="440" y="239"/>
                  <a:pt x="387" y="292"/>
                </a:cubicBezTo>
                <a:cubicBezTo>
                  <a:pt x="372" y="307"/>
                  <a:pt x="353" y="320"/>
                  <a:pt x="341" y="338"/>
                </a:cubicBezTo>
                <a:cubicBezTo>
                  <a:pt x="319" y="371"/>
                  <a:pt x="306" y="401"/>
                  <a:pt x="277" y="429"/>
                </a:cubicBezTo>
                <a:cubicBezTo>
                  <a:pt x="257" y="491"/>
                  <a:pt x="179" y="542"/>
                  <a:pt x="140" y="594"/>
                </a:cubicBezTo>
                <a:cubicBezTo>
                  <a:pt x="122" y="618"/>
                  <a:pt x="85" y="667"/>
                  <a:pt x="85" y="667"/>
                </a:cubicBezTo>
                <a:cubicBezTo>
                  <a:pt x="74" y="702"/>
                  <a:pt x="56" y="741"/>
                  <a:pt x="31" y="768"/>
                </a:cubicBezTo>
                <a:cubicBezTo>
                  <a:pt x="12" y="819"/>
                  <a:pt x="0" y="876"/>
                  <a:pt x="40" y="923"/>
                </a:cubicBezTo>
                <a:cubicBezTo>
                  <a:pt x="62" y="949"/>
                  <a:pt x="104" y="956"/>
                  <a:pt x="131" y="978"/>
                </a:cubicBezTo>
                <a:cubicBezTo>
                  <a:pt x="141" y="986"/>
                  <a:pt x="148" y="998"/>
                  <a:pt x="159" y="1005"/>
                </a:cubicBezTo>
                <a:cubicBezTo>
                  <a:pt x="185" y="1023"/>
                  <a:pt x="223" y="1027"/>
                  <a:pt x="250" y="1042"/>
                </a:cubicBezTo>
                <a:cubicBezTo>
                  <a:pt x="311" y="1076"/>
                  <a:pt x="327" y="1089"/>
                  <a:pt x="396" y="1106"/>
                </a:cubicBezTo>
                <a:cubicBezTo>
                  <a:pt x="575" y="1100"/>
                  <a:pt x="768" y="1080"/>
                  <a:pt x="945" y="1115"/>
                </a:cubicBezTo>
                <a:cubicBezTo>
                  <a:pt x="1141" y="1110"/>
                  <a:pt x="1210" y="1170"/>
                  <a:pt x="1311" y="1069"/>
                </a:cubicBezTo>
                <a:cubicBezTo>
                  <a:pt x="1321" y="1039"/>
                  <a:pt x="1334" y="1019"/>
                  <a:pt x="1356" y="996"/>
                </a:cubicBezTo>
                <a:cubicBezTo>
                  <a:pt x="1378" y="932"/>
                  <a:pt x="1369" y="959"/>
                  <a:pt x="1384" y="914"/>
                </a:cubicBezTo>
                <a:cubicBezTo>
                  <a:pt x="1387" y="905"/>
                  <a:pt x="1393" y="887"/>
                  <a:pt x="1393" y="887"/>
                </a:cubicBezTo>
                <a:cubicBezTo>
                  <a:pt x="1390" y="835"/>
                  <a:pt x="1391" y="783"/>
                  <a:pt x="1384" y="731"/>
                </a:cubicBezTo>
                <a:cubicBezTo>
                  <a:pt x="1375" y="665"/>
                  <a:pt x="1340" y="652"/>
                  <a:pt x="1320" y="594"/>
                </a:cubicBezTo>
                <a:cubicBezTo>
                  <a:pt x="1304" y="549"/>
                  <a:pt x="1300" y="527"/>
                  <a:pt x="1274" y="493"/>
                </a:cubicBezTo>
                <a:cubicBezTo>
                  <a:pt x="1261" y="476"/>
                  <a:pt x="1237" y="439"/>
                  <a:pt x="1237" y="439"/>
                </a:cubicBezTo>
                <a:cubicBezTo>
                  <a:pt x="1222" y="375"/>
                  <a:pt x="1173" y="319"/>
                  <a:pt x="1137" y="265"/>
                </a:cubicBezTo>
                <a:cubicBezTo>
                  <a:pt x="1119" y="209"/>
                  <a:pt x="1066" y="169"/>
                  <a:pt x="1018" y="137"/>
                </a:cubicBezTo>
                <a:cubicBezTo>
                  <a:pt x="995" y="89"/>
                  <a:pt x="952" y="44"/>
                  <a:pt x="899" y="27"/>
                </a:cubicBezTo>
                <a:cubicBezTo>
                  <a:pt x="881" y="21"/>
                  <a:pt x="862" y="15"/>
                  <a:pt x="844" y="9"/>
                </a:cubicBezTo>
                <a:cubicBezTo>
                  <a:pt x="835" y="6"/>
                  <a:pt x="817" y="0"/>
                  <a:pt x="817" y="0"/>
                </a:cubicBezTo>
                <a:cubicBezTo>
                  <a:pt x="759" y="3"/>
                  <a:pt x="701" y="1"/>
                  <a:pt x="643" y="9"/>
                </a:cubicBezTo>
                <a:cubicBezTo>
                  <a:pt x="632" y="10"/>
                  <a:pt x="627" y="25"/>
                  <a:pt x="616" y="27"/>
                </a:cubicBezTo>
                <a:cubicBezTo>
                  <a:pt x="577" y="34"/>
                  <a:pt x="537" y="33"/>
                  <a:pt x="497" y="36"/>
                </a:cubicBezTo>
                <a:cubicBezTo>
                  <a:pt x="487" y="79"/>
                  <a:pt x="501" y="73"/>
                  <a:pt x="469" y="73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7001"/>
                </a:schemeClr>
              </a:gs>
              <a:gs pos="50000">
                <a:srgbClr val="66CCFF">
                  <a:alpha val="25000"/>
                </a:srgbClr>
              </a:gs>
              <a:gs pos="100000">
                <a:schemeClr val="hlink">
                  <a:alpha val="57001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Delete Node: Case 3</a:t>
            </a:r>
          </a:p>
        </p:txBody>
      </p:sp>
      <p:sp>
        <p:nvSpPr>
          <p:cNvPr id="13312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a typeface="新細明體" charset="-120"/>
              </a:rPr>
              <a:t>Degree 2 Node (with 2 children)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dirty="0">
                <a:ea typeface="新細明體" charset="-120"/>
              </a:rPr>
              <a:t>Replace the deleted node with its 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inorder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predecessor </a:t>
            </a:r>
            <a:r>
              <a:rPr lang="en-US" altLang="zh-TW" dirty="0">
                <a:ea typeface="新細明體" charset="-120"/>
              </a:rPr>
              <a:t>(biggest node in left subtree) or 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inorder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successor </a:t>
            </a:r>
            <a:r>
              <a:rPr lang="en-US" altLang="zh-TW" dirty="0">
                <a:ea typeface="新細明體" charset="-120"/>
              </a:rPr>
              <a:t>(smallest node in right subtree)</a:t>
            </a:r>
          </a:p>
          <a:p>
            <a:pPr eaLnBrk="1" hangingPunct="1"/>
            <a:endParaRPr lang="zh-TW" altLang="en-US" sz="2800" dirty="0">
              <a:ea typeface="新細明體" charset="-120"/>
            </a:endParaRPr>
          </a:p>
        </p:txBody>
      </p:sp>
      <p:sp>
        <p:nvSpPr>
          <p:cNvPr id="133126" name="Oval 5"/>
          <p:cNvSpPr>
            <a:spLocks noChangeArrowheads="1"/>
          </p:cNvSpPr>
          <p:nvPr/>
        </p:nvSpPr>
        <p:spPr bwMode="auto">
          <a:xfrm>
            <a:off x="1760538" y="41830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33127" name="Line 6"/>
          <p:cNvSpPr>
            <a:spLocks noChangeShapeType="1"/>
          </p:cNvSpPr>
          <p:nvPr/>
        </p:nvSpPr>
        <p:spPr bwMode="auto">
          <a:xfrm flipV="1">
            <a:off x="1438275" y="45561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079" name="Line 7"/>
          <p:cNvSpPr>
            <a:spLocks noChangeShapeType="1"/>
          </p:cNvSpPr>
          <p:nvPr/>
        </p:nvSpPr>
        <p:spPr bwMode="auto">
          <a:xfrm rot="16200000" flipV="1">
            <a:off x="6924675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29" name="Oval 8"/>
          <p:cNvSpPr>
            <a:spLocks noChangeArrowheads="1"/>
          </p:cNvSpPr>
          <p:nvPr/>
        </p:nvSpPr>
        <p:spPr bwMode="auto">
          <a:xfrm>
            <a:off x="466725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33130" name="Line 9"/>
          <p:cNvSpPr>
            <a:spLocks noChangeShapeType="1"/>
          </p:cNvSpPr>
          <p:nvPr/>
        </p:nvSpPr>
        <p:spPr bwMode="auto">
          <a:xfrm flipV="1">
            <a:off x="830263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31" name="Oval 10"/>
          <p:cNvSpPr>
            <a:spLocks noChangeArrowheads="1"/>
          </p:cNvSpPr>
          <p:nvPr/>
        </p:nvSpPr>
        <p:spPr bwMode="auto">
          <a:xfrm>
            <a:off x="1152525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33132" name="Oval 11"/>
          <p:cNvSpPr>
            <a:spLocks noChangeArrowheads="1"/>
          </p:cNvSpPr>
          <p:nvPr/>
        </p:nvSpPr>
        <p:spPr bwMode="auto">
          <a:xfrm>
            <a:off x="31337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5084" name="Line 12"/>
          <p:cNvSpPr>
            <a:spLocks noChangeShapeType="1"/>
          </p:cNvSpPr>
          <p:nvPr/>
        </p:nvSpPr>
        <p:spPr bwMode="auto">
          <a:xfrm rot="16200000" flipV="1">
            <a:off x="7620000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72390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5086" name="Text Box 14"/>
          <p:cNvSpPr txBox="1">
            <a:spLocks noChangeArrowheads="1"/>
          </p:cNvSpPr>
          <p:nvPr/>
        </p:nvSpPr>
        <p:spPr bwMode="auto">
          <a:xfrm>
            <a:off x="3962400" y="4343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After calling delete(5)</a:t>
            </a:r>
          </a:p>
        </p:txBody>
      </p:sp>
      <p:sp>
        <p:nvSpPr>
          <p:cNvPr id="515087" name="Line 15"/>
          <p:cNvSpPr>
            <a:spLocks noChangeShapeType="1"/>
          </p:cNvSpPr>
          <p:nvPr/>
        </p:nvSpPr>
        <p:spPr bwMode="auto">
          <a:xfrm flipV="1">
            <a:off x="6229350" y="45561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088" name="Oval 16"/>
          <p:cNvSpPr>
            <a:spLocks noChangeArrowheads="1"/>
          </p:cNvSpPr>
          <p:nvPr/>
        </p:nvSpPr>
        <p:spPr bwMode="auto">
          <a:xfrm>
            <a:off x="5257800" y="58023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515089" name="Line 17"/>
          <p:cNvSpPr>
            <a:spLocks noChangeShapeType="1"/>
          </p:cNvSpPr>
          <p:nvPr/>
        </p:nvSpPr>
        <p:spPr bwMode="auto">
          <a:xfrm flipV="1">
            <a:off x="5621338" y="53451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090" name="Oval 18"/>
          <p:cNvSpPr>
            <a:spLocks noChangeArrowheads="1"/>
          </p:cNvSpPr>
          <p:nvPr/>
        </p:nvSpPr>
        <p:spPr bwMode="auto">
          <a:xfrm>
            <a:off x="59436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515091" name="Oval 19"/>
          <p:cNvSpPr>
            <a:spLocks noChangeArrowheads="1"/>
          </p:cNvSpPr>
          <p:nvPr/>
        </p:nvSpPr>
        <p:spPr bwMode="auto">
          <a:xfrm>
            <a:off x="7924800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5092" name="Arc 20"/>
          <p:cNvSpPr>
            <a:spLocks/>
          </p:cNvSpPr>
          <p:nvPr/>
        </p:nvSpPr>
        <p:spPr bwMode="auto">
          <a:xfrm rot="18235507" flipV="1">
            <a:off x="7195343" y="4117182"/>
            <a:ext cx="677863" cy="1295400"/>
          </a:xfrm>
          <a:custGeom>
            <a:avLst/>
            <a:gdLst>
              <a:gd name="T0" fmla="*/ 4108854 w 21600"/>
              <a:gd name="T1" fmla="*/ 0 h 37672"/>
              <a:gd name="T2" fmla="*/ 13752647 w 21600"/>
              <a:gd name="T3" fmla="*/ 44543988 h 37672"/>
              <a:gd name="T4" fmla="*/ 0 w 21600"/>
              <a:gd name="T5" fmla="*/ 25058932 h 37672"/>
              <a:gd name="T6" fmla="*/ 0 60000 65536"/>
              <a:gd name="T7" fmla="*/ 0 60000 65536"/>
              <a:gd name="T8" fmla="*/ 0 60000 65536"/>
              <a:gd name="T9" fmla="*/ 0 w 21600"/>
              <a:gd name="T10" fmla="*/ 0 h 37672"/>
              <a:gd name="T11" fmla="*/ 21600 w 21600"/>
              <a:gd name="T12" fmla="*/ 37672 h 37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672" fill="none" extrusionOk="0">
                <a:moveTo>
                  <a:pt x="4172" y="-1"/>
                </a:moveTo>
                <a:cubicBezTo>
                  <a:pt x="14298" y="1993"/>
                  <a:pt x="21600" y="10872"/>
                  <a:pt x="21600" y="21193"/>
                </a:cubicBezTo>
                <a:cubicBezTo>
                  <a:pt x="21600" y="27541"/>
                  <a:pt x="18807" y="33568"/>
                  <a:pt x="13964" y="37672"/>
                </a:cubicBezTo>
              </a:path>
              <a:path w="21600" h="37672" stroke="0" extrusionOk="0">
                <a:moveTo>
                  <a:pt x="4172" y="-1"/>
                </a:moveTo>
                <a:cubicBezTo>
                  <a:pt x="14298" y="1993"/>
                  <a:pt x="21600" y="10872"/>
                  <a:pt x="21600" y="21193"/>
                </a:cubicBezTo>
                <a:cubicBezTo>
                  <a:pt x="21600" y="27541"/>
                  <a:pt x="18807" y="33568"/>
                  <a:pt x="13964" y="37672"/>
                </a:cubicBezTo>
                <a:lnTo>
                  <a:pt x="0" y="2119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33142" name="Line 21"/>
          <p:cNvSpPr>
            <a:spLocks noChangeShapeType="1"/>
          </p:cNvSpPr>
          <p:nvPr/>
        </p:nvSpPr>
        <p:spPr bwMode="auto">
          <a:xfrm rot="16200000" flipV="1">
            <a:off x="2124075" y="45561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43" name="Line 22"/>
          <p:cNvSpPr>
            <a:spLocks noChangeShapeType="1"/>
          </p:cNvSpPr>
          <p:nvPr/>
        </p:nvSpPr>
        <p:spPr bwMode="auto">
          <a:xfrm rot="16200000" flipV="1">
            <a:off x="2819400" y="53451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44" name="Oval 23"/>
          <p:cNvSpPr>
            <a:spLocks noChangeArrowheads="1"/>
          </p:cNvSpPr>
          <p:nvPr/>
        </p:nvSpPr>
        <p:spPr bwMode="auto">
          <a:xfrm>
            <a:off x="2438400" y="49641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5096" name="Oval 24"/>
          <p:cNvSpPr>
            <a:spLocks noChangeArrowheads="1"/>
          </p:cNvSpPr>
          <p:nvPr/>
        </p:nvSpPr>
        <p:spPr bwMode="auto">
          <a:xfrm>
            <a:off x="1600200" y="4038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33146" name="Line 25"/>
          <p:cNvSpPr>
            <a:spLocks noChangeShapeType="1"/>
          </p:cNvSpPr>
          <p:nvPr/>
        </p:nvSpPr>
        <p:spPr bwMode="auto">
          <a:xfrm flipV="1">
            <a:off x="2133600" y="53451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47" name="Oval 26"/>
          <p:cNvSpPr>
            <a:spLocks noChangeArrowheads="1"/>
          </p:cNvSpPr>
          <p:nvPr/>
        </p:nvSpPr>
        <p:spPr bwMode="auto">
          <a:xfrm>
            <a:off x="1838325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5099" name="Line 27"/>
          <p:cNvSpPr>
            <a:spLocks noChangeShapeType="1"/>
          </p:cNvSpPr>
          <p:nvPr/>
        </p:nvSpPr>
        <p:spPr bwMode="auto">
          <a:xfrm flipV="1">
            <a:off x="6924675" y="53451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100" name="Oval 28"/>
          <p:cNvSpPr>
            <a:spLocks noChangeArrowheads="1"/>
          </p:cNvSpPr>
          <p:nvPr/>
        </p:nvSpPr>
        <p:spPr bwMode="auto">
          <a:xfrm>
            <a:off x="6629400" y="58023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7924800" y="40386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smallest = 6</a:t>
            </a:r>
          </a:p>
        </p:txBody>
      </p:sp>
      <p:sp>
        <p:nvSpPr>
          <p:cNvPr id="515102" name="Oval 30"/>
          <p:cNvSpPr>
            <a:spLocks noChangeArrowheads="1"/>
          </p:cNvSpPr>
          <p:nvPr/>
        </p:nvSpPr>
        <p:spPr bwMode="auto">
          <a:xfrm>
            <a:off x="6553200" y="41910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5103" name="Line 31"/>
          <p:cNvSpPr>
            <a:spLocks noChangeShapeType="1"/>
          </p:cNvSpPr>
          <p:nvPr/>
        </p:nvSpPr>
        <p:spPr bwMode="auto">
          <a:xfrm flipV="1">
            <a:off x="6629400" y="5791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104" name="Line 32"/>
          <p:cNvSpPr>
            <a:spLocks noChangeShapeType="1"/>
          </p:cNvSpPr>
          <p:nvPr/>
        </p:nvSpPr>
        <p:spPr bwMode="auto">
          <a:xfrm>
            <a:off x="6629400" y="5791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5105" name="Text Box 33"/>
          <p:cNvSpPr txBox="1">
            <a:spLocks noChangeArrowheads="1"/>
          </p:cNvSpPr>
          <p:nvPr/>
        </p:nvSpPr>
        <p:spPr bwMode="auto">
          <a:xfrm>
            <a:off x="5867400" y="62626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delete leaf node</a:t>
            </a:r>
          </a:p>
        </p:txBody>
      </p:sp>
      <p:sp>
        <p:nvSpPr>
          <p:cNvPr id="515106" name="Oval 34"/>
          <p:cNvSpPr>
            <a:spLocks noChangeArrowheads="1"/>
          </p:cNvSpPr>
          <p:nvPr/>
        </p:nvSpPr>
        <p:spPr bwMode="auto">
          <a:xfrm>
            <a:off x="6781800" y="53340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15108" name="AutoShape 36"/>
          <p:cNvSpPr>
            <a:spLocks noChangeArrowheads="1"/>
          </p:cNvSpPr>
          <p:nvPr/>
        </p:nvSpPr>
        <p:spPr bwMode="auto">
          <a:xfrm rot="5400000">
            <a:off x="4191000" y="4876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5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9" grpId="0" animBg="1"/>
      <p:bldP spid="515084" grpId="0" animBg="1"/>
      <p:bldP spid="515085" grpId="0" animBg="1"/>
      <p:bldP spid="515086" grpId="0"/>
      <p:bldP spid="515087" grpId="0" animBg="1"/>
      <p:bldP spid="515088" grpId="0" animBg="1"/>
      <p:bldP spid="515089" grpId="0" animBg="1"/>
      <p:bldP spid="515090" grpId="0" animBg="1"/>
      <p:bldP spid="515091" grpId="0" animBg="1"/>
      <p:bldP spid="515092" grpId="0" animBg="1"/>
      <p:bldP spid="515096" grpId="0" animBg="1"/>
      <p:bldP spid="515099" grpId="0" animBg="1"/>
      <p:bldP spid="515100" grpId="0" animBg="1"/>
      <p:bldP spid="515101" grpId="0"/>
      <p:bldP spid="515102" grpId="0" animBg="1"/>
      <p:bldP spid="515103" grpId="0" animBg="1"/>
      <p:bldP spid="515104" grpId="0" animBg="1"/>
      <p:bldP spid="515105" grpId="0"/>
      <p:bldP spid="515106" grpId="0" animBg="1"/>
      <p:bldP spid="51510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EF2C1A-9102-4F8A-B149-2530555FCC5F}" type="slidenum">
              <a:rPr lang="zh-TW" altLang="en-US" smtClean="0">
                <a:ea typeface="新細明體" charset="-120"/>
              </a:rPr>
              <a:pPr eaLnBrk="1" hangingPunct="1"/>
              <a:t>89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6098" name="Freeform 2"/>
          <p:cNvSpPr>
            <a:spLocks/>
          </p:cNvSpPr>
          <p:nvPr/>
        </p:nvSpPr>
        <p:spPr bwMode="auto">
          <a:xfrm>
            <a:off x="6324600" y="4435475"/>
            <a:ext cx="2297113" cy="2422525"/>
          </a:xfrm>
          <a:custGeom>
            <a:avLst/>
            <a:gdLst/>
            <a:ahLst/>
            <a:cxnLst>
              <a:cxn ang="0">
                <a:pos x="631" y="41"/>
              </a:cxn>
              <a:cxn ang="0">
                <a:pos x="530" y="78"/>
              </a:cxn>
              <a:cxn ang="0">
                <a:pos x="475" y="115"/>
              </a:cxn>
              <a:cxn ang="0">
                <a:pos x="439" y="169"/>
              </a:cxn>
              <a:cxn ang="0">
                <a:pos x="375" y="243"/>
              </a:cxn>
              <a:cxn ang="0">
                <a:pos x="338" y="307"/>
              </a:cxn>
              <a:cxn ang="0">
                <a:pos x="311" y="343"/>
              </a:cxn>
              <a:cxn ang="0">
                <a:pos x="292" y="361"/>
              </a:cxn>
              <a:cxn ang="0">
                <a:pos x="219" y="435"/>
              </a:cxn>
              <a:cxn ang="0">
                <a:pos x="137" y="535"/>
              </a:cxn>
              <a:cxn ang="0">
                <a:pos x="91" y="608"/>
              </a:cxn>
              <a:cxn ang="0">
                <a:pos x="64" y="663"/>
              </a:cxn>
              <a:cxn ang="0">
                <a:pos x="0" y="782"/>
              </a:cxn>
              <a:cxn ang="0">
                <a:pos x="36" y="1102"/>
              </a:cxn>
              <a:cxn ang="0">
                <a:pos x="55" y="1120"/>
              </a:cxn>
              <a:cxn ang="0">
                <a:pos x="73" y="1148"/>
              </a:cxn>
              <a:cxn ang="0">
                <a:pos x="274" y="1340"/>
              </a:cxn>
              <a:cxn ang="0">
                <a:pos x="384" y="1395"/>
              </a:cxn>
              <a:cxn ang="0">
                <a:pos x="503" y="1404"/>
              </a:cxn>
              <a:cxn ang="0">
                <a:pos x="585" y="1431"/>
              </a:cxn>
              <a:cxn ang="0">
                <a:pos x="612" y="1440"/>
              </a:cxn>
              <a:cxn ang="0">
                <a:pos x="640" y="1449"/>
              </a:cxn>
              <a:cxn ang="0">
                <a:pos x="951" y="1468"/>
              </a:cxn>
              <a:cxn ang="0">
                <a:pos x="1033" y="1431"/>
              </a:cxn>
              <a:cxn ang="0">
                <a:pos x="1152" y="1358"/>
              </a:cxn>
              <a:cxn ang="0">
                <a:pos x="1216" y="1294"/>
              </a:cxn>
              <a:cxn ang="0">
                <a:pos x="1252" y="1230"/>
              </a:cxn>
              <a:cxn ang="0">
                <a:pos x="1307" y="1184"/>
              </a:cxn>
              <a:cxn ang="0">
                <a:pos x="1326" y="1148"/>
              </a:cxn>
              <a:cxn ang="0">
                <a:pos x="1371" y="1093"/>
              </a:cxn>
              <a:cxn ang="0">
                <a:pos x="1417" y="1001"/>
              </a:cxn>
              <a:cxn ang="0">
                <a:pos x="1335" y="462"/>
              </a:cxn>
              <a:cxn ang="0">
                <a:pos x="1225" y="325"/>
              </a:cxn>
              <a:cxn ang="0">
                <a:pos x="1152" y="270"/>
              </a:cxn>
              <a:cxn ang="0">
                <a:pos x="1024" y="179"/>
              </a:cxn>
              <a:cxn ang="0">
                <a:pos x="832" y="51"/>
              </a:cxn>
              <a:cxn ang="0">
                <a:pos x="631" y="41"/>
              </a:cxn>
            </a:cxnLst>
            <a:rect l="0" t="0" r="r" b="b"/>
            <a:pathLst>
              <a:path w="1447" h="1526">
                <a:moveTo>
                  <a:pt x="631" y="41"/>
                </a:moveTo>
                <a:cubicBezTo>
                  <a:pt x="593" y="55"/>
                  <a:pt x="571" y="70"/>
                  <a:pt x="530" y="78"/>
                </a:cubicBezTo>
                <a:cubicBezTo>
                  <a:pt x="512" y="90"/>
                  <a:pt x="493" y="103"/>
                  <a:pt x="475" y="115"/>
                </a:cubicBezTo>
                <a:cubicBezTo>
                  <a:pt x="457" y="127"/>
                  <a:pt x="451" y="151"/>
                  <a:pt x="439" y="169"/>
                </a:cubicBezTo>
                <a:cubicBezTo>
                  <a:pt x="421" y="195"/>
                  <a:pt x="393" y="217"/>
                  <a:pt x="375" y="243"/>
                </a:cubicBezTo>
                <a:cubicBezTo>
                  <a:pt x="361" y="263"/>
                  <a:pt x="352" y="287"/>
                  <a:pt x="338" y="307"/>
                </a:cubicBezTo>
                <a:cubicBezTo>
                  <a:pt x="329" y="319"/>
                  <a:pt x="321" y="332"/>
                  <a:pt x="311" y="343"/>
                </a:cubicBezTo>
                <a:cubicBezTo>
                  <a:pt x="305" y="350"/>
                  <a:pt x="297" y="354"/>
                  <a:pt x="292" y="361"/>
                </a:cubicBezTo>
                <a:cubicBezTo>
                  <a:pt x="238" y="433"/>
                  <a:pt x="282" y="403"/>
                  <a:pt x="219" y="435"/>
                </a:cubicBezTo>
                <a:cubicBezTo>
                  <a:pt x="195" y="472"/>
                  <a:pt x="161" y="498"/>
                  <a:pt x="137" y="535"/>
                </a:cubicBezTo>
                <a:cubicBezTo>
                  <a:pt x="126" y="568"/>
                  <a:pt x="112" y="582"/>
                  <a:pt x="91" y="608"/>
                </a:cubicBezTo>
                <a:cubicBezTo>
                  <a:pt x="48" y="661"/>
                  <a:pt x="93" y="611"/>
                  <a:pt x="64" y="663"/>
                </a:cubicBezTo>
                <a:cubicBezTo>
                  <a:pt x="39" y="708"/>
                  <a:pt x="16" y="733"/>
                  <a:pt x="0" y="782"/>
                </a:cubicBezTo>
                <a:cubicBezTo>
                  <a:pt x="0" y="788"/>
                  <a:pt x="0" y="1031"/>
                  <a:pt x="36" y="1102"/>
                </a:cubicBezTo>
                <a:cubicBezTo>
                  <a:pt x="40" y="1110"/>
                  <a:pt x="50" y="1113"/>
                  <a:pt x="55" y="1120"/>
                </a:cubicBezTo>
                <a:cubicBezTo>
                  <a:pt x="62" y="1129"/>
                  <a:pt x="68" y="1138"/>
                  <a:pt x="73" y="1148"/>
                </a:cubicBezTo>
                <a:cubicBezTo>
                  <a:pt x="118" y="1239"/>
                  <a:pt x="188" y="1290"/>
                  <a:pt x="274" y="1340"/>
                </a:cubicBezTo>
                <a:cubicBezTo>
                  <a:pt x="304" y="1358"/>
                  <a:pt x="349" y="1390"/>
                  <a:pt x="384" y="1395"/>
                </a:cubicBezTo>
                <a:cubicBezTo>
                  <a:pt x="423" y="1400"/>
                  <a:pt x="463" y="1401"/>
                  <a:pt x="503" y="1404"/>
                </a:cubicBezTo>
                <a:cubicBezTo>
                  <a:pt x="567" y="1425"/>
                  <a:pt x="540" y="1416"/>
                  <a:pt x="585" y="1431"/>
                </a:cubicBezTo>
                <a:cubicBezTo>
                  <a:pt x="594" y="1434"/>
                  <a:pt x="603" y="1437"/>
                  <a:pt x="612" y="1440"/>
                </a:cubicBezTo>
                <a:cubicBezTo>
                  <a:pt x="621" y="1443"/>
                  <a:pt x="640" y="1449"/>
                  <a:pt x="640" y="1449"/>
                </a:cubicBezTo>
                <a:cubicBezTo>
                  <a:pt x="713" y="1526"/>
                  <a:pt x="883" y="1470"/>
                  <a:pt x="951" y="1468"/>
                </a:cubicBezTo>
                <a:cubicBezTo>
                  <a:pt x="990" y="1455"/>
                  <a:pt x="990" y="1441"/>
                  <a:pt x="1033" y="1431"/>
                </a:cubicBezTo>
                <a:cubicBezTo>
                  <a:pt x="1075" y="1401"/>
                  <a:pt x="1105" y="1373"/>
                  <a:pt x="1152" y="1358"/>
                </a:cubicBezTo>
                <a:cubicBezTo>
                  <a:pt x="1172" y="1328"/>
                  <a:pt x="1186" y="1314"/>
                  <a:pt x="1216" y="1294"/>
                </a:cubicBezTo>
                <a:cubicBezTo>
                  <a:pt x="1223" y="1280"/>
                  <a:pt x="1239" y="1243"/>
                  <a:pt x="1252" y="1230"/>
                </a:cubicBezTo>
                <a:cubicBezTo>
                  <a:pt x="1297" y="1186"/>
                  <a:pt x="1265" y="1242"/>
                  <a:pt x="1307" y="1184"/>
                </a:cubicBezTo>
                <a:cubicBezTo>
                  <a:pt x="1315" y="1173"/>
                  <a:pt x="1318" y="1159"/>
                  <a:pt x="1326" y="1148"/>
                </a:cubicBezTo>
                <a:cubicBezTo>
                  <a:pt x="1376" y="1078"/>
                  <a:pt x="1333" y="1159"/>
                  <a:pt x="1371" y="1093"/>
                </a:cubicBezTo>
                <a:cubicBezTo>
                  <a:pt x="1389" y="1062"/>
                  <a:pt x="1398" y="1031"/>
                  <a:pt x="1417" y="1001"/>
                </a:cubicBezTo>
                <a:cubicBezTo>
                  <a:pt x="1412" y="786"/>
                  <a:pt x="1447" y="630"/>
                  <a:pt x="1335" y="462"/>
                </a:cubicBezTo>
                <a:cubicBezTo>
                  <a:pt x="1320" y="399"/>
                  <a:pt x="1272" y="366"/>
                  <a:pt x="1225" y="325"/>
                </a:cubicBezTo>
                <a:cubicBezTo>
                  <a:pt x="1160" y="268"/>
                  <a:pt x="1205" y="288"/>
                  <a:pt x="1152" y="270"/>
                </a:cubicBezTo>
                <a:cubicBezTo>
                  <a:pt x="1117" y="236"/>
                  <a:pt x="1071" y="195"/>
                  <a:pt x="1024" y="179"/>
                </a:cubicBezTo>
                <a:cubicBezTo>
                  <a:pt x="970" y="122"/>
                  <a:pt x="909" y="70"/>
                  <a:pt x="832" y="51"/>
                </a:cubicBezTo>
                <a:cubicBezTo>
                  <a:pt x="756" y="0"/>
                  <a:pt x="815" y="31"/>
                  <a:pt x="631" y="41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0999"/>
                </a:schemeClr>
              </a:gs>
              <a:gs pos="50000">
                <a:srgbClr val="66CCFF">
                  <a:alpha val="25000"/>
                </a:srgbClr>
              </a:gs>
              <a:gs pos="100000">
                <a:schemeClr val="hlink">
                  <a:alpha val="50999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Delete Node: Case 3</a:t>
            </a:r>
          </a:p>
        </p:txBody>
      </p:sp>
      <p:sp>
        <p:nvSpPr>
          <p:cNvPr id="1341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If the </a:t>
            </a:r>
            <a:r>
              <a:rPr lang="en-US" altLang="zh-TW" dirty="0" err="1">
                <a:ea typeface="新細明體" charset="-120"/>
              </a:rPr>
              <a:t>inorder</a:t>
            </a:r>
            <a:r>
              <a:rPr lang="en-US" altLang="zh-TW" dirty="0">
                <a:ea typeface="新細明體" charset="-120"/>
              </a:rPr>
              <a:t> successor or predecessor has a child, delete it in turn with the same steps in case 2.</a:t>
            </a: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134150" name="Oval 5"/>
          <p:cNvSpPr>
            <a:spLocks noChangeArrowheads="1"/>
          </p:cNvSpPr>
          <p:nvPr/>
        </p:nvSpPr>
        <p:spPr bwMode="auto">
          <a:xfrm>
            <a:off x="1760538" y="3878263"/>
            <a:ext cx="446087" cy="4445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134151" name="Line 6"/>
          <p:cNvSpPr>
            <a:spLocks noChangeShapeType="1"/>
          </p:cNvSpPr>
          <p:nvPr/>
        </p:nvSpPr>
        <p:spPr bwMode="auto">
          <a:xfrm flipV="1">
            <a:off x="1438275" y="42513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03" name="Line 7"/>
          <p:cNvSpPr>
            <a:spLocks noChangeShapeType="1"/>
          </p:cNvSpPr>
          <p:nvPr/>
        </p:nvSpPr>
        <p:spPr bwMode="auto">
          <a:xfrm rot="16200000" flipV="1">
            <a:off x="6924675" y="42513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53" name="Oval 8"/>
          <p:cNvSpPr>
            <a:spLocks noChangeArrowheads="1"/>
          </p:cNvSpPr>
          <p:nvPr/>
        </p:nvSpPr>
        <p:spPr bwMode="auto">
          <a:xfrm>
            <a:off x="466725" y="54975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134154" name="Line 9"/>
          <p:cNvSpPr>
            <a:spLocks noChangeShapeType="1"/>
          </p:cNvSpPr>
          <p:nvPr/>
        </p:nvSpPr>
        <p:spPr bwMode="auto">
          <a:xfrm flipV="1">
            <a:off x="830263" y="50403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55" name="Oval 10"/>
          <p:cNvSpPr>
            <a:spLocks noChangeArrowheads="1"/>
          </p:cNvSpPr>
          <p:nvPr/>
        </p:nvSpPr>
        <p:spPr bwMode="auto">
          <a:xfrm>
            <a:off x="1152525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134156" name="Oval 11"/>
          <p:cNvSpPr>
            <a:spLocks noChangeArrowheads="1"/>
          </p:cNvSpPr>
          <p:nvPr/>
        </p:nvSpPr>
        <p:spPr bwMode="auto">
          <a:xfrm>
            <a:off x="3133725" y="54975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 rot="16200000" flipV="1">
            <a:off x="7620000" y="50403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09" name="Oval 13"/>
          <p:cNvSpPr>
            <a:spLocks noChangeArrowheads="1"/>
          </p:cNvSpPr>
          <p:nvPr/>
        </p:nvSpPr>
        <p:spPr bwMode="auto">
          <a:xfrm>
            <a:off x="7239000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3962400" y="40386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After calling delete(5)</a:t>
            </a:r>
          </a:p>
        </p:txBody>
      </p:sp>
      <p:sp>
        <p:nvSpPr>
          <p:cNvPr id="516111" name="Line 15"/>
          <p:cNvSpPr>
            <a:spLocks noChangeShapeType="1"/>
          </p:cNvSpPr>
          <p:nvPr/>
        </p:nvSpPr>
        <p:spPr bwMode="auto">
          <a:xfrm flipV="1">
            <a:off x="6229350" y="4251325"/>
            <a:ext cx="398463" cy="484188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12" name="Oval 16"/>
          <p:cNvSpPr>
            <a:spLocks noChangeArrowheads="1"/>
          </p:cNvSpPr>
          <p:nvPr/>
        </p:nvSpPr>
        <p:spPr bwMode="auto">
          <a:xfrm>
            <a:off x="5257800" y="5497513"/>
            <a:ext cx="446088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516113" name="Line 17"/>
          <p:cNvSpPr>
            <a:spLocks noChangeShapeType="1"/>
          </p:cNvSpPr>
          <p:nvPr/>
        </p:nvSpPr>
        <p:spPr bwMode="auto">
          <a:xfrm flipV="1">
            <a:off x="5621338" y="5040313"/>
            <a:ext cx="398462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14" name="Oval 18"/>
          <p:cNvSpPr>
            <a:spLocks noChangeArrowheads="1"/>
          </p:cNvSpPr>
          <p:nvPr/>
        </p:nvSpPr>
        <p:spPr bwMode="auto">
          <a:xfrm>
            <a:off x="5943600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516115" name="Oval 19"/>
          <p:cNvSpPr>
            <a:spLocks noChangeArrowheads="1"/>
          </p:cNvSpPr>
          <p:nvPr/>
        </p:nvSpPr>
        <p:spPr bwMode="auto">
          <a:xfrm>
            <a:off x="7924800" y="5497513"/>
            <a:ext cx="447675" cy="446087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516116" name="Arc 20"/>
          <p:cNvSpPr>
            <a:spLocks/>
          </p:cNvSpPr>
          <p:nvPr/>
        </p:nvSpPr>
        <p:spPr bwMode="auto">
          <a:xfrm rot="18235507" flipV="1">
            <a:off x="7195343" y="3812382"/>
            <a:ext cx="677863" cy="1295400"/>
          </a:xfrm>
          <a:custGeom>
            <a:avLst/>
            <a:gdLst>
              <a:gd name="T0" fmla="*/ 4108854 w 21600"/>
              <a:gd name="T1" fmla="*/ 0 h 37672"/>
              <a:gd name="T2" fmla="*/ 13752647 w 21600"/>
              <a:gd name="T3" fmla="*/ 44543988 h 37672"/>
              <a:gd name="T4" fmla="*/ 0 w 21600"/>
              <a:gd name="T5" fmla="*/ 25058932 h 37672"/>
              <a:gd name="T6" fmla="*/ 0 60000 65536"/>
              <a:gd name="T7" fmla="*/ 0 60000 65536"/>
              <a:gd name="T8" fmla="*/ 0 60000 65536"/>
              <a:gd name="T9" fmla="*/ 0 w 21600"/>
              <a:gd name="T10" fmla="*/ 0 h 37672"/>
              <a:gd name="T11" fmla="*/ 21600 w 21600"/>
              <a:gd name="T12" fmla="*/ 37672 h 37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672" fill="none" extrusionOk="0">
                <a:moveTo>
                  <a:pt x="4172" y="-1"/>
                </a:moveTo>
                <a:cubicBezTo>
                  <a:pt x="14298" y="1993"/>
                  <a:pt x="21600" y="10872"/>
                  <a:pt x="21600" y="21193"/>
                </a:cubicBezTo>
                <a:cubicBezTo>
                  <a:pt x="21600" y="27541"/>
                  <a:pt x="18807" y="33568"/>
                  <a:pt x="13964" y="37672"/>
                </a:cubicBezTo>
              </a:path>
              <a:path w="21600" h="37672" stroke="0" extrusionOk="0">
                <a:moveTo>
                  <a:pt x="4172" y="-1"/>
                </a:moveTo>
                <a:cubicBezTo>
                  <a:pt x="14298" y="1993"/>
                  <a:pt x="21600" y="10872"/>
                  <a:pt x="21600" y="21193"/>
                </a:cubicBezTo>
                <a:cubicBezTo>
                  <a:pt x="21600" y="27541"/>
                  <a:pt x="18807" y="33568"/>
                  <a:pt x="13964" y="37672"/>
                </a:cubicBezTo>
                <a:lnTo>
                  <a:pt x="0" y="2119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34166" name="Line 21"/>
          <p:cNvSpPr>
            <a:spLocks noChangeShapeType="1"/>
          </p:cNvSpPr>
          <p:nvPr/>
        </p:nvSpPr>
        <p:spPr bwMode="auto">
          <a:xfrm rot="16200000" flipV="1">
            <a:off x="2124075" y="4251325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67" name="Line 22"/>
          <p:cNvSpPr>
            <a:spLocks noChangeShapeType="1"/>
          </p:cNvSpPr>
          <p:nvPr/>
        </p:nvSpPr>
        <p:spPr bwMode="auto">
          <a:xfrm rot="16200000" flipV="1">
            <a:off x="2819400" y="5040313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68" name="Oval 23"/>
          <p:cNvSpPr>
            <a:spLocks noChangeArrowheads="1"/>
          </p:cNvSpPr>
          <p:nvPr/>
        </p:nvSpPr>
        <p:spPr bwMode="auto">
          <a:xfrm>
            <a:off x="2438400" y="4659313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516120" name="Oval 24"/>
          <p:cNvSpPr>
            <a:spLocks noChangeArrowheads="1"/>
          </p:cNvSpPr>
          <p:nvPr/>
        </p:nvSpPr>
        <p:spPr bwMode="auto">
          <a:xfrm>
            <a:off x="1600200" y="37338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34170" name="Line 25"/>
          <p:cNvSpPr>
            <a:spLocks noChangeShapeType="1"/>
          </p:cNvSpPr>
          <p:nvPr/>
        </p:nvSpPr>
        <p:spPr bwMode="auto">
          <a:xfrm flipV="1">
            <a:off x="2133600" y="50403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22" name="Line 26"/>
          <p:cNvSpPr>
            <a:spLocks noChangeShapeType="1"/>
          </p:cNvSpPr>
          <p:nvPr/>
        </p:nvSpPr>
        <p:spPr bwMode="auto">
          <a:xfrm flipV="1">
            <a:off x="6924675" y="5040313"/>
            <a:ext cx="398463" cy="484187"/>
          </a:xfrm>
          <a:prstGeom prst="line">
            <a:avLst/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23" name="Oval 27"/>
          <p:cNvSpPr>
            <a:spLocks noChangeArrowheads="1"/>
          </p:cNvSpPr>
          <p:nvPr/>
        </p:nvSpPr>
        <p:spPr bwMode="auto">
          <a:xfrm>
            <a:off x="6629400" y="5497513"/>
            <a:ext cx="447675" cy="446087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7924800" y="37338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smallest = 6</a:t>
            </a:r>
          </a:p>
        </p:txBody>
      </p:sp>
      <p:sp>
        <p:nvSpPr>
          <p:cNvPr id="516125" name="Oval 29"/>
          <p:cNvSpPr>
            <a:spLocks noChangeArrowheads="1"/>
          </p:cNvSpPr>
          <p:nvPr/>
        </p:nvSpPr>
        <p:spPr bwMode="auto">
          <a:xfrm>
            <a:off x="6553200" y="3886200"/>
            <a:ext cx="447675" cy="446088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6126" name="Line 30"/>
          <p:cNvSpPr>
            <a:spLocks noChangeShapeType="1"/>
          </p:cNvSpPr>
          <p:nvPr/>
        </p:nvSpPr>
        <p:spPr bwMode="auto">
          <a:xfrm flipV="1">
            <a:off x="6629400" y="54864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27" name="Line 31"/>
          <p:cNvSpPr>
            <a:spLocks noChangeShapeType="1"/>
          </p:cNvSpPr>
          <p:nvPr/>
        </p:nvSpPr>
        <p:spPr bwMode="auto">
          <a:xfrm>
            <a:off x="6629400" y="54864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77" name="Oval 32"/>
          <p:cNvSpPr>
            <a:spLocks noChangeArrowheads="1"/>
          </p:cNvSpPr>
          <p:nvPr/>
        </p:nvSpPr>
        <p:spPr bwMode="auto">
          <a:xfrm>
            <a:off x="2514600" y="63246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34178" name="Line 33"/>
          <p:cNvSpPr>
            <a:spLocks noChangeShapeType="1"/>
          </p:cNvSpPr>
          <p:nvPr/>
        </p:nvSpPr>
        <p:spPr bwMode="auto">
          <a:xfrm rot="16200000" flipV="1">
            <a:off x="2200275" y="5867400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4179" name="Oval 34"/>
          <p:cNvSpPr>
            <a:spLocks noChangeArrowheads="1"/>
          </p:cNvSpPr>
          <p:nvPr/>
        </p:nvSpPr>
        <p:spPr bwMode="auto">
          <a:xfrm>
            <a:off x="1828800" y="5499100"/>
            <a:ext cx="444500" cy="4445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516131" name="Oval 35"/>
          <p:cNvSpPr>
            <a:spLocks noChangeArrowheads="1"/>
          </p:cNvSpPr>
          <p:nvPr/>
        </p:nvSpPr>
        <p:spPr bwMode="auto">
          <a:xfrm>
            <a:off x="7315200" y="6324600"/>
            <a:ext cx="447675" cy="446088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516132" name="Line 36"/>
          <p:cNvSpPr>
            <a:spLocks noChangeShapeType="1"/>
          </p:cNvSpPr>
          <p:nvPr/>
        </p:nvSpPr>
        <p:spPr bwMode="auto">
          <a:xfrm rot="16200000" flipV="1">
            <a:off x="7000875" y="5867400"/>
            <a:ext cx="466725" cy="4667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delete node that has 1 child</a:t>
            </a:r>
          </a:p>
        </p:txBody>
      </p:sp>
      <p:sp>
        <p:nvSpPr>
          <p:cNvPr id="516134" name="Line 38"/>
          <p:cNvSpPr>
            <a:spLocks noChangeShapeType="1"/>
          </p:cNvSpPr>
          <p:nvPr/>
        </p:nvSpPr>
        <p:spPr bwMode="auto">
          <a:xfrm flipV="1">
            <a:off x="7467600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6136" name="AutoShape 40"/>
          <p:cNvSpPr>
            <a:spLocks noChangeArrowheads="1"/>
          </p:cNvSpPr>
          <p:nvPr/>
        </p:nvSpPr>
        <p:spPr bwMode="auto">
          <a:xfrm rot="5400000">
            <a:off x="4191000" y="4572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3" grpId="0" animBg="1"/>
      <p:bldP spid="516108" grpId="0" animBg="1"/>
      <p:bldP spid="516109" grpId="0" animBg="1"/>
      <p:bldP spid="516110" grpId="0"/>
      <p:bldP spid="516111" grpId="0" animBg="1"/>
      <p:bldP spid="516112" grpId="0" animBg="1"/>
      <p:bldP spid="516113" grpId="0" animBg="1"/>
      <p:bldP spid="516114" grpId="0" animBg="1"/>
      <p:bldP spid="516115" grpId="0" animBg="1"/>
      <p:bldP spid="516116" grpId="0" animBg="1"/>
      <p:bldP spid="516120" grpId="0" animBg="1"/>
      <p:bldP spid="516122" grpId="0" animBg="1"/>
      <p:bldP spid="516123" grpId="0" animBg="1"/>
      <p:bldP spid="516124" grpId="0"/>
      <p:bldP spid="516125" grpId="0" animBg="1"/>
      <p:bldP spid="516126" grpId="0" animBg="1"/>
      <p:bldP spid="516127" grpId="0" animBg="1"/>
      <p:bldP spid="516131" grpId="0" animBg="1"/>
      <p:bldP spid="516132" grpId="0" animBg="1"/>
      <p:bldP spid="516133" grpId="0"/>
      <p:bldP spid="516134" grpId="0" animBg="1"/>
      <p:bldP spid="516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E958AC-E996-4861-BB08-09618685C26E}" type="slidenum">
              <a:rPr lang="zh-TW" altLang="en-US" smtClean="0">
                <a:ea typeface="新細明體" charset="-120"/>
              </a:rPr>
              <a:pPr eaLnBrk="1" hangingPunct="1"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5843" name="AutoShape 24"/>
          <p:cNvSpPr>
            <a:spLocks noChangeArrowheads="1"/>
          </p:cNvSpPr>
          <p:nvPr/>
        </p:nvSpPr>
        <p:spPr bwMode="auto">
          <a:xfrm rot="10800000">
            <a:off x="3124200" y="4648200"/>
            <a:ext cx="2286000" cy="1828800"/>
          </a:xfrm>
          <a:custGeom>
            <a:avLst/>
            <a:gdLst>
              <a:gd name="T0" fmla="*/ 181675181 w 21600"/>
              <a:gd name="T1" fmla="*/ 77419193 h 21600"/>
              <a:gd name="T2" fmla="*/ 120967509 w 21600"/>
              <a:gd name="T3" fmla="*/ 154838386 h 21600"/>
              <a:gd name="T4" fmla="*/ 60259705 w 21600"/>
              <a:gd name="T5" fmla="*/ 77419193 h 21600"/>
              <a:gd name="T6" fmla="*/ 1209675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Left</a:t>
            </a:r>
          </a:p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subtree</a:t>
            </a:r>
          </a:p>
        </p:txBody>
      </p:sp>
      <p:sp>
        <p:nvSpPr>
          <p:cNvPr id="35844" name="AutoShape 25"/>
          <p:cNvSpPr>
            <a:spLocks noChangeArrowheads="1"/>
          </p:cNvSpPr>
          <p:nvPr/>
        </p:nvSpPr>
        <p:spPr bwMode="auto">
          <a:xfrm rot="10800000">
            <a:off x="5867400" y="4648200"/>
            <a:ext cx="2286000" cy="1828800"/>
          </a:xfrm>
          <a:custGeom>
            <a:avLst/>
            <a:gdLst>
              <a:gd name="T0" fmla="*/ 181675181 w 21600"/>
              <a:gd name="T1" fmla="*/ 77419193 h 21600"/>
              <a:gd name="T2" fmla="*/ 120967509 w 21600"/>
              <a:gd name="T3" fmla="*/ 154838386 h 21600"/>
              <a:gd name="T4" fmla="*/ 60259705 w 21600"/>
              <a:gd name="T5" fmla="*/ 77419193 h 21600"/>
              <a:gd name="T6" fmla="*/ 1209675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80 w 21600"/>
              <a:gd name="T13" fmla="*/ 7180 h 21600"/>
              <a:gd name="T14" fmla="*/ 14420 w 21600"/>
              <a:gd name="T15" fmla="*/ 14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60" y="21600"/>
                </a:lnTo>
                <a:lnTo>
                  <a:pt x="1084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3810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Right</a:t>
            </a:r>
          </a:p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subtree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Formation of Binary Trees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It contains 3 parts, namely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root node, left subtree, right subtree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For each subtree, it has 3 parts again (recursive definition)</a:t>
            </a:r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 flipV="1">
            <a:off x="4267200" y="3832225"/>
            <a:ext cx="1066800" cy="8159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rot="16200000" flipV="1">
            <a:off x="5943600" y="3603625"/>
            <a:ext cx="838200" cy="1295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5334000" y="3527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5850" name="Text Box 16"/>
          <p:cNvSpPr txBox="1">
            <a:spLocks noChangeArrowheads="1"/>
          </p:cNvSpPr>
          <p:nvPr/>
        </p:nvSpPr>
        <p:spPr bwMode="auto">
          <a:xfrm>
            <a:off x="5867400" y="3505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6D8385-BECE-47AE-9F6D-8F9D74031B38}" type="slidenum">
              <a:rPr lang="zh-TW" altLang="en-US" smtClean="0">
                <a:ea typeface="新細明體" charset="-120"/>
              </a:rPr>
              <a:pPr eaLnBrk="1" hangingPunct="1"/>
              <a:t>90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Tree to Binary Tree Conversion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CEC73B-1A90-4F86-A304-111DB0D44C2D}" type="slidenum">
              <a:rPr lang="zh-TW" altLang="en-US" smtClean="0">
                <a:ea typeface="新細明體" charset="-120"/>
              </a:rPr>
              <a:pPr eaLnBrk="1" hangingPunct="1"/>
              <a:t>91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tree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We go back to the very beginning problem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How to represent a general tree using binary tree?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Left Child Right Sibling Representation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V="1">
            <a:off x="5867400" y="2003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 rot="16200000" flipV="1">
            <a:off x="6858000" y="2003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6477000" y="1622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55626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74676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6705600" y="2079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64770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 flipV="1">
            <a:off x="67056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64770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 flipV="1">
            <a:off x="76962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V="1">
            <a:off x="4953000" y="3146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V="1">
            <a:off x="57912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V="1">
            <a:off x="5867400" y="4289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V="1">
            <a:off x="6705600" y="4365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 rot="16200000" flipV="1">
            <a:off x="6858000" y="4289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64" name="Oval 20"/>
          <p:cNvSpPr>
            <a:spLocks noChangeArrowheads="1"/>
          </p:cNvSpPr>
          <p:nvPr/>
        </p:nvSpPr>
        <p:spPr bwMode="auto">
          <a:xfrm>
            <a:off x="46482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85365" name="Oval 21"/>
          <p:cNvSpPr>
            <a:spLocks noChangeArrowheads="1"/>
          </p:cNvSpPr>
          <p:nvPr/>
        </p:nvSpPr>
        <p:spPr bwMode="auto">
          <a:xfrm>
            <a:off x="55626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74676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74676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85368" name="Oval 24"/>
          <p:cNvSpPr>
            <a:spLocks noChangeArrowheads="1"/>
          </p:cNvSpPr>
          <p:nvPr/>
        </p:nvSpPr>
        <p:spPr bwMode="auto">
          <a:xfrm>
            <a:off x="55626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64770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rot="16200000" flipV="1">
            <a:off x="7848600" y="3146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V="1">
            <a:off x="8686800" y="4365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5372" name="Oval 28"/>
          <p:cNvSpPr>
            <a:spLocks noChangeArrowheads="1"/>
          </p:cNvSpPr>
          <p:nvPr/>
        </p:nvSpPr>
        <p:spPr bwMode="auto">
          <a:xfrm>
            <a:off x="84582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84582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7010400" y="160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40DBC-4450-4799-9534-120CDED8FFB0}" type="slidenum">
              <a:rPr lang="zh-TW" altLang="en-US" smtClean="0">
                <a:ea typeface="新細明體" charset="-120"/>
              </a:rPr>
              <a:pPr eaLnBrk="1" hangingPunct="1"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Left Child Right Sibling</a:t>
            </a:r>
          </a:p>
        </p:txBody>
      </p:sp>
      <p:sp>
        <p:nvSpPr>
          <p:cNvPr id="186372" name="Line 3"/>
          <p:cNvSpPr>
            <a:spLocks noChangeShapeType="1"/>
          </p:cNvSpPr>
          <p:nvPr/>
        </p:nvSpPr>
        <p:spPr bwMode="auto">
          <a:xfrm flipV="1">
            <a:off x="5867400" y="2003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3" name="Line 4"/>
          <p:cNvSpPr>
            <a:spLocks noChangeShapeType="1"/>
          </p:cNvSpPr>
          <p:nvPr/>
        </p:nvSpPr>
        <p:spPr bwMode="auto">
          <a:xfrm flipH="1" flipV="1">
            <a:off x="6019800" y="297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4" name="Line 5"/>
          <p:cNvSpPr>
            <a:spLocks noChangeShapeType="1"/>
          </p:cNvSpPr>
          <p:nvPr/>
        </p:nvSpPr>
        <p:spPr bwMode="auto">
          <a:xfrm flipV="1">
            <a:off x="67056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5" name="Line 6"/>
          <p:cNvSpPr>
            <a:spLocks noChangeShapeType="1"/>
          </p:cNvSpPr>
          <p:nvPr/>
        </p:nvSpPr>
        <p:spPr bwMode="auto">
          <a:xfrm flipV="1">
            <a:off x="76962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6" name="Line 7"/>
          <p:cNvSpPr>
            <a:spLocks noChangeShapeType="1"/>
          </p:cNvSpPr>
          <p:nvPr/>
        </p:nvSpPr>
        <p:spPr bwMode="auto">
          <a:xfrm flipV="1">
            <a:off x="4953000" y="3146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7" name="Line 8"/>
          <p:cNvSpPr>
            <a:spLocks noChangeShapeType="1"/>
          </p:cNvSpPr>
          <p:nvPr/>
        </p:nvSpPr>
        <p:spPr bwMode="auto">
          <a:xfrm flipV="1">
            <a:off x="5867400" y="4289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8" name="Line 9"/>
          <p:cNvSpPr>
            <a:spLocks noChangeShapeType="1"/>
          </p:cNvSpPr>
          <p:nvPr/>
        </p:nvSpPr>
        <p:spPr bwMode="auto">
          <a:xfrm flipV="1">
            <a:off x="8686800" y="4365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79" name="Oval 10"/>
          <p:cNvSpPr>
            <a:spLocks noChangeArrowheads="1"/>
          </p:cNvSpPr>
          <p:nvPr/>
        </p:nvSpPr>
        <p:spPr bwMode="auto">
          <a:xfrm>
            <a:off x="84582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86380" name="Text Box 11"/>
          <p:cNvSpPr txBox="1">
            <a:spLocks noChangeArrowheads="1"/>
          </p:cNvSpPr>
          <p:nvPr/>
        </p:nvSpPr>
        <p:spPr bwMode="auto">
          <a:xfrm>
            <a:off x="7010400" y="160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86381" name="Line 12"/>
          <p:cNvSpPr>
            <a:spLocks noChangeShapeType="1"/>
          </p:cNvSpPr>
          <p:nvPr/>
        </p:nvSpPr>
        <p:spPr bwMode="auto">
          <a:xfrm flipV="1">
            <a:off x="1371600" y="2003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82" name="Line 13"/>
          <p:cNvSpPr>
            <a:spLocks noChangeShapeType="1"/>
          </p:cNvSpPr>
          <p:nvPr/>
        </p:nvSpPr>
        <p:spPr bwMode="auto">
          <a:xfrm rot="16200000" flipV="1">
            <a:off x="2362200" y="2003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83" name="Oval 14"/>
          <p:cNvSpPr>
            <a:spLocks noChangeArrowheads="1"/>
          </p:cNvSpPr>
          <p:nvPr/>
        </p:nvSpPr>
        <p:spPr bwMode="auto">
          <a:xfrm>
            <a:off x="1981200" y="1622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86384" name="Oval 15"/>
          <p:cNvSpPr>
            <a:spLocks noChangeArrowheads="1"/>
          </p:cNvSpPr>
          <p:nvPr/>
        </p:nvSpPr>
        <p:spPr bwMode="auto">
          <a:xfrm>
            <a:off x="10668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86385" name="Oval 16"/>
          <p:cNvSpPr>
            <a:spLocks noChangeArrowheads="1"/>
          </p:cNvSpPr>
          <p:nvPr/>
        </p:nvSpPr>
        <p:spPr bwMode="auto">
          <a:xfrm>
            <a:off x="29718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86386" name="Line 17"/>
          <p:cNvSpPr>
            <a:spLocks noChangeShapeType="1"/>
          </p:cNvSpPr>
          <p:nvPr/>
        </p:nvSpPr>
        <p:spPr bwMode="auto">
          <a:xfrm flipV="1">
            <a:off x="2209800" y="2079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87" name="Oval 18"/>
          <p:cNvSpPr>
            <a:spLocks noChangeArrowheads="1"/>
          </p:cNvSpPr>
          <p:nvPr/>
        </p:nvSpPr>
        <p:spPr bwMode="auto">
          <a:xfrm>
            <a:off x="19812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6388" name="Line 19"/>
          <p:cNvSpPr>
            <a:spLocks noChangeShapeType="1"/>
          </p:cNvSpPr>
          <p:nvPr/>
        </p:nvSpPr>
        <p:spPr bwMode="auto">
          <a:xfrm flipV="1">
            <a:off x="22098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89" name="Oval 20"/>
          <p:cNvSpPr>
            <a:spLocks noChangeArrowheads="1"/>
          </p:cNvSpPr>
          <p:nvPr/>
        </p:nvSpPr>
        <p:spPr bwMode="auto">
          <a:xfrm>
            <a:off x="19812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86390" name="Line 21"/>
          <p:cNvSpPr>
            <a:spLocks noChangeShapeType="1"/>
          </p:cNvSpPr>
          <p:nvPr/>
        </p:nvSpPr>
        <p:spPr bwMode="auto">
          <a:xfrm flipV="1">
            <a:off x="32004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1" name="Line 22"/>
          <p:cNvSpPr>
            <a:spLocks noChangeShapeType="1"/>
          </p:cNvSpPr>
          <p:nvPr/>
        </p:nvSpPr>
        <p:spPr bwMode="auto">
          <a:xfrm flipV="1">
            <a:off x="457200" y="3146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2" name="Line 23"/>
          <p:cNvSpPr>
            <a:spLocks noChangeShapeType="1"/>
          </p:cNvSpPr>
          <p:nvPr/>
        </p:nvSpPr>
        <p:spPr bwMode="auto">
          <a:xfrm flipV="1">
            <a:off x="1295400" y="3222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3" name="Line 24"/>
          <p:cNvSpPr>
            <a:spLocks noChangeShapeType="1"/>
          </p:cNvSpPr>
          <p:nvPr/>
        </p:nvSpPr>
        <p:spPr bwMode="auto">
          <a:xfrm flipV="1">
            <a:off x="1371600" y="4289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4" name="Line 25"/>
          <p:cNvSpPr>
            <a:spLocks noChangeShapeType="1"/>
          </p:cNvSpPr>
          <p:nvPr/>
        </p:nvSpPr>
        <p:spPr bwMode="auto">
          <a:xfrm flipV="1">
            <a:off x="2209800" y="4365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5" name="Line 26"/>
          <p:cNvSpPr>
            <a:spLocks noChangeShapeType="1"/>
          </p:cNvSpPr>
          <p:nvPr/>
        </p:nvSpPr>
        <p:spPr bwMode="auto">
          <a:xfrm rot="16200000" flipV="1">
            <a:off x="2362200" y="4289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396" name="Oval 27"/>
          <p:cNvSpPr>
            <a:spLocks noChangeArrowheads="1"/>
          </p:cNvSpPr>
          <p:nvPr/>
        </p:nvSpPr>
        <p:spPr bwMode="auto">
          <a:xfrm>
            <a:off x="1524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86397" name="Oval 28"/>
          <p:cNvSpPr>
            <a:spLocks noChangeArrowheads="1"/>
          </p:cNvSpPr>
          <p:nvPr/>
        </p:nvSpPr>
        <p:spPr bwMode="auto">
          <a:xfrm>
            <a:off x="10668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86398" name="Oval 29"/>
          <p:cNvSpPr>
            <a:spLocks noChangeArrowheads="1"/>
          </p:cNvSpPr>
          <p:nvPr/>
        </p:nvSpPr>
        <p:spPr bwMode="auto">
          <a:xfrm>
            <a:off x="29718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86399" name="Oval 30"/>
          <p:cNvSpPr>
            <a:spLocks noChangeArrowheads="1"/>
          </p:cNvSpPr>
          <p:nvPr/>
        </p:nvSpPr>
        <p:spPr bwMode="auto">
          <a:xfrm>
            <a:off x="29718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86400" name="Oval 31"/>
          <p:cNvSpPr>
            <a:spLocks noChangeArrowheads="1"/>
          </p:cNvSpPr>
          <p:nvPr/>
        </p:nvSpPr>
        <p:spPr bwMode="auto">
          <a:xfrm>
            <a:off x="10668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86401" name="Oval 32"/>
          <p:cNvSpPr>
            <a:spLocks noChangeArrowheads="1"/>
          </p:cNvSpPr>
          <p:nvPr/>
        </p:nvSpPr>
        <p:spPr bwMode="auto">
          <a:xfrm>
            <a:off x="19812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86402" name="Line 33"/>
          <p:cNvSpPr>
            <a:spLocks noChangeShapeType="1"/>
          </p:cNvSpPr>
          <p:nvPr/>
        </p:nvSpPr>
        <p:spPr bwMode="auto">
          <a:xfrm rot="16200000" flipV="1">
            <a:off x="3352800" y="3146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03" name="Line 34"/>
          <p:cNvSpPr>
            <a:spLocks noChangeShapeType="1"/>
          </p:cNvSpPr>
          <p:nvPr/>
        </p:nvSpPr>
        <p:spPr bwMode="auto">
          <a:xfrm flipV="1">
            <a:off x="4191000" y="4365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04" name="Oval 35"/>
          <p:cNvSpPr>
            <a:spLocks noChangeArrowheads="1"/>
          </p:cNvSpPr>
          <p:nvPr/>
        </p:nvSpPr>
        <p:spPr bwMode="auto">
          <a:xfrm>
            <a:off x="39624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86405" name="Oval 36"/>
          <p:cNvSpPr>
            <a:spLocks noChangeArrowheads="1"/>
          </p:cNvSpPr>
          <p:nvPr/>
        </p:nvSpPr>
        <p:spPr bwMode="auto">
          <a:xfrm>
            <a:off x="39624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186406" name="Text Box 37"/>
          <p:cNvSpPr txBox="1">
            <a:spLocks noChangeArrowheads="1"/>
          </p:cNvSpPr>
          <p:nvPr/>
        </p:nvSpPr>
        <p:spPr bwMode="auto">
          <a:xfrm>
            <a:off x="2514600" y="160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86407" name="Line 38"/>
          <p:cNvSpPr>
            <a:spLocks noChangeShapeType="1"/>
          </p:cNvSpPr>
          <p:nvPr/>
        </p:nvSpPr>
        <p:spPr bwMode="auto">
          <a:xfrm flipH="1" flipV="1">
            <a:off x="69342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08" name="Line 39"/>
          <p:cNvSpPr>
            <a:spLocks noChangeShapeType="1"/>
          </p:cNvSpPr>
          <p:nvPr/>
        </p:nvSpPr>
        <p:spPr bwMode="auto">
          <a:xfrm flipH="1" flipV="1">
            <a:off x="5105400" y="4114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09" name="Line 40"/>
          <p:cNvSpPr>
            <a:spLocks noChangeShapeType="1"/>
          </p:cNvSpPr>
          <p:nvPr/>
        </p:nvSpPr>
        <p:spPr bwMode="auto">
          <a:xfrm flipH="1" flipV="1">
            <a:off x="7924800" y="4114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0" name="Line 41"/>
          <p:cNvSpPr>
            <a:spLocks noChangeShapeType="1"/>
          </p:cNvSpPr>
          <p:nvPr/>
        </p:nvSpPr>
        <p:spPr bwMode="auto">
          <a:xfrm flipH="1" flipV="1">
            <a:off x="6019800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1" name="Line 42"/>
          <p:cNvSpPr>
            <a:spLocks noChangeShapeType="1"/>
          </p:cNvSpPr>
          <p:nvPr/>
        </p:nvSpPr>
        <p:spPr bwMode="auto">
          <a:xfrm flipH="1" flipV="1">
            <a:off x="6934200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2" name="Line 43"/>
          <p:cNvSpPr>
            <a:spLocks noChangeShapeType="1"/>
          </p:cNvSpPr>
          <p:nvPr/>
        </p:nvSpPr>
        <p:spPr bwMode="auto">
          <a:xfrm rot="16200000" flipV="1">
            <a:off x="6858000" y="2003425"/>
            <a:ext cx="762000" cy="7620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3" name="Line 44"/>
          <p:cNvSpPr>
            <a:spLocks noChangeShapeType="1"/>
          </p:cNvSpPr>
          <p:nvPr/>
        </p:nvSpPr>
        <p:spPr bwMode="auto">
          <a:xfrm flipV="1">
            <a:off x="6705600" y="2079625"/>
            <a:ext cx="1588" cy="685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4" name="Line 45"/>
          <p:cNvSpPr>
            <a:spLocks noChangeShapeType="1"/>
          </p:cNvSpPr>
          <p:nvPr/>
        </p:nvSpPr>
        <p:spPr bwMode="auto">
          <a:xfrm flipV="1">
            <a:off x="5791200" y="3222625"/>
            <a:ext cx="1588" cy="685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5" name="Line 46"/>
          <p:cNvSpPr>
            <a:spLocks noChangeShapeType="1"/>
          </p:cNvSpPr>
          <p:nvPr/>
        </p:nvSpPr>
        <p:spPr bwMode="auto">
          <a:xfrm flipV="1">
            <a:off x="6705600" y="4365625"/>
            <a:ext cx="1588" cy="685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6" name="Line 47"/>
          <p:cNvSpPr>
            <a:spLocks noChangeShapeType="1"/>
          </p:cNvSpPr>
          <p:nvPr/>
        </p:nvSpPr>
        <p:spPr bwMode="auto">
          <a:xfrm rot="16200000" flipV="1">
            <a:off x="6858000" y="4289425"/>
            <a:ext cx="762000" cy="7620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7" name="Line 48"/>
          <p:cNvSpPr>
            <a:spLocks noChangeShapeType="1"/>
          </p:cNvSpPr>
          <p:nvPr/>
        </p:nvSpPr>
        <p:spPr bwMode="auto">
          <a:xfrm rot="16200000" flipV="1">
            <a:off x="7848600" y="3146425"/>
            <a:ext cx="762000" cy="7620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6418" name="Oval 49"/>
          <p:cNvSpPr>
            <a:spLocks noChangeArrowheads="1"/>
          </p:cNvSpPr>
          <p:nvPr/>
        </p:nvSpPr>
        <p:spPr bwMode="auto">
          <a:xfrm>
            <a:off x="6477000" y="1622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86419" name="Oval 50"/>
          <p:cNvSpPr>
            <a:spLocks noChangeArrowheads="1"/>
          </p:cNvSpPr>
          <p:nvPr/>
        </p:nvSpPr>
        <p:spPr bwMode="auto">
          <a:xfrm>
            <a:off x="55626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86420" name="Oval 51"/>
          <p:cNvSpPr>
            <a:spLocks noChangeArrowheads="1"/>
          </p:cNvSpPr>
          <p:nvPr/>
        </p:nvSpPr>
        <p:spPr bwMode="auto">
          <a:xfrm>
            <a:off x="74676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86421" name="Oval 52"/>
          <p:cNvSpPr>
            <a:spLocks noChangeArrowheads="1"/>
          </p:cNvSpPr>
          <p:nvPr/>
        </p:nvSpPr>
        <p:spPr bwMode="auto">
          <a:xfrm>
            <a:off x="6477000" y="2765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6422" name="Oval 53"/>
          <p:cNvSpPr>
            <a:spLocks noChangeArrowheads="1"/>
          </p:cNvSpPr>
          <p:nvPr/>
        </p:nvSpPr>
        <p:spPr bwMode="auto">
          <a:xfrm>
            <a:off x="64770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86423" name="Oval 54"/>
          <p:cNvSpPr>
            <a:spLocks noChangeArrowheads="1"/>
          </p:cNvSpPr>
          <p:nvPr/>
        </p:nvSpPr>
        <p:spPr bwMode="auto">
          <a:xfrm>
            <a:off x="46482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86424" name="Oval 55"/>
          <p:cNvSpPr>
            <a:spLocks noChangeArrowheads="1"/>
          </p:cNvSpPr>
          <p:nvPr/>
        </p:nvSpPr>
        <p:spPr bwMode="auto">
          <a:xfrm>
            <a:off x="55626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86425" name="Oval 56"/>
          <p:cNvSpPr>
            <a:spLocks noChangeArrowheads="1"/>
          </p:cNvSpPr>
          <p:nvPr/>
        </p:nvSpPr>
        <p:spPr bwMode="auto">
          <a:xfrm>
            <a:off x="7467600" y="3908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86426" name="Oval 57"/>
          <p:cNvSpPr>
            <a:spLocks noChangeArrowheads="1"/>
          </p:cNvSpPr>
          <p:nvPr/>
        </p:nvSpPr>
        <p:spPr bwMode="auto">
          <a:xfrm>
            <a:off x="73914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86427" name="Oval 58"/>
          <p:cNvSpPr>
            <a:spLocks noChangeArrowheads="1"/>
          </p:cNvSpPr>
          <p:nvPr/>
        </p:nvSpPr>
        <p:spPr bwMode="auto">
          <a:xfrm>
            <a:off x="55626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86428" name="Oval 59"/>
          <p:cNvSpPr>
            <a:spLocks noChangeArrowheads="1"/>
          </p:cNvSpPr>
          <p:nvPr/>
        </p:nvSpPr>
        <p:spPr bwMode="auto">
          <a:xfrm>
            <a:off x="6477000" y="5051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86429" name="Oval 60"/>
          <p:cNvSpPr>
            <a:spLocks noChangeArrowheads="1"/>
          </p:cNvSpPr>
          <p:nvPr/>
        </p:nvSpPr>
        <p:spPr bwMode="auto">
          <a:xfrm>
            <a:off x="8458200" y="3908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570429" name="Arc 61"/>
          <p:cNvSpPr>
            <a:spLocks/>
          </p:cNvSpPr>
          <p:nvPr/>
        </p:nvSpPr>
        <p:spPr bwMode="auto">
          <a:xfrm rot="3189598" flipH="1">
            <a:off x="7059613" y="24304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70430" name="Arc 62"/>
          <p:cNvSpPr>
            <a:spLocks/>
          </p:cNvSpPr>
          <p:nvPr/>
        </p:nvSpPr>
        <p:spPr bwMode="auto">
          <a:xfrm rot="3189598" flipH="1">
            <a:off x="6408738" y="24304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70431" name="Arc 63"/>
          <p:cNvSpPr>
            <a:spLocks/>
          </p:cNvSpPr>
          <p:nvPr/>
        </p:nvSpPr>
        <p:spPr bwMode="auto">
          <a:xfrm rot="3189598" flipH="1">
            <a:off x="5494338" y="35734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70432" name="Arc 64"/>
          <p:cNvSpPr>
            <a:spLocks/>
          </p:cNvSpPr>
          <p:nvPr/>
        </p:nvSpPr>
        <p:spPr bwMode="auto">
          <a:xfrm rot="3189598" flipH="1">
            <a:off x="8085138" y="35734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70433" name="Arc 65"/>
          <p:cNvSpPr>
            <a:spLocks/>
          </p:cNvSpPr>
          <p:nvPr/>
        </p:nvSpPr>
        <p:spPr bwMode="auto">
          <a:xfrm rot="3189598" flipH="1">
            <a:off x="7018338" y="46402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70434" name="Arc 66"/>
          <p:cNvSpPr>
            <a:spLocks/>
          </p:cNvSpPr>
          <p:nvPr/>
        </p:nvSpPr>
        <p:spPr bwMode="auto">
          <a:xfrm rot="3189598" flipH="1">
            <a:off x="6408738" y="4640262"/>
            <a:ext cx="254000" cy="422275"/>
          </a:xfrm>
          <a:custGeom>
            <a:avLst/>
            <a:gdLst>
              <a:gd name="T0" fmla="*/ 1853788 w 21600"/>
              <a:gd name="T1" fmla="*/ 0 h 36257"/>
              <a:gd name="T2" fmla="*/ 1335370 w 21600"/>
              <a:gd name="T3" fmla="*/ 4918117 h 36257"/>
              <a:gd name="T4" fmla="*/ 0 w 21600"/>
              <a:gd name="T5" fmla="*/ 2297303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29" grpId="0" animBg="1"/>
      <p:bldP spid="570430" grpId="0" animBg="1"/>
      <p:bldP spid="570431" grpId="0" animBg="1"/>
      <p:bldP spid="570432" grpId="0" animBg="1"/>
      <p:bldP spid="570433" grpId="0" animBg="1"/>
      <p:bldP spid="57043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702E4-2DB1-40FB-A4E0-27B6FFAFBBBF}" type="slidenum">
              <a:rPr lang="zh-TW" altLang="en-US" smtClean="0">
                <a:ea typeface="新細明體" charset="-120"/>
              </a:rPr>
              <a:pPr eaLnBrk="1" hangingPunct="1"/>
              <a:t>93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Left Child Right Sibling</a:t>
            </a:r>
          </a:p>
        </p:txBody>
      </p:sp>
      <p:sp>
        <p:nvSpPr>
          <p:cNvPr id="187396" name="Line 3"/>
          <p:cNvSpPr>
            <a:spLocks noChangeShapeType="1"/>
          </p:cNvSpPr>
          <p:nvPr/>
        </p:nvSpPr>
        <p:spPr bwMode="auto">
          <a:xfrm flipV="1">
            <a:off x="3276600" y="2209800"/>
            <a:ext cx="533400" cy="228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397" name="Line 4"/>
          <p:cNvSpPr>
            <a:spLocks noChangeShapeType="1"/>
          </p:cNvSpPr>
          <p:nvPr/>
        </p:nvSpPr>
        <p:spPr bwMode="auto">
          <a:xfrm flipH="1" flipV="1">
            <a:off x="3276600" y="26670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398" name="Line 5"/>
          <p:cNvSpPr>
            <a:spLocks noChangeShapeType="1"/>
          </p:cNvSpPr>
          <p:nvPr/>
        </p:nvSpPr>
        <p:spPr bwMode="auto">
          <a:xfrm flipV="1">
            <a:off x="3352800" y="3276600"/>
            <a:ext cx="4572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399" name="Line 6"/>
          <p:cNvSpPr>
            <a:spLocks noChangeShapeType="1"/>
          </p:cNvSpPr>
          <p:nvPr/>
        </p:nvSpPr>
        <p:spPr bwMode="auto">
          <a:xfrm flipV="1">
            <a:off x="4267200" y="3962400"/>
            <a:ext cx="458788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0" name="Line 7"/>
          <p:cNvSpPr>
            <a:spLocks noChangeShapeType="1"/>
          </p:cNvSpPr>
          <p:nvPr/>
        </p:nvSpPr>
        <p:spPr bwMode="auto">
          <a:xfrm flipV="1">
            <a:off x="1905000" y="2667000"/>
            <a:ext cx="914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1" name="Line 8"/>
          <p:cNvSpPr>
            <a:spLocks noChangeShapeType="1"/>
          </p:cNvSpPr>
          <p:nvPr/>
        </p:nvSpPr>
        <p:spPr bwMode="auto">
          <a:xfrm flipV="1">
            <a:off x="2286000" y="3962400"/>
            <a:ext cx="83820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2" name="Line 9"/>
          <p:cNvSpPr>
            <a:spLocks noChangeShapeType="1"/>
          </p:cNvSpPr>
          <p:nvPr/>
        </p:nvSpPr>
        <p:spPr bwMode="auto">
          <a:xfrm flipV="1">
            <a:off x="4267200" y="5257800"/>
            <a:ext cx="304800" cy="304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3" name="Oval 10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87404" name="Text Box 11"/>
          <p:cNvSpPr txBox="1">
            <a:spLocks noChangeArrowheads="1"/>
          </p:cNvSpPr>
          <p:nvPr/>
        </p:nvSpPr>
        <p:spPr bwMode="auto">
          <a:xfrm>
            <a:off x="4191000" y="1828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87405" name="Line 12"/>
          <p:cNvSpPr>
            <a:spLocks noChangeShapeType="1"/>
          </p:cNvSpPr>
          <p:nvPr/>
        </p:nvSpPr>
        <p:spPr bwMode="auto">
          <a:xfrm flipH="1" flipV="1">
            <a:off x="4191000" y="32766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6" name="Line 13"/>
          <p:cNvSpPr>
            <a:spLocks noChangeShapeType="1"/>
          </p:cNvSpPr>
          <p:nvPr/>
        </p:nvSpPr>
        <p:spPr bwMode="auto">
          <a:xfrm flipH="1" flipV="1">
            <a:off x="1905000" y="3352800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7" name="Line 14"/>
          <p:cNvSpPr>
            <a:spLocks noChangeShapeType="1"/>
          </p:cNvSpPr>
          <p:nvPr/>
        </p:nvSpPr>
        <p:spPr bwMode="auto">
          <a:xfrm flipH="1" flipV="1">
            <a:off x="4267200" y="46482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8" name="Line 15"/>
          <p:cNvSpPr>
            <a:spLocks noChangeShapeType="1"/>
          </p:cNvSpPr>
          <p:nvPr/>
        </p:nvSpPr>
        <p:spPr bwMode="auto">
          <a:xfrm flipH="1" flipV="1">
            <a:off x="2247900" y="49276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09" name="Line 16"/>
          <p:cNvSpPr>
            <a:spLocks noChangeShapeType="1"/>
          </p:cNvSpPr>
          <p:nvPr/>
        </p:nvSpPr>
        <p:spPr bwMode="auto">
          <a:xfrm flipH="1" flipV="1">
            <a:off x="2857500" y="55372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0" name="Line 17"/>
          <p:cNvSpPr>
            <a:spLocks noChangeShapeType="1"/>
          </p:cNvSpPr>
          <p:nvPr/>
        </p:nvSpPr>
        <p:spPr bwMode="auto">
          <a:xfrm rot="16200000" flipV="1">
            <a:off x="4114800" y="2209800"/>
            <a:ext cx="304800" cy="304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1" name="Line 18"/>
          <p:cNvSpPr>
            <a:spLocks noChangeShapeType="1"/>
          </p:cNvSpPr>
          <p:nvPr/>
        </p:nvSpPr>
        <p:spPr bwMode="auto">
          <a:xfrm flipV="1">
            <a:off x="3963988" y="2286000"/>
            <a:ext cx="0" cy="2286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2" name="Line 19"/>
          <p:cNvSpPr>
            <a:spLocks noChangeShapeType="1"/>
          </p:cNvSpPr>
          <p:nvPr/>
        </p:nvSpPr>
        <p:spPr bwMode="auto">
          <a:xfrm flipV="1">
            <a:off x="3049588" y="2765425"/>
            <a:ext cx="0" cy="206375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3" name="Line 20"/>
          <p:cNvSpPr>
            <a:spLocks noChangeShapeType="1"/>
          </p:cNvSpPr>
          <p:nvPr/>
        </p:nvSpPr>
        <p:spPr bwMode="auto">
          <a:xfrm flipV="1">
            <a:off x="3276600" y="4038600"/>
            <a:ext cx="1588" cy="2286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4" name="Line 21"/>
          <p:cNvSpPr>
            <a:spLocks noChangeShapeType="1"/>
          </p:cNvSpPr>
          <p:nvPr/>
        </p:nvSpPr>
        <p:spPr bwMode="auto">
          <a:xfrm rot="16200000" flipV="1">
            <a:off x="3429000" y="3962400"/>
            <a:ext cx="304800" cy="304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5" name="Line 22"/>
          <p:cNvSpPr>
            <a:spLocks noChangeShapeType="1"/>
          </p:cNvSpPr>
          <p:nvPr/>
        </p:nvSpPr>
        <p:spPr bwMode="auto">
          <a:xfrm rot="16200000" flipV="1">
            <a:off x="5029200" y="3962400"/>
            <a:ext cx="304800" cy="304800"/>
          </a:xfrm>
          <a:prstGeom prst="line">
            <a:avLst/>
          </a:prstGeom>
          <a:noFill/>
          <a:ln w="38100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7416" name="Oval 23"/>
          <p:cNvSpPr>
            <a:spLocks noChangeArrowheads="1"/>
          </p:cNvSpPr>
          <p:nvPr/>
        </p:nvSpPr>
        <p:spPr bwMode="auto">
          <a:xfrm>
            <a:off x="3733800" y="18288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87417" name="Oval 24"/>
          <p:cNvSpPr>
            <a:spLocks noChangeArrowheads="1"/>
          </p:cNvSpPr>
          <p:nvPr/>
        </p:nvSpPr>
        <p:spPr bwMode="auto">
          <a:xfrm>
            <a:off x="2819400" y="23082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87418" name="Oval 25"/>
          <p:cNvSpPr>
            <a:spLocks noChangeArrowheads="1"/>
          </p:cNvSpPr>
          <p:nvPr/>
        </p:nvSpPr>
        <p:spPr bwMode="auto">
          <a:xfrm>
            <a:off x="4648200" y="3581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87419" name="Oval 26"/>
          <p:cNvSpPr>
            <a:spLocks noChangeArrowheads="1"/>
          </p:cNvSpPr>
          <p:nvPr/>
        </p:nvSpPr>
        <p:spPr bwMode="auto">
          <a:xfrm>
            <a:off x="3733800" y="28956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7420" name="Oval 27"/>
          <p:cNvSpPr>
            <a:spLocks noChangeArrowheads="1"/>
          </p:cNvSpPr>
          <p:nvPr/>
        </p:nvSpPr>
        <p:spPr bwMode="auto">
          <a:xfrm>
            <a:off x="3048000" y="3581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87421" name="Oval 28"/>
          <p:cNvSpPr>
            <a:spLocks noChangeArrowheads="1"/>
          </p:cNvSpPr>
          <p:nvPr/>
        </p:nvSpPr>
        <p:spPr bwMode="auto">
          <a:xfrm>
            <a:off x="1524000" y="2917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87422" name="Oval 29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87423" name="Oval 30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87424" name="Oval 31"/>
          <p:cNvSpPr>
            <a:spLocks noChangeArrowheads="1"/>
          </p:cNvSpPr>
          <p:nvPr/>
        </p:nvSpPr>
        <p:spPr bwMode="auto">
          <a:xfrm>
            <a:off x="3086100" y="57658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87425" name="Oval 32"/>
          <p:cNvSpPr>
            <a:spLocks noChangeArrowheads="1"/>
          </p:cNvSpPr>
          <p:nvPr/>
        </p:nvSpPr>
        <p:spPr bwMode="auto">
          <a:xfrm>
            <a:off x="1866900" y="4546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charset="-120"/>
              </a:rPr>
              <a:t>J</a:t>
            </a:r>
          </a:p>
        </p:txBody>
      </p:sp>
      <p:sp>
        <p:nvSpPr>
          <p:cNvPr id="187426" name="Oval 33"/>
          <p:cNvSpPr>
            <a:spLocks noChangeArrowheads="1"/>
          </p:cNvSpPr>
          <p:nvPr/>
        </p:nvSpPr>
        <p:spPr bwMode="auto">
          <a:xfrm>
            <a:off x="2476500" y="5156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87427" name="Oval 34"/>
          <p:cNvSpPr>
            <a:spLocks noChangeArrowheads="1"/>
          </p:cNvSpPr>
          <p:nvPr/>
        </p:nvSpPr>
        <p:spPr bwMode="auto">
          <a:xfrm>
            <a:off x="4419600" y="4876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571427" name="Line 35"/>
          <p:cNvSpPr>
            <a:spLocks noChangeShapeType="1"/>
          </p:cNvSpPr>
          <p:nvPr/>
        </p:nvSpPr>
        <p:spPr bwMode="auto">
          <a:xfrm flipV="1">
            <a:off x="5638800" y="2195513"/>
            <a:ext cx="914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71428" name="Line 36"/>
          <p:cNvSpPr>
            <a:spLocks noChangeShapeType="1"/>
          </p:cNvSpPr>
          <p:nvPr/>
        </p:nvSpPr>
        <p:spPr bwMode="auto">
          <a:xfrm flipH="1" flipV="1">
            <a:off x="7162800" y="2195513"/>
            <a:ext cx="990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71429" name="Text Box 37"/>
          <p:cNvSpPr txBox="1">
            <a:spLocks noChangeArrowheads="1"/>
          </p:cNvSpPr>
          <p:nvPr/>
        </p:nvSpPr>
        <p:spPr bwMode="auto">
          <a:xfrm>
            <a:off x="5562600" y="2652713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 child</a:t>
            </a:r>
          </a:p>
        </p:txBody>
      </p:sp>
      <p:sp>
        <p:nvSpPr>
          <p:cNvPr id="571430" name="Text Box 38"/>
          <p:cNvSpPr txBox="1">
            <a:spLocks noChangeArrowheads="1"/>
          </p:cNvSpPr>
          <p:nvPr/>
        </p:nvSpPr>
        <p:spPr bwMode="auto">
          <a:xfrm>
            <a:off x="6934200" y="2652713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 sibling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7" grpId="0" animBg="1"/>
      <p:bldP spid="571428" grpId="0" animBg="1"/>
      <p:bldP spid="571429" grpId="0"/>
      <p:bldP spid="5714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Count the No. of Leaf Nodes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51E8-4954-4900-AA0D-75DCD1EBDDDE}" type="slidenum">
              <a:rPr lang="zh-TW" altLang="en-US" smtClean="0"/>
              <a:pPr>
                <a:defRPr/>
              </a:pPr>
              <a:t>94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696200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countLeaf</a:t>
            </a:r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*p) {  </a:t>
            </a:r>
          </a:p>
          <a:p>
            <a:r>
              <a:rPr lang="en-GB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 is a 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general tree represented as a binary tree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(p == NULL)  	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tree is empty 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0;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(p-&gt;left == NULL) 	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root has no subtree 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root has 1 or more subtree.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no. of leaf nodes = sum of leaf nodes in the subtrees of the root 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   count = 0;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p = p-&gt;left;  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while (p != NULL) { 	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each subtree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GB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countLeaf</a:t>
            </a:r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p = p-&gt;right;  	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//move on to the next subtree</a:t>
            </a:r>
            <a:endParaRPr lang="zh-TW" altLang="zh-HK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count;</a:t>
            </a:r>
            <a:endParaRPr lang="zh-TW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26014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Determine the Height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51E8-4954-4900-AA0D-75DCD1EBDDDE}" type="slidenum">
              <a:rPr lang="zh-TW" altLang="en-US" smtClean="0"/>
              <a:pPr>
                <a:defRPr/>
              </a:pPr>
              <a:t>95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696200" cy="44012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Type&gt;</a:t>
            </a:r>
          </a:p>
          <a:p>
            <a:r>
              <a:rPr lang="en-US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height(</a:t>
            </a:r>
            <a:r>
              <a:rPr lang="en-US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&lt;Type&gt; *p)  {  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 is a </a:t>
            </a:r>
            <a:r>
              <a:rPr lang="en-GB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general tree represented as a binary tree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H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h, t;</a:t>
            </a:r>
          </a:p>
          <a:p>
            <a:endParaRPr lang="en-US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-1;	</a:t>
            </a:r>
            <a:r>
              <a:rPr lang="en-US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leaf node’s height is 0</a:t>
            </a:r>
          </a:p>
          <a:p>
            <a:endParaRPr lang="en-US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h = </a:t>
            </a:r>
            <a:r>
              <a:rPr lang="en-US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p = p-&gt;left;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while (p != NULL) {  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t = height(p);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 (t &gt; h)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h = t;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p = p-&gt;right;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altLang="zh-HK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HK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 = max height of all subtrees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h+1;</a:t>
            </a:r>
          </a:p>
          <a:p>
            <a:r>
              <a:rPr lang="en-US" altLang="zh-HK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3741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312871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K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204588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2871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134C4-32AF-2849-A050-F5969768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723406"/>
            <a:ext cx="269964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trees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1E1FCC-0139-684C-A277-210ECBFB4F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88" y="852053"/>
            <a:ext cx="4973506" cy="51538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C3D99-3087-AE4B-B0C7-354FF3A8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48A51E8-4954-4900-AA0D-75DCD1EBDDDE}" type="slidenum">
              <a:rPr lang="en-US" altLang="zh-TW" sz="1200">
                <a:solidFill>
                  <a:srgbClr val="000000">
                    <a:alpha val="60000"/>
                  </a:srgbClr>
                </a:solidFill>
                <a:latin typeface="+mn-lt"/>
                <a:ea typeface="+mn-ea"/>
              </a:rPr>
              <a:pPr>
                <a:spcAft>
                  <a:spcPts val="600"/>
                </a:spcAft>
                <a:defRPr/>
              </a:pPr>
              <a:t>96</a:t>
            </a:fld>
            <a:endParaRPr lang="en-US" altLang="zh-TW" sz="1200">
              <a:solidFill>
                <a:srgbClr val="000000">
                  <a:alpha val="60000"/>
                </a:srgb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3588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18955</TotalTime>
  <Words>5648</Words>
  <Application>Microsoft Office PowerPoint</Application>
  <PresentationFormat>On-screen Show (4:3)</PresentationFormat>
  <Paragraphs>1605</Paragraphs>
  <Slides>96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Consolas</vt:lpstr>
      <vt:lpstr>Verdana</vt:lpstr>
      <vt:lpstr>Wingdings</vt:lpstr>
      <vt:lpstr>Default Design</vt:lpstr>
      <vt:lpstr>Equation</vt:lpstr>
      <vt:lpstr>EE2331 Data Structures and Algorithms</vt:lpstr>
      <vt:lpstr>Binary Tree</vt:lpstr>
      <vt:lpstr>Binary Trees</vt:lpstr>
      <vt:lpstr>Are They Binary Tree? Why?</vt:lpstr>
      <vt:lpstr>Types of Binary Tree</vt:lpstr>
      <vt:lpstr>Types of Binary Tree</vt:lpstr>
      <vt:lpstr>Types of Binary Tree</vt:lpstr>
      <vt:lpstr>Types of Binary Tree</vt:lpstr>
      <vt:lpstr>Formation of Binary Trees</vt:lpstr>
      <vt:lpstr>Properties of Binary Trees</vt:lpstr>
      <vt:lpstr>Counting Binary Trees</vt:lpstr>
      <vt:lpstr>Counting Binary Trees</vt:lpstr>
      <vt:lpstr>Counting Binary Trees</vt:lpstr>
      <vt:lpstr>Counting Binary Trees</vt:lpstr>
      <vt:lpstr>Array Implementation for binary tree (BT)</vt:lpstr>
      <vt:lpstr>Array Implementation</vt:lpstr>
      <vt:lpstr>Array Implementation</vt:lpstr>
      <vt:lpstr>Array Implementation</vt:lpstr>
      <vt:lpstr>Indicating Unused Nodes</vt:lpstr>
      <vt:lpstr>Memory Efficiency</vt:lpstr>
      <vt:lpstr>In-class exercise </vt:lpstr>
      <vt:lpstr>Depth and node number</vt:lpstr>
      <vt:lpstr>Determine the Index of Children</vt:lpstr>
      <vt:lpstr>How to prove it?</vt:lpstr>
      <vt:lpstr>Determine the Index of Parent</vt:lpstr>
      <vt:lpstr>Left or Right Child?</vt:lpstr>
      <vt:lpstr>Linked List Implementation</vt:lpstr>
      <vt:lpstr>Linked List Implementation</vt:lpstr>
      <vt:lpstr>Possible Variations</vt:lpstr>
      <vt:lpstr>Common Operations</vt:lpstr>
      <vt:lpstr>Compute the Height</vt:lpstr>
      <vt:lpstr>Count No. of Nodes / Leaves</vt:lpstr>
      <vt:lpstr>Copy Binary Tree</vt:lpstr>
      <vt:lpstr>Compare Two Binary Tree</vt:lpstr>
      <vt:lpstr>Printing a Binary Tree</vt:lpstr>
      <vt:lpstr>Printing a Binary Tree</vt:lpstr>
      <vt:lpstr>Four Basic Traversal Orders</vt:lpstr>
      <vt:lpstr>Other traversal orders</vt:lpstr>
      <vt:lpstr>Four Basic Traversal Orders</vt:lpstr>
      <vt:lpstr>Example: LVR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Preorder Traversal</vt:lpstr>
      <vt:lpstr>In-class exercise  </vt:lpstr>
      <vt:lpstr>Preorder Traversal</vt:lpstr>
      <vt:lpstr>Inorder &amp; Postorder Traversal</vt:lpstr>
      <vt:lpstr>Reconstruction of Binary Tree</vt:lpstr>
      <vt:lpstr>Question to ponder:</vt:lpstr>
      <vt:lpstr>Reconstruction of Binary Tree</vt:lpstr>
      <vt:lpstr>The Reconstruction Algorithm</vt:lpstr>
      <vt:lpstr>First Determine the Root</vt:lpstr>
      <vt:lpstr>Consider Left Subtree of Root</vt:lpstr>
      <vt:lpstr>Consider Right Subtree of Root</vt:lpstr>
      <vt:lpstr>Consider Left Subtree of C</vt:lpstr>
      <vt:lpstr>In-class exercise </vt:lpstr>
      <vt:lpstr>Summary</vt:lpstr>
      <vt:lpstr>Binary Search Tree (BST)</vt:lpstr>
      <vt:lpstr>How to Search a Tree?</vt:lpstr>
      <vt:lpstr>How to Search a Tree?</vt:lpstr>
      <vt:lpstr>Pre-sort Tree</vt:lpstr>
      <vt:lpstr>Binary Search Tree (BST)</vt:lpstr>
      <vt:lpstr>Exercise: Are They BST?</vt:lpstr>
      <vt:lpstr>Find a Node in BST</vt:lpstr>
      <vt:lpstr>Find a node in BST</vt:lpstr>
      <vt:lpstr>Find a Node in BST</vt:lpstr>
      <vt:lpstr>Find a node in BST</vt:lpstr>
      <vt:lpstr>Find a node in BST</vt:lpstr>
      <vt:lpstr>Time Complexity</vt:lpstr>
      <vt:lpstr>Complete BST</vt:lpstr>
      <vt:lpstr>Skewed BST</vt:lpstr>
      <vt:lpstr>Non-Recursive Search BST</vt:lpstr>
      <vt:lpstr>Recursive Search BST</vt:lpstr>
      <vt:lpstr>In-Class Exercise:  Min &amp; Max Node of BST</vt:lpstr>
      <vt:lpstr>Insert a Node In BST</vt:lpstr>
      <vt:lpstr>Order of Inserting Elements</vt:lpstr>
      <vt:lpstr>Insert Order: 5, 3, 8, 1, 4</vt:lpstr>
      <vt:lpstr>Insert order: 1, 3, 4, 5, 8</vt:lpstr>
      <vt:lpstr>Insert Node to BST</vt:lpstr>
      <vt:lpstr>Delete a Node in BST</vt:lpstr>
      <vt:lpstr>Delete Node: Case 1</vt:lpstr>
      <vt:lpstr>Delete Node: Case 2</vt:lpstr>
      <vt:lpstr>Delete Node: Case 3</vt:lpstr>
      <vt:lpstr>Delete Node: Case 3</vt:lpstr>
      <vt:lpstr>General Tree to Binary Tree Conversion</vt:lpstr>
      <vt:lpstr>General tree</vt:lpstr>
      <vt:lpstr>Left Child Right Sibling</vt:lpstr>
      <vt:lpstr>Left Child Right Sibling</vt:lpstr>
      <vt:lpstr>Count the No. of Leaf Nodes</vt:lpstr>
      <vt:lpstr>Determine the Height</vt:lpstr>
      <vt:lpstr>Applications of trees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NG Chung Wah</cp:lastModifiedBy>
  <cp:revision>435</cp:revision>
  <dcterms:created xsi:type="dcterms:W3CDTF">2006-12-13T09:30:47Z</dcterms:created>
  <dcterms:modified xsi:type="dcterms:W3CDTF">2023-11-03T01:11:42Z</dcterms:modified>
</cp:coreProperties>
</file>