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7"/>
  </p:notesMasterIdLst>
  <p:handoutMasterIdLst>
    <p:handoutMasterId r:id="rId38"/>
  </p:handoutMasterIdLst>
  <p:sldIdLst>
    <p:sldId id="331" r:id="rId2"/>
    <p:sldId id="256" r:id="rId3"/>
    <p:sldId id="257" r:id="rId4"/>
    <p:sldId id="393" r:id="rId5"/>
    <p:sldId id="392" r:id="rId6"/>
    <p:sldId id="491" r:id="rId7"/>
    <p:sldId id="261" r:id="rId8"/>
    <p:sldId id="280" r:id="rId9"/>
    <p:sldId id="440" r:id="rId10"/>
    <p:sldId id="492" r:id="rId11"/>
    <p:sldId id="494" r:id="rId12"/>
    <p:sldId id="442" r:id="rId13"/>
    <p:sldId id="441" r:id="rId14"/>
    <p:sldId id="282" r:id="rId15"/>
    <p:sldId id="286" r:id="rId16"/>
    <p:sldId id="482" r:id="rId17"/>
    <p:sldId id="483" r:id="rId18"/>
    <p:sldId id="484" r:id="rId19"/>
    <p:sldId id="493" r:id="rId20"/>
    <p:sldId id="287" r:id="rId21"/>
    <p:sldId id="292" r:id="rId22"/>
    <p:sldId id="485" r:id="rId23"/>
    <p:sldId id="454" r:id="rId24"/>
    <p:sldId id="486" r:id="rId25"/>
    <p:sldId id="298" r:id="rId26"/>
    <p:sldId id="299" r:id="rId27"/>
    <p:sldId id="487" r:id="rId28"/>
    <p:sldId id="342" r:id="rId29"/>
    <p:sldId id="366" r:id="rId30"/>
    <p:sldId id="368" r:id="rId31"/>
    <p:sldId id="416" r:id="rId32"/>
    <p:sldId id="488" r:id="rId33"/>
    <p:sldId id="489" r:id="rId34"/>
    <p:sldId id="490" r:id="rId35"/>
    <p:sldId id="404" r:id="rId36"/>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6699"/>
    <a:srgbClr val="336699"/>
    <a:srgbClr val="0066CC"/>
    <a:srgbClr val="CC6600"/>
    <a:srgbClr val="993300"/>
    <a:srgbClr val="FF0000"/>
    <a:srgbClr val="CCECFF"/>
    <a:srgbClr val="66CC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604DC-2AAC-2594-599D-1E11C87DB6C1}" v="2" dt="2023-10-15T09:33:15.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p:restoredTop sz="94648"/>
  </p:normalViewPr>
  <p:slideViewPr>
    <p:cSldViewPr snapToGrid="0">
      <p:cViewPr varScale="1">
        <p:scale>
          <a:sx n="121" d="100"/>
          <a:sy n="121" d="100"/>
        </p:scale>
        <p:origin x="1056" y="18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 Kam To" userId="S::kamtoma2-c@my.cityu.edu.hk::3b5f5937-9eae-49f1-9308-86fc90a15c73" providerId="AD" clId="Web-{EE4604DC-2AAC-2594-599D-1E11C87DB6C1}"/>
    <pc:docChg chg="modSld">
      <pc:chgData name="MA Kam To" userId="S::kamtoma2-c@my.cityu.edu.hk::3b5f5937-9eae-49f1-9308-86fc90a15c73" providerId="AD" clId="Web-{EE4604DC-2AAC-2594-599D-1E11C87DB6C1}" dt="2023-10-15T09:33:15.292" v="1" actId="20577"/>
      <pc:docMkLst>
        <pc:docMk/>
      </pc:docMkLst>
      <pc:sldChg chg="modSp">
        <pc:chgData name="MA Kam To" userId="S::kamtoma2-c@my.cityu.edu.hk::3b5f5937-9eae-49f1-9308-86fc90a15c73" providerId="AD" clId="Web-{EE4604DC-2AAC-2594-599D-1E11C87DB6C1}" dt="2023-10-15T09:33:15.292" v="1" actId="20577"/>
        <pc:sldMkLst>
          <pc:docMk/>
          <pc:sldMk cId="0" sldId="257"/>
        </pc:sldMkLst>
        <pc:spChg chg="mod">
          <ac:chgData name="MA Kam To" userId="S::kamtoma2-c@my.cityu.edu.hk::3b5f5937-9eae-49f1-9308-86fc90a15c73" providerId="AD" clId="Web-{EE4604DC-2AAC-2594-599D-1E11C87DB6C1}" dt="2023-10-15T09:33:15.292" v="1" actId="20577"/>
          <ac:spMkLst>
            <pc:docMk/>
            <pc:sldMk cId="0" sldId="257"/>
            <ac:spMk id="7170" creationId="{B8DA6142-CF4A-FC4E-B45F-A1DFAB3C58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7:50:58.467"/>
    </inkml:context>
    <inkml:brush xml:id="br0">
      <inkml:brushProperty name="width" value="0.05" units="cm"/>
      <inkml:brushProperty name="height" value="0.05" units="cm"/>
      <inkml:brushProperty name="color" value="#E71224"/>
    </inkml:brush>
  </inkml:definitions>
  <inkml:trace contextRef="#ctx0" brushRef="#br0">1 70 24575,'23'0'0,"16"0"0,25 0 0,10 0 0,-11 0 0,3 0-1637,1 0 1,7 0-1,-2 0 1637,15 0 0,11 0 0,-21 0 0,15 0 0,9 0 0,1 0 0,-2 0 0,-9 0 0,6 0 0,-9 0 0,3 0 0,12 0 0,-23 0 0,8 1 0,8-1 0,3 0 0,1 0 0,-1 0 0,-5 0 0,-8 0 0,-9-1-821,16 0 1,-13-1 0,-3 0 0,5 0 820,3 1 0,7 0 0,0 0 0,-6-1 0,-11-1 0,16-5 0,-5 0 558,-8 3 0,7 0 0,5 0-558,-12 3 0,6 0 0,3 1 0,-2 0 0,-8-1 0,12 0 0,-8 0 0,5 0 0,1 2 0,8 0 0,-6 0 0,-19 0 0,15 0 2051,-29 0-2051,4 0 4466,-43 0-4466,-21-4 0,-4 3 0,-8-3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45:33.297"/>
    </inkml:context>
    <inkml:brush xml:id="br0">
      <inkml:brushProperty name="width" value="0.05" units="cm"/>
      <inkml:brushProperty name="height" value="0.05" units="cm"/>
      <inkml:brushProperty name="color" value="#E71224"/>
    </inkml:brush>
  </inkml:definitions>
  <inkml:trace contextRef="#ctx0" brushRef="#br0">1 16 24575,'29'0'0,"5"0"0,13 0 0,6 0 0,40 0 0,-33 0 0,1 0 0,-1 0 0,-3 0 0,29 0 0,-26 0 0,2 0 0,-7 0 0,-1 0 0,5 0 0,-1 0 0,-5 0 0,-2 0 0,25 0 0,-26 0 0,-18 0 0,-20-6 0,-6 4 0,-6-5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9:04:53.173"/>
    </inkml:context>
    <inkml:brush xml:id="br0">
      <inkml:brushProperty name="width" value="0.05" units="cm"/>
      <inkml:brushProperty name="height" value="0.05" units="cm"/>
      <inkml:brushProperty name="color" value="#E71224"/>
    </inkml:brush>
  </inkml:definitions>
  <inkml:trace contextRef="#ctx0" brushRef="#br0">1 0 24575,'31'0'0,"-4"0"0,8 0 0,15 0 0,-31 0 0,27 0 0,-34 0 0,4 0 0,-10 0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7:24:54.499"/>
    </inkml:context>
    <inkml:brush xml:id="br0">
      <inkml:brushProperty name="width" value="0.05" units="cm"/>
      <inkml:brushProperty name="height" value="0.05" units="cm"/>
      <inkml:brushProperty name="color" value="#E71224"/>
    </inkml:brush>
  </inkml:definitions>
  <inkml:trace contextRef="#ctx0" brushRef="#br0">1 70 24575,'72'0'0,"-2"0"0,-13 0 0,17 0-1405,-2 0 1,19 0 0,14 0-1,5 0 1,0 0 0,-8 0-1,-16 0 908,18 0 1,-14 0-1,14 0 497,-26 0 0,10 0 0,8 0 0,3 0 0,1 0 0,-3 0 0,-6 0 0,-9 0-233,23 0 0,-10 1 0,-5-1 0,-5-1 233,-4-3 0,-6-2 0,12 2 0,-4 2 0,12 2 0,8 0 0,-1 1 0,-8-2 0,-13 0 0,-3-4 0,-12 0 0,12 1 0,0 2 0,13 2 0,6 0 0,0 1 0,-5 0 0,-14-1 0,1 0 0,-11 0 0,10 0 0,0 0 0,11 0 0,7 0 0,0 0 0,-6 0 0,-11 0 0,3 0 0,-9 0 0,10 0 0,-1 0 0,13 0 0,7 0 0,-1 0 0,-5 0 0,-13 0 0,3 0 0,-10 0 0,7 0 0,11 0 0,9 0 0,0 0 0,-6 0 0,-1 0 0,-6 0 0,1 0 702,-1 0 1,2 0-1,17 0-702,-29 0 0,13-1 0,9 1 0,7-1 0,1 0 0,0 0 0,-5 1 0,-8-1 0,-12 0-779,17-1 0,-15 0 0,-1 1 1,13-1 778,-13 0 0,12 1 0,8-1 0,2 1 0,-2-1 0,-10 0 0,-13 0 0,-20 1 0,1-3 0,-15 1 3564,38-3-3564,1 6 3508,-4 0-3508,-37 0 0,13 0 0,-41 0 6168,-7 0-6168,-2 0 21,-3 0-21,-3 3 0,-1-2 0,-3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35:41.280"/>
    </inkml:context>
    <inkml:brush xml:id="br0">
      <inkml:brushProperty name="width" value="0.05" units="cm"/>
      <inkml:brushProperty name="height" value="0.05" units="cm"/>
      <inkml:brushProperty name="color" value="#E71224"/>
    </inkml:brush>
  </inkml:definitions>
  <inkml:trace contextRef="#ctx0" brushRef="#br0">0 0 24575,'24'0'0,"37"0"0,-3 0 0,29 0 0,-5 5 0,-14 1 0,7 4 0,-7 4 0,-26-7 0,0 1 0,-12-8 0,-15 0 0,16 0 0,-18 0 0,15 0 0,-15 0 0,14 0 0,-17 0 0,13 0 0,-15 0 0,3 0 0,-8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35:57.759"/>
    </inkml:context>
    <inkml:brush xml:id="br0">
      <inkml:brushProperty name="width" value="0.05" units="cm"/>
      <inkml:brushProperty name="height" value="0.05" units="cm"/>
      <inkml:brushProperty name="color" value="#E71224"/>
    </inkml:brush>
  </inkml:definitions>
  <inkml:trace contextRef="#ctx0" brushRef="#br0">1 1 24575,'8'0'0,"8"0"0,45 0 0,-22 0 0,32 0 0,-4 0 0,-20 0 0,41 0 0,-52 0 0,48 0 0,-45 0 0,33 0 0,-51 0 0,12 0 0,-19 0 0,-2 0 0,-2 0 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36:42.181"/>
    </inkml:context>
    <inkml:brush xml:id="br0">
      <inkml:brushProperty name="width" value="0.05" units="cm"/>
      <inkml:brushProperty name="height" value="0.05" units="cm"/>
      <inkml:brushProperty name="color" value="#E71224"/>
    </inkml:brush>
  </inkml:definitions>
  <inkml:trace contextRef="#ctx0" brushRef="#br0">0 0 24575,'21'0'0,"-1"0"0,26 0 0,8 0 0,-6 0 0,7 0 0,0 0 0,-20 0 0,2 0 0,-10 0 0,-14 0 0,1 0 0,-11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45:18.044"/>
    </inkml:context>
    <inkml:brush xml:id="br0">
      <inkml:brushProperty name="width" value="0.05" units="cm"/>
      <inkml:brushProperty name="height" value="0.05" units="cm"/>
      <inkml:brushProperty name="color" value="#E71224"/>
    </inkml:brush>
  </inkml:definitions>
  <inkml:trace contextRef="#ctx0" brushRef="#br0">1 0 24575,'50'0'0,"7"0"0,21 0 0,5 0 0,8 0 0,-11 0 0,8 0 0,7 0 0,-9 0 0,-13 0 0,9 0 0,-10 0 0,-54 0 0,-5 0 0,1 0 0,-7 0 0,-4 3 0,0-2 0,-3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45:20.048"/>
    </inkml:context>
    <inkml:brush xml:id="br0">
      <inkml:brushProperty name="width" value="0.05" units="cm"/>
      <inkml:brushProperty name="height" value="0.05" units="cm"/>
      <inkml:brushProperty name="color" value="#E71224"/>
    </inkml:brush>
  </inkml:definitions>
  <inkml:trace contextRef="#ctx0" brushRef="#br0">0 40 24575,'27'0'0,"22"0"0,5 0 0,6 0 0,-6 0 0,3 0-422,26 0 1,7 0 421,-20 0 0,3 0 0,-3 0-1260,15 0 1,-1 0 1259,-8 0 0,3 0 0,-3 0 0,18 0 0,-4 0-385,-14 0 0,-2 0 385,7 0 0,0 0 0,-4 0 0,-4 0 0,-18 0 0,0 0 0,14 0 0,4 0 0,0 0 0,-3 0 0,-14-6 0,-2 1 173,7 3 1,0 1-174,7-4 0,-2-1 0,-13 2 0,-1 2 1003,4 1 0,4 0-1003,29-2 0,-5 0 0,-12 3 0,1 0 0,-3 0 0,-11 0 1779,-2 0-1779,4 0 0,-12 0 0,-1 0 0,-21 0 0,-13 3 0,-7-3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45:24.031"/>
    </inkml:context>
    <inkml:brush xml:id="br0">
      <inkml:brushProperty name="width" value="0.05" units="cm"/>
      <inkml:brushProperty name="height" value="0.05" units="cm"/>
      <inkml:brushProperty name="color" value="#E71224"/>
    </inkml:brush>
  </inkml:definitions>
  <inkml:trace contextRef="#ctx0" brushRef="#br0">0 1 24575,'16'0'0,"3"0"0,26 0 0,32 0 0,6 0 0,9 0 0,-9 0 0,3 0 0,-20 0 0,-6 0 0,19 0 0,-20 2 0,4 0 0,14-1 0,-2 0 0,-24 1 0,-2 0 0,19-1 0,1-2 0,-9 1 0,-6 0 0,8 0 0,34 0 0,-16 0 0,-30 0 0,10 0 0,-24 0 0,-17 0 0,2 0 0,-14 0 0,-3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08:45:25.766"/>
    </inkml:context>
    <inkml:brush xml:id="br0">
      <inkml:brushProperty name="width" value="0.05" units="cm"/>
      <inkml:brushProperty name="height" value="0.05" units="cm"/>
      <inkml:brushProperty name="color" value="#E71224"/>
    </inkml:brush>
  </inkml:definitions>
  <inkml:trace contextRef="#ctx0" brushRef="#br0">1 1 24575,'50'0'0,"1"0"0,18 0 0,16 0 0,1 0 0,-2 0 0,-29 0 0,0 0 0,20 0 0,-20 0 0,0 0 0,-22 0 0,-11 0 0,-4 0 0,-4 0 0,-6 0 0,-1 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1" Type="http://schemas.openxmlformats.org/officeDocument/2006/relationships/image" Target="../media/image270.png"/><Relationship Id="rId2" Type="http://schemas.openxmlformats.org/officeDocument/2006/relationships/customXml" Target="../ink/ink3.xml"/><Relationship Id="rId62" Type="http://schemas.openxmlformats.org/officeDocument/2006/relationships/customXml" Target="../ink/ink4.xml"/><Relationship Id="rId1" Type="http://schemas.openxmlformats.org/officeDocument/2006/relationships/slideLayout" Target="../slideLayouts/slideLayout2.xml"/><Relationship Id="rId66" Type="http://schemas.openxmlformats.org/officeDocument/2006/relationships/customXml" Target="../ink/ink5.xml"/><Relationship Id="rId61" Type="http://schemas.openxmlformats.org/officeDocument/2006/relationships/image" Target="../media/image451.png"/><Relationship Id="rId65"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531.png"/><Relationship Id="rId7" Type="http://schemas.openxmlformats.org/officeDocument/2006/relationships/image" Target="../media/image533.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535.png"/><Relationship Id="rId5" Type="http://schemas.openxmlformats.org/officeDocument/2006/relationships/image" Target="../media/image532.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5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32.png"/><Relationship Id="rId3" Type="http://schemas.openxmlformats.org/officeDocument/2006/relationships/customXml" Target="../ink/ink1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9"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0C2EE7-12F8-0E4B-8574-A5BF495F2BAE}"/>
              </a:ext>
            </a:extLst>
          </p:cNvPr>
          <p:cNvSpPr/>
          <p:nvPr/>
        </p:nvSpPr>
        <p:spPr bwMode="auto">
          <a:xfrm>
            <a:off x="3089787" y="1858779"/>
            <a:ext cx="2718619" cy="2307109"/>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9" name="Rectangle 8">
            <a:extLst>
              <a:ext uri="{FF2B5EF4-FFF2-40B4-BE49-F238E27FC236}">
                <a16:creationId xmlns:a16="http://schemas.microsoft.com/office/drawing/2014/main" id="{19A78BE3-28B2-BD48-B816-E8B23C1D1CB6}"/>
              </a:ext>
            </a:extLst>
          </p:cNvPr>
          <p:cNvSpPr/>
          <p:nvPr/>
        </p:nvSpPr>
        <p:spPr bwMode="auto">
          <a:xfrm>
            <a:off x="6206613" y="1848464"/>
            <a:ext cx="2718619" cy="230710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Verdana" charset="0"/>
            </a:endParaRPr>
          </a:p>
        </p:txBody>
      </p:sp>
      <p:sp>
        <p:nvSpPr>
          <p:cNvPr id="7" name="Rectangle 6">
            <a:extLst>
              <a:ext uri="{FF2B5EF4-FFF2-40B4-BE49-F238E27FC236}">
                <a16:creationId xmlns:a16="http://schemas.microsoft.com/office/drawing/2014/main" id="{B816F71F-A3F4-E545-AEBD-15A4C4762126}"/>
              </a:ext>
            </a:extLst>
          </p:cNvPr>
          <p:cNvSpPr/>
          <p:nvPr/>
        </p:nvSpPr>
        <p:spPr bwMode="auto">
          <a:xfrm>
            <a:off x="218768" y="1848465"/>
            <a:ext cx="2718619" cy="230710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4" name="TextBox 3">
            <a:extLst>
              <a:ext uri="{FF2B5EF4-FFF2-40B4-BE49-F238E27FC236}">
                <a16:creationId xmlns:a16="http://schemas.microsoft.com/office/drawing/2014/main" id="{077FCD7E-649D-C748-9AF6-25CA59891B70}"/>
              </a:ext>
            </a:extLst>
          </p:cNvPr>
          <p:cNvSpPr txBox="1"/>
          <p:nvPr/>
        </p:nvSpPr>
        <p:spPr>
          <a:xfrm>
            <a:off x="142568" y="2124249"/>
            <a:ext cx="2871019" cy="2031325"/>
          </a:xfrm>
          <a:prstGeom prst="rect">
            <a:avLst/>
          </a:prstGeom>
          <a:noFill/>
        </p:spPr>
        <p:txBody>
          <a:bodyPr wrap="square" rtlCol="0">
            <a:spAutoFit/>
          </a:bodyPr>
          <a:lstStyle/>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do {</a:t>
            </a:r>
            <a:br>
              <a:rPr lang="en-US" altLang="en-US" sz="1200" b="1" dirty="0">
                <a:solidFill>
                  <a:srgbClr val="000000"/>
                </a:solidFill>
                <a:latin typeface="Courier New" panose="02070309020205020404" pitchFamily="49" charset="0"/>
                <a:cs typeface="Courier New" panose="02070309020205020404" pitchFamily="49" charset="0"/>
              </a:rPr>
            </a:br>
            <a:r>
              <a:rPr lang="en-US" altLang="en-US" sz="1200" b="1" dirty="0">
                <a:solidFill>
                  <a:srgbClr val="000000"/>
                </a:solidFill>
                <a:latin typeface="Courier New" panose="02070309020205020404" pitchFamily="49" charset="0"/>
                <a:cs typeface="Courier New" panose="02070309020205020404" pitchFamily="49" charset="0"/>
              </a:rPr>
              <a:t>  while (</a:t>
            </a:r>
            <a:r>
              <a:rPr lang="en-US" altLang="en-US" sz="1200" b="1" dirty="0" err="1">
                <a:solidFill>
                  <a:srgbClr val="000000"/>
                </a:solidFill>
                <a:latin typeface="Courier New" panose="02070309020205020404" pitchFamily="49" charset="0"/>
                <a:cs typeface="Courier New" panose="02070309020205020404" pitchFamily="49" charset="0"/>
              </a:rPr>
              <a:t>test_and_set</a:t>
            </a:r>
            <a:r>
              <a:rPr lang="en-US" altLang="en-US" sz="1200" b="1" dirty="0">
                <a:solidFill>
                  <a:srgbClr val="000000"/>
                </a:solidFill>
                <a:latin typeface="Courier New" panose="02070309020205020404" pitchFamily="49" charset="0"/>
                <a:cs typeface="Courier New" panose="02070309020205020404" pitchFamily="49" charset="0"/>
              </a:rPr>
              <a:t>(&amp;lock))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 do nothing */ </a:t>
            </a:r>
            <a:br>
              <a:rPr lang="en-US" altLang="en-US" sz="1200" b="1" dirty="0">
                <a:solidFill>
                  <a:srgbClr val="000000"/>
                </a:solidFill>
                <a:latin typeface="Courier New" panose="02070309020205020404" pitchFamily="49" charset="0"/>
                <a:cs typeface="Courier New" panose="02070309020205020404" pitchFamily="49" charset="0"/>
              </a:rPr>
            </a:br>
            <a:endParaRPr lang="en-US" altLang="en-US" sz="12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critical section */ </a:t>
            </a:r>
            <a:br>
              <a:rPr lang="en-US" altLang="en-US" sz="1200" b="1" dirty="0">
                <a:solidFill>
                  <a:srgbClr val="000000"/>
                </a:solidFill>
                <a:latin typeface="Courier New" panose="02070309020205020404" pitchFamily="49" charset="0"/>
                <a:cs typeface="Courier New" panose="02070309020205020404" pitchFamily="49" charset="0"/>
              </a:rPr>
            </a:br>
            <a:endParaRPr lang="en-US" altLang="en-US" sz="12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while (true);</a:t>
            </a:r>
          </a:p>
          <a:p>
            <a:endParaRPr lang="en-US" dirty="0"/>
          </a:p>
        </p:txBody>
      </p:sp>
      <p:sp>
        <p:nvSpPr>
          <p:cNvPr id="5" name="TextBox 4">
            <a:extLst>
              <a:ext uri="{FF2B5EF4-FFF2-40B4-BE49-F238E27FC236}">
                <a16:creationId xmlns:a16="http://schemas.microsoft.com/office/drawing/2014/main" id="{1E2280FB-182D-9347-AF22-E3A19D4BF0B1}"/>
              </a:ext>
            </a:extLst>
          </p:cNvPr>
          <p:cNvSpPr txBox="1"/>
          <p:nvPr/>
        </p:nvSpPr>
        <p:spPr>
          <a:xfrm>
            <a:off x="3013587" y="2134563"/>
            <a:ext cx="2871019" cy="2031325"/>
          </a:xfrm>
          <a:prstGeom prst="rect">
            <a:avLst/>
          </a:prstGeom>
          <a:noFill/>
        </p:spPr>
        <p:txBody>
          <a:bodyPr wrap="square" rtlCol="0">
            <a:spAutoFit/>
          </a:bodyPr>
          <a:lstStyle/>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do {</a:t>
            </a:r>
            <a:br>
              <a:rPr lang="en-US" altLang="en-US" sz="1200" b="1" dirty="0">
                <a:solidFill>
                  <a:srgbClr val="000000"/>
                </a:solidFill>
                <a:latin typeface="Courier New" panose="02070309020205020404" pitchFamily="49" charset="0"/>
                <a:cs typeface="Courier New" panose="02070309020205020404" pitchFamily="49" charset="0"/>
              </a:rPr>
            </a:br>
            <a:r>
              <a:rPr lang="en-US" altLang="en-US" sz="1200" b="1" dirty="0">
                <a:solidFill>
                  <a:srgbClr val="000000"/>
                </a:solidFill>
                <a:latin typeface="Courier New" panose="02070309020205020404" pitchFamily="49" charset="0"/>
                <a:cs typeface="Courier New" panose="02070309020205020404" pitchFamily="49" charset="0"/>
              </a:rPr>
              <a:t>  while (</a:t>
            </a:r>
            <a:r>
              <a:rPr lang="en-US" altLang="en-US" sz="1200" b="1" dirty="0" err="1">
                <a:solidFill>
                  <a:srgbClr val="000000"/>
                </a:solidFill>
                <a:latin typeface="Courier New" panose="02070309020205020404" pitchFamily="49" charset="0"/>
                <a:cs typeface="Courier New" panose="02070309020205020404" pitchFamily="49" charset="0"/>
              </a:rPr>
              <a:t>test_and_set</a:t>
            </a:r>
            <a:r>
              <a:rPr lang="en-US" altLang="en-US" sz="1200" b="1" dirty="0">
                <a:solidFill>
                  <a:srgbClr val="000000"/>
                </a:solidFill>
                <a:latin typeface="Courier New" panose="02070309020205020404" pitchFamily="49" charset="0"/>
                <a:cs typeface="Courier New" panose="02070309020205020404" pitchFamily="49" charset="0"/>
              </a:rPr>
              <a:t>(&amp;lock))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 do nothing */ </a:t>
            </a:r>
            <a:br>
              <a:rPr lang="en-US" altLang="en-US" sz="1200" b="1" dirty="0">
                <a:solidFill>
                  <a:srgbClr val="000000"/>
                </a:solidFill>
                <a:latin typeface="Courier New" panose="02070309020205020404" pitchFamily="49" charset="0"/>
                <a:cs typeface="Courier New" panose="02070309020205020404" pitchFamily="49" charset="0"/>
              </a:rPr>
            </a:br>
            <a:endParaRPr lang="en-US" altLang="en-US" sz="12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critical section */ </a:t>
            </a:r>
            <a:br>
              <a:rPr lang="en-US" altLang="en-US" sz="1200" b="1" dirty="0">
                <a:solidFill>
                  <a:srgbClr val="000000"/>
                </a:solidFill>
                <a:latin typeface="Courier New" panose="02070309020205020404" pitchFamily="49" charset="0"/>
                <a:cs typeface="Courier New" panose="02070309020205020404" pitchFamily="49" charset="0"/>
              </a:rPr>
            </a:br>
            <a:endParaRPr lang="en-US" altLang="en-US" sz="12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while (true);</a:t>
            </a:r>
          </a:p>
          <a:p>
            <a:endParaRPr lang="en-US" dirty="0"/>
          </a:p>
        </p:txBody>
      </p:sp>
      <p:sp>
        <p:nvSpPr>
          <p:cNvPr id="6" name="TextBox 5">
            <a:extLst>
              <a:ext uri="{FF2B5EF4-FFF2-40B4-BE49-F238E27FC236}">
                <a16:creationId xmlns:a16="http://schemas.microsoft.com/office/drawing/2014/main" id="{1FDD0069-1C1F-1A4F-97EB-67C2DFBE5DD7}"/>
              </a:ext>
            </a:extLst>
          </p:cNvPr>
          <p:cNvSpPr txBox="1"/>
          <p:nvPr/>
        </p:nvSpPr>
        <p:spPr>
          <a:xfrm>
            <a:off x="6130413" y="2124249"/>
            <a:ext cx="2871019" cy="2031325"/>
          </a:xfrm>
          <a:prstGeom prst="rect">
            <a:avLst/>
          </a:prstGeom>
          <a:noFill/>
        </p:spPr>
        <p:txBody>
          <a:bodyPr wrap="square" rtlCol="0">
            <a:spAutoFit/>
          </a:bodyPr>
          <a:lstStyle/>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do {</a:t>
            </a:r>
            <a:br>
              <a:rPr lang="en-US" altLang="en-US" sz="1200" b="1" dirty="0">
                <a:solidFill>
                  <a:srgbClr val="000000"/>
                </a:solidFill>
                <a:latin typeface="Courier New" panose="02070309020205020404" pitchFamily="49" charset="0"/>
                <a:cs typeface="Courier New" panose="02070309020205020404" pitchFamily="49" charset="0"/>
              </a:rPr>
            </a:br>
            <a:r>
              <a:rPr lang="en-US" altLang="en-US" sz="1200" b="1" dirty="0">
                <a:solidFill>
                  <a:srgbClr val="000000"/>
                </a:solidFill>
                <a:latin typeface="Courier New" panose="02070309020205020404" pitchFamily="49" charset="0"/>
                <a:cs typeface="Courier New" panose="02070309020205020404" pitchFamily="49" charset="0"/>
              </a:rPr>
              <a:t>  while (</a:t>
            </a:r>
            <a:r>
              <a:rPr lang="en-US" altLang="en-US" sz="1200" b="1" dirty="0" err="1">
                <a:solidFill>
                  <a:srgbClr val="000000"/>
                </a:solidFill>
                <a:latin typeface="Courier New" panose="02070309020205020404" pitchFamily="49" charset="0"/>
                <a:cs typeface="Courier New" panose="02070309020205020404" pitchFamily="49" charset="0"/>
              </a:rPr>
              <a:t>test_and_set</a:t>
            </a:r>
            <a:r>
              <a:rPr lang="en-US" altLang="en-US" sz="1200" b="1" dirty="0">
                <a:solidFill>
                  <a:srgbClr val="000000"/>
                </a:solidFill>
                <a:latin typeface="Courier New" panose="02070309020205020404" pitchFamily="49" charset="0"/>
                <a:cs typeface="Courier New" panose="02070309020205020404" pitchFamily="49" charset="0"/>
              </a:rPr>
              <a:t>(&amp;lock))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 do nothing */ </a:t>
            </a:r>
            <a:br>
              <a:rPr lang="en-US" altLang="en-US" sz="1200" b="1" dirty="0">
                <a:solidFill>
                  <a:srgbClr val="000000"/>
                </a:solidFill>
                <a:latin typeface="Courier New" panose="02070309020205020404" pitchFamily="49" charset="0"/>
                <a:cs typeface="Courier New" panose="02070309020205020404" pitchFamily="49" charset="0"/>
              </a:rPr>
            </a:br>
            <a:endParaRPr lang="en-US" altLang="en-US" sz="12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critical section */ </a:t>
            </a:r>
            <a:br>
              <a:rPr lang="en-US" altLang="en-US" sz="1200" b="1" dirty="0">
                <a:solidFill>
                  <a:srgbClr val="000000"/>
                </a:solidFill>
                <a:latin typeface="Courier New" panose="02070309020205020404" pitchFamily="49" charset="0"/>
                <a:cs typeface="Courier New" panose="02070309020205020404" pitchFamily="49" charset="0"/>
              </a:rPr>
            </a:br>
            <a:endParaRPr lang="en-US" altLang="en-US" sz="12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200" b="1" dirty="0">
                <a:solidFill>
                  <a:srgbClr val="000000"/>
                </a:solidFill>
                <a:latin typeface="Courier New" panose="02070309020205020404" pitchFamily="49" charset="0"/>
                <a:cs typeface="Courier New" panose="02070309020205020404" pitchFamily="49" charset="0"/>
              </a:rPr>
              <a:t>       } while (true);</a:t>
            </a:r>
          </a:p>
          <a:p>
            <a:endParaRPr lang="en-US" dirty="0"/>
          </a:p>
        </p:txBody>
      </p:sp>
      <p:sp>
        <p:nvSpPr>
          <p:cNvPr id="10" name="TextBox 9">
            <a:extLst>
              <a:ext uri="{FF2B5EF4-FFF2-40B4-BE49-F238E27FC236}">
                <a16:creationId xmlns:a16="http://schemas.microsoft.com/office/drawing/2014/main" id="{05DA4CF7-C7FE-A64A-BB2D-B08B5D8B1330}"/>
              </a:ext>
            </a:extLst>
          </p:cNvPr>
          <p:cNvSpPr txBox="1"/>
          <p:nvPr/>
        </p:nvSpPr>
        <p:spPr>
          <a:xfrm>
            <a:off x="1379128" y="918341"/>
            <a:ext cx="1747530" cy="369332"/>
          </a:xfrm>
          <a:prstGeom prst="rect">
            <a:avLst/>
          </a:prstGeom>
          <a:noFill/>
        </p:spPr>
        <p:txBody>
          <a:bodyPr wrap="none" rtlCol="0">
            <a:spAutoFit/>
          </a:bodyPr>
          <a:lstStyle/>
          <a:p>
            <a:r>
              <a:rPr lang="en-US" dirty="0"/>
              <a:t>Lock = False;</a:t>
            </a:r>
          </a:p>
        </p:txBody>
      </p:sp>
      <p:sp>
        <p:nvSpPr>
          <p:cNvPr id="11" name="TextBox 10">
            <a:extLst>
              <a:ext uri="{FF2B5EF4-FFF2-40B4-BE49-F238E27FC236}">
                <a16:creationId xmlns:a16="http://schemas.microsoft.com/office/drawing/2014/main" id="{BAADBB7D-143A-CA44-B390-BF86A1DA5154}"/>
              </a:ext>
            </a:extLst>
          </p:cNvPr>
          <p:cNvSpPr txBox="1"/>
          <p:nvPr/>
        </p:nvSpPr>
        <p:spPr>
          <a:xfrm>
            <a:off x="863779" y="1370907"/>
            <a:ext cx="1428596" cy="369332"/>
          </a:xfrm>
          <a:prstGeom prst="rect">
            <a:avLst/>
          </a:prstGeom>
          <a:noFill/>
        </p:spPr>
        <p:txBody>
          <a:bodyPr wrap="none" rtlCol="0">
            <a:spAutoFit/>
          </a:bodyPr>
          <a:lstStyle/>
          <a:p>
            <a:r>
              <a:rPr lang="en-US" dirty="0"/>
              <a:t>Process P1</a:t>
            </a:r>
          </a:p>
        </p:txBody>
      </p:sp>
      <p:sp>
        <p:nvSpPr>
          <p:cNvPr id="13" name="TextBox 12">
            <a:extLst>
              <a:ext uri="{FF2B5EF4-FFF2-40B4-BE49-F238E27FC236}">
                <a16:creationId xmlns:a16="http://schemas.microsoft.com/office/drawing/2014/main" id="{5CAA4F6E-F2BE-D642-8D17-7C467E5A47C7}"/>
              </a:ext>
            </a:extLst>
          </p:cNvPr>
          <p:cNvSpPr txBox="1"/>
          <p:nvPr/>
        </p:nvSpPr>
        <p:spPr>
          <a:xfrm>
            <a:off x="3602332" y="1414459"/>
            <a:ext cx="1428596" cy="369332"/>
          </a:xfrm>
          <a:prstGeom prst="rect">
            <a:avLst/>
          </a:prstGeom>
          <a:noFill/>
        </p:spPr>
        <p:txBody>
          <a:bodyPr wrap="none" rtlCol="0">
            <a:spAutoFit/>
          </a:bodyPr>
          <a:lstStyle/>
          <a:p>
            <a:r>
              <a:rPr lang="en-US" dirty="0"/>
              <a:t>Process P2</a:t>
            </a:r>
          </a:p>
        </p:txBody>
      </p:sp>
      <p:sp>
        <p:nvSpPr>
          <p:cNvPr id="20" name="Rectangle 4">
            <a:extLst>
              <a:ext uri="{FF2B5EF4-FFF2-40B4-BE49-F238E27FC236}">
                <a16:creationId xmlns:a16="http://schemas.microsoft.com/office/drawing/2014/main" id="{124DCDB2-1FA7-5446-B34A-092A8E6E1796}"/>
              </a:ext>
            </a:extLst>
          </p:cNvPr>
          <p:cNvSpPr>
            <a:spLocks noChangeArrowheads="1"/>
          </p:cNvSpPr>
          <p:nvPr/>
        </p:nvSpPr>
        <p:spPr bwMode="auto">
          <a:xfrm>
            <a:off x="566865" y="4951342"/>
            <a:ext cx="7764462" cy="11906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lnSpc>
                <a:spcPct val="90000"/>
              </a:lnSpc>
              <a:buNone/>
              <a:tabLst>
                <a:tab pos="744538" algn="l"/>
                <a:tab pos="1025525" algn="l"/>
                <a:tab pos="1260475" algn="l"/>
              </a:tabLst>
            </a:pPr>
            <a:r>
              <a:rPr lang="en-US" altLang="en-US" dirty="0"/>
              <a:t>If *lock = TRUE  - &gt;  </a:t>
            </a:r>
            <a:r>
              <a:rPr lang="en-US" altLang="en-US" dirty="0" err="1"/>
              <a:t>TestAndSet</a:t>
            </a:r>
            <a:r>
              <a:rPr lang="en-US" altLang="en-US" dirty="0"/>
              <a:t> = TRUE; *lock = TRUE</a:t>
            </a:r>
          </a:p>
          <a:p>
            <a:pPr>
              <a:lnSpc>
                <a:spcPct val="90000"/>
              </a:lnSpc>
              <a:buNone/>
              <a:tabLst>
                <a:tab pos="744538" algn="l"/>
                <a:tab pos="1025525" algn="l"/>
                <a:tab pos="1260475" algn="l"/>
              </a:tabLst>
            </a:pPr>
            <a:r>
              <a:rPr lang="en-US" altLang="en-US" dirty="0"/>
              <a:t>If *lock = FALSE  - &gt; </a:t>
            </a:r>
            <a:r>
              <a:rPr lang="en-US" altLang="en-US" dirty="0" err="1"/>
              <a:t>TestAndSet</a:t>
            </a:r>
            <a:r>
              <a:rPr lang="en-US" altLang="en-US" dirty="0"/>
              <a:t> = FALSE; *lock = TRUE</a:t>
            </a:r>
          </a:p>
        </p:txBody>
      </p:sp>
    </p:spTree>
    <p:extLst>
      <p:ext uri="{BB962C8B-B14F-4D97-AF65-F5344CB8AC3E}">
        <p14:creationId xmlns:p14="http://schemas.microsoft.com/office/powerpoint/2010/main" val="58000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BCB8D717-3C01-224E-9EC2-54DBCEA1C1D5}"/>
              </a:ext>
            </a:extLst>
          </p:cNvPr>
          <p:cNvSpPr>
            <a:spLocks noGrp="1" noChangeArrowheads="1"/>
          </p:cNvSpPr>
          <p:nvPr>
            <p:ph type="title"/>
          </p:nvPr>
        </p:nvSpPr>
        <p:spPr/>
        <p:txBody>
          <a:bodyPr/>
          <a:lstStyle/>
          <a:p>
            <a:pPr>
              <a:defRPr/>
            </a:pPr>
            <a:r>
              <a:rPr lang="en-US" dirty="0"/>
              <a:t>Bounded Waiting with </a:t>
            </a:r>
            <a:r>
              <a:rPr lang="en-US" dirty="0" err="1"/>
              <a:t>TestAndSet</a:t>
            </a:r>
            <a:endParaRPr lang="en-US" dirty="0"/>
          </a:p>
        </p:txBody>
      </p:sp>
      <p:sp>
        <p:nvSpPr>
          <p:cNvPr id="13314" name="Rectangle 3">
            <a:extLst>
              <a:ext uri="{FF2B5EF4-FFF2-40B4-BE49-F238E27FC236}">
                <a16:creationId xmlns:a16="http://schemas.microsoft.com/office/drawing/2014/main" id="{5CF5A7CC-2694-1B45-B399-4E4457507A0B}"/>
              </a:ext>
            </a:extLst>
          </p:cNvPr>
          <p:cNvSpPr>
            <a:spLocks noGrp="1" noChangeArrowheads="1"/>
          </p:cNvSpPr>
          <p:nvPr>
            <p:ph type="body" idx="1"/>
          </p:nvPr>
        </p:nvSpPr>
        <p:spPr>
          <a:xfrm>
            <a:off x="320675" y="881063"/>
            <a:ext cx="6865938" cy="5030787"/>
          </a:xfrm>
        </p:spPr>
        <p:txBody>
          <a:bodyPr/>
          <a:lstStyle/>
          <a:p>
            <a:pPr>
              <a:lnSpc>
                <a:spcPct val="90000"/>
              </a:lnSpc>
              <a:tabLst>
                <a:tab pos="744538" algn="l"/>
                <a:tab pos="1025525" algn="l"/>
                <a:tab pos="1260475" algn="l"/>
              </a:tabLst>
            </a:pPr>
            <a:r>
              <a:rPr lang="en-US" altLang="en-US" dirty="0"/>
              <a:t>Shared </a:t>
            </a:r>
            <a:r>
              <a:rPr lang="en-US" altLang="en-US" dirty="0" err="1"/>
              <a:t>boolean</a:t>
            </a:r>
            <a:r>
              <a:rPr lang="en-US" altLang="en-US" dirty="0"/>
              <a:t> variable </a:t>
            </a:r>
            <a:r>
              <a:rPr lang="en-US" altLang="en-US" sz="2200" b="1" dirty="0">
                <a:solidFill>
                  <a:srgbClr val="0033CC"/>
                </a:solidFill>
              </a:rPr>
              <a:t>lock, initialized to FALSE</a:t>
            </a:r>
            <a:r>
              <a:rPr lang="en-US" altLang="en-US" dirty="0"/>
              <a:t>.</a:t>
            </a:r>
          </a:p>
          <a:p>
            <a:pPr>
              <a:lnSpc>
                <a:spcPct val="90000"/>
              </a:lnSpc>
              <a:tabLst>
                <a:tab pos="744538" algn="l"/>
                <a:tab pos="1025525" algn="l"/>
                <a:tab pos="1260475" algn="l"/>
              </a:tabLst>
            </a:pPr>
            <a:r>
              <a:rPr lang="en-US" altLang="en-US" dirty="0"/>
              <a:t>Solution for </a:t>
            </a:r>
            <a:r>
              <a:rPr lang="en-US" altLang="en-US" i="1" dirty="0" err="1"/>
              <a:t>i</a:t>
            </a:r>
            <a:r>
              <a:rPr lang="en-US" altLang="en-US" i="1" dirty="0"/>
              <a:t> </a:t>
            </a:r>
            <a:r>
              <a:rPr lang="en-US" altLang="en-US" dirty="0" err="1"/>
              <a:t>th</a:t>
            </a:r>
            <a:r>
              <a:rPr lang="en-US" altLang="en-US" dirty="0"/>
              <a:t> process ( total n number of processes) :</a:t>
            </a:r>
          </a:p>
          <a:p>
            <a:pPr>
              <a:lnSpc>
                <a:spcPct val="90000"/>
              </a:lnSpc>
              <a:buFont typeface="Monotype Sorts" pitchFamily="2" charset="2"/>
              <a:buNone/>
              <a:tabLst>
                <a:tab pos="744538" algn="l"/>
                <a:tab pos="1025525" algn="l"/>
                <a:tab pos="1260475" algn="l"/>
              </a:tabLst>
            </a:pPr>
            <a:r>
              <a:rPr lang="en-US" altLang="en-US" dirty="0"/>
              <a:t>          do { waiting[</a:t>
            </a:r>
            <a:r>
              <a:rPr lang="en-US" altLang="en-US" dirty="0" err="1"/>
              <a:t>i</a:t>
            </a:r>
            <a:r>
              <a:rPr lang="en-US" altLang="en-US" dirty="0"/>
              <a:t>] = True;</a:t>
            </a:r>
          </a:p>
          <a:p>
            <a:pPr>
              <a:lnSpc>
                <a:spcPct val="90000"/>
              </a:lnSpc>
              <a:buFont typeface="Monotype Sorts" pitchFamily="2" charset="2"/>
              <a:buNone/>
              <a:tabLst>
                <a:tab pos="744538" algn="l"/>
                <a:tab pos="1025525" algn="l"/>
                <a:tab pos="1260475" algn="l"/>
              </a:tabLst>
            </a:pPr>
            <a:r>
              <a:rPr lang="en-US" altLang="en-US" dirty="0"/>
              <a:t>             while ( waiting[</a:t>
            </a:r>
            <a:r>
              <a:rPr lang="en-US" altLang="en-US" dirty="0" err="1"/>
              <a:t>i</a:t>
            </a:r>
            <a:r>
              <a:rPr lang="en-US" altLang="en-US" dirty="0"/>
              <a:t>] &amp;&amp;</a:t>
            </a:r>
            <a:r>
              <a:rPr lang="en-US" altLang="en-US" dirty="0" err="1"/>
              <a:t>TestAndSet</a:t>
            </a:r>
            <a:r>
              <a:rPr lang="en-US" altLang="en-US" dirty="0"/>
              <a:t> (&amp;lock ))</a:t>
            </a:r>
          </a:p>
          <a:p>
            <a:pPr>
              <a:lnSpc>
                <a:spcPct val="90000"/>
              </a:lnSpc>
              <a:buFont typeface="Monotype Sorts" pitchFamily="2" charset="2"/>
              <a:buNone/>
              <a:tabLst>
                <a:tab pos="744538" algn="l"/>
                <a:tab pos="1025525" algn="l"/>
                <a:tab pos="1260475" algn="l"/>
              </a:tabLst>
            </a:pPr>
            <a:r>
              <a:rPr lang="en-US" altLang="en-US" dirty="0"/>
              <a:t>                        ;   /* do nothing</a:t>
            </a:r>
          </a:p>
          <a:p>
            <a:pPr>
              <a:lnSpc>
                <a:spcPct val="90000"/>
              </a:lnSpc>
              <a:buFont typeface="Monotype Sorts" pitchFamily="2" charset="2"/>
              <a:buNone/>
              <a:tabLst>
                <a:tab pos="744538" algn="l"/>
                <a:tab pos="1025525" algn="l"/>
                <a:tab pos="1260475" algn="l"/>
              </a:tabLst>
            </a:pPr>
            <a:r>
              <a:rPr lang="en-US" altLang="en-US" dirty="0"/>
              <a:t>                 waiting[</a:t>
            </a:r>
            <a:r>
              <a:rPr lang="en-US" altLang="en-US" dirty="0" err="1"/>
              <a:t>i</a:t>
            </a:r>
            <a:r>
              <a:rPr lang="en-US" altLang="en-US" dirty="0"/>
              <a:t>] = False;</a:t>
            </a:r>
          </a:p>
          <a:p>
            <a:pPr>
              <a:lnSpc>
                <a:spcPct val="90000"/>
              </a:lnSpc>
              <a:buFont typeface="Monotype Sorts" pitchFamily="2" charset="2"/>
              <a:buNone/>
              <a:tabLst>
                <a:tab pos="744538" algn="l"/>
                <a:tab pos="1025525" algn="l"/>
                <a:tab pos="1260475" algn="l"/>
              </a:tabLst>
            </a:pPr>
            <a:r>
              <a:rPr lang="en-US" altLang="en-US" dirty="0"/>
              <a:t>                 //    critical section</a:t>
            </a:r>
          </a:p>
          <a:p>
            <a:pPr>
              <a:lnSpc>
                <a:spcPct val="90000"/>
              </a:lnSpc>
              <a:buFont typeface="Monotype Sorts" pitchFamily="2" charset="2"/>
              <a:buNone/>
              <a:tabLst>
                <a:tab pos="744538" algn="l"/>
                <a:tab pos="1025525" algn="l"/>
                <a:tab pos="1260475" algn="l"/>
              </a:tabLst>
            </a:pPr>
            <a:r>
              <a:rPr lang="en-US" altLang="en-US" dirty="0"/>
              <a:t>                 j = ( i+1 ) % n ;  </a:t>
            </a:r>
          </a:p>
          <a:p>
            <a:pPr>
              <a:lnSpc>
                <a:spcPct val="90000"/>
              </a:lnSpc>
              <a:buFont typeface="Monotype Sorts" pitchFamily="2" charset="2"/>
              <a:buNone/>
              <a:tabLst>
                <a:tab pos="744538" algn="l"/>
                <a:tab pos="1025525" algn="l"/>
                <a:tab pos="1260475" algn="l"/>
              </a:tabLst>
            </a:pPr>
            <a:r>
              <a:rPr lang="en-US" altLang="en-US" dirty="0"/>
              <a:t>                 while ( (j!=</a:t>
            </a:r>
            <a:r>
              <a:rPr lang="en-US" altLang="en-US" dirty="0" err="1"/>
              <a:t>i</a:t>
            </a:r>
            <a:r>
              <a:rPr lang="en-US" altLang="en-US" dirty="0"/>
              <a:t>) &amp;&amp; !waiting[j] )</a:t>
            </a:r>
          </a:p>
          <a:p>
            <a:pPr>
              <a:lnSpc>
                <a:spcPct val="90000"/>
              </a:lnSpc>
              <a:buFont typeface="Monotype Sorts" pitchFamily="2" charset="2"/>
              <a:buNone/>
              <a:tabLst>
                <a:tab pos="744538" algn="l"/>
                <a:tab pos="1025525" algn="l"/>
                <a:tab pos="1260475" algn="l"/>
              </a:tabLst>
            </a:pPr>
            <a:r>
              <a:rPr lang="en-US" altLang="en-US" dirty="0"/>
              <a:t>                        j = (j+1) % n;  </a:t>
            </a:r>
          </a:p>
          <a:p>
            <a:pPr>
              <a:lnSpc>
                <a:spcPct val="90000"/>
              </a:lnSpc>
              <a:buFont typeface="Monotype Sorts" pitchFamily="2" charset="2"/>
              <a:buNone/>
              <a:tabLst>
                <a:tab pos="744538" algn="l"/>
                <a:tab pos="1025525" algn="l"/>
                <a:tab pos="1260475" algn="l"/>
              </a:tabLst>
            </a:pPr>
            <a:endParaRPr lang="en-US" altLang="en-US" dirty="0"/>
          </a:p>
          <a:p>
            <a:pPr>
              <a:lnSpc>
                <a:spcPct val="90000"/>
              </a:lnSpc>
              <a:buFont typeface="Monotype Sorts" pitchFamily="2" charset="2"/>
              <a:buNone/>
              <a:tabLst>
                <a:tab pos="744538" algn="l"/>
                <a:tab pos="1025525" algn="l"/>
                <a:tab pos="1260475" algn="l"/>
              </a:tabLst>
            </a:pPr>
            <a:r>
              <a:rPr lang="en-US" altLang="en-US" dirty="0"/>
              <a:t>                 if ( j == </a:t>
            </a:r>
            <a:r>
              <a:rPr lang="en-US" altLang="en-US" dirty="0" err="1"/>
              <a:t>i</a:t>
            </a:r>
            <a:r>
              <a:rPr lang="en-US" altLang="en-US" dirty="0"/>
              <a:t>)           </a:t>
            </a:r>
          </a:p>
          <a:p>
            <a:pPr>
              <a:lnSpc>
                <a:spcPct val="90000"/>
              </a:lnSpc>
              <a:buFont typeface="Monotype Sorts" pitchFamily="2" charset="2"/>
              <a:buNone/>
              <a:tabLst>
                <a:tab pos="744538" algn="l"/>
                <a:tab pos="1025525" algn="l"/>
                <a:tab pos="1260475" algn="l"/>
              </a:tabLst>
            </a:pPr>
            <a:r>
              <a:rPr lang="en-US" altLang="en-US" dirty="0"/>
              <a:t>                      lock = FALSE;</a:t>
            </a:r>
          </a:p>
          <a:p>
            <a:pPr>
              <a:lnSpc>
                <a:spcPct val="90000"/>
              </a:lnSpc>
              <a:buFont typeface="Monotype Sorts" pitchFamily="2" charset="2"/>
              <a:buNone/>
              <a:tabLst>
                <a:tab pos="744538" algn="l"/>
                <a:tab pos="1025525" algn="l"/>
                <a:tab pos="1260475" algn="l"/>
              </a:tabLst>
            </a:pPr>
            <a:r>
              <a:rPr lang="en-US" altLang="en-US" dirty="0"/>
              <a:t>                 else</a:t>
            </a:r>
          </a:p>
          <a:p>
            <a:pPr>
              <a:lnSpc>
                <a:spcPct val="90000"/>
              </a:lnSpc>
              <a:buFont typeface="Monotype Sorts" pitchFamily="2" charset="2"/>
              <a:buNone/>
              <a:tabLst>
                <a:tab pos="744538" algn="l"/>
                <a:tab pos="1025525" algn="l"/>
                <a:tab pos="1260475" algn="l"/>
              </a:tabLst>
            </a:pPr>
            <a:r>
              <a:rPr lang="en-US" altLang="en-US" dirty="0"/>
              <a:t>                      waiting[j] = False;</a:t>
            </a:r>
          </a:p>
          <a:p>
            <a:pPr>
              <a:lnSpc>
                <a:spcPct val="90000"/>
              </a:lnSpc>
              <a:buFont typeface="Monotype Sorts" pitchFamily="2" charset="2"/>
              <a:buNone/>
              <a:tabLst>
                <a:tab pos="744538" algn="l"/>
                <a:tab pos="1025525" algn="l"/>
                <a:tab pos="1260475" algn="l"/>
              </a:tabLst>
            </a:pPr>
            <a:endParaRPr lang="en-US" altLang="en-US" dirty="0"/>
          </a:p>
          <a:p>
            <a:pPr>
              <a:lnSpc>
                <a:spcPct val="90000"/>
              </a:lnSpc>
              <a:buFont typeface="Monotype Sorts" pitchFamily="2" charset="2"/>
              <a:buNone/>
              <a:tabLst>
                <a:tab pos="744538" algn="l"/>
                <a:tab pos="1025525" algn="l"/>
                <a:tab pos="1260475" algn="l"/>
              </a:tabLst>
            </a:pPr>
            <a:r>
              <a:rPr lang="en-US" altLang="en-US" dirty="0"/>
              <a:t>                 //      remainder section </a:t>
            </a:r>
          </a:p>
          <a:p>
            <a:pPr>
              <a:lnSpc>
                <a:spcPct val="90000"/>
              </a:lnSpc>
              <a:buFont typeface="Monotype Sorts" pitchFamily="2" charset="2"/>
              <a:buNone/>
              <a:tabLst>
                <a:tab pos="744538" algn="l"/>
                <a:tab pos="1025525" algn="l"/>
                <a:tab pos="1260475" algn="l"/>
              </a:tabLst>
            </a:pPr>
            <a:endParaRPr lang="en-US" altLang="en-US" dirty="0"/>
          </a:p>
          <a:p>
            <a:pPr>
              <a:lnSpc>
                <a:spcPct val="90000"/>
              </a:lnSpc>
              <a:buFont typeface="Monotype Sorts" pitchFamily="2" charset="2"/>
              <a:buNone/>
              <a:tabLst>
                <a:tab pos="744538" algn="l"/>
                <a:tab pos="1025525" algn="l"/>
                <a:tab pos="1260475" algn="l"/>
              </a:tabLst>
            </a:pPr>
            <a:r>
              <a:rPr lang="en-US" altLang="en-US" dirty="0"/>
              <a:t>           } while ( TRUE);</a:t>
            </a:r>
          </a:p>
          <a:p>
            <a:pPr>
              <a:lnSpc>
                <a:spcPct val="90000"/>
              </a:lnSpc>
              <a:buFont typeface="Monotype Sorts" pitchFamily="2" charset="2"/>
              <a:buNone/>
              <a:tabLst>
                <a:tab pos="744538" algn="l"/>
                <a:tab pos="1025525" algn="l"/>
                <a:tab pos="1260475" algn="l"/>
              </a:tabLst>
            </a:pPr>
            <a:endParaRPr lang="en-US" altLang="en-US" dirty="0"/>
          </a:p>
          <a:p>
            <a:pPr>
              <a:lnSpc>
                <a:spcPct val="90000"/>
              </a:lnSpc>
              <a:buFont typeface="Monotype Sorts" pitchFamily="2" charset="2"/>
              <a:buNone/>
              <a:tabLst>
                <a:tab pos="744538" algn="l"/>
                <a:tab pos="1025525" algn="l"/>
                <a:tab pos="1260475" algn="l"/>
              </a:tabLst>
            </a:pPr>
            <a:r>
              <a:rPr lang="en-US" altLang="en-US" dirty="0"/>
              <a:t>               </a:t>
            </a:r>
          </a:p>
        </p:txBody>
      </p:sp>
      <p:graphicFrame>
        <p:nvGraphicFramePr>
          <p:cNvPr id="2" name="Table 1">
            <a:extLst>
              <a:ext uri="{FF2B5EF4-FFF2-40B4-BE49-F238E27FC236}">
                <a16:creationId xmlns:a16="http://schemas.microsoft.com/office/drawing/2014/main" id="{C722FC1F-9D4C-164A-A067-0CEC55919D1D}"/>
              </a:ext>
            </a:extLst>
          </p:cNvPr>
          <p:cNvGraphicFramePr>
            <a:graphicFrameLocks noGrp="1"/>
          </p:cNvGraphicFramePr>
          <p:nvPr>
            <p:extLst>
              <p:ext uri="{D42A27DB-BD31-4B8C-83A1-F6EECF244321}">
                <p14:modId xmlns:p14="http://schemas.microsoft.com/office/powerpoint/2010/main" val="3572982571"/>
              </p:ext>
            </p:extLst>
          </p:nvPr>
        </p:nvGraphicFramePr>
        <p:xfrm>
          <a:off x="5334224" y="4330242"/>
          <a:ext cx="3554410" cy="365602"/>
        </p:xfrm>
        <a:graphic>
          <a:graphicData uri="http://schemas.openxmlformats.org/drawingml/2006/table">
            <a:tbl>
              <a:tblPr firstRow="1" bandRow="1">
                <a:tableStyleId>{616DA210-FB5B-4158-B5E0-FEB733F419BA}</a:tableStyleId>
              </a:tblPr>
              <a:tblGrid>
                <a:gridCol w="355441">
                  <a:extLst>
                    <a:ext uri="{9D8B030D-6E8A-4147-A177-3AD203B41FA5}">
                      <a16:colId xmlns:a16="http://schemas.microsoft.com/office/drawing/2014/main" val="1569478895"/>
                    </a:ext>
                  </a:extLst>
                </a:gridCol>
                <a:gridCol w="355441">
                  <a:extLst>
                    <a:ext uri="{9D8B030D-6E8A-4147-A177-3AD203B41FA5}">
                      <a16:colId xmlns:a16="http://schemas.microsoft.com/office/drawing/2014/main" val="1017493841"/>
                    </a:ext>
                  </a:extLst>
                </a:gridCol>
                <a:gridCol w="355441">
                  <a:extLst>
                    <a:ext uri="{9D8B030D-6E8A-4147-A177-3AD203B41FA5}">
                      <a16:colId xmlns:a16="http://schemas.microsoft.com/office/drawing/2014/main" val="463244965"/>
                    </a:ext>
                  </a:extLst>
                </a:gridCol>
                <a:gridCol w="355441">
                  <a:extLst>
                    <a:ext uri="{9D8B030D-6E8A-4147-A177-3AD203B41FA5}">
                      <a16:colId xmlns:a16="http://schemas.microsoft.com/office/drawing/2014/main" val="1088523405"/>
                    </a:ext>
                  </a:extLst>
                </a:gridCol>
                <a:gridCol w="355441">
                  <a:extLst>
                    <a:ext uri="{9D8B030D-6E8A-4147-A177-3AD203B41FA5}">
                      <a16:colId xmlns:a16="http://schemas.microsoft.com/office/drawing/2014/main" val="3825292997"/>
                    </a:ext>
                  </a:extLst>
                </a:gridCol>
                <a:gridCol w="355441">
                  <a:extLst>
                    <a:ext uri="{9D8B030D-6E8A-4147-A177-3AD203B41FA5}">
                      <a16:colId xmlns:a16="http://schemas.microsoft.com/office/drawing/2014/main" val="3854465710"/>
                    </a:ext>
                  </a:extLst>
                </a:gridCol>
                <a:gridCol w="355441">
                  <a:extLst>
                    <a:ext uri="{9D8B030D-6E8A-4147-A177-3AD203B41FA5}">
                      <a16:colId xmlns:a16="http://schemas.microsoft.com/office/drawing/2014/main" val="904177930"/>
                    </a:ext>
                  </a:extLst>
                </a:gridCol>
                <a:gridCol w="355441">
                  <a:extLst>
                    <a:ext uri="{9D8B030D-6E8A-4147-A177-3AD203B41FA5}">
                      <a16:colId xmlns:a16="http://schemas.microsoft.com/office/drawing/2014/main" val="168920327"/>
                    </a:ext>
                  </a:extLst>
                </a:gridCol>
                <a:gridCol w="355441">
                  <a:extLst>
                    <a:ext uri="{9D8B030D-6E8A-4147-A177-3AD203B41FA5}">
                      <a16:colId xmlns:a16="http://schemas.microsoft.com/office/drawing/2014/main" val="2949947790"/>
                    </a:ext>
                  </a:extLst>
                </a:gridCol>
                <a:gridCol w="355441">
                  <a:extLst>
                    <a:ext uri="{9D8B030D-6E8A-4147-A177-3AD203B41FA5}">
                      <a16:colId xmlns:a16="http://schemas.microsoft.com/office/drawing/2014/main" val="4131918558"/>
                    </a:ext>
                  </a:extLst>
                </a:gridCol>
              </a:tblGrid>
              <a:tr h="365125">
                <a:tc>
                  <a:txBody>
                    <a:bodyPr/>
                    <a:lstStyle/>
                    <a:p>
                      <a:endParaRPr lang="en-US" sz="1800" dirty="0"/>
                    </a:p>
                  </a:txBody>
                  <a:tcPr marL="91427" marR="91427" marT="45641" marB="45641"/>
                </a:tc>
                <a:tc>
                  <a:txBody>
                    <a:bodyPr/>
                    <a:lstStyle/>
                    <a:p>
                      <a:r>
                        <a:rPr lang="en-US" sz="1800" dirty="0" err="1"/>
                        <a:t>i</a:t>
                      </a:r>
                      <a:endParaRPr lang="en-US" sz="1800" dirty="0"/>
                    </a:p>
                  </a:txBody>
                  <a:tcPr marL="91427" marR="91427" marT="45641" marB="45641"/>
                </a:tc>
                <a:tc>
                  <a:txBody>
                    <a:bodyPr/>
                    <a:lstStyle/>
                    <a:p>
                      <a:endParaRPr lang="en-US" sz="1800"/>
                    </a:p>
                  </a:txBody>
                  <a:tcPr marL="91427" marR="91427" marT="45641" marB="45641"/>
                </a:tc>
                <a:tc>
                  <a:txBody>
                    <a:bodyPr/>
                    <a:lstStyle/>
                    <a:p>
                      <a:r>
                        <a:rPr lang="en-US" sz="1800" dirty="0"/>
                        <a:t>j</a:t>
                      </a:r>
                    </a:p>
                  </a:txBody>
                  <a:tcPr marL="91427" marR="91427" marT="45641" marB="45641"/>
                </a:tc>
                <a:tc>
                  <a:txBody>
                    <a:bodyPr/>
                    <a:lstStyle/>
                    <a:p>
                      <a:endParaRPr lang="en-US" sz="1800"/>
                    </a:p>
                  </a:txBody>
                  <a:tcPr marL="91427" marR="91427" marT="45641" marB="45641"/>
                </a:tc>
                <a:tc>
                  <a:txBody>
                    <a:bodyPr/>
                    <a:lstStyle/>
                    <a:p>
                      <a:endParaRPr lang="en-US" sz="1800" dirty="0"/>
                    </a:p>
                  </a:txBody>
                  <a:tcPr marL="91427" marR="91427" marT="45641" marB="45641"/>
                </a:tc>
                <a:tc>
                  <a:txBody>
                    <a:bodyPr/>
                    <a:lstStyle/>
                    <a:p>
                      <a:endParaRPr lang="en-US" sz="1800"/>
                    </a:p>
                  </a:txBody>
                  <a:tcPr marL="91427" marR="91427" marT="45641" marB="45641"/>
                </a:tc>
                <a:tc>
                  <a:txBody>
                    <a:bodyPr/>
                    <a:lstStyle/>
                    <a:p>
                      <a:endParaRPr lang="en-US" sz="1800"/>
                    </a:p>
                  </a:txBody>
                  <a:tcPr marL="91427" marR="91427" marT="45641" marB="45641"/>
                </a:tc>
                <a:tc>
                  <a:txBody>
                    <a:bodyPr/>
                    <a:lstStyle/>
                    <a:p>
                      <a:endParaRPr lang="en-US" sz="1800"/>
                    </a:p>
                  </a:txBody>
                  <a:tcPr marL="91427" marR="91427" marT="45641" marB="45641"/>
                </a:tc>
                <a:tc>
                  <a:txBody>
                    <a:bodyPr/>
                    <a:lstStyle/>
                    <a:p>
                      <a:endParaRPr lang="en-US" sz="1800" dirty="0"/>
                    </a:p>
                  </a:txBody>
                  <a:tcPr marL="91427" marR="91427" marT="45641" marB="45641"/>
                </a:tc>
                <a:extLst>
                  <a:ext uri="{0D108BD9-81ED-4DB2-BD59-A6C34878D82A}">
                    <a16:rowId xmlns:a16="http://schemas.microsoft.com/office/drawing/2014/main" val="1037386806"/>
                  </a:ext>
                </a:extLst>
              </a:tr>
            </a:tbl>
          </a:graphicData>
        </a:graphic>
      </p:graphicFrame>
      <p:sp>
        <p:nvSpPr>
          <p:cNvPr id="13339" name="TextBox 2">
            <a:extLst>
              <a:ext uri="{FF2B5EF4-FFF2-40B4-BE49-F238E27FC236}">
                <a16:creationId xmlns:a16="http://schemas.microsoft.com/office/drawing/2014/main" id="{F09B7A34-5438-4B43-8F53-88CDA5BE7683}"/>
              </a:ext>
            </a:extLst>
          </p:cNvPr>
          <p:cNvSpPr txBox="1">
            <a:spLocks noChangeArrowheads="1"/>
          </p:cNvSpPr>
          <p:nvPr/>
        </p:nvSpPr>
        <p:spPr bwMode="auto">
          <a:xfrm>
            <a:off x="5334224" y="4766792"/>
            <a:ext cx="32496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Helvetica" pitchFamily="2" charset="0"/>
              </a:defRPr>
            </a:lvl1pPr>
            <a:lvl2pPr marL="742950" indent="-285750">
              <a:defRPr b="1">
                <a:solidFill>
                  <a:schemeClr val="tx1"/>
                </a:solidFill>
                <a:latin typeface="Helvetica" pitchFamily="2" charset="0"/>
              </a:defRPr>
            </a:lvl2pPr>
            <a:lvl3pPr marL="1143000" indent="-228600">
              <a:defRPr b="1">
                <a:solidFill>
                  <a:schemeClr val="tx1"/>
                </a:solidFill>
                <a:latin typeface="Helvetica" pitchFamily="2" charset="0"/>
              </a:defRPr>
            </a:lvl3pPr>
            <a:lvl4pPr marL="1600200" indent="-228600">
              <a:defRPr b="1">
                <a:solidFill>
                  <a:schemeClr val="tx1"/>
                </a:solidFill>
                <a:latin typeface="Helvetica" pitchFamily="2" charset="0"/>
              </a:defRPr>
            </a:lvl4pPr>
            <a:lvl5pPr marL="2057400" indent="-228600">
              <a:defRPr b="1">
                <a:solidFill>
                  <a:schemeClr val="tx1"/>
                </a:solidFill>
                <a:latin typeface="Helvetica" pitchFamily="2" charset="0"/>
              </a:defRPr>
            </a:lvl5pPr>
            <a:lvl6pPr marL="2514600" indent="-228600" eaLnBrk="0" fontAlgn="base" hangingPunct="0">
              <a:spcBef>
                <a:spcPct val="0"/>
              </a:spcBef>
              <a:spcAft>
                <a:spcPct val="0"/>
              </a:spcAft>
              <a:defRPr b="1">
                <a:solidFill>
                  <a:schemeClr val="tx1"/>
                </a:solidFill>
                <a:latin typeface="Helvetica" pitchFamily="2" charset="0"/>
              </a:defRPr>
            </a:lvl6pPr>
            <a:lvl7pPr marL="2971800" indent="-228600" eaLnBrk="0" fontAlgn="base" hangingPunct="0">
              <a:spcBef>
                <a:spcPct val="0"/>
              </a:spcBef>
              <a:spcAft>
                <a:spcPct val="0"/>
              </a:spcAft>
              <a:defRPr b="1">
                <a:solidFill>
                  <a:schemeClr val="tx1"/>
                </a:solidFill>
                <a:latin typeface="Helvetica" pitchFamily="2" charset="0"/>
              </a:defRPr>
            </a:lvl7pPr>
            <a:lvl8pPr marL="3429000" indent="-228600" eaLnBrk="0" fontAlgn="base" hangingPunct="0">
              <a:spcBef>
                <a:spcPct val="0"/>
              </a:spcBef>
              <a:spcAft>
                <a:spcPct val="0"/>
              </a:spcAft>
              <a:defRPr b="1">
                <a:solidFill>
                  <a:schemeClr val="tx1"/>
                </a:solidFill>
                <a:latin typeface="Helvetica" pitchFamily="2" charset="0"/>
              </a:defRPr>
            </a:lvl8pPr>
            <a:lvl9pPr marL="3886200" indent="-228600" eaLnBrk="0" fontAlgn="base" hangingPunct="0">
              <a:spcBef>
                <a:spcPct val="0"/>
              </a:spcBef>
              <a:spcAft>
                <a:spcPct val="0"/>
              </a:spcAft>
              <a:defRPr b="1">
                <a:solidFill>
                  <a:schemeClr val="tx1"/>
                </a:solidFill>
                <a:latin typeface="Helvetica" pitchFamily="2" charset="0"/>
              </a:defRPr>
            </a:lvl9pPr>
          </a:lstStyle>
          <a:p>
            <a:r>
              <a:rPr lang="en-US" altLang="en-US" dirty="0"/>
              <a:t>Boolean array Waiting[ ]</a:t>
            </a:r>
          </a:p>
          <a:p>
            <a:r>
              <a:rPr lang="en-US" altLang="en-US" dirty="0"/>
              <a:t>With size of total number of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282C452D-3E96-5A40-9DA2-EA8E661BA873}"/>
              </a:ext>
            </a:extLst>
          </p:cNvPr>
          <p:cNvSpPr>
            <a:spLocks noGrp="1" noChangeArrowheads="1"/>
          </p:cNvSpPr>
          <p:nvPr>
            <p:ph type="title"/>
          </p:nvPr>
        </p:nvSpPr>
        <p:spPr/>
        <p:txBody>
          <a:bodyPr/>
          <a:lstStyle/>
          <a:p>
            <a:pPr>
              <a:defRPr/>
            </a:pPr>
            <a:r>
              <a:rPr lang="en-US"/>
              <a:t>Swap  Instruction</a:t>
            </a:r>
          </a:p>
        </p:txBody>
      </p:sp>
      <p:sp>
        <p:nvSpPr>
          <p:cNvPr id="14338" name="Rectangle 3">
            <a:extLst>
              <a:ext uri="{FF2B5EF4-FFF2-40B4-BE49-F238E27FC236}">
                <a16:creationId xmlns:a16="http://schemas.microsoft.com/office/drawing/2014/main" id="{DCEAABCC-7D0D-BF40-8816-368726F4C4A6}"/>
              </a:ext>
            </a:extLst>
          </p:cNvPr>
          <p:cNvSpPr>
            <a:spLocks noGrp="1" noChangeArrowheads="1"/>
          </p:cNvSpPr>
          <p:nvPr>
            <p:ph type="body" idx="1"/>
          </p:nvPr>
        </p:nvSpPr>
        <p:spPr>
          <a:xfrm>
            <a:off x="827088" y="977900"/>
            <a:ext cx="6923087" cy="2257425"/>
          </a:xfrm>
        </p:spPr>
        <p:txBody>
          <a:bodyPr/>
          <a:lstStyle/>
          <a:p>
            <a:pPr>
              <a:lnSpc>
                <a:spcPct val="90000"/>
              </a:lnSpc>
              <a:tabLst>
                <a:tab pos="744538" algn="l"/>
                <a:tab pos="1025525" algn="l"/>
                <a:tab pos="1260475" algn="l"/>
              </a:tabLst>
            </a:pPr>
            <a:r>
              <a:rPr lang="en-US" altLang="en-US" b="1"/>
              <a:t>Definition</a:t>
            </a:r>
            <a:r>
              <a:rPr lang="en-US" altLang="en-US"/>
              <a:t>:</a:t>
            </a:r>
          </a:p>
          <a:p>
            <a:pPr>
              <a:lnSpc>
                <a:spcPct val="90000"/>
              </a:lnSpc>
              <a:buFont typeface="Monotype Sorts" pitchFamily="2" charset="2"/>
              <a:buNone/>
              <a:tabLst>
                <a:tab pos="744538" algn="l"/>
                <a:tab pos="1025525" algn="l"/>
                <a:tab pos="1260475" algn="l"/>
              </a:tabLst>
            </a:pPr>
            <a:r>
              <a:rPr lang="en-US" altLang="en-US" sz="1600"/>
              <a:t>        void Swap (boolean *a, boolean *b)</a:t>
            </a:r>
          </a:p>
          <a:p>
            <a:pPr>
              <a:lnSpc>
                <a:spcPct val="90000"/>
              </a:lnSpc>
              <a:buFont typeface="Monotype Sorts" pitchFamily="2" charset="2"/>
              <a:buNone/>
              <a:tabLst>
                <a:tab pos="744538" algn="l"/>
                <a:tab pos="1025525" algn="l"/>
                <a:tab pos="1260475" algn="l"/>
              </a:tabLst>
            </a:pPr>
            <a:r>
              <a:rPr lang="en-US" altLang="en-US" sz="1600"/>
              <a:t>          {</a:t>
            </a:r>
          </a:p>
          <a:p>
            <a:pPr>
              <a:lnSpc>
                <a:spcPct val="90000"/>
              </a:lnSpc>
              <a:buFont typeface="Monotype Sorts" pitchFamily="2" charset="2"/>
              <a:buNone/>
              <a:tabLst>
                <a:tab pos="744538" algn="l"/>
                <a:tab pos="1025525" algn="l"/>
                <a:tab pos="1260475" algn="l"/>
              </a:tabLst>
            </a:pPr>
            <a:r>
              <a:rPr lang="en-US" altLang="en-US" sz="1600"/>
              <a:t>               boolean temp = *a;</a:t>
            </a:r>
          </a:p>
          <a:p>
            <a:pPr>
              <a:lnSpc>
                <a:spcPct val="90000"/>
              </a:lnSpc>
              <a:buFont typeface="Monotype Sorts" pitchFamily="2" charset="2"/>
              <a:buNone/>
              <a:tabLst>
                <a:tab pos="744538" algn="l"/>
                <a:tab pos="1025525" algn="l"/>
                <a:tab pos="1260475" algn="l"/>
              </a:tabLst>
            </a:pPr>
            <a:r>
              <a:rPr lang="en-US" altLang="en-US" sz="1600"/>
              <a:t>               *a = *b;</a:t>
            </a:r>
          </a:p>
          <a:p>
            <a:pPr>
              <a:lnSpc>
                <a:spcPct val="90000"/>
              </a:lnSpc>
              <a:buFont typeface="Monotype Sorts" pitchFamily="2" charset="2"/>
              <a:buNone/>
              <a:tabLst>
                <a:tab pos="744538" algn="l"/>
                <a:tab pos="1025525" algn="l"/>
                <a:tab pos="1260475" algn="l"/>
              </a:tabLst>
            </a:pPr>
            <a:r>
              <a:rPr lang="en-US" altLang="en-US" sz="1600"/>
              <a:t>               *b = temp:</a:t>
            </a:r>
          </a:p>
          <a:p>
            <a:pPr>
              <a:lnSpc>
                <a:spcPct val="90000"/>
              </a:lnSpc>
              <a:buFont typeface="Monotype Sorts" pitchFamily="2" charset="2"/>
              <a:buNone/>
              <a:tabLst>
                <a:tab pos="744538" algn="l"/>
                <a:tab pos="1025525" algn="l"/>
                <a:tab pos="1260475" algn="l"/>
              </a:tabLst>
            </a:pPr>
            <a:r>
              <a:rPr lang="en-US" altLang="en-US" sz="1600"/>
              <a:t>          }</a:t>
            </a:r>
          </a:p>
        </p:txBody>
      </p:sp>
      <p:sp>
        <p:nvSpPr>
          <p:cNvPr id="14339" name="Rectangle 4">
            <a:extLst>
              <a:ext uri="{FF2B5EF4-FFF2-40B4-BE49-F238E27FC236}">
                <a16:creationId xmlns:a16="http://schemas.microsoft.com/office/drawing/2014/main" id="{BCF0600D-4096-1248-BF0E-4872FD9664C0}"/>
              </a:ext>
            </a:extLst>
          </p:cNvPr>
          <p:cNvSpPr>
            <a:spLocks noChangeArrowheads="1"/>
          </p:cNvSpPr>
          <p:nvPr/>
        </p:nvSpPr>
        <p:spPr bwMode="auto">
          <a:xfrm>
            <a:off x="857250" y="3155950"/>
            <a:ext cx="6721475" cy="330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tabLst>
                <a:tab pos="744538" algn="l"/>
                <a:tab pos="1025525" algn="l"/>
                <a:tab pos="1260475" algn="l"/>
              </a:tabLst>
              <a:defRPr kumimoji="1">
                <a:solidFill>
                  <a:schemeClr val="tx1"/>
                </a:solidFill>
                <a:latin typeface="Helvetica" pitchFamily="2" charset="0"/>
              </a:defRPr>
            </a:lvl3pPr>
            <a:lvl4pPr marL="1600200" indent="-228600">
              <a:spcBef>
                <a:spcPct val="35000"/>
              </a:spcBef>
              <a:buClr>
                <a:schemeClr val="hlink"/>
              </a:buClr>
              <a:buSzPct val="75000"/>
              <a:buChar char="–"/>
              <a:tabLst>
                <a:tab pos="744538" algn="l"/>
                <a:tab pos="1025525" algn="l"/>
                <a:tab pos="1260475" algn="l"/>
              </a:tabLst>
              <a:defRPr kumimoji="1">
                <a:solidFill>
                  <a:schemeClr val="tx1"/>
                </a:solidFill>
                <a:latin typeface="Helvetica" pitchFamily="2" charset="0"/>
              </a:defRPr>
            </a:lvl4pPr>
            <a:lvl5pPr marL="2057400" indent="-228600">
              <a:spcBef>
                <a:spcPct val="35000"/>
              </a:spcBef>
              <a:buClr>
                <a:srgbClr val="FF0066"/>
              </a:buClr>
              <a:buSzPct val="75000"/>
              <a:buChar char="»"/>
              <a:tabLst>
                <a:tab pos="744538" algn="l"/>
                <a:tab pos="1025525" algn="l"/>
                <a:tab pos="1260475" algn="l"/>
              </a:tabLst>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tabLst>
                <a:tab pos="744538" algn="l"/>
                <a:tab pos="1025525" algn="l"/>
                <a:tab pos="1260475" algn="l"/>
              </a:tabLst>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tabLst>
                <a:tab pos="744538" algn="l"/>
                <a:tab pos="1025525" algn="l"/>
                <a:tab pos="1260475" algn="l"/>
              </a:tabLst>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tabLst>
                <a:tab pos="744538" algn="l"/>
                <a:tab pos="1025525" algn="l"/>
                <a:tab pos="1260475" algn="l"/>
              </a:tabLst>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tabLst>
                <a:tab pos="744538" algn="l"/>
                <a:tab pos="1025525" algn="l"/>
                <a:tab pos="1260475" algn="l"/>
              </a:tabLst>
              <a:defRPr kumimoji="1">
                <a:solidFill>
                  <a:schemeClr val="tx1"/>
                </a:solidFill>
                <a:latin typeface="Helvetica" pitchFamily="2" charset="0"/>
              </a:defRPr>
            </a:lvl9pPr>
          </a:lstStyle>
          <a:p>
            <a:pPr>
              <a:lnSpc>
                <a:spcPct val="90000"/>
              </a:lnSpc>
            </a:pPr>
            <a:r>
              <a:rPr lang="en-US" altLang="en-US" b="0"/>
              <a:t>Shared Boolean variable </a:t>
            </a:r>
            <a:r>
              <a:rPr lang="en-US" altLang="en-US" sz="2000">
                <a:solidFill>
                  <a:srgbClr val="0033CC"/>
                </a:solidFill>
              </a:rPr>
              <a:t>lock initialized to FALSE</a:t>
            </a:r>
            <a:r>
              <a:rPr lang="en-US" altLang="en-US" b="0"/>
              <a:t>; Each process has a local Boolean variable key.</a:t>
            </a:r>
          </a:p>
          <a:p>
            <a:pPr>
              <a:lnSpc>
                <a:spcPct val="90000"/>
              </a:lnSpc>
            </a:pPr>
            <a:r>
              <a:rPr lang="en-US" altLang="en-US"/>
              <a:t>Solution</a:t>
            </a:r>
            <a:r>
              <a:rPr lang="en-US" altLang="en-US" b="0"/>
              <a:t>:</a:t>
            </a:r>
          </a:p>
          <a:p>
            <a:pPr>
              <a:lnSpc>
                <a:spcPct val="90000"/>
              </a:lnSpc>
              <a:buFont typeface="Monotype Sorts" pitchFamily="2" charset="2"/>
              <a:buNone/>
            </a:pPr>
            <a:r>
              <a:rPr lang="en-US" altLang="en-US" b="0"/>
              <a:t>          </a:t>
            </a:r>
            <a:r>
              <a:rPr lang="en-US" altLang="en-US" sz="1600" b="0"/>
              <a:t>do {</a:t>
            </a:r>
          </a:p>
          <a:p>
            <a:pPr>
              <a:lnSpc>
                <a:spcPct val="90000"/>
              </a:lnSpc>
              <a:buFont typeface="Monotype Sorts" pitchFamily="2" charset="2"/>
              <a:buNone/>
            </a:pPr>
            <a:r>
              <a:rPr lang="en-US" altLang="en-US" sz="1600" b="0"/>
              <a:t>                key = TRUE;</a:t>
            </a:r>
          </a:p>
          <a:p>
            <a:pPr>
              <a:lnSpc>
                <a:spcPct val="90000"/>
              </a:lnSpc>
              <a:buFont typeface="Monotype Sorts" pitchFamily="2" charset="2"/>
              <a:buNone/>
            </a:pPr>
            <a:r>
              <a:rPr lang="en-US" altLang="en-US" sz="1600" b="0"/>
              <a:t>                 while ( key == TRUE)</a:t>
            </a:r>
          </a:p>
          <a:p>
            <a:pPr>
              <a:lnSpc>
                <a:spcPct val="90000"/>
              </a:lnSpc>
              <a:buFont typeface="Monotype Sorts" pitchFamily="2" charset="2"/>
              <a:buNone/>
            </a:pPr>
            <a:r>
              <a:rPr lang="en-US" altLang="en-US" sz="1600" b="0"/>
              <a:t>                       Swap (&amp;lock, &amp;key );</a:t>
            </a:r>
          </a:p>
          <a:p>
            <a:pPr>
              <a:lnSpc>
                <a:spcPct val="90000"/>
              </a:lnSpc>
              <a:buFont typeface="Monotype Sorts" pitchFamily="2" charset="2"/>
              <a:buNone/>
            </a:pPr>
            <a:r>
              <a:rPr lang="en-US" altLang="en-US" sz="1600" b="0"/>
              <a:t>                 //    critical section</a:t>
            </a:r>
          </a:p>
          <a:p>
            <a:pPr>
              <a:lnSpc>
                <a:spcPct val="90000"/>
              </a:lnSpc>
              <a:buFont typeface="Monotype Sorts" pitchFamily="2" charset="2"/>
              <a:buNone/>
            </a:pPr>
            <a:r>
              <a:rPr lang="en-US" altLang="en-US" sz="1600" b="0"/>
              <a:t>                  lock = FALSE;</a:t>
            </a:r>
          </a:p>
          <a:p>
            <a:pPr>
              <a:lnSpc>
                <a:spcPct val="90000"/>
              </a:lnSpc>
              <a:buFont typeface="Monotype Sorts" pitchFamily="2" charset="2"/>
              <a:buNone/>
            </a:pPr>
            <a:r>
              <a:rPr lang="en-US" altLang="en-US" sz="1600" b="0"/>
              <a:t>                 //      remainder section </a:t>
            </a:r>
          </a:p>
          <a:p>
            <a:pPr>
              <a:lnSpc>
                <a:spcPct val="90000"/>
              </a:lnSpc>
              <a:buFont typeface="Monotype Sorts" pitchFamily="2" charset="2"/>
              <a:buNone/>
            </a:pPr>
            <a:r>
              <a:rPr lang="en-US" altLang="en-US" sz="1600" b="0"/>
              <a:t>               } while ( TRUE);</a:t>
            </a:r>
          </a:p>
          <a:p>
            <a:pPr>
              <a:lnSpc>
                <a:spcPct val="90000"/>
              </a:lnSpc>
              <a:buFont typeface="Monotype Sorts" pitchFamily="2" charset="2"/>
              <a:buNone/>
            </a:pPr>
            <a:endParaRPr lang="en-US" altLang="en-US" sz="1600" b="0"/>
          </a:p>
          <a:p>
            <a:pPr>
              <a:lnSpc>
                <a:spcPct val="90000"/>
              </a:lnSpc>
              <a:buFont typeface="Monotype Sorts" pitchFamily="2" charset="2"/>
              <a:buNone/>
            </a:pPr>
            <a:r>
              <a:rPr lang="en-US" altLang="en-US" b="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64FDF41-3E00-1C4F-BF9E-38E2851BA02D}"/>
              </a:ext>
            </a:extLst>
          </p:cNvPr>
          <p:cNvSpPr>
            <a:spLocks noGrp="1" noChangeArrowheads="1"/>
          </p:cNvSpPr>
          <p:nvPr>
            <p:ph type="title"/>
          </p:nvPr>
        </p:nvSpPr>
        <p:spPr/>
        <p:txBody>
          <a:bodyPr/>
          <a:lstStyle/>
          <a:p>
            <a:pPr>
              <a:defRPr/>
            </a:pPr>
            <a:r>
              <a:rPr lang="en-US"/>
              <a:t>Semaphore</a:t>
            </a:r>
          </a:p>
        </p:txBody>
      </p:sp>
      <p:sp>
        <p:nvSpPr>
          <p:cNvPr id="15362" name="Rectangle 3">
            <a:extLst>
              <a:ext uri="{FF2B5EF4-FFF2-40B4-BE49-F238E27FC236}">
                <a16:creationId xmlns:a16="http://schemas.microsoft.com/office/drawing/2014/main" id="{C0BAE283-5AB7-214B-ACB9-6AA7CB321CB2}"/>
              </a:ext>
            </a:extLst>
          </p:cNvPr>
          <p:cNvSpPr>
            <a:spLocks noGrp="1" noChangeArrowheads="1"/>
          </p:cNvSpPr>
          <p:nvPr>
            <p:ph type="body" idx="1"/>
          </p:nvPr>
        </p:nvSpPr>
        <p:spPr>
          <a:xfrm>
            <a:off x="765175" y="995745"/>
            <a:ext cx="7921625" cy="5254625"/>
          </a:xfrm>
        </p:spPr>
        <p:txBody>
          <a:bodyPr/>
          <a:lstStyle/>
          <a:p>
            <a:pPr>
              <a:lnSpc>
                <a:spcPct val="90000"/>
              </a:lnSpc>
            </a:pPr>
            <a:r>
              <a:rPr lang="en-US" altLang="en-US" sz="1600" dirty="0"/>
              <a:t>Previous solutions are complicated and generally inaccessible to application programmers</a:t>
            </a:r>
          </a:p>
          <a:p>
            <a:pPr>
              <a:lnSpc>
                <a:spcPct val="90000"/>
              </a:lnSpc>
            </a:pPr>
            <a:r>
              <a:rPr lang="en-US" altLang="en-US" sz="1600" dirty="0"/>
              <a:t>OS designers build software tools to solve critical section problem</a:t>
            </a:r>
          </a:p>
          <a:p>
            <a:pPr>
              <a:lnSpc>
                <a:spcPct val="90000"/>
              </a:lnSpc>
            </a:pPr>
            <a:r>
              <a:rPr lang="en-US" altLang="en-US" sz="1600" dirty="0"/>
              <a:t>Synchronization tool that is easier to use than </a:t>
            </a:r>
            <a:r>
              <a:rPr lang="en-US" altLang="en-US" sz="1600" dirty="0" err="1"/>
              <a:t>TestAndSet</a:t>
            </a:r>
            <a:r>
              <a:rPr lang="en-US" altLang="en-US" sz="1600" dirty="0"/>
              <a:t>() </a:t>
            </a:r>
            <a:endParaRPr lang="en-US" altLang="en-US" sz="1600" i="1" dirty="0">
              <a:solidFill>
                <a:schemeClr val="tx2"/>
              </a:solidFill>
            </a:endParaRPr>
          </a:p>
          <a:p>
            <a:pPr>
              <a:lnSpc>
                <a:spcPct val="90000"/>
              </a:lnSpc>
            </a:pPr>
            <a:r>
              <a:rPr lang="en-US" altLang="en-US" sz="1600" dirty="0"/>
              <a:t>Semaphore </a:t>
            </a:r>
            <a:r>
              <a:rPr lang="en-US" altLang="en-US" sz="1600" i="1" dirty="0"/>
              <a:t>S</a:t>
            </a:r>
            <a:r>
              <a:rPr lang="en-US" altLang="en-US" sz="1600" dirty="0"/>
              <a:t> – integer variable</a:t>
            </a:r>
          </a:p>
          <a:p>
            <a:pPr>
              <a:lnSpc>
                <a:spcPct val="90000"/>
              </a:lnSpc>
            </a:pPr>
            <a:r>
              <a:rPr lang="en-US" altLang="en-US" sz="1600" dirty="0"/>
              <a:t>Two standard operations modify </a:t>
            </a:r>
            <a:r>
              <a:rPr lang="en-US" altLang="en-US" sz="1600" dirty="0">
                <a:solidFill>
                  <a:srgbClr val="0000FF"/>
                </a:solidFill>
              </a:rPr>
              <a:t>S: wait()</a:t>
            </a:r>
            <a:r>
              <a:rPr lang="en-US" altLang="en-US" sz="1600" dirty="0"/>
              <a:t> and </a:t>
            </a:r>
            <a:r>
              <a:rPr lang="en-US" altLang="en-US" sz="1600" dirty="0">
                <a:solidFill>
                  <a:srgbClr val="0000FF"/>
                </a:solidFill>
              </a:rPr>
              <a:t>signal()</a:t>
            </a:r>
          </a:p>
          <a:p>
            <a:pPr lvl="1">
              <a:lnSpc>
                <a:spcPct val="90000"/>
              </a:lnSpc>
            </a:pPr>
            <a:r>
              <a:rPr lang="en-US" altLang="en-US" dirty="0"/>
              <a:t>Originally called </a:t>
            </a:r>
            <a:r>
              <a:rPr lang="en-US" altLang="en-US" dirty="0">
                <a:solidFill>
                  <a:srgbClr val="0000FF"/>
                </a:solidFill>
              </a:rPr>
              <a:t>P()</a:t>
            </a:r>
            <a:r>
              <a:rPr lang="en-US" altLang="en-US" dirty="0"/>
              <a:t> and</a:t>
            </a:r>
            <a:r>
              <a:rPr lang="en-US" altLang="en-US" i="1" dirty="0"/>
              <a:t> </a:t>
            </a:r>
            <a:r>
              <a:rPr lang="en-US" altLang="en-US" dirty="0">
                <a:solidFill>
                  <a:srgbClr val="0000FF"/>
                </a:solidFill>
              </a:rPr>
              <a:t>V()</a:t>
            </a:r>
          </a:p>
          <a:p>
            <a:pPr>
              <a:lnSpc>
                <a:spcPct val="90000"/>
              </a:lnSpc>
            </a:pPr>
            <a:r>
              <a:rPr lang="en-US" altLang="en-US" sz="1600" dirty="0"/>
              <a:t>Less complicated</a:t>
            </a:r>
          </a:p>
          <a:p>
            <a:pPr>
              <a:lnSpc>
                <a:spcPct val="90000"/>
              </a:lnSpc>
            </a:pPr>
            <a:r>
              <a:rPr lang="en-US" altLang="en-US" sz="1600" dirty="0"/>
              <a:t>Can only be accessed via two indivisible (atomic) operations</a:t>
            </a:r>
          </a:p>
          <a:p>
            <a:pPr lvl="1">
              <a:lnSpc>
                <a:spcPct val="90000"/>
              </a:lnSpc>
            </a:pPr>
            <a:r>
              <a:rPr lang="en-US" altLang="en-US" dirty="0">
                <a:solidFill>
                  <a:srgbClr val="0000FF"/>
                </a:solidFill>
                <a:sym typeface="Symbol" pitchFamily="2" charset="2"/>
              </a:rPr>
              <a:t>wait (S) { </a:t>
            </a:r>
          </a:p>
          <a:p>
            <a:pPr lvl="1">
              <a:lnSpc>
                <a:spcPct val="90000"/>
              </a:lnSpc>
              <a:buFont typeface="Monotype Sorts" pitchFamily="2" charset="2"/>
              <a:buNone/>
            </a:pPr>
            <a:r>
              <a:rPr lang="en-US" altLang="en-US" dirty="0">
                <a:solidFill>
                  <a:srgbClr val="0000FF"/>
                </a:solidFill>
                <a:sym typeface="Symbol" pitchFamily="2" charset="2"/>
              </a:rPr>
              <a:t>           while S &lt;= 0</a:t>
            </a:r>
          </a:p>
          <a:p>
            <a:pPr lvl="1">
              <a:lnSpc>
                <a:spcPct val="90000"/>
              </a:lnSpc>
              <a:buFont typeface="Monotype Sorts" pitchFamily="2" charset="2"/>
              <a:buNone/>
            </a:pPr>
            <a:r>
              <a:rPr lang="en-US" altLang="en-US" dirty="0">
                <a:solidFill>
                  <a:srgbClr val="0000FF"/>
                </a:solidFill>
                <a:sym typeface="Symbol" pitchFamily="2" charset="2"/>
              </a:rPr>
              <a:t>		          ; // no-op</a:t>
            </a:r>
          </a:p>
          <a:p>
            <a:pPr lvl="1">
              <a:lnSpc>
                <a:spcPct val="90000"/>
              </a:lnSpc>
              <a:buFont typeface="Monotype Sorts" pitchFamily="2" charset="2"/>
              <a:buNone/>
            </a:pPr>
            <a:r>
              <a:rPr lang="en-US" altLang="en-US" dirty="0">
                <a:solidFill>
                  <a:srgbClr val="0000FF"/>
                </a:solidFill>
                <a:sym typeface="Symbol" pitchFamily="2" charset="2"/>
              </a:rPr>
              <a:t>              S--;</a:t>
            </a:r>
          </a:p>
          <a:p>
            <a:pPr lvl="1">
              <a:lnSpc>
                <a:spcPct val="90000"/>
              </a:lnSpc>
              <a:buFont typeface="Monotype Sorts" pitchFamily="2" charset="2"/>
              <a:buNone/>
            </a:pPr>
            <a:r>
              <a:rPr lang="en-US" altLang="en-US" dirty="0">
                <a:solidFill>
                  <a:srgbClr val="0000FF"/>
                </a:solidFill>
                <a:sym typeface="Symbol" pitchFamily="2" charset="2"/>
              </a:rPr>
              <a:t>      }</a:t>
            </a:r>
          </a:p>
          <a:p>
            <a:pPr lvl="1">
              <a:lnSpc>
                <a:spcPct val="90000"/>
              </a:lnSpc>
            </a:pPr>
            <a:r>
              <a:rPr lang="en-US" altLang="en-US" dirty="0">
                <a:solidFill>
                  <a:srgbClr val="0000FF"/>
                </a:solidFill>
                <a:sym typeface="Symbol" pitchFamily="2" charset="2"/>
              </a:rPr>
              <a:t>signal (S) { </a:t>
            </a:r>
          </a:p>
          <a:p>
            <a:pPr lvl="1">
              <a:lnSpc>
                <a:spcPct val="90000"/>
              </a:lnSpc>
              <a:buFont typeface="Monotype Sorts" pitchFamily="2" charset="2"/>
              <a:buNone/>
            </a:pPr>
            <a:r>
              <a:rPr lang="en-US" altLang="en-US" dirty="0">
                <a:solidFill>
                  <a:srgbClr val="0000FF"/>
                </a:solidFill>
                <a:sym typeface="Symbol" pitchFamily="2" charset="2"/>
              </a:rPr>
              <a:t>        S++;</a:t>
            </a:r>
          </a:p>
          <a:p>
            <a:pPr lvl="1">
              <a:lnSpc>
                <a:spcPct val="90000"/>
              </a:lnSpc>
              <a:buFont typeface="Monotype Sorts" pitchFamily="2" charset="2"/>
              <a:buNone/>
            </a:pPr>
            <a:r>
              <a:rPr lang="en-US" altLang="en-US" dirty="0">
                <a:solidFill>
                  <a:srgbClr val="0000FF"/>
                </a:solidFill>
                <a:sym typeface="Symbol" pitchFamily="2" charset="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50BF85A-00C2-884C-885E-F30AD4B2B73C}"/>
              </a:ext>
            </a:extLst>
          </p:cNvPr>
          <p:cNvSpPr>
            <a:spLocks noGrp="1" noChangeArrowheads="1"/>
          </p:cNvSpPr>
          <p:nvPr>
            <p:ph type="title"/>
          </p:nvPr>
        </p:nvSpPr>
        <p:spPr>
          <a:xfrm>
            <a:off x="609600" y="309563"/>
            <a:ext cx="8534400" cy="457200"/>
          </a:xfrm>
        </p:spPr>
        <p:txBody>
          <a:bodyPr/>
          <a:lstStyle/>
          <a:p>
            <a:pPr>
              <a:defRPr/>
            </a:pPr>
            <a:r>
              <a:rPr lang="en-US" sz="2800"/>
              <a:t>Semaphore as General Synchronization Tool</a:t>
            </a:r>
          </a:p>
        </p:txBody>
      </p:sp>
      <p:sp>
        <p:nvSpPr>
          <p:cNvPr id="16386" name="Rectangle 3">
            <a:extLst>
              <a:ext uri="{FF2B5EF4-FFF2-40B4-BE49-F238E27FC236}">
                <a16:creationId xmlns:a16="http://schemas.microsoft.com/office/drawing/2014/main" id="{4CBECC3F-4825-624A-B39F-49A19D9DDDF0}"/>
              </a:ext>
            </a:extLst>
          </p:cNvPr>
          <p:cNvSpPr>
            <a:spLocks noGrp="1" noChangeArrowheads="1"/>
          </p:cNvSpPr>
          <p:nvPr>
            <p:ph type="body" idx="1"/>
          </p:nvPr>
        </p:nvSpPr>
        <p:spPr/>
        <p:txBody>
          <a:bodyPr/>
          <a:lstStyle/>
          <a:p>
            <a:pPr>
              <a:tabLst>
                <a:tab pos="2005013" algn="ctr"/>
                <a:tab pos="4518025" algn="ctr"/>
              </a:tabLst>
            </a:pPr>
            <a:r>
              <a:rPr lang="en-US" altLang="en-US" b="1">
                <a:solidFill>
                  <a:schemeClr val="tx2"/>
                </a:solidFill>
              </a:rPr>
              <a:t>Counting </a:t>
            </a:r>
            <a:r>
              <a:rPr lang="en-US" altLang="en-US" b="1"/>
              <a:t>semaphore</a:t>
            </a:r>
            <a:r>
              <a:rPr lang="en-US" altLang="en-US"/>
              <a:t> – integer value can range over an unrestricted domain</a:t>
            </a:r>
          </a:p>
          <a:p>
            <a:pPr>
              <a:tabLst>
                <a:tab pos="2005013" algn="ctr"/>
                <a:tab pos="4518025" algn="ctr"/>
              </a:tabLst>
            </a:pPr>
            <a:r>
              <a:rPr lang="en-US" altLang="en-US" b="1">
                <a:solidFill>
                  <a:schemeClr val="tx2"/>
                </a:solidFill>
              </a:rPr>
              <a:t>Binary</a:t>
            </a:r>
            <a:r>
              <a:rPr lang="en-US" altLang="en-US" b="1"/>
              <a:t> semaphore</a:t>
            </a:r>
            <a:r>
              <a:rPr lang="en-US" altLang="en-US"/>
              <a:t> – integer value can range only between 0 </a:t>
            </a:r>
            <a:br>
              <a:rPr lang="en-US" altLang="en-US"/>
            </a:br>
            <a:r>
              <a:rPr lang="en-US" altLang="en-US"/>
              <a:t>and 1; simpler to implement</a:t>
            </a:r>
          </a:p>
          <a:p>
            <a:pPr lvl="1">
              <a:tabLst>
                <a:tab pos="2005013" algn="ctr"/>
                <a:tab pos="4518025" algn="ctr"/>
              </a:tabLst>
            </a:pPr>
            <a:r>
              <a:rPr lang="en-US" altLang="en-US">
                <a:sym typeface="MT Extra" pitchFamily="2" charset="77"/>
              </a:rPr>
              <a:t>Also known as </a:t>
            </a:r>
            <a:r>
              <a:rPr lang="en-US" altLang="en-US" b="1">
                <a:solidFill>
                  <a:schemeClr val="tx2"/>
                </a:solidFill>
                <a:sym typeface="MT Extra" pitchFamily="2" charset="77"/>
              </a:rPr>
              <a:t>mutex locks</a:t>
            </a:r>
            <a:endParaRPr lang="en-US" altLang="en-US" b="1">
              <a:solidFill>
                <a:schemeClr val="tx2"/>
              </a:solidFill>
            </a:endParaRPr>
          </a:p>
          <a:p>
            <a:pPr>
              <a:tabLst>
                <a:tab pos="2005013" algn="ctr"/>
                <a:tab pos="4518025" algn="ctr"/>
              </a:tabLst>
            </a:pPr>
            <a:r>
              <a:rPr lang="en-US" altLang="en-US"/>
              <a:t>Can implement a counting semaphore </a:t>
            </a:r>
            <a:r>
              <a:rPr lang="en-US" altLang="en-US">
                <a:solidFill>
                  <a:srgbClr val="0000FF"/>
                </a:solidFill>
              </a:rPr>
              <a:t>S</a:t>
            </a:r>
            <a:r>
              <a:rPr lang="en-US" altLang="en-US"/>
              <a:t> as a binary semaphore</a:t>
            </a:r>
          </a:p>
          <a:p>
            <a:pPr>
              <a:tabLst>
                <a:tab pos="2005013" algn="ctr"/>
                <a:tab pos="4518025" algn="ctr"/>
              </a:tabLst>
            </a:pPr>
            <a:r>
              <a:rPr lang="en-US" altLang="en-US">
                <a:sym typeface="MT Extra" pitchFamily="2" charset="77"/>
              </a:rPr>
              <a:t>Provides mutual exclusion</a:t>
            </a:r>
          </a:p>
          <a:p>
            <a:pPr lvl="1">
              <a:tabLst>
                <a:tab pos="2005013" algn="ctr"/>
                <a:tab pos="4518025" algn="ctr"/>
              </a:tabLst>
            </a:pPr>
            <a:r>
              <a:rPr lang="en-US" altLang="en-US">
                <a:solidFill>
                  <a:srgbClr val="0000FF"/>
                </a:solidFill>
                <a:sym typeface="MT Extra" pitchFamily="2" charset="77"/>
              </a:rPr>
              <a:t>Semaphore S;    //  initialized to 1</a:t>
            </a:r>
          </a:p>
          <a:p>
            <a:pPr lvl="1">
              <a:tabLst>
                <a:tab pos="2005013" algn="ctr"/>
                <a:tab pos="4518025" algn="ctr"/>
              </a:tabLst>
            </a:pPr>
            <a:r>
              <a:rPr lang="en-US" altLang="en-US">
                <a:solidFill>
                  <a:srgbClr val="0000FF"/>
                </a:solidFill>
                <a:sym typeface="MT Extra" pitchFamily="2" charset="77"/>
              </a:rPr>
              <a:t>wait (S);</a:t>
            </a:r>
          </a:p>
          <a:p>
            <a:pPr lvl="1">
              <a:buFont typeface="Monotype Sorts" pitchFamily="2" charset="2"/>
              <a:buNone/>
              <a:tabLst>
                <a:tab pos="2005013" algn="ctr"/>
                <a:tab pos="4518025" algn="ctr"/>
              </a:tabLst>
            </a:pPr>
            <a:r>
              <a:rPr lang="en-US" altLang="en-US">
                <a:solidFill>
                  <a:srgbClr val="0000FF"/>
                </a:solidFill>
                <a:sym typeface="MT Extra" pitchFamily="2" charset="77"/>
              </a:rPr>
              <a:t>            Critical Section</a:t>
            </a:r>
          </a:p>
          <a:p>
            <a:pPr lvl="1">
              <a:buFont typeface="Monotype Sorts" pitchFamily="2" charset="2"/>
              <a:buNone/>
              <a:tabLst>
                <a:tab pos="2005013" algn="ctr"/>
                <a:tab pos="4518025" algn="ctr"/>
              </a:tabLst>
            </a:pPr>
            <a:r>
              <a:rPr lang="en-US" altLang="en-US">
                <a:solidFill>
                  <a:srgbClr val="0000FF"/>
                </a:solidFill>
                <a:sym typeface="MT Extra" pitchFamily="2" charset="77"/>
              </a:rPr>
              <a:t>     signal (S);</a:t>
            </a:r>
          </a:p>
          <a:p>
            <a:pPr>
              <a:buFont typeface="Monotype Sorts" pitchFamily="2" charset="2"/>
              <a:buNone/>
              <a:tabLst>
                <a:tab pos="2005013" algn="ctr"/>
                <a:tab pos="4518025" algn="ctr"/>
              </a:tabLst>
            </a:pPr>
            <a:endParaRPr lang="en-US" altLang="en-US" sz="1600">
              <a:solidFill>
                <a:srgbClr val="0000FF"/>
              </a:solidFill>
              <a:sym typeface="MT Extra" pitchFamily="2" charset="7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4469552E-638A-114C-A77D-981522133764}"/>
              </a:ext>
            </a:extLst>
          </p:cNvPr>
          <p:cNvSpPr>
            <a:spLocks noGrp="1" noChangeArrowheads="1"/>
          </p:cNvSpPr>
          <p:nvPr>
            <p:ph type="title"/>
          </p:nvPr>
        </p:nvSpPr>
        <p:spPr/>
        <p:txBody>
          <a:bodyPr/>
          <a:lstStyle/>
          <a:p>
            <a:pPr>
              <a:defRPr/>
            </a:pPr>
            <a:r>
              <a:rPr lang="en-US"/>
              <a:t>Semaphore Implementation</a:t>
            </a:r>
          </a:p>
        </p:txBody>
      </p:sp>
      <p:sp>
        <p:nvSpPr>
          <p:cNvPr id="17410" name="Rectangle 3">
            <a:extLst>
              <a:ext uri="{FF2B5EF4-FFF2-40B4-BE49-F238E27FC236}">
                <a16:creationId xmlns:a16="http://schemas.microsoft.com/office/drawing/2014/main" id="{44A0BE33-5B6B-F14F-A9BC-AD1CA988E22F}"/>
              </a:ext>
            </a:extLst>
          </p:cNvPr>
          <p:cNvSpPr>
            <a:spLocks noGrp="1" noChangeArrowheads="1"/>
          </p:cNvSpPr>
          <p:nvPr>
            <p:ph type="body" idx="1"/>
          </p:nvPr>
        </p:nvSpPr>
        <p:spPr>
          <a:xfrm>
            <a:off x="827088" y="1282700"/>
            <a:ext cx="6923087" cy="4483100"/>
          </a:xfrm>
        </p:spPr>
        <p:txBody>
          <a:bodyPr/>
          <a:lstStyle/>
          <a:p>
            <a:r>
              <a:rPr lang="en-US" altLang="en-US"/>
              <a:t>Must guarantee that no two processes can execute </a:t>
            </a:r>
            <a:r>
              <a:rPr lang="en-US" altLang="en-US">
                <a:solidFill>
                  <a:srgbClr val="0000FF"/>
                </a:solidFill>
              </a:rPr>
              <a:t>wait ()</a:t>
            </a:r>
            <a:r>
              <a:rPr lang="en-US" altLang="en-US"/>
              <a:t> and </a:t>
            </a:r>
            <a:r>
              <a:rPr lang="en-US" altLang="en-US">
                <a:solidFill>
                  <a:srgbClr val="0000FF"/>
                </a:solidFill>
              </a:rPr>
              <a:t>signal ()</a:t>
            </a:r>
            <a:r>
              <a:rPr lang="en-US" altLang="en-US"/>
              <a:t> on the same semaphore at the same time</a:t>
            </a:r>
          </a:p>
          <a:p>
            <a:r>
              <a:rPr lang="en-US" altLang="en-US"/>
              <a:t>Thus, implementation becomes the critical section problem where the wait and signal code are placed in the critical section.</a:t>
            </a:r>
          </a:p>
          <a:p>
            <a:pPr lvl="1"/>
            <a:r>
              <a:rPr lang="en-US" altLang="en-US"/>
              <a:t>Could now have </a:t>
            </a:r>
            <a:r>
              <a:rPr lang="en-US" altLang="en-US" b="1">
                <a:solidFill>
                  <a:srgbClr val="0033CC"/>
                </a:solidFill>
              </a:rPr>
              <a:t>busy waiting in critical section implementation  - Spinlock</a:t>
            </a:r>
          </a:p>
          <a:p>
            <a:pPr lvl="2"/>
            <a:r>
              <a:rPr lang="en-US" altLang="en-US"/>
              <a:t>But implementation code is short</a:t>
            </a:r>
          </a:p>
          <a:p>
            <a:pPr lvl="2"/>
            <a:r>
              <a:rPr lang="en-US" altLang="en-US"/>
              <a:t>Little busy waiting if critical section rarely occupied</a:t>
            </a:r>
          </a:p>
          <a:p>
            <a:r>
              <a:rPr lang="en-US" altLang="en-US"/>
              <a:t>Note that applications may spend lots of time in critical sections and therefore this is not a good solution.</a:t>
            </a:r>
          </a:p>
          <a:p>
            <a:pPr>
              <a:buFont typeface="Monotype Sorts" pitchFamily="2" charset="2"/>
              <a:buNone/>
            </a:pPr>
            <a:r>
              <a:rPr lang="en-US" altLang="en-US"/>
              <a:t> </a:t>
            </a:r>
          </a:p>
          <a:p>
            <a:pPr lvl="1">
              <a:buFont typeface="Monotype Sorts" pitchFamily="2" charset="2"/>
              <a:buNone/>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A8F92640-5E01-D843-9AAC-E82509022203}"/>
              </a:ext>
            </a:extLst>
          </p:cNvPr>
          <p:cNvSpPr>
            <a:spLocks noGrp="1" noChangeArrowheads="1"/>
          </p:cNvSpPr>
          <p:nvPr>
            <p:ph type="title"/>
          </p:nvPr>
        </p:nvSpPr>
        <p:spPr>
          <a:xfrm>
            <a:off x="628650" y="315913"/>
            <a:ext cx="8077200" cy="609600"/>
          </a:xfrm>
        </p:spPr>
        <p:txBody>
          <a:bodyPr/>
          <a:lstStyle/>
          <a:p>
            <a:pPr>
              <a:defRPr/>
            </a:pPr>
            <a:r>
              <a:rPr lang="en-US" sz="2400" dirty="0"/>
              <a:t>Semaphore Implementation with no Busy waiting</a:t>
            </a:r>
            <a:r>
              <a:rPr lang="en-US" sz="2800" dirty="0"/>
              <a:t> </a:t>
            </a:r>
          </a:p>
        </p:txBody>
      </p:sp>
      <p:sp>
        <p:nvSpPr>
          <p:cNvPr id="18434" name="Rectangle 3">
            <a:extLst>
              <a:ext uri="{FF2B5EF4-FFF2-40B4-BE49-F238E27FC236}">
                <a16:creationId xmlns:a16="http://schemas.microsoft.com/office/drawing/2014/main" id="{B1171FCD-A2E0-AE4F-9DC8-582C632F796C}"/>
              </a:ext>
            </a:extLst>
          </p:cNvPr>
          <p:cNvSpPr>
            <a:spLocks noGrp="1" noChangeArrowheads="1"/>
          </p:cNvSpPr>
          <p:nvPr>
            <p:ph type="body" idx="1"/>
          </p:nvPr>
        </p:nvSpPr>
        <p:spPr>
          <a:xfrm>
            <a:off x="827088" y="1425575"/>
            <a:ext cx="6946900" cy="4700588"/>
          </a:xfrm>
        </p:spPr>
        <p:txBody>
          <a:bodyPr/>
          <a:lstStyle/>
          <a:p>
            <a:r>
              <a:rPr lang="en-US" altLang="en-US"/>
              <a:t>With each semaphore there is an associated waiting queue. Each entry in a waiting queue has two data items:</a:t>
            </a:r>
          </a:p>
          <a:p>
            <a:pPr lvl="1"/>
            <a:r>
              <a:rPr lang="en-US" altLang="en-US"/>
              <a:t> value (of type integer)</a:t>
            </a:r>
          </a:p>
          <a:p>
            <a:pPr lvl="1"/>
            <a:r>
              <a:rPr lang="en-US" altLang="en-US"/>
              <a:t> pointer to next record in the list</a:t>
            </a:r>
          </a:p>
          <a:p>
            <a:pPr lvl="1">
              <a:buFont typeface="Monotype Sorts" pitchFamily="2" charset="2"/>
              <a:buNone/>
            </a:pPr>
            <a:endParaRPr lang="en-US" altLang="en-US"/>
          </a:p>
          <a:p>
            <a:r>
              <a:rPr lang="en-US" altLang="en-US"/>
              <a:t>Two operations:</a:t>
            </a:r>
          </a:p>
          <a:p>
            <a:pPr lvl="1"/>
            <a:r>
              <a:rPr lang="en-US" altLang="en-US"/>
              <a:t>block – place the process invoking the operation on the      appropriate waiting queue.</a:t>
            </a:r>
          </a:p>
          <a:p>
            <a:pPr lvl="1"/>
            <a:r>
              <a:rPr lang="en-US" altLang="en-US"/>
              <a:t>wakeup – remove one of processes in the waiting queue and place it in the ready queue.</a:t>
            </a:r>
          </a:p>
          <a:p>
            <a:pPr>
              <a:buFont typeface="Monotype Sorts" pitchFamily="2" charset="2"/>
              <a:buNone/>
            </a:pPr>
            <a:r>
              <a:rPr lang="en-US" altLang="en-US">
                <a:solidFill>
                  <a:srgbClr val="0000FF"/>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23F5B68C-4597-7549-B335-008CB705CB31}"/>
              </a:ext>
            </a:extLst>
          </p:cNvPr>
          <p:cNvSpPr>
            <a:spLocks noGrp="1" noChangeArrowheads="1"/>
          </p:cNvSpPr>
          <p:nvPr>
            <p:ph type="title"/>
          </p:nvPr>
        </p:nvSpPr>
        <p:spPr>
          <a:xfrm>
            <a:off x="1513488" y="420414"/>
            <a:ext cx="7273159" cy="303486"/>
          </a:xfrm>
        </p:spPr>
        <p:txBody>
          <a:bodyPr/>
          <a:lstStyle/>
          <a:p>
            <a:pPr>
              <a:defRPr/>
            </a:pPr>
            <a:r>
              <a:rPr lang="en-US" sz="2000" dirty="0"/>
              <a:t>Semaphore Implementation with no Busy waiting (Cont.)</a:t>
            </a:r>
          </a:p>
        </p:txBody>
      </p:sp>
      <p:sp>
        <p:nvSpPr>
          <p:cNvPr id="19458" name="Rectangle 3">
            <a:extLst>
              <a:ext uri="{FF2B5EF4-FFF2-40B4-BE49-F238E27FC236}">
                <a16:creationId xmlns:a16="http://schemas.microsoft.com/office/drawing/2014/main" id="{C9E373F9-1757-C145-9D01-12E2D9E6CDC2}"/>
              </a:ext>
            </a:extLst>
          </p:cNvPr>
          <p:cNvSpPr>
            <a:spLocks noGrp="1" noChangeArrowheads="1"/>
          </p:cNvSpPr>
          <p:nvPr>
            <p:ph type="body" idx="1"/>
          </p:nvPr>
        </p:nvSpPr>
        <p:spPr>
          <a:xfrm>
            <a:off x="768350" y="1195388"/>
            <a:ext cx="7424738" cy="4686300"/>
          </a:xfrm>
        </p:spPr>
        <p:txBody>
          <a:bodyPr/>
          <a:lstStyle/>
          <a:p>
            <a:pPr>
              <a:lnSpc>
                <a:spcPct val="80000"/>
              </a:lnSpc>
            </a:pPr>
            <a:r>
              <a:rPr lang="en-US" altLang="en-US" sz="1600" dirty="0"/>
              <a:t>Implementation of wait:</a:t>
            </a:r>
          </a:p>
          <a:p>
            <a:pPr>
              <a:lnSpc>
                <a:spcPct val="80000"/>
              </a:lnSpc>
              <a:buFont typeface="Monotype Sorts" pitchFamily="2" charset="2"/>
              <a:buNone/>
            </a:pPr>
            <a:endParaRPr lang="en-US" altLang="en-US" sz="1600" dirty="0"/>
          </a:p>
          <a:p>
            <a:pPr>
              <a:lnSpc>
                <a:spcPct val="80000"/>
              </a:lnSpc>
              <a:buFont typeface="Monotype Sorts" pitchFamily="2" charset="2"/>
              <a:buNone/>
            </a:pPr>
            <a:r>
              <a:rPr lang="en-US" altLang="en-US" sz="1600" dirty="0"/>
              <a:t>                        wait (S){ </a:t>
            </a:r>
          </a:p>
          <a:p>
            <a:pPr>
              <a:lnSpc>
                <a:spcPct val="80000"/>
              </a:lnSpc>
              <a:buFont typeface="Monotype Sorts" pitchFamily="2" charset="2"/>
              <a:buNone/>
            </a:pPr>
            <a:r>
              <a:rPr lang="en-US" altLang="en-US" sz="1600" i="1" dirty="0"/>
              <a:t>	                          </a:t>
            </a:r>
            <a:r>
              <a:rPr lang="en-US" altLang="en-US" sz="1600" dirty="0"/>
              <a:t>value--;</a:t>
            </a:r>
          </a:p>
          <a:p>
            <a:pPr>
              <a:lnSpc>
                <a:spcPct val="80000"/>
              </a:lnSpc>
              <a:buFont typeface="Monotype Sorts" pitchFamily="2" charset="2"/>
              <a:buNone/>
            </a:pPr>
            <a:r>
              <a:rPr lang="en-US" altLang="en-US" sz="1600" dirty="0"/>
              <a:t>	                          if (value </a:t>
            </a:r>
            <a:r>
              <a:rPr lang="en-US" altLang="en-US" sz="1600" i="1" dirty="0"/>
              <a:t>&lt; </a:t>
            </a:r>
            <a:r>
              <a:rPr lang="en-US" altLang="en-US" sz="1600" dirty="0"/>
              <a:t>0) { </a:t>
            </a:r>
          </a:p>
          <a:p>
            <a:pPr>
              <a:lnSpc>
                <a:spcPct val="80000"/>
              </a:lnSpc>
              <a:buFont typeface="Monotype Sorts" pitchFamily="2" charset="2"/>
              <a:buNone/>
            </a:pPr>
            <a:r>
              <a:rPr lang="en-US" altLang="en-US" sz="1600" i="1" dirty="0"/>
              <a:t>			              add this process to waiting queue</a:t>
            </a:r>
          </a:p>
          <a:p>
            <a:pPr>
              <a:lnSpc>
                <a:spcPct val="80000"/>
              </a:lnSpc>
              <a:buFont typeface="Monotype Sorts" pitchFamily="2" charset="2"/>
              <a:buNone/>
            </a:pPr>
            <a:r>
              <a:rPr lang="en-US" altLang="en-US" sz="1600" dirty="0"/>
              <a:t>			               block();  }</a:t>
            </a:r>
          </a:p>
          <a:p>
            <a:pPr>
              <a:lnSpc>
                <a:spcPct val="80000"/>
              </a:lnSpc>
              <a:buFont typeface="Monotype Sorts" pitchFamily="2" charset="2"/>
              <a:buNone/>
            </a:pPr>
            <a:r>
              <a:rPr lang="en-US" altLang="en-US" sz="1600" dirty="0"/>
              <a:t>                         }</a:t>
            </a:r>
          </a:p>
          <a:p>
            <a:pPr>
              <a:lnSpc>
                <a:spcPct val="80000"/>
              </a:lnSpc>
              <a:buFont typeface="Monotype Sorts" pitchFamily="2" charset="2"/>
              <a:buNone/>
            </a:pPr>
            <a:endParaRPr lang="en-US" altLang="en-US" sz="1600" dirty="0"/>
          </a:p>
          <a:p>
            <a:pPr>
              <a:lnSpc>
                <a:spcPct val="80000"/>
              </a:lnSpc>
            </a:pPr>
            <a:r>
              <a:rPr lang="en-US" altLang="en-US" sz="1600" dirty="0"/>
              <a:t>Implementation of signal:</a:t>
            </a:r>
          </a:p>
          <a:p>
            <a:pPr>
              <a:lnSpc>
                <a:spcPct val="80000"/>
              </a:lnSpc>
              <a:buFont typeface="Monotype Sorts" pitchFamily="2" charset="2"/>
              <a:buNone/>
            </a:pPr>
            <a:endParaRPr lang="en-US" altLang="en-US" sz="1600" dirty="0"/>
          </a:p>
          <a:p>
            <a:pPr>
              <a:lnSpc>
                <a:spcPct val="80000"/>
              </a:lnSpc>
              <a:buFont typeface="Monotype Sorts" pitchFamily="2" charset="2"/>
              <a:buNone/>
            </a:pPr>
            <a:r>
              <a:rPr lang="en-US" altLang="en-US" sz="1600" dirty="0"/>
              <a:t>                        Signal (S){ </a:t>
            </a:r>
          </a:p>
          <a:p>
            <a:pPr>
              <a:lnSpc>
                <a:spcPct val="80000"/>
              </a:lnSpc>
              <a:buFont typeface="Monotype Sorts" pitchFamily="2" charset="2"/>
              <a:buNone/>
            </a:pPr>
            <a:r>
              <a:rPr lang="en-US" altLang="en-US" sz="1600" dirty="0"/>
              <a:t>	                             value++;</a:t>
            </a:r>
          </a:p>
          <a:p>
            <a:pPr>
              <a:lnSpc>
                <a:spcPct val="80000"/>
              </a:lnSpc>
              <a:buFont typeface="Monotype Sorts" pitchFamily="2" charset="2"/>
              <a:buNone/>
            </a:pPr>
            <a:r>
              <a:rPr lang="en-US" altLang="en-US" sz="1600" dirty="0"/>
              <a:t>	                              if (value &gt;= 0) { </a:t>
            </a:r>
          </a:p>
          <a:p>
            <a:pPr>
              <a:lnSpc>
                <a:spcPct val="80000"/>
              </a:lnSpc>
              <a:buFont typeface="Monotype Sorts" pitchFamily="2" charset="2"/>
              <a:buNone/>
            </a:pPr>
            <a:r>
              <a:rPr lang="en-US" altLang="en-US" sz="1600" i="1" dirty="0"/>
              <a:t>			                 remove a process P from the waiting queue</a:t>
            </a:r>
          </a:p>
          <a:p>
            <a:pPr>
              <a:lnSpc>
                <a:spcPct val="80000"/>
              </a:lnSpc>
              <a:buFont typeface="Monotype Sorts" pitchFamily="2" charset="2"/>
              <a:buNone/>
            </a:pPr>
            <a:r>
              <a:rPr lang="en-US" altLang="en-US" sz="1600" dirty="0"/>
              <a:t>			                  wakeup (P);  }</a:t>
            </a:r>
          </a:p>
          <a:p>
            <a:pPr>
              <a:lnSpc>
                <a:spcPct val="80000"/>
              </a:lnSpc>
              <a:buFont typeface="Monotype Sorts" pitchFamily="2" charset="2"/>
              <a:buNone/>
            </a:pPr>
            <a:r>
              <a:rPr lang="en-US" altLang="en-US" sz="1600" dirty="0"/>
              <a:t>                        }</a:t>
            </a:r>
          </a:p>
          <a:p>
            <a:pPr>
              <a:lnSpc>
                <a:spcPct val="80000"/>
              </a:lnSpc>
              <a:buFont typeface="Monotype Sorts" pitchFamily="2" charset="2"/>
              <a:buNone/>
            </a:pPr>
            <a:endParaRPr lang="en-US" alt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extLst>
      <p:ext uri="{BB962C8B-B14F-4D97-AF65-F5344CB8AC3E}">
        <p14:creationId xmlns:p14="http://schemas.microsoft.com/office/powerpoint/2010/main" val="59791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B9A79EB-EDE4-1348-A56F-A205BC5FA8BB}"/>
              </a:ext>
            </a:extLst>
          </p:cNvPr>
          <p:cNvSpPr>
            <a:spLocks noGrp="1" noChangeArrowheads="1"/>
          </p:cNvSpPr>
          <p:nvPr>
            <p:ph type="title"/>
          </p:nvPr>
        </p:nvSpPr>
        <p:spPr>
          <a:xfrm>
            <a:off x="657225" y="215900"/>
            <a:ext cx="8077200" cy="609600"/>
          </a:xfrm>
        </p:spPr>
        <p:txBody>
          <a:bodyPr/>
          <a:lstStyle/>
          <a:p>
            <a:pPr>
              <a:defRPr/>
            </a:pPr>
            <a:r>
              <a:rPr lang="en-US" dirty="0"/>
              <a:t>Process Synchronization</a:t>
            </a:r>
          </a:p>
        </p:txBody>
      </p:sp>
      <p:sp>
        <p:nvSpPr>
          <p:cNvPr id="6146" name="Rectangle 3">
            <a:extLst>
              <a:ext uri="{FF2B5EF4-FFF2-40B4-BE49-F238E27FC236}">
                <a16:creationId xmlns:a16="http://schemas.microsoft.com/office/drawing/2014/main" id="{8E13AD2E-1174-D54A-A459-47048B3E4244}"/>
              </a:ext>
            </a:extLst>
          </p:cNvPr>
          <p:cNvSpPr>
            <a:spLocks noGrp="1" noChangeArrowheads="1"/>
          </p:cNvSpPr>
          <p:nvPr>
            <p:ph type="body" idx="1"/>
          </p:nvPr>
        </p:nvSpPr>
        <p:spPr>
          <a:xfrm>
            <a:off x="827088" y="1479550"/>
            <a:ext cx="5395912" cy="3235325"/>
          </a:xfrm>
        </p:spPr>
        <p:txBody>
          <a:bodyPr/>
          <a:lstStyle/>
          <a:p>
            <a:pPr>
              <a:lnSpc>
                <a:spcPct val="80000"/>
              </a:lnSpc>
            </a:pPr>
            <a:r>
              <a:rPr lang="en-US" altLang="en-US" dirty="0"/>
              <a:t>Background</a:t>
            </a:r>
          </a:p>
          <a:p>
            <a:pPr>
              <a:lnSpc>
                <a:spcPct val="80000"/>
              </a:lnSpc>
            </a:pPr>
            <a:r>
              <a:rPr lang="en-US" altLang="en-US" dirty="0"/>
              <a:t>The Critical-Section Problem</a:t>
            </a:r>
          </a:p>
          <a:p>
            <a:pPr>
              <a:lnSpc>
                <a:spcPct val="80000"/>
              </a:lnSpc>
            </a:pPr>
            <a:r>
              <a:rPr lang="en-US" altLang="en-US" dirty="0"/>
              <a:t>Synchronization Hardware</a:t>
            </a:r>
          </a:p>
          <a:p>
            <a:pPr>
              <a:lnSpc>
                <a:spcPct val="80000"/>
              </a:lnSpc>
            </a:pPr>
            <a:r>
              <a:rPr lang="en-US" altLang="en-US" dirty="0"/>
              <a:t>Semaphores</a:t>
            </a:r>
          </a:p>
          <a:p>
            <a:pPr>
              <a:lnSpc>
                <a:spcPct val="80000"/>
              </a:lnSpc>
            </a:pPr>
            <a:r>
              <a:rPr lang="en-US" altLang="en-US" dirty="0"/>
              <a:t>Classic Problems of Synchronization</a:t>
            </a:r>
          </a:p>
          <a:p>
            <a:pPr>
              <a:lnSpc>
                <a:spcPct val="80000"/>
              </a:lnSpc>
            </a:pPr>
            <a:endParaRPr lang="en-US" altLang="en-US" dirty="0"/>
          </a:p>
        </p:txBody>
      </p:sp>
      <p:sp>
        <p:nvSpPr>
          <p:cNvPr id="6147" name="Rectangle 5">
            <a:extLst>
              <a:ext uri="{FF2B5EF4-FFF2-40B4-BE49-F238E27FC236}">
                <a16:creationId xmlns:a16="http://schemas.microsoft.com/office/drawing/2014/main" id="{BD576E50-92F3-1043-96B8-038677A9B298}"/>
              </a:ext>
            </a:extLst>
          </p:cNvPr>
          <p:cNvSpPr>
            <a:spLocks noChangeArrowheads="1"/>
          </p:cNvSpPr>
          <p:nvPr/>
        </p:nvSpPr>
        <p:spPr bwMode="auto">
          <a:xfrm>
            <a:off x="2286000" y="5116513"/>
            <a:ext cx="40782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endParaRPr lang="en-US" altLang="en-US" b="0"/>
          </a:p>
          <a:p>
            <a:pPr>
              <a:spcBef>
                <a:spcPct val="0"/>
              </a:spcBef>
              <a:buClrTx/>
              <a:buSzTx/>
              <a:buFontTx/>
              <a:buNone/>
            </a:pPr>
            <a:endParaRPr lang="en-US" altLang="en-US" b="0"/>
          </a:p>
          <a:p>
            <a:pPr>
              <a:spcBef>
                <a:spcPct val="0"/>
              </a:spcBef>
              <a:buClrTx/>
              <a:buSzTx/>
              <a:buFontTx/>
              <a:buNone/>
            </a:pPr>
            <a:endParaRPr lang="en-US" altLang="en-US"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6C617FA-CDAC-8D47-8D5A-3FA45883BF32}"/>
              </a:ext>
            </a:extLst>
          </p:cNvPr>
          <p:cNvSpPr>
            <a:spLocks noGrp="1" noChangeArrowheads="1"/>
          </p:cNvSpPr>
          <p:nvPr>
            <p:ph type="title"/>
          </p:nvPr>
        </p:nvSpPr>
        <p:spPr/>
        <p:txBody>
          <a:bodyPr/>
          <a:lstStyle/>
          <a:p>
            <a:pPr>
              <a:defRPr/>
            </a:pPr>
            <a:r>
              <a:rPr lang="en-US"/>
              <a:t>Deadlock and Starvation</a:t>
            </a:r>
          </a:p>
        </p:txBody>
      </p:sp>
      <p:sp>
        <p:nvSpPr>
          <p:cNvPr id="20482" name="Rectangle 3">
            <a:extLst>
              <a:ext uri="{FF2B5EF4-FFF2-40B4-BE49-F238E27FC236}">
                <a16:creationId xmlns:a16="http://schemas.microsoft.com/office/drawing/2014/main" id="{F723D395-2FFE-7948-99CC-90D50E268979}"/>
              </a:ext>
            </a:extLst>
          </p:cNvPr>
          <p:cNvSpPr>
            <a:spLocks noGrp="1" noChangeArrowheads="1"/>
          </p:cNvSpPr>
          <p:nvPr>
            <p:ph type="body" idx="1"/>
          </p:nvPr>
        </p:nvSpPr>
        <p:spPr/>
        <p:txBody>
          <a:bodyPr/>
          <a:lstStyle/>
          <a:p>
            <a:pPr>
              <a:lnSpc>
                <a:spcPct val="90000"/>
              </a:lnSpc>
              <a:tabLst>
                <a:tab pos="1887538" algn="ctr"/>
                <a:tab pos="4572000" algn="ctr"/>
              </a:tabLst>
            </a:pPr>
            <a:r>
              <a:rPr lang="en-US" altLang="en-US" b="1" dirty="0">
                <a:solidFill>
                  <a:schemeClr val="tx2"/>
                </a:solidFill>
              </a:rPr>
              <a:t>Deadlock</a:t>
            </a:r>
            <a:r>
              <a:rPr lang="en-US" altLang="en-US" dirty="0">
                <a:solidFill>
                  <a:schemeClr val="tx2"/>
                </a:solidFill>
              </a:rPr>
              <a:t> </a:t>
            </a:r>
            <a:r>
              <a:rPr lang="en-US" altLang="en-US" dirty="0"/>
              <a:t>– two or more processes are waiting indefinitely for an event that can be caused by only one of the waiting processes</a:t>
            </a:r>
          </a:p>
          <a:p>
            <a:pPr>
              <a:lnSpc>
                <a:spcPct val="90000"/>
              </a:lnSpc>
              <a:tabLst>
                <a:tab pos="1887538" algn="ctr"/>
                <a:tab pos="4572000" algn="ctr"/>
              </a:tabLst>
            </a:pPr>
            <a:r>
              <a:rPr lang="en-US" altLang="en-US" dirty="0"/>
              <a:t>Let </a:t>
            </a:r>
            <a:r>
              <a:rPr lang="en-US" altLang="en-US" sz="1600" dirty="0">
                <a:solidFill>
                  <a:srgbClr val="0000FF"/>
                </a:solidFill>
              </a:rPr>
              <a:t>S</a:t>
            </a:r>
            <a:r>
              <a:rPr lang="en-US" altLang="en-US" dirty="0"/>
              <a:t> and </a:t>
            </a:r>
            <a:r>
              <a:rPr lang="en-US" altLang="en-US" sz="1600" dirty="0">
                <a:solidFill>
                  <a:srgbClr val="0000FF"/>
                </a:solidFill>
              </a:rPr>
              <a:t>Q</a:t>
            </a:r>
            <a:r>
              <a:rPr lang="en-US" altLang="en-US" dirty="0"/>
              <a:t> be two semaphores initialized to 1</a:t>
            </a:r>
          </a:p>
          <a:p>
            <a:pPr>
              <a:lnSpc>
                <a:spcPct val="90000"/>
              </a:lnSpc>
              <a:buFont typeface="Monotype Sorts" pitchFamily="2" charset="2"/>
              <a:buNone/>
              <a:tabLst>
                <a:tab pos="1887538" algn="ctr"/>
                <a:tab pos="4572000" algn="ctr"/>
              </a:tabLst>
            </a:pPr>
            <a:r>
              <a:rPr lang="en-US" altLang="en-US" i="1" dirty="0"/>
              <a:t>		</a:t>
            </a:r>
            <a:r>
              <a:rPr lang="en-US" altLang="en-US" i="1" dirty="0">
                <a:solidFill>
                  <a:srgbClr val="0000FF"/>
                </a:solidFill>
              </a:rPr>
              <a:t>P</a:t>
            </a:r>
            <a:r>
              <a:rPr lang="en-US" altLang="en-US" baseline="-25000" dirty="0">
                <a:solidFill>
                  <a:srgbClr val="0000FF"/>
                </a:solidFill>
              </a:rPr>
              <a:t>0</a:t>
            </a:r>
            <a:r>
              <a:rPr lang="en-US" altLang="en-US" dirty="0">
                <a:solidFill>
                  <a:srgbClr val="0000FF"/>
                </a:solidFill>
              </a:rPr>
              <a:t>		</a:t>
            </a:r>
            <a:r>
              <a:rPr lang="en-US" altLang="en-US" i="1" dirty="0">
                <a:solidFill>
                  <a:srgbClr val="0000FF"/>
                </a:solidFill>
              </a:rPr>
              <a:t>P</a:t>
            </a:r>
            <a:r>
              <a:rPr lang="en-US" altLang="en-US" baseline="-25000" dirty="0">
                <a:solidFill>
                  <a:srgbClr val="0000FF"/>
                </a:solidFill>
              </a:rPr>
              <a:t>1</a:t>
            </a:r>
          </a:p>
          <a:p>
            <a:pPr>
              <a:lnSpc>
                <a:spcPct val="90000"/>
              </a:lnSpc>
              <a:buFont typeface="Monotype Sorts" pitchFamily="2" charset="2"/>
              <a:buNone/>
              <a:tabLst>
                <a:tab pos="1887538" algn="ctr"/>
                <a:tab pos="4572000" algn="ctr"/>
              </a:tabLst>
            </a:pPr>
            <a:r>
              <a:rPr lang="en-US" altLang="en-US" dirty="0">
                <a:solidFill>
                  <a:srgbClr val="0000FF"/>
                </a:solidFill>
              </a:rPr>
              <a:t>		    </a:t>
            </a:r>
            <a:r>
              <a:rPr lang="en-US" altLang="en-US" sz="1600" dirty="0">
                <a:solidFill>
                  <a:srgbClr val="0000FF"/>
                </a:solidFill>
              </a:rPr>
              <a:t>wait (S); 	                                     wait (Q);</a:t>
            </a:r>
          </a:p>
          <a:p>
            <a:pPr>
              <a:lnSpc>
                <a:spcPct val="90000"/>
              </a:lnSpc>
              <a:buFont typeface="Monotype Sorts" pitchFamily="2" charset="2"/>
              <a:buNone/>
              <a:tabLst>
                <a:tab pos="1887538" algn="ctr"/>
                <a:tab pos="4572000" algn="ctr"/>
              </a:tabLst>
            </a:pPr>
            <a:r>
              <a:rPr lang="en-US" altLang="en-US" sz="1600" dirty="0">
                <a:solidFill>
                  <a:srgbClr val="0000FF"/>
                </a:solidFill>
              </a:rPr>
              <a:t>		      wait (Q); 	                                     wait (S);</a:t>
            </a:r>
          </a:p>
          <a:p>
            <a:pPr>
              <a:lnSpc>
                <a:spcPct val="90000"/>
              </a:lnSpc>
              <a:buFont typeface="Monotype Sorts" pitchFamily="2" charset="2"/>
              <a:buNone/>
              <a:tabLst>
                <a:tab pos="1887538" algn="ctr"/>
                <a:tab pos="4572000" algn="ctr"/>
              </a:tabLst>
            </a:pPr>
            <a:r>
              <a:rPr lang="en-US" altLang="en-US" sz="1600" dirty="0">
                <a:solidFill>
                  <a:srgbClr val="0000FF"/>
                </a:solidFill>
              </a:rPr>
              <a:t>		. 		.</a:t>
            </a:r>
          </a:p>
          <a:p>
            <a:pPr>
              <a:lnSpc>
                <a:spcPct val="90000"/>
              </a:lnSpc>
              <a:buFont typeface="Monotype Sorts" pitchFamily="2" charset="2"/>
              <a:buNone/>
              <a:tabLst>
                <a:tab pos="1887538" algn="ctr"/>
                <a:tab pos="4572000" algn="ctr"/>
              </a:tabLst>
            </a:pPr>
            <a:r>
              <a:rPr lang="en-US" altLang="en-US" sz="1600" dirty="0">
                <a:solidFill>
                  <a:srgbClr val="0000FF"/>
                </a:solidFill>
              </a:rPr>
              <a:t>		. 		.</a:t>
            </a:r>
          </a:p>
          <a:p>
            <a:pPr>
              <a:lnSpc>
                <a:spcPct val="90000"/>
              </a:lnSpc>
              <a:buFont typeface="Monotype Sorts" pitchFamily="2" charset="2"/>
              <a:buNone/>
              <a:tabLst>
                <a:tab pos="1887538" algn="ctr"/>
                <a:tab pos="4572000" algn="ctr"/>
              </a:tabLst>
            </a:pPr>
            <a:r>
              <a:rPr lang="en-US" altLang="en-US" sz="1600" dirty="0">
                <a:solidFill>
                  <a:srgbClr val="0000FF"/>
                </a:solidFill>
              </a:rPr>
              <a:t>		. 		.</a:t>
            </a:r>
          </a:p>
          <a:p>
            <a:pPr>
              <a:lnSpc>
                <a:spcPct val="90000"/>
              </a:lnSpc>
              <a:buFont typeface="Monotype Sorts" pitchFamily="2" charset="2"/>
              <a:buNone/>
              <a:tabLst>
                <a:tab pos="1887538" algn="ctr"/>
                <a:tab pos="4572000" algn="ctr"/>
              </a:tabLst>
            </a:pPr>
            <a:r>
              <a:rPr lang="en-US" altLang="en-US" sz="1600" dirty="0">
                <a:solidFill>
                  <a:srgbClr val="0000FF"/>
                </a:solidFill>
              </a:rPr>
              <a:t>		        signal  (S); 	                                       signal (Q);</a:t>
            </a:r>
          </a:p>
          <a:p>
            <a:pPr>
              <a:lnSpc>
                <a:spcPct val="90000"/>
              </a:lnSpc>
              <a:buFont typeface="Monotype Sorts" pitchFamily="2" charset="2"/>
              <a:buNone/>
              <a:tabLst>
                <a:tab pos="1887538" algn="ctr"/>
                <a:tab pos="4572000" algn="ctr"/>
              </a:tabLst>
            </a:pPr>
            <a:r>
              <a:rPr lang="en-US" altLang="en-US" sz="1600" dirty="0">
                <a:solidFill>
                  <a:srgbClr val="0000FF"/>
                </a:solidFill>
              </a:rPr>
              <a:t>		        signal (Q); 	                                       signal (S);</a:t>
            </a:r>
          </a:p>
          <a:p>
            <a:pPr>
              <a:lnSpc>
                <a:spcPct val="90000"/>
              </a:lnSpc>
              <a:tabLst>
                <a:tab pos="1887538" algn="ctr"/>
                <a:tab pos="4572000" algn="ctr"/>
              </a:tabLst>
            </a:pPr>
            <a:r>
              <a:rPr lang="en-US" altLang="en-US" b="1" dirty="0">
                <a:solidFill>
                  <a:schemeClr val="tx2"/>
                </a:solidFill>
                <a:sym typeface="MT Extra" pitchFamily="2" charset="77"/>
              </a:rPr>
              <a:t>Starvation</a:t>
            </a:r>
            <a:r>
              <a:rPr lang="en-US" altLang="en-US" dirty="0">
                <a:sym typeface="MT Extra" pitchFamily="2" charset="77"/>
              </a:rPr>
              <a:t> </a:t>
            </a:r>
            <a:r>
              <a:rPr lang="en-US" altLang="en-US" dirty="0"/>
              <a:t> – indefinite blocking.  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50B65FA-A747-5943-B8FF-38FCF9EB002D}"/>
              </a:ext>
            </a:extLst>
          </p:cNvPr>
          <p:cNvSpPr>
            <a:spLocks noGrp="1" noChangeArrowheads="1"/>
          </p:cNvSpPr>
          <p:nvPr>
            <p:ph type="title"/>
          </p:nvPr>
        </p:nvSpPr>
        <p:spPr>
          <a:xfrm>
            <a:off x="1066800" y="247486"/>
            <a:ext cx="8077200" cy="609600"/>
          </a:xfrm>
        </p:spPr>
        <p:txBody>
          <a:bodyPr/>
          <a:lstStyle/>
          <a:p>
            <a:pPr>
              <a:defRPr/>
            </a:pPr>
            <a:r>
              <a:rPr lang="en-US" dirty="0"/>
              <a:t>Classical Problems of Synchronization</a:t>
            </a:r>
          </a:p>
        </p:txBody>
      </p:sp>
      <p:sp>
        <p:nvSpPr>
          <p:cNvPr id="21506" name="Rectangle 3">
            <a:extLst>
              <a:ext uri="{FF2B5EF4-FFF2-40B4-BE49-F238E27FC236}">
                <a16:creationId xmlns:a16="http://schemas.microsoft.com/office/drawing/2014/main" id="{65E21A4C-F954-4549-ACC3-D826493E134E}"/>
              </a:ext>
            </a:extLst>
          </p:cNvPr>
          <p:cNvSpPr>
            <a:spLocks noGrp="1" noChangeArrowheads="1"/>
          </p:cNvSpPr>
          <p:nvPr>
            <p:ph type="body" idx="1"/>
          </p:nvPr>
        </p:nvSpPr>
        <p:spPr/>
        <p:txBody>
          <a:bodyPr/>
          <a:lstStyle/>
          <a:p>
            <a:r>
              <a:rPr lang="en-US" altLang="en-US"/>
              <a:t>Bounded-Buffer Problem</a:t>
            </a:r>
          </a:p>
          <a:p>
            <a:r>
              <a:rPr lang="en-US" altLang="en-US"/>
              <a:t>Readers and Writers Problem</a:t>
            </a:r>
          </a:p>
          <a:p>
            <a:r>
              <a:rPr lang="en-US" altLang="en-US"/>
              <a:t>Dining-Philosophers 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3CF78E8E-7CDE-724A-A151-1B2F7312683C}"/>
              </a:ext>
            </a:extLst>
          </p:cNvPr>
          <p:cNvSpPr>
            <a:spLocks noGrp="1" noChangeArrowheads="1"/>
          </p:cNvSpPr>
          <p:nvPr>
            <p:ph type="title"/>
          </p:nvPr>
        </p:nvSpPr>
        <p:spPr>
          <a:xfrm>
            <a:off x="395288" y="200025"/>
            <a:ext cx="8077200" cy="609600"/>
          </a:xfrm>
        </p:spPr>
        <p:txBody>
          <a:bodyPr/>
          <a:lstStyle/>
          <a:p>
            <a:pPr>
              <a:defRPr/>
            </a:pPr>
            <a:r>
              <a:rPr lang="en-US"/>
              <a:t>Bounded Buffer Problem</a:t>
            </a:r>
          </a:p>
        </p:txBody>
      </p:sp>
      <p:sp>
        <p:nvSpPr>
          <p:cNvPr id="22530" name="Rectangle 3">
            <a:extLst>
              <a:ext uri="{FF2B5EF4-FFF2-40B4-BE49-F238E27FC236}">
                <a16:creationId xmlns:a16="http://schemas.microsoft.com/office/drawing/2014/main" id="{F62B2613-CF26-EC4C-BC7E-55CBA8AF4498}"/>
              </a:ext>
            </a:extLst>
          </p:cNvPr>
          <p:cNvSpPr>
            <a:spLocks noGrp="1" noChangeArrowheads="1"/>
          </p:cNvSpPr>
          <p:nvPr>
            <p:ph type="body" idx="1"/>
          </p:nvPr>
        </p:nvSpPr>
        <p:spPr>
          <a:xfrm>
            <a:off x="347663" y="2470150"/>
            <a:ext cx="3640137" cy="3643313"/>
          </a:xfrm>
        </p:spPr>
        <p:txBody>
          <a:bodyPr/>
          <a:lstStyle/>
          <a:p>
            <a:r>
              <a:rPr lang="en-US" altLang="en-US" sz="1600" dirty="0"/>
              <a:t>The structure of the </a:t>
            </a:r>
            <a:r>
              <a:rPr lang="en-US" altLang="en-US" sz="2000" b="1" dirty="0">
                <a:solidFill>
                  <a:srgbClr val="0033CC"/>
                </a:solidFill>
              </a:rPr>
              <a:t>producer</a:t>
            </a:r>
            <a:r>
              <a:rPr lang="en-US" altLang="en-US" sz="1600" dirty="0"/>
              <a:t> process</a:t>
            </a:r>
          </a:p>
          <a:p>
            <a:endParaRPr lang="en-US" altLang="en-US" sz="1600" dirty="0"/>
          </a:p>
          <a:p>
            <a:pPr>
              <a:buFont typeface="Monotype Sorts" pitchFamily="2" charset="2"/>
              <a:buNone/>
            </a:pPr>
            <a:r>
              <a:rPr lang="en-US" altLang="en-US" sz="1600" dirty="0">
                <a:solidFill>
                  <a:srgbClr val="0000FF"/>
                </a:solidFill>
              </a:rPr>
              <a:t>           do {</a:t>
            </a:r>
            <a:br>
              <a:rPr lang="en-US" altLang="en-US" sz="1600" dirty="0">
                <a:solidFill>
                  <a:srgbClr val="0000FF"/>
                </a:solidFill>
              </a:rPr>
            </a:br>
            <a:r>
              <a:rPr lang="en-US" altLang="en-US" sz="1600" dirty="0">
                <a:solidFill>
                  <a:srgbClr val="0000FF"/>
                </a:solidFill>
              </a:rPr>
              <a:t>         //   produce an item</a:t>
            </a:r>
          </a:p>
          <a:p>
            <a:pPr>
              <a:buFont typeface="Monotype Sorts" pitchFamily="2" charset="2"/>
              <a:buNone/>
            </a:pPr>
            <a:r>
              <a:rPr lang="en-US" altLang="en-US" sz="1600" dirty="0">
                <a:solidFill>
                  <a:srgbClr val="0000FF"/>
                </a:solidFill>
              </a:rPr>
              <a:t>               wait (empty);</a:t>
            </a:r>
          </a:p>
          <a:p>
            <a:pPr>
              <a:buFont typeface="Monotype Sorts" pitchFamily="2" charset="2"/>
              <a:buNone/>
            </a:pPr>
            <a:r>
              <a:rPr lang="en-US" altLang="en-US" sz="1600" dirty="0">
                <a:solidFill>
                  <a:srgbClr val="0000FF"/>
                </a:solidFill>
              </a:rPr>
              <a:t>               wait (mutex);</a:t>
            </a:r>
          </a:p>
          <a:p>
            <a:pPr>
              <a:buFont typeface="Monotype Sorts" pitchFamily="2" charset="2"/>
              <a:buNone/>
            </a:pPr>
            <a:r>
              <a:rPr lang="en-US" altLang="en-US" sz="1600" dirty="0">
                <a:solidFill>
                  <a:srgbClr val="0000FF"/>
                </a:solidFill>
              </a:rPr>
              <a:t>              //  add the item to the  buffer</a:t>
            </a:r>
          </a:p>
          <a:p>
            <a:pPr>
              <a:buFont typeface="Monotype Sorts" pitchFamily="2" charset="2"/>
              <a:buNone/>
            </a:pPr>
            <a:r>
              <a:rPr lang="en-US" altLang="en-US" sz="1600" dirty="0">
                <a:solidFill>
                  <a:srgbClr val="0000FF"/>
                </a:solidFill>
              </a:rPr>
              <a:t>                signal (mutex);</a:t>
            </a:r>
          </a:p>
          <a:p>
            <a:pPr>
              <a:buFont typeface="Monotype Sorts" pitchFamily="2" charset="2"/>
              <a:buNone/>
            </a:pPr>
            <a:r>
              <a:rPr lang="en-US" altLang="en-US" sz="1600" dirty="0">
                <a:solidFill>
                  <a:srgbClr val="0000FF"/>
                </a:solidFill>
              </a:rPr>
              <a:t>                signal (full);</a:t>
            </a:r>
          </a:p>
          <a:p>
            <a:pPr>
              <a:buFont typeface="Monotype Sorts" pitchFamily="2" charset="2"/>
              <a:buNone/>
            </a:pPr>
            <a:r>
              <a:rPr lang="en-US" altLang="en-US" sz="1600" dirty="0">
                <a:solidFill>
                  <a:srgbClr val="0000FF"/>
                </a:solidFill>
              </a:rPr>
              <a:t>             } while (true);</a:t>
            </a:r>
          </a:p>
        </p:txBody>
      </p:sp>
      <p:sp>
        <p:nvSpPr>
          <p:cNvPr id="22531" name="Rectangle 4">
            <a:extLst>
              <a:ext uri="{FF2B5EF4-FFF2-40B4-BE49-F238E27FC236}">
                <a16:creationId xmlns:a16="http://schemas.microsoft.com/office/drawing/2014/main" id="{14F724A9-AB13-894C-AD1C-D4DE80248DD7}"/>
              </a:ext>
            </a:extLst>
          </p:cNvPr>
          <p:cNvSpPr>
            <a:spLocks noChangeArrowheads="1"/>
          </p:cNvSpPr>
          <p:nvPr/>
        </p:nvSpPr>
        <p:spPr bwMode="auto">
          <a:xfrm>
            <a:off x="4718050" y="2484438"/>
            <a:ext cx="387032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r>
              <a:rPr lang="en-US" altLang="en-US" sz="1600" b="0"/>
              <a:t>The structure of the </a:t>
            </a:r>
            <a:r>
              <a:rPr lang="en-US" altLang="en-US" sz="2000">
                <a:solidFill>
                  <a:srgbClr val="0033CC"/>
                </a:solidFill>
              </a:rPr>
              <a:t>consumer</a:t>
            </a:r>
            <a:r>
              <a:rPr lang="en-US" altLang="en-US" sz="1600" b="0"/>
              <a:t> process</a:t>
            </a:r>
          </a:p>
          <a:p>
            <a:pPr>
              <a:buFont typeface="Monotype Sorts" pitchFamily="2" charset="2"/>
              <a:buNone/>
            </a:pPr>
            <a:endParaRPr lang="en-US" altLang="en-US" sz="1600" b="0"/>
          </a:p>
          <a:p>
            <a:pPr>
              <a:buFont typeface="Monotype Sorts" pitchFamily="2" charset="2"/>
              <a:buNone/>
            </a:pPr>
            <a:r>
              <a:rPr lang="en-US" altLang="en-US" sz="1600" b="0">
                <a:solidFill>
                  <a:srgbClr val="0000FF"/>
                </a:solidFill>
              </a:rPr>
              <a:t>           do {</a:t>
            </a:r>
          </a:p>
          <a:p>
            <a:pPr>
              <a:buFont typeface="Monotype Sorts" pitchFamily="2" charset="2"/>
              <a:buNone/>
            </a:pPr>
            <a:r>
              <a:rPr lang="en-US" altLang="en-US" sz="1600" b="0">
                <a:solidFill>
                  <a:srgbClr val="0000FF"/>
                </a:solidFill>
              </a:rPr>
              <a:t>               wait (full);</a:t>
            </a:r>
          </a:p>
          <a:p>
            <a:pPr>
              <a:buFont typeface="Monotype Sorts" pitchFamily="2" charset="2"/>
              <a:buNone/>
            </a:pPr>
            <a:r>
              <a:rPr lang="en-US" altLang="en-US" sz="1600" b="0">
                <a:solidFill>
                  <a:srgbClr val="0000FF"/>
                </a:solidFill>
              </a:rPr>
              <a:t>               wait (mutex);</a:t>
            </a:r>
          </a:p>
          <a:p>
            <a:pPr>
              <a:buFont typeface="Monotype Sorts" pitchFamily="2" charset="2"/>
              <a:buNone/>
            </a:pPr>
            <a:r>
              <a:rPr lang="en-US" altLang="en-US" sz="1600" b="0">
                <a:solidFill>
                  <a:srgbClr val="0000FF"/>
                </a:solidFill>
              </a:rPr>
              <a:t>               //  remove an item from  buffer</a:t>
            </a:r>
          </a:p>
          <a:p>
            <a:pPr>
              <a:buFont typeface="Monotype Sorts" pitchFamily="2" charset="2"/>
              <a:buNone/>
            </a:pPr>
            <a:r>
              <a:rPr lang="en-US" altLang="en-US" sz="1600" b="0">
                <a:solidFill>
                  <a:srgbClr val="0000FF"/>
                </a:solidFill>
              </a:rPr>
              <a:t>                signal (mutex);</a:t>
            </a:r>
          </a:p>
          <a:p>
            <a:pPr>
              <a:buFont typeface="Monotype Sorts" pitchFamily="2" charset="2"/>
              <a:buNone/>
            </a:pPr>
            <a:r>
              <a:rPr lang="en-US" altLang="en-US" sz="1600" b="0">
                <a:solidFill>
                  <a:srgbClr val="0000FF"/>
                </a:solidFill>
              </a:rPr>
              <a:t>                signal (empty);</a:t>
            </a:r>
          </a:p>
          <a:p>
            <a:pPr>
              <a:buFont typeface="Monotype Sorts" pitchFamily="2" charset="2"/>
              <a:buNone/>
            </a:pPr>
            <a:r>
              <a:rPr lang="en-US" altLang="en-US" sz="1600" b="0">
                <a:solidFill>
                  <a:srgbClr val="0000FF"/>
                </a:solidFill>
              </a:rPr>
              <a:t>               //  consume the removed item</a:t>
            </a:r>
          </a:p>
          <a:p>
            <a:pPr>
              <a:buFont typeface="Monotype Sorts" pitchFamily="2" charset="2"/>
              <a:buNone/>
            </a:pPr>
            <a:r>
              <a:rPr lang="en-US" altLang="en-US" sz="1600" b="0">
                <a:solidFill>
                  <a:srgbClr val="0000FF"/>
                </a:solidFill>
              </a:rPr>
              <a:t>           } while (true);</a:t>
            </a:r>
          </a:p>
        </p:txBody>
      </p:sp>
      <p:sp>
        <p:nvSpPr>
          <p:cNvPr id="22532" name="Rectangle 5">
            <a:extLst>
              <a:ext uri="{FF2B5EF4-FFF2-40B4-BE49-F238E27FC236}">
                <a16:creationId xmlns:a16="http://schemas.microsoft.com/office/drawing/2014/main" id="{683C8CD7-D1FC-604A-9156-196CE5AA5B0F}"/>
              </a:ext>
            </a:extLst>
          </p:cNvPr>
          <p:cNvSpPr>
            <a:spLocks noChangeArrowheads="1"/>
          </p:cNvSpPr>
          <p:nvPr/>
        </p:nvSpPr>
        <p:spPr bwMode="auto">
          <a:xfrm>
            <a:off x="430213" y="877888"/>
            <a:ext cx="6440487"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r>
              <a:rPr lang="en-US" altLang="en-US" b="0" i="1" dirty="0"/>
              <a:t>N</a:t>
            </a:r>
            <a:r>
              <a:rPr lang="en-US" altLang="en-US" b="0" dirty="0"/>
              <a:t> buffers, each can hold one item</a:t>
            </a:r>
          </a:p>
          <a:p>
            <a:r>
              <a:rPr lang="en-US" altLang="en-US" b="0" dirty="0"/>
              <a:t>Semaphore </a:t>
            </a:r>
            <a:r>
              <a:rPr lang="en-US" altLang="en-US" b="0" dirty="0">
                <a:solidFill>
                  <a:srgbClr val="FF0000"/>
                </a:solidFill>
              </a:rPr>
              <a:t>mutex</a:t>
            </a:r>
            <a:r>
              <a:rPr lang="en-US" altLang="en-US" b="0" dirty="0"/>
              <a:t> initialized to the value 1</a:t>
            </a:r>
          </a:p>
          <a:p>
            <a:r>
              <a:rPr lang="en-US" altLang="en-US" b="0" dirty="0"/>
              <a:t>Semaphore </a:t>
            </a:r>
            <a:r>
              <a:rPr lang="en-US" altLang="en-US" b="0" dirty="0">
                <a:solidFill>
                  <a:srgbClr val="FF0000"/>
                </a:solidFill>
              </a:rPr>
              <a:t>full </a:t>
            </a:r>
            <a:r>
              <a:rPr lang="en-US" altLang="en-US" b="0" dirty="0"/>
              <a:t>initialized to the value 0</a:t>
            </a:r>
          </a:p>
          <a:p>
            <a:r>
              <a:rPr lang="en-US" altLang="en-US" b="0" dirty="0"/>
              <a:t>Semaphore </a:t>
            </a:r>
            <a:r>
              <a:rPr lang="en-US" altLang="en-US" b="0" dirty="0">
                <a:solidFill>
                  <a:srgbClr val="FF0000"/>
                </a:solidFill>
              </a:rPr>
              <a:t>empty</a:t>
            </a:r>
            <a:r>
              <a:rPr lang="en-US" altLang="en-US" b="0" dirty="0"/>
              <a:t> initialized to the value N.</a:t>
            </a:r>
          </a:p>
          <a:p>
            <a:endParaRPr lang="en-US" altLang="en-US" b="0" dirty="0"/>
          </a:p>
        </p:txBody>
      </p:sp>
      <mc:AlternateContent xmlns:mc="http://schemas.openxmlformats.org/markup-compatibility/2006" xmlns:p14="http://schemas.microsoft.com/office/powerpoint/2010/main">
        <mc:Choice Requires="p14">
          <p:contentPart p14:bwMode="auto" r:id="rId2">
            <p14:nvContentPartPr>
              <p14:cNvPr id="49" name="Ink 48">
                <a:extLst>
                  <a:ext uri="{FF2B5EF4-FFF2-40B4-BE49-F238E27FC236}">
                    <a16:creationId xmlns:a16="http://schemas.microsoft.com/office/drawing/2014/main" id="{051DBDC1-B230-8247-8A9F-8FB740AC3EBB}"/>
                  </a:ext>
                </a:extLst>
              </p14:cNvPr>
              <p14:cNvContentPartPr/>
              <p14:nvPr/>
            </p14:nvContentPartPr>
            <p14:xfrm>
              <a:off x="1927986" y="4272705"/>
              <a:ext cx="294840" cy="18360"/>
            </p14:xfrm>
          </p:contentPart>
        </mc:Choice>
        <mc:Fallback xmlns="">
          <p:pic>
            <p:nvPicPr>
              <p:cNvPr id="49" name="Ink 48">
                <a:extLst>
                  <a:ext uri="{FF2B5EF4-FFF2-40B4-BE49-F238E27FC236}">
                    <a16:creationId xmlns:a16="http://schemas.microsoft.com/office/drawing/2014/main" id="{051DBDC1-B230-8247-8A9F-8FB740AC3EBB}"/>
                  </a:ext>
                </a:extLst>
              </p:cNvPr>
              <p:cNvPicPr/>
              <p:nvPr/>
            </p:nvPicPr>
            <p:blipFill>
              <a:blip r:embed="rId61"/>
              <a:stretch>
                <a:fillRect/>
              </a:stretch>
            </p:blipFill>
            <p:spPr>
              <a:xfrm>
                <a:off x="1918986" y="4263705"/>
                <a:ext cx="312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Ink 55">
                <a:extLst>
                  <a:ext uri="{FF2B5EF4-FFF2-40B4-BE49-F238E27FC236}">
                    <a16:creationId xmlns:a16="http://schemas.microsoft.com/office/drawing/2014/main" id="{43A84C68-702F-A848-A1AB-C2C4D5CCF4DD}"/>
                  </a:ext>
                </a:extLst>
              </p14:cNvPr>
              <p14:cNvContentPartPr/>
              <p14:nvPr/>
            </p14:nvContentPartPr>
            <p14:xfrm>
              <a:off x="1886586" y="4665465"/>
              <a:ext cx="259920" cy="360"/>
            </p14:xfrm>
          </p:contentPart>
        </mc:Choice>
        <mc:Fallback xmlns="">
          <p:pic>
            <p:nvPicPr>
              <p:cNvPr id="56" name="Ink 55">
                <a:extLst>
                  <a:ext uri="{FF2B5EF4-FFF2-40B4-BE49-F238E27FC236}">
                    <a16:creationId xmlns:a16="http://schemas.microsoft.com/office/drawing/2014/main" id="{43A84C68-702F-A848-A1AB-C2C4D5CCF4DD}"/>
                  </a:ext>
                </a:extLst>
              </p:cNvPr>
              <p:cNvPicPr/>
              <p:nvPr/>
            </p:nvPicPr>
            <p:blipFill>
              <a:blip r:embed="rId65"/>
              <a:stretch>
                <a:fillRect/>
              </a:stretch>
            </p:blipFill>
            <p:spPr>
              <a:xfrm>
                <a:off x="1877946" y="4656825"/>
                <a:ext cx="277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540" name="Ink 22539">
                <a:extLst>
                  <a:ext uri="{FF2B5EF4-FFF2-40B4-BE49-F238E27FC236}">
                    <a16:creationId xmlns:a16="http://schemas.microsoft.com/office/drawing/2014/main" id="{B73A2A79-DC5A-054E-9C69-D6AE4F8FE824}"/>
                  </a:ext>
                </a:extLst>
              </p14:cNvPr>
              <p14:cNvContentPartPr/>
              <p14:nvPr/>
            </p14:nvContentPartPr>
            <p14:xfrm>
              <a:off x="1990266" y="4638825"/>
              <a:ext cx="154080" cy="360"/>
            </p14:xfrm>
          </p:contentPart>
        </mc:Choice>
        <mc:Fallback xmlns="">
          <p:pic>
            <p:nvPicPr>
              <p:cNvPr id="22540" name="Ink 22539">
                <a:extLst>
                  <a:ext uri="{FF2B5EF4-FFF2-40B4-BE49-F238E27FC236}">
                    <a16:creationId xmlns:a16="http://schemas.microsoft.com/office/drawing/2014/main" id="{B73A2A79-DC5A-054E-9C69-D6AE4F8FE824}"/>
                  </a:ext>
                </a:extLst>
              </p:cNvPr>
              <p:cNvPicPr/>
              <p:nvPr/>
            </p:nvPicPr>
            <p:blipFill>
              <a:blip r:embed="rId71"/>
              <a:stretch>
                <a:fillRect/>
              </a:stretch>
            </p:blipFill>
            <p:spPr>
              <a:xfrm>
                <a:off x="1981266" y="4629825"/>
                <a:ext cx="17172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F53BF52A-439E-C441-9F7A-E980FC10BEA8}"/>
              </a:ext>
            </a:extLst>
          </p:cNvPr>
          <p:cNvSpPr>
            <a:spLocks noGrp="1" noChangeArrowheads="1"/>
          </p:cNvSpPr>
          <p:nvPr>
            <p:ph type="title"/>
          </p:nvPr>
        </p:nvSpPr>
        <p:spPr/>
        <p:txBody>
          <a:bodyPr/>
          <a:lstStyle/>
          <a:p>
            <a:pPr>
              <a:defRPr/>
            </a:pPr>
            <a:r>
              <a:rPr lang="en-US"/>
              <a:t>Readers-Writers Problem</a:t>
            </a:r>
          </a:p>
        </p:txBody>
      </p:sp>
      <p:sp>
        <p:nvSpPr>
          <p:cNvPr id="23554" name="Rectangle 3">
            <a:extLst>
              <a:ext uri="{FF2B5EF4-FFF2-40B4-BE49-F238E27FC236}">
                <a16:creationId xmlns:a16="http://schemas.microsoft.com/office/drawing/2014/main" id="{FDD169F4-4BEF-EF47-82A7-09F5BB782BFC}"/>
              </a:ext>
            </a:extLst>
          </p:cNvPr>
          <p:cNvSpPr>
            <a:spLocks noGrp="1" noChangeArrowheads="1"/>
          </p:cNvSpPr>
          <p:nvPr>
            <p:ph type="body" idx="1"/>
          </p:nvPr>
        </p:nvSpPr>
        <p:spPr>
          <a:xfrm>
            <a:off x="827088" y="1062038"/>
            <a:ext cx="7572375" cy="4976812"/>
          </a:xfrm>
        </p:spPr>
        <p:txBody>
          <a:bodyPr/>
          <a:lstStyle/>
          <a:p>
            <a:pPr>
              <a:lnSpc>
                <a:spcPct val="90000"/>
              </a:lnSpc>
            </a:pPr>
            <a:r>
              <a:rPr lang="en-US" altLang="en-US" sz="1600"/>
              <a:t>A data set is shared among a number of concurrent processes</a:t>
            </a:r>
          </a:p>
          <a:p>
            <a:pPr lvl="1">
              <a:lnSpc>
                <a:spcPct val="90000"/>
              </a:lnSpc>
            </a:pPr>
            <a:r>
              <a:rPr lang="en-US" altLang="en-US" sz="1600"/>
              <a:t>Readers – only read the data set; they do </a:t>
            </a:r>
            <a:r>
              <a:rPr lang="en-US" altLang="en-US" sz="1600">
                <a:solidFill>
                  <a:srgbClr val="0033CC"/>
                </a:solidFill>
              </a:rPr>
              <a:t>not</a:t>
            </a:r>
            <a:r>
              <a:rPr lang="en-US" altLang="en-US" sz="1600"/>
              <a:t> perform any updates</a:t>
            </a:r>
          </a:p>
          <a:p>
            <a:pPr lvl="1">
              <a:lnSpc>
                <a:spcPct val="90000"/>
              </a:lnSpc>
            </a:pPr>
            <a:r>
              <a:rPr lang="en-US" altLang="en-US" sz="1600"/>
              <a:t>Writers   – can both read and write.</a:t>
            </a:r>
            <a:br>
              <a:rPr lang="en-US" altLang="en-US" sz="1600"/>
            </a:br>
            <a:endParaRPr lang="en-US" altLang="en-US" sz="1600"/>
          </a:p>
          <a:p>
            <a:pPr>
              <a:lnSpc>
                <a:spcPct val="90000"/>
              </a:lnSpc>
            </a:pPr>
            <a:r>
              <a:rPr lang="en-US" altLang="en-US" sz="1600"/>
              <a:t>Problem – allow multiple readers to read at the same time.  Only one single writer can access the shared data at the same time.</a:t>
            </a:r>
          </a:p>
          <a:p>
            <a:pPr>
              <a:lnSpc>
                <a:spcPct val="90000"/>
              </a:lnSpc>
            </a:pPr>
            <a:r>
              <a:rPr lang="en-US" altLang="en-US" sz="1600"/>
              <a:t>Example: making an airline reservation</a:t>
            </a:r>
          </a:p>
          <a:p>
            <a:pPr lvl="1">
              <a:lnSpc>
                <a:spcPct val="90000"/>
              </a:lnSpc>
            </a:pPr>
            <a:r>
              <a:rPr lang="en-US" altLang="en-US" sz="1600"/>
              <a:t>When you browse to look at flight schedules the web site is acting as a reader on your behalf</a:t>
            </a:r>
          </a:p>
          <a:p>
            <a:pPr lvl="1">
              <a:lnSpc>
                <a:spcPct val="90000"/>
              </a:lnSpc>
            </a:pPr>
            <a:r>
              <a:rPr lang="en-US" altLang="en-US" sz="1600"/>
              <a:t>When you reserve a seat, the web site has to write into the database to make the reservation</a:t>
            </a:r>
          </a:p>
          <a:p>
            <a:pPr lvl="1">
              <a:lnSpc>
                <a:spcPct val="90000"/>
              </a:lnSpc>
            </a:pPr>
            <a:endParaRPr lang="en-US" altLang="en-US" sz="1600"/>
          </a:p>
          <a:p>
            <a:pPr>
              <a:lnSpc>
                <a:spcPct val="90000"/>
              </a:lnSpc>
            </a:pPr>
            <a:r>
              <a:rPr lang="en-US" altLang="en-US" sz="1600"/>
              <a:t>Shared Data</a:t>
            </a:r>
          </a:p>
          <a:p>
            <a:pPr lvl="1">
              <a:lnSpc>
                <a:spcPct val="90000"/>
              </a:lnSpc>
            </a:pPr>
            <a:r>
              <a:rPr lang="en-US" altLang="en-US" sz="1600"/>
              <a:t>Data set</a:t>
            </a:r>
          </a:p>
          <a:p>
            <a:pPr lvl="1">
              <a:lnSpc>
                <a:spcPct val="90000"/>
              </a:lnSpc>
            </a:pPr>
            <a:r>
              <a:rPr lang="en-US" altLang="en-US" sz="1600"/>
              <a:t>Semaphore </a:t>
            </a:r>
            <a:r>
              <a:rPr lang="en-US" altLang="en-US" sz="1600">
                <a:solidFill>
                  <a:srgbClr val="FF0000"/>
                </a:solidFill>
              </a:rPr>
              <a:t>mutex</a:t>
            </a:r>
            <a:r>
              <a:rPr lang="en-US" altLang="en-US" sz="1600"/>
              <a:t> initialized to 1.</a:t>
            </a:r>
          </a:p>
          <a:p>
            <a:pPr lvl="1">
              <a:lnSpc>
                <a:spcPct val="90000"/>
              </a:lnSpc>
            </a:pPr>
            <a:r>
              <a:rPr lang="en-US" altLang="en-US" sz="1600"/>
              <a:t>Semaphore </a:t>
            </a:r>
            <a:r>
              <a:rPr lang="en-US" altLang="en-US" sz="1600">
                <a:solidFill>
                  <a:srgbClr val="FF0000"/>
                </a:solidFill>
              </a:rPr>
              <a:t>wrt</a:t>
            </a:r>
            <a:r>
              <a:rPr lang="en-US" altLang="en-US" sz="1600"/>
              <a:t> initialized to 1.</a:t>
            </a:r>
          </a:p>
          <a:p>
            <a:pPr lvl="1">
              <a:lnSpc>
                <a:spcPct val="90000"/>
              </a:lnSpc>
            </a:pPr>
            <a:r>
              <a:rPr lang="en-US" altLang="en-US" sz="1600"/>
              <a:t>Integer </a:t>
            </a:r>
            <a:r>
              <a:rPr lang="en-US" altLang="en-US" sz="1600">
                <a:solidFill>
                  <a:srgbClr val="FF0000"/>
                </a:solidFill>
              </a:rPr>
              <a:t>readcount</a:t>
            </a:r>
            <a:r>
              <a:rPr lang="en-US" altLang="en-US" sz="1600"/>
              <a:t> initialized to 0.</a:t>
            </a:r>
          </a:p>
          <a:p>
            <a:pPr lvl="1">
              <a:lnSpc>
                <a:spcPct val="90000"/>
              </a:lnSpc>
            </a:pPr>
            <a:endParaRPr lang="en-US" altLang="en-US" sz="1600"/>
          </a:p>
        </p:txBody>
      </p:sp>
      <p:grpSp>
        <p:nvGrpSpPr>
          <p:cNvPr id="4" name="Group 3">
            <a:extLst>
              <a:ext uri="{FF2B5EF4-FFF2-40B4-BE49-F238E27FC236}">
                <a16:creationId xmlns:a16="http://schemas.microsoft.com/office/drawing/2014/main" id="{CCD89559-C251-1446-93B3-16DBC347F273}"/>
              </a:ext>
            </a:extLst>
          </p:cNvPr>
          <p:cNvGrpSpPr/>
          <p:nvPr/>
        </p:nvGrpSpPr>
        <p:grpSpPr>
          <a:xfrm>
            <a:off x="1388346" y="2429505"/>
            <a:ext cx="2337840" cy="28080"/>
            <a:chOff x="1388346" y="2429505"/>
            <a:chExt cx="2337840" cy="2808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7C88B64-F783-B841-8E09-856A5ADADDD5}"/>
                    </a:ext>
                  </a:extLst>
                </p14:cNvPr>
                <p14:cNvContentPartPr/>
                <p14:nvPr/>
              </p14:nvContentPartPr>
              <p14:xfrm>
                <a:off x="1388346" y="2455065"/>
                <a:ext cx="358200" cy="2520"/>
              </p14:xfrm>
            </p:contentPart>
          </mc:Choice>
          <mc:Fallback xmlns="">
            <p:pic>
              <p:nvPicPr>
                <p:cNvPr id="2" name="Ink 1">
                  <a:extLst>
                    <a:ext uri="{FF2B5EF4-FFF2-40B4-BE49-F238E27FC236}">
                      <a16:creationId xmlns:a16="http://schemas.microsoft.com/office/drawing/2014/main" id="{77C88B64-F783-B841-8E09-856A5ADADDD5}"/>
                    </a:ext>
                  </a:extLst>
                </p:cNvPr>
                <p:cNvPicPr/>
                <p:nvPr/>
              </p:nvPicPr>
              <p:blipFill>
                <a:blip r:embed="rId3"/>
                <a:stretch>
                  <a:fillRect/>
                </a:stretch>
              </p:blipFill>
              <p:spPr>
                <a:xfrm>
                  <a:off x="1379706" y="2446065"/>
                  <a:ext cx="3758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A4ECD1E-F41E-3447-B036-3B7F24E2AF5F}"/>
                    </a:ext>
                  </a:extLst>
                </p14:cNvPr>
                <p14:cNvContentPartPr/>
                <p14:nvPr/>
              </p14:nvContentPartPr>
              <p14:xfrm>
                <a:off x="2491746" y="2429505"/>
                <a:ext cx="1234440" cy="14760"/>
              </p14:xfrm>
            </p:contentPart>
          </mc:Choice>
          <mc:Fallback xmlns="">
            <p:pic>
              <p:nvPicPr>
                <p:cNvPr id="3" name="Ink 2">
                  <a:extLst>
                    <a:ext uri="{FF2B5EF4-FFF2-40B4-BE49-F238E27FC236}">
                      <a16:creationId xmlns:a16="http://schemas.microsoft.com/office/drawing/2014/main" id="{EA4ECD1E-F41E-3447-B036-3B7F24E2AF5F}"/>
                    </a:ext>
                  </a:extLst>
                </p:cNvPr>
                <p:cNvPicPr/>
                <p:nvPr/>
              </p:nvPicPr>
              <p:blipFill>
                <a:blip r:embed="rId5"/>
                <a:stretch>
                  <a:fillRect/>
                </a:stretch>
              </p:blipFill>
              <p:spPr>
                <a:xfrm>
                  <a:off x="2482746" y="2420865"/>
                  <a:ext cx="1252080" cy="3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5213168-5A2D-EC4B-84C2-6B79883029B9}"/>
                  </a:ext>
                </a:extLst>
              </p14:cNvPr>
              <p14:cNvContentPartPr/>
              <p14:nvPr/>
            </p14:nvContentPartPr>
            <p14:xfrm>
              <a:off x="7313946" y="2441025"/>
              <a:ext cx="636840" cy="4320"/>
            </p14:xfrm>
          </p:contentPart>
        </mc:Choice>
        <mc:Fallback xmlns="">
          <p:pic>
            <p:nvPicPr>
              <p:cNvPr id="5" name="Ink 4">
                <a:extLst>
                  <a:ext uri="{FF2B5EF4-FFF2-40B4-BE49-F238E27FC236}">
                    <a16:creationId xmlns:a16="http://schemas.microsoft.com/office/drawing/2014/main" id="{75213168-5A2D-EC4B-84C2-6B79883029B9}"/>
                  </a:ext>
                </a:extLst>
              </p:cNvPr>
              <p:cNvPicPr/>
              <p:nvPr/>
            </p:nvPicPr>
            <p:blipFill>
              <a:blip r:embed="rId7"/>
              <a:stretch>
                <a:fillRect/>
              </a:stretch>
            </p:blipFill>
            <p:spPr>
              <a:xfrm>
                <a:off x="7304946" y="2432385"/>
                <a:ext cx="654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0A1CE3A6-9E18-3F4F-8632-3FA70A68E3BF}"/>
                  </a:ext>
                </a:extLst>
              </p14:cNvPr>
              <p14:cNvContentPartPr/>
              <p14:nvPr/>
            </p14:nvContentPartPr>
            <p14:xfrm>
              <a:off x="1416426" y="2717145"/>
              <a:ext cx="297720" cy="360"/>
            </p14:xfrm>
          </p:contentPart>
        </mc:Choice>
        <mc:Fallback xmlns="">
          <p:pic>
            <p:nvPicPr>
              <p:cNvPr id="6" name="Ink 5">
                <a:extLst>
                  <a:ext uri="{FF2B5EF4-FFF2-40B4-BE49-F238E27FC236}">
                    <a16:creationId xmlns:a16="http://schemas.microsoft.com/office/drawing/2014/main" id="{0A1CE3A6-9E18-3F4F-8632-3FA70A68E3BF}"/>
                  </a:ext>
                </a:extLst>
              </p:cNvPr>
              <p:cNvPicPr/>
              <p:nvPr/>
            </p:nvPicPr>
            <p:blipFill>
              <a:blip r:embed="rId9"/>
              <a:stretch>
                <a:fillRect/>
              </a:stretch>
            </p:blipFill>
            <p:spPr>
              <a:xfrm>
                <a:off x="1407786" y="2708505"/>
                <a:ext cx="315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2549507-F9EB-9C49-B85F-06EB91549677}"/>
                  </a:ext>
                </a:extLst>
              </p14:cNvPr>
              <p14:cNvContentPartPr/>
              <p14:nvPr/>
            </p14:nvContentPartPr>
            <p14:xfrm>
              <a:off x="1367826" y="3007305"/>
              <a:ext cx="435240" cy="6120"/>
            </p14:xfrm>
          </p:contentPart>
        </mc:Choice>
        <mc:Fallback xmlns="">
          <p:pic>
            <p:nvPicPr>
              <p:cNvPr id="7" name="Ink 6">
                <a:extLst>
                  <a:ext uri="{FF2B5EF4-FFF2-40B4-BE49-F238E27FC236}">
                    <a16:creationId xmlns:a16="http://schemas.microsoft.com/office/drawing/2014/main" id="{A2549507-F9EB-9C49-B85F-06EB91549677}"/>
                  </a:ext>
                </a:extLst>
              </p:cNvPr>
              <p:cNvPicPr/>
              <p:nvPr/>
            </p:nvPicPr>
            <p:blipFill>
              <a:blip r:embed="rId11"/>
              <a:stretch>
                <a:fillRect/>
              </a:stretch>
            </p:blipFill>
            <p:spPr>
              <a:xfrm>
                <a:off x="1359186" y="2998665"/>
                <a:ext cx="452880" cy="237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703BAA6-DEC0-0546-8FCB-2F5E1F70AFD8}"/>
              </a:ext>
            </a:extLst>
          </p:cNvPr>
          <p:cNvSpPr>
            <a:spLocks noGrp="1" noChangeArrowheads="1"/>
          </p:cNvSpPr>
          <p:nvPr>
            <p:ph type="title"/>
          </p:nvPr>
        </p:nvSpPr>
        <p:spPr/>
        <p:txBody>
          <a:bodyPr/>
          <a:lstStyle/>
          <a:p>
            <a:pPr>
              <a:defRPr/>
            </a:pPr>
            <a:r>
              <a:rPr lang="en-US"/>
              <a:t>Readers-Writers Problem (Cont.)</a:t>
            </a:r>
          </a:p>
        </p:txBody>
      </p:sp>
      <p:sp>
        <p:nvSpPr>
          <p:cNvPr id="24578" name="Rectangle 3">
            <a:extLst>
              <a:ext uri="{FF2B5EF4-FFF2-40B4-BE49-F238E27FC236}">
                <a16:creationId xmlns:a16="http://schemas.microsoft.com/office/drawing/2014/main" id="{D0E2F44A-635F-6C49-B826-96ABE837EB82}"/>
              </a:ext>
            </a:extLst>
          </p:cNvPr>
          <p:cNvSpPr>
            <a:spLocks noGrp="1" noChangeArrowheads="1"/>
          </p:cNvSpPr>
          <p:nvPr>
            <p:ph type="body" idx="1"/>
          </p:nvPr>
        </p:nvSpPr>
        <p:spPr>
          <a:xfrm>
            <a:off x="768350" y="1468438"/>
            <a:ext cx="3436938" cy="3454400"/>
          </a:xfrm>
        </p:spPr>
        <p:txBody>
          <a:bodyPr/>
          <a:lstStyle/>
          <a:p>
            <a:pPr>
              <a:lnSpc>
                <a:spcPct val="90000"/>
              </a:lnSpc>
            </a:pPr>
            <a:r>
              <a:rPr lang="en-US" altLang="en-US" sz="1400"/>
              <a:t>The structure of a writer process</a:t>
            </a:r>
          </a:p>
          <a:p>
            <a:pPr>
              <a:lnSpc>
                <a:spcPct val="90000"/>
              </a:lnSpc>
              <a:buFont typeface="Monotype Sorts" pitchFamily="2" charset="2"/>
              <a:buNone/>
            </a:pPr>
            <a:r>
              <a:rPr lang="en-US" altLang="en-US" sz="1400">
                <a:solidFill>
                  <a:srgbClr val="0000FF"/>
                </a:solidFill>
              </a:rPr>
              <a:t>        </a:t>
            </a:r>
          </a:p>
          <a:p>
            <a:pPr>
              <a:lnSpc>
                <a:spcPct val="90000"/>
              </a:lnSpc>
              <a:buFont typeface="Monotype Sorts" pitchFamily="2" charset="2"/>
              <a:buNone/>
            </a:pPr>
            <a:r>
              <a:rPr lang="en-US" altLang="en-US" sz="1400">
                <a:solidFill>
                  <a:srgbClr val="0000FF"/>
                </a:solidFill>
              </a:rPr>
              <a:t>              do  {</a:t>
            </a:r>
          </a:p>
          <a:p>
            <a:pPr>
              <a:lnSpc>
                <a:spcPct val="90000"/>
              </a:lnSpc>
              <a:buFont typeface="Monotype Sorts" pitchFamily="2" charset="2"/>
              <a:buNone/>
            </a:pPr>
            <a:r>
              <a:rPr lang="en-US" altLang="en-US" sz="1400">
                <a:solidFill>
                  <a:srgbClr val="0000FF"/>
                </a:solidFill>
              </a:rPr>
              <a:t>                     wait (wrt) ;</a:t>
            </a:r>
          </a:p>
          <a:p>
            <a:pPr>
              <a:lnSpc>
                <a:spcPct val="90000"/>
              </a:lnSpc>
              <a:buFont typeface="Monotype Sorts" pitchFamily="2" charset="2"/>
              <a:buNone/>
            </a:pPr>
            <a:r>
              <a:rPr lang="en-US" altLang="en-US" sz="1400">
                <a:solidFill>
                  <a:srgbClr val="0000FF"/>
                </a:solidFill>
              </a:rPr>
              <a:t>                </a:t>
            </a:r>
          </a:p>
          <a:p>
            <a:pPr>
              <a:lnSpc>
                <a:spcPct val="90000"/>
              </a:lnSpc>
              <a:buFont typeface="Monotype Sorts" pitchFamily="2" charset="2"/>
              <a:buNone/>
            </a:pPr>
            <a:r>
              <a:rPr lang="en-US" altLang="en-US" sz="1400">
                <a:solidFill>
                  <a:srgbClr val="0000FF"/>
                </a:solidFill>
              </a:rPr>
              <a:t>                       //    writing is performed</a:t>
            </a:r>
          </a:p>
          <a:p>
            <a:pPr>
              <a:lnSpc>
                <a:spcPct val="90000"/>
              </a:lnSpc>
              <a:buFont typeface="Monotype Sorts" pitchFamily="2" charset="2"/>
              <a:buNone/>
            </a:pPr>
            <a:endParaRPr lang="en-US" altLang="en-US" sz="1400">
              <a:solidFill>
                <a:srgbClr val="0000FF"/>
              </a:solidFill>
            </a:endParaRPr>
          </a:p>
          <a:p>
            <a:pPr>
              <a:lnSpc>
                <a:spcPct val="90000"/>
              </a:lnSpc>
              <a:buFont typeface="Monotype Sorts" pitchFamily="2" charset="2"/>
              <a:buNone/>
            </a:pPr>
            <a:r>
              <a:rPr lang="en-US" altLang="en-US" sz="1400">
                <a:solidFill>
                  <a:srgbClr val="0000FF"/>
                </a:solidFill>
              </a:rPr>
              <a:t>                     signal (wrt) ;</a:t>
            </a:r>
          </a:p>
          <a:p>
            <a:pPr>
              <a:lnSpc>
                <a:spcPct val="90000"/>
              </a:lnSpc>
              <a:buFont typeface="Monotype Sorts" pitchFamily="2" charset="2"/>
              <a:buNone/>
            </a:pPr>
            <a:r>
              <a:rPr lang="en-US" altLang="en-US" sz="1400">
                <a:solidFill>
                  <a:srgbClr val="0000FF"/>
                </a:solidFill>
              </a:rPr>
              <a:t>                } while (true)</a:t>
            </a:r>
          </a:p>
          <a:p>
            <a:pPr>
              <a:lnSpc>
                <a:spcPct val="90000"/>
              </a:lnSpc>
              <a:buFont typeface="Monotype Sorts" pitchFamily="2" charset="2"/>
              <a:buNone/>
            </a:pPr>
            <a:endParaRPr lang="en-US" altLang="en-US" sz="1400">
              <a:solidFill>
                <a:srgbClr val="0000FF"/>
              </a:solidFill>
            </a:endParaRPr>
          </a:p>
          <a:p>
            <a:pPr>
              <a:lnSpc>
                <a:spcPct val="90000"/>
              </a:lnSpc>
              <a:buFont typeface="Monotype Sorts" pitchFamily="2" charset="2"/>
              <a:buNone/>
            </a:pPr>
            <a:endParaRPr lang="en-US" altLang="en-US" sz="1400">
              <a:solidFill>
                <a:srgbClr val="0000FF"/>
              </a:solidFill>
            </a:endParaRPr>
          </a:p>
          <a:p>
            <a:pPr>
              <a:lnSpc>
                <a:spcPct val="90000"/>
              </a:lnSpc>
              <a:buFont typeface="Monotype Sorts" pitchFamily="2" charset="2"/>
              <a:buNone/>
            </a:pPr>
            <a:r>
              <a:rPr lang="en-US" altLang="en-US" sz="1400">
                <a:solidFill>
                  <a:srgbClr val="0000FF"/>
                </a:solidFill>
              </a:rPr>
              <a:t>       </a:t>
            </a:r>
          </a:p>
        </p:txBody>
      </p:sp>
      <p:sp>
        <p:nvSpPr>
          <p:cNvPr id="24579" name="Rectangle 4">
            <a:extLst>
              <a:ext uri="{FF2B5EF4-FFF2-40B4-BE49-F238E27FC236}">
                <a16:creationId xmlns:a16="http://schemas.microsoft.com/office/drawing/2014/main" id="{949AC831-9807-0848-B97A-619AF5B6E30C}"/>
              </a:ext>
            </a:extLst>
          </p:cNvPr>
          <p:cNvSpPr>
            <a:spLocks noChangeArrowheads="1"/>
          </p:cNvSpPr>
          <p:nvPr/>
        </p:nvSpPr>
        <p:spPr bwMode="auto">
          <a:xfrm>
            <a:off x="4279900" y="1439863"/>
            <a:ext cx="4438650" cy="474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lnSpc>
                <a:spcPct val="80000"/>
              </a:lnSpc>
            </a:pPr>
            <a:r>
              <a:rPr lang="en-US" altLang="en-US" sz="1600" b="0" dirty="0"/>
              <a:t>The structure of a reader process</a:t>
            </a:r>
          </a:p>
          <a:p>
            <a:pPr>
              <a:lnSpc>
                <a:spcPct val="80000"/>
              </a:lnSpc>
              <a:buFont typeface="Monotype Sorts" pitchFamily="2" charset="2"/>
              <a:buNone/>
            </a:pPr>
            <a:r>
              <a:rPr lang="en-US" altLang="en-US" sz="1600" b="0" dirty="0">
                <a:solidFill>
                  <a:srgbClr val="0000FF"/>
                </a:solidFill>
              </a:rPr>
              <a:t>        </a:t>
            </a:r>
          </a:p>
          <a:p>
            <a:pPr>
              <a:lnSpc>
                <a:spcPct val="80000"/>
              </a:lnSpc>
              <a:buFont typeface="Monotype Sorts" pitchFamily="2" charset="2"/>
              <a:buNone/>
            </a:pPr>
            <a:r>
              <a:rPr lang="en-US" altLang="en-US" sz="1600" b="0" dirty="0">
                <a:solidFill>
                  <a:srgbClr val="0000FF"/>
                </a:solidFill>
              </a:rPr>
              <a:t>              do  {</a:t>
            </a:r>
          </a:p>
          <a:p>
            <a:pPr>
              <a:lnSpc>
                <a:spcPct val="80000"/>
              </a:lnSpc>
              <a:buFont typeface="Monotype Sorts" pitchFamily="2" charset="2"/>
              <a:buNone/>
            </a:pPr>
            <a:r>
              <a:rPr lang="en-US" altLang="en-US" sz="1600" b="0" dirty="0">
                <a:solidFill>
                  <a:srgbClr val="0000FF"/>
                </a:solidFill>
              </a:rPr>
              <a:t>                     wait (mutex) ;</a:t>
            </a:r>
          </a:p>
          <a:p>
            <a:pPr>
              <a:lnSpc>
                <a:spcPct val="80000"/>
              </a:lnSpc>
              <a:buFont typeface="Monotype Sorts" pitchFamily="2" charset="2"/>
              <a:buNone/>
            </a:pPr>
            <a:r>
              <a:rPr lang="en-US" altLang="en-US" sz="1600" b="0" dirty="0">
                <a:solidFill>
                  <a:srgbClr val="0000FF"/>
                </a:solidFill>
              </a:rPr>
              <a:t>                     </a:t>
            </a:r>
            <a:r>
              <a:rPr lang="en-US" altLang="en-US" sz="1600" b="0" dirty="0" err="1">
                <a:solidFill>
                  <a:srgbClr val="0000FF"/>
                </a:solidFill>
              </a:rPr>
              <a:t>readcount</a:t>
            </a:r>
            <a:r>
              <a:rPr lang="en-US" altLang="en-US" sz="1600" b="0" dirty="0">
                <a:solidFill>
                  <a:srgbClr val="0000FF"/>
                </a:solidFill>
              </a:rPr>
              <a:t> ++ ;</a:t>
            </a:r>
          </a:p>
          <a:p>
            <a:pPr>
              <a:lnSpc>
                <a:spcPct val="80000"/>
              </a:lnSpc>
              <a:buFont typeface="Monotype Sorts" pitchFamily="2" charset="2"/>
              <a:buNone/>
            </a:pPr>
            <a:r>
              <a:rPr lang="en-US" altLang="en-US" sz="1600" b="0" dirty="0">
                <a:solidFill>
                  <a:srgbClr val="0000FF"/>
                </a:solidFill>
              </a:rPr>
              <a:t>                     if (</a:t>
            </a:r>
            <a:r>
              <a:rPr lang="en-US" altLang="en-US" sz="1600" b="0" dirty="0" err="1">
                <a:solidFill>
                  <a:srgbClr val="0000FF"/>
                </a:solidFill>
              </a:rPr>
              <a:t>readcount</a:t>
            </a:r>
            <a:r>
              <a:rPr lang="en-US" altLang="en-US" sz="1600" b="0" dirty="0">
                <a:solidFill>
                  <a:srgbClr val="0000FF"/>
                </a:solidFill>
              </a:rPr>
              <a:t> == 1)  wait (</a:t>
            </a:r>
            <a:r>
              <a:rPr lang="en-US" altLang="en-US" sz="1600" b="0" dirty="0" err="1">
                <a:solidFill>
                  <a:srgbClr val="0000FF"/>
                </a:solidFill>
              </a:rPr>
              <a:t>wrt</a:t>
            </a:r>
            <a:r>
              <a:rPr lang="en-US" altLang="en-US" sz="1600" b="0" dirty="0">
                <a:solidFill>
                  <a:srgbClr val="0000FF"/>
                </a:solidFill>
              </a:rPr>
              <a:t>) ;</a:t>
            </a:r>
          </a:p>
          <a:p>
            <a:pPr>
              <a:lnSpc>
                <a:spcPct val="80000"/>
              </a:lnSpc>
              <a:buFont typeface="Monotype Sorts" pitchFamily="2" charset="2"/>
              <a:buNone/>
            </a:pPr>
            <a:r>
              <a:rPr lang="en-US" altLang="en-US" sz="1600" b="0" dirty="0">
                <a:solidFill>
                  <a:srgbClr val="0000FF"/>
                </a:solidFill>
              </a:rPr>
              <a:t>                     signal (mutex)</a:t>
            </a:r>
          </a:p>
          <a:p>
            <a:pPr>
              <a:lnSpc>
                <a:spcPct val="80000"/>
              </a:lnSpc>
              <a:buFont typeface="Monotype Sorts" pitchFamily="2" charset="2"/>
              <a:buNone/>
            </a:pPr>
            <a:r>
              <a:rPr lang="en-US" altLang="en-US" sz="1600" b="0" dirty="0">
                <a:solidFill>
                  <a:srgbClr val="0000FF"/>
                </a:solidFill>
              </a:rPr>
              <a:t>                </a:t>
            </a:r>
          </a:p>
          <a:p>
            <a:pPr>
              <a:lnSpc>
                <a:spcPct val="80000"/>
              </a:lnSpc>
              <a:buFont typeface="Monotype Sorts" pitchFamily="2" charset="2"/>
              <a:buNone/>
            </a:pPr>
            <a:r>
              <a:rPr lang="en-US" altLang="en-US" sz="1600" b="0" dirty="0">
                <a:solidFill>
                  <a:srgbClr val="0000FF"/>
                </a:solidFill>
              </a:rPr>
              <a:t>                           // reading is performed</a:t>
            </a:r>
          </a:p>
          <a:p>
            <a:pPr>
              <a:lnSpc>
                <a:spcPct val="80000"/>
              </a:lnSpc>
              <a:buFont typeface="Monotype Sorts" pitchFamily="2" charset="2"/>
              <a:buNone/>
            </a:pPr>
            <a:endParaRPr lang="en-US" altLang="en-US" sz="1600" b="0" dirty="0">
              <a:solidFill>
                <a:srgbClr val="0000FF"/>
              </a:solidFill>
            </a:endParaRPr>
          </a:p>
          <a:p>
            <a:pPr>
              <a:lnSpc>
                <a:spcPct val="80000"/>
              </a:lnSpc>
              <a:buFont typeface="Monotype Sorts" pitchFamily="2" charset="2"/>
              <a:buNone/>
            </a:pPr>
            <a:r>
              <a:rPr lang="en-US" altLang="en-US" sz="1600" b="0" dirty="0">
                <a:solidFill>
                  <a:srgbClr val="0000FF"/>
                </a:solidFill>
              </a:rPr>
              <a:t>                     wait (mutex) ;</a:t>
            </a:r>
          </a:p>
          <a:p>
            <a:pPr>
              <a:lnSpc>
                <a:spcPct val="80000"/>
              </a:lnSpc>
              <a:buFont typeface="Monotype Sorts" pitchFamily="2" charset="2"/>
              <a:buNone/>
            </a:pPr>
            <a:r>
              <a:rPr lang="en-US" altLang="en-US" sz="1600" b="0" dirty="0">
                <a:solidFill>
                  <a:srgbClr val="0000FF"/>
                </a:solidFill>
              </a:rPr>
              <a:t>                     </a:t>
            </a:r>
            <a:r>
              <a:rPr lang="en-US" altLang="en-US" sz="1600" b="0" dirty="0" err="1">
                <a:solidFill>
                  <a:srgbClr val="0000FF"/>
                </a:solidFill>
              </a:rPr>
              <a:t>readcount</a:t>
            </a:r>
            <a:r>
              <a:rPr lang="en-US" altLang="en-US" sz="1600" b="0" dirty="0">
                <a:solidFill>
                  <a:srgbClr val="0000FF"/>
                </a:solidFill>
              </a:rPr>
              <a:t>  - - ;</a:t>
            </a:r>
          </a:p>
          <a:p>
            <a:pPr>
              <a:lnSpc>
                <a:spcPct val="80000"/>
              </a:lnSpc>
              <a:buFont typeface="Monotype Sorts" pitchFamily="2" charset="2"/>
              <a:buNone/>
            </a:pPr>
            <a:r>
              <a:rPr lang="en-US" altLang="en-US" sz="1600" b="0" dirty="0">
                <a:solidFill>
                  <a:srgbClr val="0000FF"/>
                </a:solidFill>
              </a:rPr>
              <a:t>                     if (</a:t>
            </a:r>
            <a:r>
              <a:rPr lang="en-US" altLang="en-US" sz="1600" b="0" dirty="0" err="1">
                <a:solidFill>
                  <a:srgbClr val="0000FF"/>
                </a:solidFill>
              </a:rPr>
              <a:t>readcount</a:t>
            </a:r>
            <a:r>
              <a:rPr lang="en-US" altLang="en-US" sz="1600" b="0" dirty="0">
                <a:solidFill>
                  <a:srgbClr val="0000FF"/>
                </a:solidFill>
              </a:rPr>
              <a:t>  == 0)  signal (</a:t>
            </a:r>
            <a:r>
              <a:rPr lang="en-US" altLang="en-US" sz="1600" b="0" dirty="0" err="1">
                <a:solidFill>
                  <a:srgbClr val="0000FF"/>
                </a:solidFill>
              </a:rPr>
              <a:t>wrt</a:t>
            </a:r>
            <a:r>
              <a:rPr lang="en-US" altLang="en-US" sz="1600" b="0" dirty="0">
                <a:solidFill>
                  <a:srgbClr val="0000FF"/>
                </a:solidFill>
              </a:rPr>
              <a:t>) ;</a:t>
            </a:r>
          </a:p>
          <a:p>
            <a:pPr>
              <a:lnSpc>
                <a:spcPct val="80000"/>
              </a:lnSpc>
              <a:buFont typeface="Monotype Sorts" pitchFamily="2" charset="2"/>
              <a:buNone/>
            </a:pPr>
            <a:r>
              <a:rPr lang="en-US" altLang="en-US" sz="1600" b="0" dirty="0">
                <a:solidFill>
                  <a:srgbClr val="0000FF"/>
                </a:solidFill>
              </a:rPr>
              <a:t>                     signal (mutex) ;</a:t>
            </a:r>
          </a:p>
          <a:p>
            <a:pPr>
              <a:lnSpc>
                <a:spcPct val="80000"/>
              </a:lnSpc>
              <a:buFont typeface="Monotype Sorts" pitchFamily="2" charset="2"/>
              <a:buNone/>
            </a:pPr>
            <a:r>
              <a:rPr lang="en-US" altLang="en-US" sz="1600" b="0" dirty="0">
                <a:solidFill>
                  <a:srgbClr val="0000FF"/>
                </a:solidFill>
              </a:rPr>
              <a:t>                } while (true)</a:t>
            </a:r>
          </a:p>
          <a:p>
            <a:pPr>
              <a:lnSpc>
                <a:spcPct val="80000"/>
              </a:lnSpc>
              <a:buFont typeface="Monotype Sorts" pitchFamily="2" charset="2"/>
              <a:buNone/>
            </a:pPr>
            <a:endParaRPr lang="en-US" altLang="en-US" sz="1600" b="0" dirty="0">
              <a:solidFill>
                <a:srgbClr val="0000FF"/>
              </a:solidFill>
            </a:endParaRPr>
          </a:p>
          <a:p>
            <a:pPr>
              <a:lnSpc>
                <a:spcPct val="80000"/>
              </a:lnSpc>
              <a:buFont typeface="Monotype Sorts" pitchFamily="2" charset="2"/>
              <a:buNone/>
            </a:pPr>
            <a:endParaRPr lang="en-US" altLang="en-US" sz="1600" b="0" dirty="0">
              <a:solidFill>
                <a:srgbClr val="0000FF"/>
              </a:solidFill>
            </a:endParaRPr>
          </a:p>
          <a:p>
            <a:pPr>
              <a:lnSpc>
                <a:spcPct val="80000"/>
              </a:lnSpc>
              <a:buFont typeface="Monotype Sorts" pitchFamily="2" charset="2"/>
              <a:buNone/>
            </a:pPr>
            <a:r>
              <a:rPr lang="en-US" altLang="en-US" sz="1600" b="0" dirty="0">
                <a:solidFill>
                  <a:srgbClr val="0000FF"/>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4F83D9F-8D0C-094C-93B3-18639D4959EB}"/>
              </a:ext>
            </a:extLst>
          </p:cNvPr>
          <p:cNvSpPr>
            <a:spLocks noGrp="1" noChangeArrowheads="1"/>
          </p:cNvSpPr>
          <p:nvPr>
            <p:ph type="title"/>
          </p:nvPr>
        </p:nvSpPr>
        <p:spPr/>
        <p:txBody>
          <a:bodyPr/>
          <a:lstStyle/>
          <a:p>
            <a:pPr>
              <a:defRPr/>
            </a:pPr>
            <a:r>
              <a:rPr lang="en-US"/>
              <a:t>Dining-Philosophers Problem</a:t>
            </a:r>
          </a:p>
        </p:txBody>
      </p:sp>
      <p:sp>
        <p:nvSpPr>
          <p:cNvPr id="25602" name="Rectangle 3">
            <a:extLst>
              <a:ext uri="{FF2B5EF4-FFF2-40B4-BE49-F238E27FC236}">
                <a16:creationId xmlns:a16="http://schemas.microsoft.com/office/drawing/2014/main" id="{424A464F-41A4-FA49-A041-3B47E09D0EF7}"/>
              </a:ext>
            </a:extLst>
          </p:cNvPr>
          <p:cNvSpPr>
            <a:spLocks noGrp="1" noChangeArrowheads="1"/>
          </p:cNvSpPr>
          <p:nvPr>
            <p:ph type="body" idx="1"/>
          </p:nvPr>
        </p:nvSpPr>
        <p:spPr>
          <a:xfrm>
            <a:off x="914400" y="4886325"/>
            <a:ext cx="7029450" cy="1247775"/>
          </a:xfrm>
        </p:spPr>
        <p:txBody>
          <a:bodyPr/>
          <a:lstStyle/>
          <a:p>
            <a:pPr>
              <a:tabLst>
                <a:tab pos="1370013" algn="l"/>
                <a:tab pos="1541463" algn="l"/>
              </a:tabLst>
            </a:pPr>
            <a:r>
              <a:rPr lang="en-US" altLang="en-US"/>
              <a:t>Shared data </a:t>
            </a:r>
          </a:p>
          <a:p>
            <a:pPr lvl="1">
              <a:tabLst>
                <a:tab pos="1370013" algn="l"/>
                <a:tab pos="1541463" algn="l"/>
              </a:tabLst>
            </a:pPr>
            <a:r>
              <a:rPr lang="en-US" altLang="en-US"/>
              <a:t>Bowl of rice (data set)</a:t>
            </a:r>
          </a:p>
          <a:p>
            <a:pPr lvl="1">
              <a:tabLst>
                <a:tab pos="1370013" algn="l"/>
                <a:tab pos="1541463" algn="l"/>
              </a:tabLst>
            </a:pPr>
            <a:r>
              <a:rPr lang="en-US" altLang="en-US" sz="1600"/>
              <a:t>Semaphore </a:t>
            </a:r>
            <a:r>
              <a:rPr lang="en-US" altLang="en-US" sz="1600">
                <a:solidFill>
                  <a:srgbClr val="FF0000"/>
                </a:solidFill>
              </a:rPr>
              <a:t>chopstick [5]</a:t>
            </a:r>
            <a:r>
              <a:rPr lang="en-US" altLang="en-US" sz="1600"/>
              <a:t> initialized to 1</a:t>
            </a:r>
          </a:p>
        </p:txBody>
      </p:sp>
      <p:pic>
        <p:nvPicPr>
          <p:cNvPr id="25603" name="Picture 6">
            <a:extLst>
              <a:ext uri="{FF2B5EF4-FFF2-40B4-BE49-F238E27FC236}">
                <a16:creationId xmlns:a16="http://schemas.microsoft.com/office/drawing/2014/main" id="{446E005E-F63C-944A-A6B9-150ECB27F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51" t="522" r="11351" b="522"/>
          <a:stretch>
            <a:fillRect/>
          </a:stretch>
        </p:blipFill>
        <p:spPr bwMode="auto">
          <a:xfrm>
            <a:off x="2706688" y="1703388"/>
            <a:ext cx="2693987" cy="258603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1EC7C2F-8C7F-D44B-85E2-201213EBCE39}"/>
              </a:ext>
            </a:extLst>
          </p:cNvPr>
          <p:cNvSpPr>
            <a:spLocks noGrp="1" noChangeArrowheads="1"/>
          </p:cNvSpPr>
          <p:nvPr>
            <p:ph type="title"/>
          </p:nvPr>
        </p:nvSpPr>
        <p:spPr>
          <a:xfrm>
            <a:off x="914400" y="217488"/>
            <a:ext cx="8229600" cy="576262"/>
          </a:xfrm>
        </p:spPr>
        <p:txBody>
          <a:bodyPr/>
          <a:lstStyle/>
          <a:p>
            <a:pPr>
              <a:defRPr/>
            </a:pPr>
            <a:r>
              <a:rPr lang="en-US" dirty="0"/>
              <a:t>Dining-Philosophers Problem (Cont.)</a:t>
            </a:r>
          </a:p>
        </p:txBody>
      </p:sp>
      <p:sp>
        <p:nvSpPr>
          <p:cNvPr id="26626" name="Rectangle 3">
            <a:extLst>
              <a:ext uri="{FF2B5EF4-FFF2-40B4-BE49-F238E27FC236}">
                <a16:creationId xmlns:a16="http://schemas.microsoft.com/office/drawing/2014/main" id="{000415F5-757A-1A4F-9124-A52C9AB9AD19}"/>
              </a:ext>
            </a:extLst>
          </p:cNvPr>
          <p:cNvSpPr>
            <a:spLocks noGrp="1" noChangeArrowheads="1"/>
          </p:cNvSpPr>
          <p:nvPr>
            <p:ph type="body" idx="1"/>
          </p:nvPr>
        </p:nvSpPr>
        <p:spPr>
          <a:xfrm>
            <a:off x="827088" y="1279525"/>
            <a:ext cx="7107237" cy="4784725"/>
          </a:xfrm>
        </p:spPr>
        <p:txBody>
          <a:bodyPr/>
          <a:lstStyle/>
          <a:p>
            <a:pPr marL="381000" indent="-381000">
              <a:lnSpc>
                <a:spcPct val="80000"/>
              </a:lnSpc>
              <a:tabLst>
                <a:tab pos="1712913" algn="l"/>
                <a:tab pos="2005013" algn="l"/>
                <a:tab pos="2232025" algn="l"/>
                <a:tab pos="2459038" algn="l"/>
              </a:tabLst>
            </a:pPr>
            <a:r>
              <a:rPr lang="en-US" altLang="en-US" sz="1600"/>
              <a:t>The structure of Philosopher</a:t>
            </a:r>
            <a:r>
              <a:rPr lang="en-US" altLang="en-US" sz="1600" i="1">
                <a:solidFill>
                  <a:srgbClr val="0000FF"/>
                </a:solidFill>
              </a:rPr>
              <a:t> i</a:t>
            </a:r>
            <a:r>
              <a:rPr lang="en-US" altLang="en-US" sz="1600"/>
              <a:t>:</a:t>
            </a:r>
          </a:p>
          <a:p>
            <a:pPr marL="381000" indent="-381000">
              <a:lnSpc>
                <a:spcPct val="80000"/>
              </a:lnSpc>
              <a:buFont typeface="Monotype Sorts" pitchFamily="2" charset="2"/>
              <a:buNone/>
              <a:tabLst>
                <a:tab pos="1712913" algn="l"/>
                <a:tab pos="2005013" algn="l"/>
                <a:tab pos="2232025" algn="l"/>
                <a:tab pos="2459038" algn="l"/>
              </a:tabLst>
            </a:pPr>
            <a:endParaRPr lang="en-US" altLang="en-US" sz="1600"/>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Do  {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wait ( chopstick[i]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wait ( chopStick[ (i + 1) % 5]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  eat</a:t>
            </a:r>
          </a:p>
          <a:p>
            <a:pPr marL="1200150" lvl="2" indent="-342900">
              <a:lnSpc>
                <a:spcPct val="80000"/>
              </a:lnSpc>
              <a:buFont typeface="Webdings" pitchFamily="2" charset="2"/>
              <a:buNone/>
              <a:tabLst>
                <a:tab pos="1712913" algn="l"/>
                <a:tab pos="2005013" algn="l"/>
                <a:tab pos="2232025" algn="l"/>
                <a:tab pos="2459038" algn="l"/>
              </a:tabLst>
            </a:pPr>
            <a:endParaRPr lang="en-US" altLang="en-US" sz="1600">
              <a:solidFill>
                <a:srgbClr val="0000FF"/>
              </a:solidFill>
            </a:endParaRP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signal ( chopstick[i]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signal (chopstick[ (i + 1) % 5]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a:t>
            </a: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  think</a:t>
            </a:r>
          </a:p>
          <a:p>
            <a:pPr marL="1200150" lvl="2" indent="-342900">
              <a:lnSpc>
                <a:spcPct val="80000"/>
              </a:lnSpc>
              <a:buFont typeface="Webdings" pitchFamily="2" charset="2"/>
              <a:buNone/>
              <a:tabLst>
                <a:tab pos="1712913" algn="l"/>
                <a:tab pos="2005013" algn="l"/>
                <a:tab pos="2232025" algn="l"/>
                <a:tab pos="2459038" algn="l"/>
              </a:tabLst>
            </a:pPr>
            <a:endParaRPr lang="en-US" altLang="en-US" sz="1600">
              <a:solidFill>
                <a:srgbClr val="0000FF"/>
              </a:solidFill>
            </a:endParaRPr>
          </a:p>
          <a:p>
            <a:pPr marL="1200150" lvl="2" indent="-342900">
              <a:lnSpc>
                <a:spcPct val="80000"/>
              </a:lnSpc>
              <a:buFont typeface="Webdings" pitchFamily="2" charset="2"/>
              <a:buNone/>
              <a:tabLst>
                <a:tab pos="1712913" algn="l"/>
                <a:tab pos="2005013" algn="l"/>
                <a:tab pos="2232025" algn="l"/>
                <a:tab pos="2459038" algn="l"/>
              </a:tabLst>
            </a:pPr>
            <a:r>
              <a:rPr lang="en-US" altLang="en-US" sz="1600">
                <a:solidFill>
                  <a:srgbClr val="0000FF"/>
                </a:solidFill>
              </a:rPr>
              <a:t>} while (true) ;</a:t>
            </a:r>
          </a:p>
          <a:p>
            <a:pPr marL="381000" indent="-381000">
              <a:lnSpc>
                <a:spcPct val="80000"/>
              </a:lnSpc>
              <a:tabLst>
                <a:tab pos="1712913" algn="l"/>
                <a:tab pos="2005013" algn="l"/>
                <a:tab pos="2232025" algn="l"/>
                <a:tab pos="2459038" algn="l"/>
              </a:tabLst>
            </a:pPr>
            <a:endParaRPr lang="en-US" altLang="en-US" sz="1600"/>
          </a:p>
          <a:p>
            <a:pPr marL="381000" indent="-381000">
              <a:lnSpc>
                <a:spcPct val="80000"/>
              </a:lnSpc>
              <a:tabLst>
                <a:tab pos="1712913" algn="l"/>
                <a:tab pos="2005013" algn="l"/>
                <a:tab pos="2232025" algn="l"/>
                <a:tab pos="2459038" algn="l"/>
              </a:tabLst>
            </a:pPr>
            <a:r>
              <a:rPr lang="en-US" altLang="en-US" sz="1600"/>
              <a:t>Problems!</a:t>
            </a:r>
          </a:p>
          <a:p>
            <a:pPr marL="800100" lvl="1" indent="-342900">
              <a:lnSpc>
                <a:spcPct val="80000"/>
              </a:lnSpc>
              <a:tabLst>
                <a:tab pos="1712913" algn="l"/>
                <a:tab pos="2005013" algn="l"/>
                <a:tab pos="2232025" algn="l"/>
                <a:tab pos="2459038" algn="l"/>
              </a:tabLst>
            </a:pPr>
            <a:r>
              <a:rPr lang="en-US" altLang="en-US" sz="1600"/>
              <a:t>Could cause deadlock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5F81F0EA-B6AA-D044-868A-F94432E1EABA}"/>
              </a:ext>
            </a:extLst>
          </p:cNvPr>
          <p:cNvSpPr>
            <a:spLocks noGrp="1" noChangeArrowheads="1"/>
          </p:cNvSpPr>
          <p:nvPr>
            <p:ph type="title"/>
          </p:nvPr>
        </p:nvSpPr>
        <p:spPr/>
        <p:txBody>
          <a:bodyPr/>
          <a:lstStyle/>
          <a:p>
            <a:pPr>
              <a:defRPr/>
            </a:pPr>
            <a:r>
              <a:rPr lang="en-US"/>
              <a:t>Problems with Semaphores</a:t>
            </a:r>
          </a:p>
        </p:txBody>
      </p:sp>
      <p:sp>
        <p:nvSpPr>
          <p:cNvPr id="27650" name="Rectangle 3">
            <a:extLst>
              <a:ext uri="{FF2B5EF4-FFF2-40B4-BE49-F238E27FC236}">
                <a16:creationId xmlns:a16="http://schemas.microsoft.com/office/drawing/2014/main" id="{0C7E1A11-12D7-164D-AD4B-E278BAA8EE63}"/>
              </a:ext>
            </a:extLst>
          </p:cNvPr>
          <p:cNvSpPr>
            <a:spLocks noGrp="1" noChangeArrowheads="1"/>
          </p:cNvSpPr>
          <p:nvPr>
            <p:ph type="body" idx="1"/>
          </p:nvPr>
        </p:nvSpPr>
        <p:spPr>
          <a:xfrm>
            <a:off x="827088" y="1282700"/>
            <a:ext cx="6959600" cy="4860925"/>
          </a:xfrm>
        </p:spPr>
        <p:txBody>
          <a:bodyPr/>
          <a:lstStyle/>
          <a:p>
            <a:r>
              <a:rPr lang="en-US" altLang="en-US"/>
              <a:t> In-Correct use of semaphore operations:</a:t>
            </a:r>
            <a:br>
              <a:rPr lang="en-US" altLang="en-US"/>
            </a:br>
            <a:endParaRPr lang="en-US" altLang="en-US"/>
          </a:p>
          <a:p>
            <a:pPr lvl="1"/>
            <a:r>
              <a:rPr lang="en-US" altLang="en-US"/>
              <a:t> signal (mutex)  ….  wait (mutex)</a:t>
            </a:r>
            <a:br>
              <a:rPr lang="en-US" altLang="en-US"/>
            </a:br>
            <a:endParaRPr lang="en-US" altLang="en-US"/>
          </a:p>
          <a:p>
            <a:pPr lvl="1"/>
            <a:r>
              <a:rPr lang="en-US" altLang="en-US"/>
              <a:t> wait (mutex)  …  wait (mutex)</a:t>
            </a:r>
          </a:p>
          <a:p>
            <a:pPr lvl="1"/>
            <a:endParaRPr lang="en-US" altLang="en-US"/>
          </a:p>
          <a:p>
            <a:pPr lvl="1"/>
            <a:r>
              <a:rPr lang="en-US" altLang="en-US"/>
              <a:t> Omitting  of wait (mutex) or signal (mutex) (or both)</a:t>
            </a:r>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A762F0E-C53D-7344-A127-8CF4A8F53532}"/>
              </a:ext>
            </a:extLst>
          </p:cNvPr>
          <p:cNvSpPr>
            <a:spLocks noGrp="1" noChangeArrowheads="1"/>
          </p:cNvSpPr>
          <p:nvPr>
            <p:ph type="title"/>
          </p:nvPr>
        </p:nvSpPr>
        <p:spPr/>
        <p:txBody>
          <a:bodyPr/>
          <a:lstStyle/>
          <a:p>
            <a:pPr>
              <a:defRPr/>
            </a:pPr>
            <a:r>
              <a:rPr lang="en-US"/>
              <a:t>Monitors</a:t>
            </a:r>
          </a:p>
        </p:txBody>
      </p:sp>
      <p:sp>
        <p:nvSpPr>
          <p:cNvPr id="28674" name="Rectangle 3">
            <a:extLst>
              <a:ext uri="{FF2B5EF4-FFF2-40B4-BE49-F238E27FC236}">
                <a16:creationId xmlns:a16="http://schemas.microsoft.com/office/drawing/2014/main" id="{D4FD6F37-0375-5B4E-BEEE-289476666FD3}"/>
              </a:ext>
            </a:extLst>
          </p:cNvPr>
          <p:cNvSpPr>
            <a:spLocks noGrp="1" noChangeArrowheads="1"/>
          </p:cNvSpPr>
          <p:nvPr>
            <p:ph type="body" idx="1"/>
          </p:nvPr>
        </p:nvSpPr>
        <p:spPr>
          <a:xfrm>
            <a:off x="493713" y="1181100"/>
            <a:ext cx="6959600" cy="4860925"/>
          </a:xfrm>
        </p:spPr>
        <p:txBody>
          <a:bodyPr/>
          <a:lstStyle/>
          <a:p>
            <a:pPr>
              <a:lnSpc>
                <a:spcPct val="80000"/>
              </a:lnSpc>
            </a:pPr>
            <a:r>
              <a:rPr lang="en-US" altLang="en-US" sz="1600"/>
              <a:t>A high-level abstraction that provides a convenient and effective mechanism for process synchronization</a:t>
            </a:r>
          </a:p>
          <a:p>
            <a:pPr>
              <a:lnSpc>
                <a:spcPct val="80000"/>
              </a:lnSpc>
            </a:pPr>
            <a:r>
              <a:rPr lang="en-US" altLang="en-US" b="1">
                <a:solidFill>
                  <a:srgbClr val="0033CC"/>
                </a:solidFill>
              </a:rPr>
              <a:t>Only one process may be active within the monitor at a time</a:t>
            </a:r>
          </a:p>
          <a:p>
            <a:pPr lvl="2">
              <a:lnSpc>
                <a:spcPct val="80000"/>
              </a:lnSpc>
              <a:buFont typeface="Webdings" pitchFamily="2" charset="2"/>
              <a:buNone/>
            </a:pPr>
            <a:endParaRPr lang="en-US" altLang="en-US" sz="1400">
              <a:solidFill>
                <a:srgbClr val="0000FF"/>
              </a:solidFill>
            </a:endParaRPr>
          </a:p>
          <a:p>
            <a:pPr lvl="2">
              <a:lnSpc>
                <a:spcPct val="80000"/>
              </a:lnSpc>
              <a:buFont typeface="Webdings" pitchFamily="2" charset="2"/>
              <a:buNone/>
            </a:pPr>
            <a:r>
              <a:rPr lang="en-US" altLang="en-US" sz="1600">
                <a:solidFill>
                  <a:srgbClr val="0000FF"/>
                </a:solidFill>
              </a:rPr>
              <a:t>monitor monitor-name</a:t>
            </a:r>
          </a:p>
          <a:p>
            <a:pPr lvl="2">
              <a:lnSpc>
                <a:spcPct val="80000"/>
              </a:lnSpc>
              <a:buFont typeface="Webdings" pitchFamily="2" charset="2"/>
              <a:buNone/>
            </a:pPr>
            <a:r>
              <a:rPr lang="en-US" altLang="en-US" sz="1600">
                <a:solidFill>
                  <a:srgbClr val="0000FF"/>
                </a:solidFill>
              </a:rPr>
              <a:t>{</a:t>
            </a:r>
          </a:p>
          <a:p>
            <a:pPr lvl="2">
              <a:lnSpc>
                <a:spcPct val="80000"/>
              </a:lnSpc>
              <a:buFont typeface="Webdings" pitchFamily="2" charset="2"/>
              <a:buNone/>
            </a:pPr>
            <a:r>
              <a:rPr lang="en-US" altLang="en-US" sz="1600">
                <a:solidFill>
                  <a:srgbClr val="0000FF"/>
                </a:solidFill>
              </a:rPr>
              <a:t>	// shared variable declarations</a:t>
            </a:r>
          </a:p>
          <a:p>
            <a:pPr lvl="2">
              <a:lnSpc>
                <a:spcPct val="80000"/>
              </a:lnSpc>
              <a:buFont typeface="Webdings" pitchFamily="2" charset="2"/>
              <a:buNone/>
            </a:pPr>
            <a:r>
              <a:rPr lang="en-US" altLang="en-US" sz="1600">
                <a:solidFill>
                  <a:srgbClr val="0000FF"/>
                </a:solidFill>
              </a:rPr>
              <a:t>	procedure P1 (…) { …. }</a:t>
            </a:r>
          </a:p>
          <a:p>
            <a:pPr lvl="2">
              <a:lnSpc>
                <a:spcPct val="80000"/>
              </a:lnSpc>
              <a:buFont typeface="Webdings" pitchFamily="2" charset="2"/>
              <a:buNone/>
            </a:pPr>
            <a:r>
              <a:rPr lang="en-US" altLang="en-US" sz="1600">
                <a:solidFill>
                  <a:srgbClr val="0000FF"/>
                </a:solidFill>
              </a:rPr>
              <a:t>		…</a:t>
            </a:r>
          </a:p>
          <a:p>
            <a:pPr lvl="2">
              <a:lnSpc>
                <a:spcPct val="80000"/>
              </a:lnSpc>
              <a:buFont typeface="Webdings" pitchFamily="2" charset="2"/>
              <a:buNone/>
            </a:pPr>
            <a:endParaRPr lang="en-US" altLang="en-US" sz="1600">
              <a:solidFill>
                <a:srgbClr val="0000FF"/>
              </a:solidFill>
            </a:endParaRPr>
          </a:p>
          <a:p>
            <a:pPr lvl="2">
              <a:lnSpc>
                <a:spcPct val="80000"/>
              </a:lnSpc>
              <a:buFont typeface="Webdings" pitchFamily="2" charset="2"/>
              <a:buNone/>
            </a:pPr>
            <a:r>
              <a:rPr lang="en-US" altLang="en-US" sz="1600">
                <a:solidFill>
                  <a:srgbClr val="0000FF"/>
                </a:solidFill>
              </a:rPr>
              <a:t>	procedure Pn (…) {……}</a:t>
            </a:r>
          </a:p>
          <a:p>
            <a:pPr lvl="2">
              <a:lnSpc>
                <a:spcPct val="80000"/>
              </a:lnSpc>
              <a:buFont typeface="Webdings" pitchFamily="2" charset="2"/>
              <a:buNone/>
            </a:pPr>
            <a:endParaRPr lang="en-US" altLang="en-US" sz="1600">
              <a:solidFill>
                <a:srgbClr val="0000FF"/>
              </a:solidFill>
            </a:endParaRPr>
          </a:p>
          <a:p>
            <a:pPr lvl="2">
              <a:lnSpc>
                <a:spcPct val="80000"/>
              </a:lnSpc>
              <a:buFont typeface="Webdings" pitchFamily="2" charset="2"/>
              <a:buNone/>
            </a:pPr>
            <a:r>
              <a:rPr lang="en-US" altLang="en-US" sz="1600">
                <a:solidFill>
                  <a:srgbClr val="0000FF"/>
                </a:solidFill>
              </a:rPr>
              <a:t>     Initialization code ( ….) { … }</a:t>
            </a:r>
          </a:p>
          <a:p>
            <a:pPr lvl="2">
              <a:lnSpc>
                <a:spcPct val="80000"/>
              </a:lnSpc>
              <a:buFont typeface="Webdings" pitchFamily="2" charset="2"/>
              <a:buNone/>
            </a:pPr>
            <a:r>
              <a:rPr lang="en-US" altLang="en-US" sz="1600">
                <a:solidFill>
                  <a:srgbClr val="0000FF"/>
                </a:solidFill>
              </a:rPr>
              <a:t>		…</a:t>
            </a:r>
          </a:p>
          <a:p>
            <a:pPr lvl="2">
              <a:lnSpc>
                <a:spcPct val="80000"/>
              </a:lnSpc>
              <a:buFont typeface="Webdings" pitchFamily="2" charset="2"/>
              <a:buNone/>
            </a:pPr>
            <a:r>
              <a:rPr lang="en-US" altLang="en-US" sz="1600">
                <a:solidFill>
                  <a:srgbClr val="0000FF"/>
                </a:solidFill>
              </a:rPr>
              <a:t>	}</a:t>
            </a:r>
          </a:p>
          <a:p>
            <a:pPr lvl="2">
              <a:lnSpc>
                <a:spcPct val="80000"/>
              </a:lnSpc>
              <a:buFont typeface="Webdings" pitchFamily="2" charset="2"/>
              <a:buNone/>
            </a:pPr>
            <a:r>
              <a:rPr lang="en-US" altLang="en-US" sz="1600">
                <a:solidFill>
                  <a:srgbClr val="0000FF"/>
                </a:solidFill>
              </a:rPr>
              <a:t>}</a:t>
            </a:r>
          </a:p>
        </p:txBody>
      </p:sp>
      <p:pic>
        <p:nvPicPr>
          <p:cNvPr id="28675" name="Picture 4">
            <a:extLst>
              <a:ext uri="{FF2B5EF4-FFF2-40B4-BE49-F238E27FC236}">
                <a16:creationId xmlns:a16="http://schemas.microsoft.com/office/drawing/2014/main" id="{24FD0407-703B-D440-852E-F69496CA2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79" t="533" r="11377" b="533"/>
          <a:stretch>
            <a:fillRect/>
          </a:stretch>
        </p:blipFill>
        <p:spPr bwMode="auto">
          <a:xfrm>
            <a:off x="4864100" y="2376488"/>
            <a:ext cx="3490913" cy="33369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a:extLst>
              <a:ext uri="{FF2B5EF4-FFF2-40B4-BE49-F238E27FC236}">
                <a16:creationId xmlns:a16="http://schemas.microsoft.com/office/drawing/2014/main" id="{B0D82828-5E83-8F4E-9AFF-15BE5727AB7B}"/>
              </a:ext>
            </a:extLst>
          </p:cNvPr>
          <p:cNvSpPr>
            <a:spLocks noGrp="1" noChangeArrowheads="1"/>
          </p:cNvSpPr>
          <p:nvPr>
            <p:ph type="title"/>
          </p:nvPr>
        </p:nvSpPr>
        <p:spPr/>
        <p:txBody>
          <a:bodyPr/>
          <a:lstStyle/>
          <a:p>
            <a:pPr>
              <a:defRPr/>
            </a:pPr>
            <a:r>
              <a:rPr lang="en-US"/>
              <a:t>Condition Variables</a:t>
            </a:r>
          </a:p>
        </p:txBody>
      </p:sp>
      <p:sp>
        <p:nvSpPr>
          <p:cNvPr id="29698" name="Rectangle 5">
            <a:extLst>
              <a:ext uri="{FF2B5EF4-FFF2-40B4-BE49-F238E27FC236}">
                <a16:creationId xmlns:a16="http://schemas.microsoft.com/office/drawing/2014/main" id="{D0D4FF72-468F-2146-8147-8573C36E84BA}"/>
              </a:ext>
            </a:extLst>
          </p:cNvPr>
          <p:cNvSpPr>
            <a:spLocks noGrp="1" noChangeArrowheads="1"/>
          </p:cNvSpPr>
          <p:nvPr>
            <p:ph type="body" idx="1"/>
          </p:nvPr>
        </p:nvSpPr>
        <p:spPr>
          <a:xfrm>
            <a:off x="782638" y="976313"/>
            <a:ext cx="7716837" cy="2347912"/>
          </a:xfrm>
        </p:spPr>
        <p:txBody>
          <a:bodyPr/>
          <a:lstStyle/>
          <a:p>
            <a:r>
              <a:rPr lang="en-US" altLang="en-US">
                <a:solidFill>
                  <a:srgbClr val="0000FF"/>
                </a:solidFill>
              </a:rPr>
              <a:t>condition x, y;</a:t>
            </a:r>
          </a:p>
          <a:p>
            <a:r>
              <a:rPr lang="en-US" altLang="en-US"/>
              <a:t>Two operations on a condition variable:</a:t>
            </a:r>
          </a:p>
          <a:p>
            <a:pPr lvl="1"/>
            <a:r>
              <a:rPr lang="en-US" altLang="en-US">
                <a:solidFill>
                  <a:srgbClr val="0000FF"/>
                </a:solidFill>
              </a:rPr>
              <a:t>x.wait () </a:t>
            </a:r>
            <a:r>
              <a:rPr lang="en-US" altLang="en-US"/>
              <a:t> – a process that invokes the operation is </a:t>
            </a:r>
          </a:p>
          <a:p>
            <a:pPr lvl="1">
              <a:buFont typeface="Monotype Sorts" pitchFamily="2" charset="2"/>
              <a:buNone/>
            </a:pPr>
            <a:r>
              <a:rPr lang="en-US" altLang="en-US"/>
              <a:t>                      suspended.</a:t>
            </a:r>
          </a:p>
          <a:p>
            <a:pPr lvl="1"/>
            <a:r>
              <a:rPr lang="en-US" altLang="en-US">
                <a:solidFill>
                  <a:srgbClr val="0000FF"/>
                </a:solidFill>
              </a:rPr>
              <a:t>x.signal () </a:t>
            </a:r>
            <a:r>
              <a:rPr lang="en-US" altLang="en-US"/>
              <a:t>–</a:t>
            </a:r>
            <a:r>
              <a:rPr lang="en-US" altLang="en-US">
                <a:solidFill>
                  <a:srgbClr val="0000FF"/>
                </a:solidFill>
              </a:rPr>
              <a:t> </a:t>
            </a:r>
            <a:r>
              <a:rPr lang="en-US" altLang="en-US"/>
              <a:t>resumes one of processes</a:t>
            </a:r>
            <a:r>
              <a:rPr lang="en-US" altLang="en-US">
                <a:solidFill>
                  <a:srgbClr val="0000FF"/>
                </a:solidFill>
              </a:rPr>
              <a:t> </a:t>
            </a:r>
            <a:r>
              <a:rPr lang="en-US" altLang="en-US"/>
              <a:t>(if any)</a:t>
            </a:r>
            <a:r>
              <a:rPr lang="en-US" altLang="en-US">
                <a:solidFill>
                  <a:srgbClr val="0000FF"/>
                </a:solidFill>
              </a:rPr>
              <a:t> </a:t>
            </a:r>
            <a:r>
              <a:rPr lang="en-US" altLang="en-US"/>
              <a:t>that</a:t>
            </a:r>
          </a:p>
          <a:p>
            <a:pPr lvl="1">
              <a:buFont typeface="Monotype Sorts" pitchFamily="2" charset="2"/>
              <a:buNone/>
            </a:pPr>
            <a:r>
              <a:rPr lang="en-US" altLang="en-US">
                <a:solidFill>
                  <a:srgbClr val="0000FF"/>
                </a:solidFill>
              </a:rPr>
              <a:t>                        </a:t>
            </a:r>
            <a:r>
              <a:rPr lang="en-US" altLang="en-US"/>
              <a:t> invoked</a:t>
            </a:r>
            <a:r>
              <a:rPr lang="en-US" altLang="en-US">
                <a:solidFill>
                  <a:srgbClr val="0000FF"/>
                </a:solidFill>
              </a:rPr>
              <a:t> x.wait ()</a:t>
            </a:r>
          </a:p>
        </p:txBody>
      </p:sp>
      <p:pic>
        <p:nvPicPr>
          <p:cNvPr id="29699" name="Picture 6">
            <a:extLst>
              <a:ext uri="{FF2B5EF4-FFF2-40B4-BE49-F238E27FC236}">
                <a16:creationId xmlns:a16="http://schemas.microsoft.com/office/drawing/2014/main" id="{EE9E76C8-3596-FE4C-A0A2-5FBD96A2B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 t="4802" r="1059" b="4802"/>
          <a:stretch>
            <a:fillRect/>
          </a:stretch>
        </p:blipFill>
        <p:spPr bwMode="auto">
          <a:xfrm>
            <a:off x="1366838" y="3255963"/>
            <a:ext cx="4337050" cy="298608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C45A51C-5C21-444C-908F-DCC16F218975}"/>
                  </a:ext>
                </a:extLst>
              </p14:cNvPr>
              <p14:cNvContentPartPr/>
              <p14:nvPr/>
            </p14:nvContentPartPr>
            <p14:xfrm>
              <a:off x="2027706" y="3044385"/>
              <a:ext cx="90000" cy="360"/>
            </p14:xfrm>
          </p:contentPart>
        </mc:Choice>
        <mc:Fallback xmlns="">
          <p:pic>
            <p:nvPicPr>
              <p:cNvPr id="4" name="Ink 3">
                <a:extLst>
                  <a:ext uri="{FF2B5EF4-FFF2-40B4-BE49-F238E27FC236}">
                    <a16:creationId xmlns:a16="http://schemas.microsoft.com/office/drawing/2014/main" id="{3C45A51C-5C21-444C-908F-DCC16F218975}"/>
                  </a:ext>
                </a:extLst>
              </p:cNvPr>
              <p:cNvPicPr/>
              <p:nvPr/>
            </p:nvPicPr>
            <p:blipFill>
              <a:blip r:embed="rId8"/>
              <a:stretch>
                <a:fillRect/>
              </a:stretch>
            </p:blipFill>
            <p:spPr>
              <a:xfrm>
                <a:off x="2019066" y="3035385"/>
                <a:ext cx="107640" cy="18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940C4EDE-E5F1-3E41-9222-EEF1732FAE87}"/>
              </a:ext>
            </a:extLst>
          </p:cNvPr>
          <p:cNvSpPr>
            <a:spLocks noGrp="1" noChangeArrowheads="1"/>
          </p:cNvSpPr>
          <p:nvPr>
            <p:ph type="title"/>
          </p:nvPr>
        </p:nvSpPr>
        <p:spPr/>
        <p:txBody>
          <a:bodyPr/>
          <a:lstStyle/>
          <a:p>
            <a:pPr>
              <a:defRPr/>
            </a:pPr>
            <a:r>
              <a:rPr lang="en-US"/>
              <a:t>Background</a:t>
            </a:r>
          </a:p>
        </p:txBody>
      </p:sp>
      <p:sp>
        <p:nvSpPr>
          <p:cNvPr id="7170" name="Rectangle 5">
            <a:extLst>
              <a:ext uri="{FF2B5EF4-FFF2-40B4-BE49-F238E27FC236}">
                <a16:creationId xmlns:a16="http://schemas.microsoft.com/office/drawing/2014/main" id="{B8DA6142-CF4A-FC4E-B45F-A1DFAB3C582C}"/>
              </a:ext>
            </a:extLst>
          </p:cNvPr>
          <p:cNvSpPr>
            <a:spLocks noGrp="1" noChangeArrowheads="1"/>
          </p:cNvSpPr>
          <p:nvPr>
            <p:ph type="body" idx="1"/>
          </p:nvPr>
        </p:nvSpPr>
        <p:spPr>
          <a:xfrm>
            <a:off x="827088" y="914400"/>
            <a:ext cx="7500937" cy="5311775"/>
          </a:xfrm>
        </p:spPr>
        <p:txBody>
          <a:bodyPr/>
          <a:lstStyle/>
          <a:p>
            <a:pPr marL="340995" indent="-340995"/>
            <a:r>
              <a:rPr lang="en-US" altLang="en-US" b="1" dirty="0">
                <a:solidFill>
                  <a:srgbClr val="0000FF"/>
                </a:solidFill>
                <a:ea typeface="MS PGothic"/>
              </a:rPr>
              <a:t>Concurrent access to shared data</a:t>
            </a:r>
            <a:r>
              <a:rPr lang="en-US" altLang="en-US" dirty="0">
                <a:ea typeface="MS PGothic"/>
              </a:rPr>
              <a:t> may result in data inconsistency</a:t>
            </a:r>
            <a:endParaRPr lang="en-US" dirty="0">
              <a:ea typeface="MS PGothic"/>
            </a:endParaRPr>
          </a:p>
          <a:p>
            <a:pPr marL="340995" indent="-340995"/>
            <a:r>
              <a:rPr lang="en-US" altLang="en-US" dirty="0">
                <a:ea typeface="MS PGothic"/>
              </a:rPr>
              <a:t>Maintaining </a:t>
            </a:r>
            <a:r>
              <a:rPr lang="en-US" altLang="en-US" dirty="0">
                <a:latin typeface="Arial"/>
                <a:ea typeface="MS PGothic"/>
              </a:rPr>
              <a:t>data </a:t>
            </a:r>
            <a:r>
              <a:rPr lang="en-US" altLang="en-US" dirty="0">
                <a:ea typeface="MS PGothic"/>
              </a:rPr>
              <a:t>consistency requires mechanisms to ensure the orderly execution of cooperating processes</a:t>
            </a:r>
          </a:p>
          <a:p>
            <a:pPr marL="340995" indent="-340995"/>
            <a:r>
              <a:rPr lang="en-US" altLang="en-US" dirty="0">
                <a:ea typeface="MS PGothic"/>
              </a:rPr>
              <a:t>Classic problem – </a:t>
            </a:r>
            <a:r>
              <a:rPr lang="en-US" altLang="en-US" sz="2000" b="1" dirty="0">
                <a:solidFill>
                  <a:srgbClr val="0000FF"/>
                </a:solidFill>
                <a:ea typeface="MS PGothic"/>
              </a:rPr>
              <a:t>Producer &amp; Consumer</a:t>
            </a:r>
          </a:p>
          <a:p>
            <a:pPr marL="741045" lvl="1" indent="-283845"/>
            <a:r>
              <a:rPr lang="en-US" altLang="en-US" dirty="0">
                <a:ea typeface="MS PGothic"/>
              </a:rPr>
              <a:t>Suppose that we wanted to provide a solution to the consumer-producer problem that fills all the buffers. We can do so by having an integer count that keeps track of the number of full buffers. Initially, count is set to 0. It is incremented by the producer after it produces a new buffer and is decremented by the consumer after it consumes a buffer.</a:t>
            </a:r>
          </a:p>
          <a:p>
            <a:pPr marL="741045" lvl="1" indent="-283845"/>
            <a:r>
              <a:rPr lang="en-US" altLang="en-US" dirty="0">
                <a:ea typeface="MS PGothic"/>
              </a:rPr>
              <a:t>Examples:</a:t>
            </a:r>
          </a:p>
          <a:p>
            <a:pPr marL="1083945" lvl="2" indent="-226695">
              <a:spcAft>
                <a:spcPct val="10000"/>
              </a:spcAft>
            </a:pPr>
            <a:r>
              <a:rPr lang="en-US" altLang="en-US" dirty="0">
                <a:ea typeface="MS PGothic"/>
              </a:rPr>
              <a:t>Data from bar-code reader consumed by device driver</a:t>
            </a:r>
          </a:p>
          <a:p>
            <a:pPr marL="1083945" lvl="2" indent="-226695">
              <a:spcAft>
                <a:spcPct val="10000"/>
              </a:spcAft>
            </a:pPr>
            <a:r>
              <a:rPr lang="en-US" altLang="en-US" dirty="0">
                <a:ea typeface="MS PGothic"/>
              </a:rPr>
              <a:t>Data in a file you want to print consumed by printer spooler, which produces data consumed by line printer device driver</a:t>
            </a:r>
          </a:p>
          <a:p>
            <a:pPr marL="1083945" lvl="2" indent="-226695">
              <a:spcAft>
                <a:spcPct val="10000"/>
              </a:spcAft>
            </a:pPr>
            <a:r>
              <a:rPr lang="en-US" altLang="en-US" dirty="0">
                <a:ea typeface="MS PGothic"/>
              </a:rPr>
              <a:t>Web server produces data consumed by client’s web browser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B0EED0FC-B720-554F-8346-A4A2C9F6BC9D}"/>
              </a:ext>
            </a:extLst>
          </p:cNvPr>
          <p:cNvSpPr>
            <a:spLocks noGrp="1" noChangeArrowheads="1"/>
          </p:cNvSpPr>
          <p:nvPr>
            <p:ph type="title"/>
          </p:nvPr>
        </p:nvSpPr>
        <p:spPr>
          <a:xfrm>
            <a:off x="857250" y="158750"/>
            <a:ext cx="8077200" cy="609600"/>
          </a:xfrm>
        </p:spPr>
        <p:txBody>
          <a:bodyPr/>
          <a:lstStyle/>
          <a:p>
            <a:pPr>
              <a:defRPr/>
            </a:pPr>
            <a:r>
              <a:rPr lang="en-US" sz="2800"/>
              <a:t>Solution to Dining Philosophers</a:t>
            </a:r>
          </a:p>
        </p:txBody>
      </p:sp>
      <p:sp>
        <p:nvSpPr>
          <p:cNvPr id="30722" name="Rectangle 3">
            <a:extLst>
              <a:ext uri="{FF2B5EF4-FFF2-40B4-BE49-F238E27FC236}">
                <a16:creationId xmlns:a16="http://schemas.microsoft.com/office/drawing/2014/main" id="{FB6C3EC9-CDA6-964A-A8CD-FCEC42222B6C}"/>
              </a:ext>
            </a:extLst>
          </p:cNvPr>
          <p:cNvSpPr>
            <a:spLocks noGrp="1" noChangeArrowheads="1"/>
          </p:cNvSpPr>
          <p:nvPr>
            <p:ph type="body" idx="1"/>
          </p:nvPr>
        </p:nvSpPr>
        <p:spPr>
          <a:xfrm>
            <a:off x="1714500" y="744538"/>
            <a:ext cx="7194550" cy="5819775"/>
          </a:xfrm>
        </p:spPr>
        <p:txBody>
          <a:bodyPr/>
          <a:lstStyle/>
          <a:p>
            <a:pPr>
              <a:lnSpc>
                <a:spcPct val="80000"/>
              </a:lnSpc>
              <a:buFont typeface="Monotype Sorts" pitchFamily="2" charset="2"/>
              <a:buNone/>
            </a:pPr>
            <a:r>
              <a:rPr lang="en-US" altLang="en-US" sz="1200">
                <a:solidFill>
                  <a:srgbClr val="0000FF"/>
                </a:solidFill>
              </a:rPr>
              <a:t>monitor DP</a:t>
            </a:r>
          </a:p>
          <a:p>
            <a:pPr>
              <a:lnSpc>
                <a:spcPct val="80000"/>
              </a:lnSpc>
              <a:buFont typeface="Monotype Sorts" pitchFamily="2" charset="2"/>
              <a:buNone/>
            </a:pPr>
            <a:r>
              <a:rPr lang="en-US" altLang="en-US" sz="1200">
                <a:solidFill>
                  <a:srgbClr val="0000FF"/>
                </a:solidFill>
              </a:rPr>
              <a:t>   { </a:t>
            </a:r>
          </a:p>
          <a:p>
            <a:pPr>
              <a:lnSpc>
                <a:spcPct val="80000"/>
              </a:lnSpc>
              <a:buFont typeface="Monotype Sorts" pitchFamily="2" charset="2"/>
              <a:buNone/>
            </a:pPr>
            <a:r>
              <a:rPr lang="en-US" altLang="en-US" sz="1200">
                <a:solidFill>
                  <a:srgbClr val="0000FF"/>
                </a:solidFill>
              </a:rPr>
              <a:t>	enum { THINKING; HUNGRY, EATING) state [5] ;</a:t>
            </a:r>
          </a:p>
          <a:p>
            <a:pPr>
              <a:lnSpc>
                <a:spcPct val="80000"/>
              </a:lnSpc>
              <a:buFont typeface="Monotype Sorts" pitchFamily="2" charset="2"/>
              <a:buNone/>
            </a:pPr>
            <a:r>
              <a:rPr lang="en-US" altLang="en-US" sz="1200">
                <a:solidFill>
                  <a:srgbClr val="0000FF"/>
                </a:solidFill>
              </a:rPr>
              <a:t>	condition self [5];</a:t>
            </a:r>
          </a:p>
          <a:p>
            <a:pPr>
              <a:lnSpc>
                <a:spcPct val="80000"/>
              </a:lnSpc>
              <a:buFont typeface="Monotype Sorts" pitchFamily="2" charset="2"/>
              <a:buNone/>
            </a:pPr>
            <a:endParaRPr lang="en-US" altLang="en-US" sz="1200">
              <a:solidFill>
                <a:srgbClr val="0000FF"/>
              </a:solidFill>
            </a:endParaRPr>
          </a:p>
          <a:p>
            <a:pPr>
              <a:lnSpc>
                <a:spcPct val="80000"/>
              </a:lnSpc>
              <a:buFont typeface="Monotype Sorts" pitchFamily="2" charset="2"/>
              <a:buNone/>
            </a:pPr>
            <a:r>
              <a:rPr lang="en-US" altLang="en-US" sz="1200">
                <a:solidFill>
                  <a:srgbClr val="0000FF"/>
                </a:solidFill>
              </a:rPr>
              <a:t>	void pickup (int i) { </a:t>
            </a:r>
          </a:p>
          <a:p>
            <a:pPr>
              <a:lnSpc>
                <a:spcPct val="80000"/>
              </a:lnSpc>
              <a:buFont typeface="Monotype Sorts" pitchFamily="2" charset="2"/>
              <a:buNone/>
            </a:pPr>
            <a:r>
              <a:rPr lang="en-US" altLang="en-US" sz="1200">
                <a:solidFill>
                  <a:srgbClr val="0000FF"/>
                </a:solidFill>
              </a:rPr>
              <a:t>	       state[i] = HUNGRY;</a:t>
            </a:r>
          </a:p>
          <a:p>
            <a:pPr>
              <a:lnSpc>
                <a:spcPct val="80000"/>
              </a:lnSpc>
              <a:buFont typeface="Monotype Sorts" pitchFamily="2" charset="2"/>
              <a:buNone/>
            </a:pPr>
            <a:r>
              <a:rPr lang="en-US" altLang="en-US" sz="1200">
                <a:solidFill>
                  <a:srgbClr val="0000FF"/>
                </a:solidFill>
              </a:rPr>
              <a:t>	       test(i);</a:t>
            </a:r>
          </a:p>
          <a:p>
            <a:pPr>
              <a:lnSpc>
                <a:spcPct val="80000"/>
              </a:lnSpc>
              <a:buFont typeface="Monotype Sorts" pitchFamily="2" charset="2"/>
              <a:buNone/>
            </a:pPr>
            <a:r>
              <a:rPr lang="en-US" altLang="en-US" sz="1200">
                <a:solidFill>
                  <a:srgbClr val="0000FF"/>
                </a:solidFill>
              </a:rPr>
              <a:t>	       if (state[i] != EATING) self [i].wait;</a:t>
            </a:r>
          </a:p>
          <a:p>
            <a:pPr>
              <a:lnSpc>
                <a:spcPct val="80000"/>
              </a:lnSpc>
              <a:buFont typeface="Monotype Sorts" pitchFamily="2" charset="2"/>
              <a:buNone/>
            </a:pPr>
            <a:r>
              <a:rPr lang="en-US" altLang="en-US" sz="1200">
                <a:solidFill>
                  <a:srgbClr val="0000FF"/>
                </a:solidFill>
              </a:rPr>
              <a:t>	}</a:t>
            </a:r>
          </a:p>
          <a:p>
            <a:pPr>
              <a:lnSpc>
                <a:spcPct val="80000"/>
              </a:lnSpc>
              <a:buFont typeface="Monotype Sorts" pitchFamily="2" charset="2"/>
              <a:buNone/>
            </a:pPr>
            <a:r>
              <a:rPr lang="en-US" altLang="en-US" sz="1200">
                <a:solidFill>
                  <a:srgbClr val="0000FF"/>
                </a:solidFill>
              </a:rPr>
              <a:t>        void putdown (int i) { </a:t>
            </a:r>
          </a:p>
          <a:p>
            <a:pPr>
              <a:lnSpc>
                <a:spcPct val="80000"/>
              </a:lnSpc>
              <a:buFont typeface="Monotype Sorts" pitchFamily="2" charset="2"/>
              <a:buNone/>
            </a:pPr>
            <a:r>
              <a:rPr lang="en-US" altLang="en-US" sz="1200">
                <a:solidFill>
                  <a:srgbClr val="0000FF"/>
                </a:solidFill>
              </a:rPr>
              <a:t>	       state[i] = THINKING;</a:t>
            </a:r>
          </a:p>
          <a:p>
            <a:pPr>
              <a:lnSpc>
                <a:spcPct val="80000"/>
              </a:lnSpc>
              <a:buFont typeface="Monotype Sorts" pitchFamily="2" charset="2"/>
              <a:buNone/>
            </a:pPr>
            <a:r>
              <a:rPr lang="en-US" altLang="en-US" sz="1200">
                <a:solidFill>
                  <a:srgbClr val="0000FF"/>
                </a:solidFill>
              </a:rPr>
              <a:t>                   // test left and right neighbors</a:t>
            </a:r>
          </a:p>
          <a:p>
            <a:pPr>
              <a:lnSpc>
                <a:spcPct val="80000"/>
              </a:lnSpc>
              <a:buFont typeface="Monotype Sorts" pitchFamily="2" charset="2"/>
              <a:buNone/>
            </a:pPr>
            <a:r>
              <a:rPr lang="en-US" altLang="en-US" sz="1200">
                <a:solidFill>
                  <a:srgbClr val="0000FF"/>
                </a:solidFill>
              </a:rPr>
              <a:t>	        test((i + 4) % 5);</a:t>
            </a:r>
          </a:p>
          <a:p>
            <a:pPr>
              <a:lnSpc>
                <a:spcPct val="80000"/>
              </a:lnSpc>
              <a:buFont typeface="Monotype Sorts" pitchFamily="2" charset="2"/>
              <a:buNone/>
            </a:pPr>
            <a:r>
              <a:rPr lang="en-US" altLang="en-US" sz="1200">
                <a:solidFill>
                  <a:srgbClr val="0000FF"/>
                </a:solidFill>
              </a:rPr>
              <a:t>	        test((i + 1) % 5);</a:t>
            </a:r>
          </a:p>
          <a:p>
            <a:pPr>
              <a:lnSpc>
                <a:spcPct val="80000"/>
              </a:lnSpc>
              <a:buFont typeface="Monotype Sorts" pitchFamily="2" charset="2"/>
              <a:buNone/>
            </a:pPr>
            <a:r>
              <a:rPr lang="en-US" altLang="en-US" sz="1200">
                <a:solidFill>
                  <a:srgbClr val="0000FF"/>
                </a:solidFill>
              </a:rPr>
              <a:t>        }</a:t>
            </a:r>
          </a:p>
          <a:p>
            <a:pPr>
              <a:lnSpc>
                <a:spcPct val="80000"/>
              </a:lnSpc>
              <a:buFont typeface="Monotype Sorts" pitchFamily="2" charset="2"/>
              <a:buNone/>
            </a:pPr>
            <a:r>
              <a:rPr lang="en-US" altLang="en-US" sz="1200">
                <a:solidFill>
                  <a:srgbClr val="0000FF"/>
                </a:solidFill>
              </a:rPr>
              <a:t>	void test (int i) { </a:t>
            </a:r>
          </a:p>
          <a:p>
            <a:pPr>
              <a:lnSpc>
                <a:spcPct val="80000"/>
              </a:lnSpc>
              <a:buFont typeface="Monotype Sorts" pitchFamily="2" charset="2"/>
              <a:buNone/>
            </a:pPr>
            <a:r>
              <a:rPr lang="en-US" altLang="en-US" sz="1200">
                <a:solidFill>
                  <a:srgbClr val="0000FF"/>
                </a:solidFill>
              </a:rPr>
              <a:t>	        if ( (state[(i + 4) % 5] != EATING) &amp;&amp;</a:t>
            </a:r>
          </a:p>
          <a:p>
            <a:pPr>
              <a:lnSpc>
                <a:spcPct val="80000"/>
              </a:lnSpc>
              <a:buFont typeface="Monotype Sorts" pitchFamily="2" charset="2"/>
              <a:buNone/>
            </a:pPr>
            <a:r>
              <a:rPr lang="en-US" altLang="en-US" sz="1200">
                <a:solidFill>
                  <a:srgbClr val="0000FF"/>
                </a:solidFill>
              </a:rPr>
              <a:t>	        (state[i] == HUNGRY) &amp;&amp;</a:t>
            </a:r>
          </a:p>
          <a:p>
            <a:pPr>
              <a:lnSpc>
                <a:spcPct val="80000"/>
              </a:lnSpc>
              <a:buFont typeface="Monotype Sorts" pitchFamily="2" charset="2"/>
              <a:buNone/>
            </a:pPr>
            <a:r>
              <a:rPr lang="en-US" altLang="en-US" sz="1200">
                <a:solidFill>
                  <a:srgbClr val="0000FF"/>
                </a:solidFill>
              </a:rPr>
              <a:t>	        (state[(i + 1) % 5] != EATING) ) { </a:t>
            </a:r>
          </a:p>
          <a:p>
            <a:pPr>
              <a:lnSpc>
                <a:spcPct val="80000"/>
              </a:lnSpc>
              <a:buFont typeface="Monotype Sorts" pitchFamily="2" charset="2"/>
              <a:buNone/>
            </a:pPr>
            <a:r>
              <a:rPr lang="en-US" altLang="en-US" sz="1200">
                <a:solidFill>
                  <a:srgbClr val="0000FF"/>
                </a:solidFill>
              </a:rPr>
              <a:t>	             state[i] = EATING ;</a:t>
            </a:r>
          </a:p>
          <a:p>
            <a:pPr>
              <a:lnSpc>
                <a:spcPct val="80000"/>
              </a:lnSpc>
              <a:buFont typeface="Monotype Sorts" pitchFamily="2" charset="2"/>
              <a:buNone/>
            </a:pPr>
            <a:r>
              <a:rPr lang="en-US" altLang="en-US" sz="1200">
                <a:solidFill>
                  <a:srgbClr val="0000FF"/>
                </a:solidFill>
              </a:rPr>
              <a:t>		    self[i].signal () ;</a:t>
            </a:r>
          </a:p>
          <a:p>
            <a:pPr>
              <a:lnSpc>
                <a:spcPct val="80000"/>
              </a:lnSpc>
              <a:buFont typeface="Monotype Sorts" pitchFamily="2" charset="2"/>
              <a:buNone/>
            </a:pPr>
            <a:r>
              <a:rPr lang="en-US" altLang="en-US" sz="1200">
                <a:solidFill>
                  <a:srgbClr val="0000FF"/>
                </a:solidFill>
              </a:rPr>
              <a:t>	         }</a:t>
            </a:r>
          </a:p>
          <a:p>
            <a:pPr>
              <a:lnSpc>
                <a:spcPct val="80000"/>
              </a:lnSpc>
              <a:buFont typeface="Monotype Sorts" pitchFamily="2" charset="2"/>
              <a:buNone/>
            </a:pPr>
            <a:r>
              <a:rPr lang="en-US" altLang="en-US" sz="1200">
                <a:solidFill>
                  <a:srgbClr val="0000FF"/>
                </a:solidFill>
              </a:rPr>
              <a:t>	 }</a:t>
            </a:r>
          </a:p>
          <a:p>
            <a:pPr>
              <a:lnSpc>
                <a:spcPct val="80000"/>
              </a:lnSpc>
              <a:buFont typeface="Monotype Sorts" pitchFamily="2" charset="2"/>
              <a:buNone/>
            </a:pPr>
            <a:r>
              <a:rPr lang="en-US" altLang="en-US" sz="1200">
                <a:solidFill>
                  <a:srgbClr val="0000FF"/>
                </a:solidFill>
              </a:rPr>
              <a:t>       initialization_code() { </a:t>
            </a:r>
          </a:p>
          <a:p>
            <a:pPr>
              <a:lnSpc>
                <a:spcPct val="80000"/>
              </a:lnSpc>
              <a:buFont typeface="Monotype Sorts" pitchFamily="2" charset="2"/>
              <a:buNone/>
            </a:pPr>
            <a:r>
              <a:rPr lang="en-US" altLang="en-US" sz="1200">
                <a:solidFill>
                  <a:srgbClr val="0000FF"/>
                </a:solidFill>
              </a:rPr>
              <a:t>	       for (int i = 0; i &lt; 5; i++)</a:t>
            </a:r>
          </a:p>
          <a:p>
            <a:pPr>
              <a:lnSpc>
                <a:spcPct val="80000"/>
              </a:lnSpc>
              <a:buFont typeface="Monotype Sorts" pitchFamily="2" charset="2"/>
              <a:buNone/>
            </a:pPr>
            <a:r>
              <a:rPr lang="en-US" altLang="en-US" sz="1200">
                <a:solidFill>
                  <a:srgbClr val="0000FF"/>
                </a:solidFill>
              </a:rPr>
              <a:t>	       state[i] = THINKING;</a:t>
            </a:r>
          </a:p>
          <a:p>
            <a:pPr>
              <a:lnSpc>
                <a:spcPct val="80000"/>
              </a:lnSpc>
              <a:buFont typeface="Monotype Sorts" pitchFamily="2" charset="2"/>
              <a:buNone/>
            </a:pPr>
            <a:r>
              <a:rPr lang="en-US" altLang="en-US" sz="1200" i="1">
                <a:solidFill>
                  <a:srgbClr val="0000FF"/>
                </a:solidFill>
              </a:rPr>
              <a:t>	</a:t>
            </a:r>
            <a:r>
              <a:rPr lang="en-US" altLang="en-US" sz="1200">
                <a:solidFill>
                  <a:srgbClr val="0000FF"/>
                </a:solidFill>
              </a:rPr>
              <a:t>}</a:t>
            </a:r>
          </a:p>
          <a:p>
            <a:pPr>
              <a:lnSpc>
                <a:spcPct val="80000"/>
              </a:lnSpc>
              <a:buFont typeface="Monotype Sorts" pitchFamily="2" charset="2"/>
              <a:buNone/>
            </a:pPr>
            <a:r>
              <a:rPr lang="en-US" altLang="en-US" sz="1200">
                <a:solidFill>
                  <a:srgbClr val="0000FF"/>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DBF2A713-AF19-064E-9088-428D6E11AAC6}"/>
              </a:ext>
            </a:extLst>
          </p:cNvPr>
          <p:cNvSpPr>
            <a:spLocks noGrp="1" noChangeArrowheads="1"/>
          </p:cNvSpPr>
          <p:nvPr>
            <p:ph type="title"/>
          </p:nvPr>
        </p:nvSpPr>
        <p:spPr/>
        <p:txBody>
          <a:bodyPr/>
          <a:lstStyle/>
          <a:p>
            <a:pPr>
              <a:defRPr/>
            </a:pPr>
            <a:r>
              <a:rPr lang="en-US"/>
              <a:t>Synchronization Examples</a:t>
            </a:r>
          </a:p>
        </p:txBody>
      </p:sp>
      <p:sp>
        <p:nvSpPr>
          <p:cNvPr id="31746" name="Rectangle 3">
            <a:extLst>
              <a:ext uri="{FF2B5EF4-FFF2-40B4-BE49-F238E27FC236}">
                <a16:creationId xmlns:a16="http://schemas.microsoft.com/office/drawing/2014/main" id="{1C49E391-F676-3F41-9D60-3673F45F0F94}"/>
              </a:ext>
            </a:extLst>
          </p:cNvPr>
          <p:cNvSpPr>
            <a:spLocks noGrp="1" noChangeArrowheads="1"/>
          </p:cNvSpPr>
          <p:nvPr>
            <p:ph type="body" idx="1"/>
          </p:nvPr>
        </p:nvSpPr>
        <p:spPr>
          <a:xfrm>
            <a:off x="827088" y="1155700"/>
            <a:ext cx="7351712" cy="1484313"/>
          </a:xfrm>
        </p:spPr>
        <p:txBody>
          <a:bodyPr/>
          <a:lstStyle/>
          <a:p>
            <a:r>
              <a:rPr lang="en-US" altLang="en-US"/>
              <a:t>Solaris</a:t>
            </a:r>
          </a:p>
          <a:p>
            <a:r>
              <a:rPr lang="en-US" altLang="en-US"/>
              <a:t>Windows XP</a:t>
            </a:r>
          </a:p>
          <a:p>
            <a:r>
              <a:rPr lang="en-US" altLang="en-US"/>
              <a:t>Linux</a:t>
            </a:r>
          </a:p>
          <a:p>
            <a:r>
              <a:rPr lang="en-US" altLang="en-US"/>
              <a:t>Pthreads</a:t>
            </a:r>
          </a:p>
          <a:p>
            <a:r>
              <a:rPr lang="en-US" altLang="en-US"/>
              <a:t>Android</a:t>
            </a:r>
          </a:p>
        </p:txBody>
      </p:sp>
      <p:sp>
        <p:nvSpPr>
          <p:cNvPr id="4" name="Rectangle 2">
            <a:extLst>
              <a:ext uri="{FF2B5EF4-FFF2-40B4-BE49-F238E27FC236}">
                <a16:creationId xmlns:a16="http://schemas.microsoft.com/office/drawing/2014/main" id="{D21D6755-EB02-924F-8B9C-507801130925}"/>
              </a:ext>
            </a:extLst>
          </p:cNvPr>
          <p:cNvSpPr txBox="1">
            <a:spLocks noChangeArrowheads="1"/>
          </p:cNvSpPr>
          <p:nvPr/>
        </p:nvSpPr>
        <p:spPr bwMode="auto">
          <a:xfrm>
            <a:off x="595313" y="2789238"/>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defRPr>
            </a:lvl9pPr>
          </a:lstStyle>
          <a:p>
            <a:pPr>
              <a:defRPr/>
            </a:pPr>
            <a:r>
              <a:rPr lang="en-US"/>
              <a:t>Solaris Synchronization</a:t>
            </a:r>
            <a:endParaRPr lang="en-US" dirty="0"/>
          </a:p>
        </p:txBody>
      </p:sp>
      <p:sp>
        <p:nvSpPr>
          <p:cNvPr id="31748" name="Rectangle 3">
            <a:extLst>
              <a:ext uri="{FF2B5EF4-FFF2-40B4-BE49-F238E27FC236}">
                <a16:creationId xmlns:a16="http://schemas.microsoft.com/office/drawing/2014/main" id="{5E4218C9-36D2-434D-BA35-4EB72B92661B}"/>
              </a:ext>
            </a:extLst>
          </p:cNvPr>
          <p:cNvSpPr txBox="1">
            <a:spLocks noChangeArrowheads="1"/>
          </p:cNvSpPr>
          <p:nvPr/>
        </p:nvSpPr>
        <p:spPr bwMode="auto">
          <a:xfrm>
            <a:off x="700088" y="3398838"/>
            <a:ext cx="7351712"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r>
              <a:rPr lang="en-US" altLang="en-US"/>
              <a:t>Implements a variety of locks to support multitasking, multithreading (including real-time threads), and multiprocessing</a:t>
            </a:r>
          </a:p>
          <a:p>
            <a:r>
              <a:rPr lang="en-US" altLang="en-US"/>
              <a:t>Uses </a:t>
            </a:r>
            <a:r>
              <a:rPr lang="en-US" altLang="en-US">
                <a:solidFill>
                  <a:schemeClr val="tx2"/>
                </a:solidFill>
              </a:rPr>
              <a:t>adaptive mutexes</a:t>
            </a:r>
            <a:r>
              <a:rPr lang="en-US" altLang="en-US"/>
              <a:t> for efficiency when protecting data from short code segments</a:t>
            </a:r>
          </a:p>
          <a:p>
            <a:r>
              <a:rPr lang="en-US" altLang="en-US"/>
              <a:t>Uses </a:t>
            </a:r>
            <a:r>
              <a:rPr lang="en-US" altLang="en-US">
                <a:solidFill>
                  <a:schemeClr val="tx2"/>
                </a:solidFill>
              </a:rPr>
              <a:t>condition variables </a:t>
            </a:r>
            <a:r>
              <a:rPr lang="en-US" altLang="en-US"/>
              <a:t>and </a:t>
            </a:r>
            <a:r>
              <a:rPr lang="en-US" altLang="en-US">
                <a:solidFill>
                  <a:schemeClr val="tx2"/>
                </a:solidFill>
              </a:rPr>
              <a:t>readers-writers</a:t>
            </a:r>
            <a:r>
              <a:rPr lang="en-US" altLang="en-US"/>
              <a:t> locks when longer sections of code need access to data</a:t>
            </a:r>
          </a:p>
          <a:p>
            <a:r>
              <a:rPr lang="en-US" altLang="en-US"/>
              <a:t>Uses </a:t>
            </a:r>
            <a:r>
              <a:rPr lang="en-US" altLang="en-US">
                <a:solidFill>
                  <a:schemeClr val="tx2"/>
                </a:solidFill>
              </a:rPr>
              <a:t>turnstiles</a:t>
            </a:r>
            <a:r>
              <a:rPr lang="en-US" altLang="en-US"/>
              <a:t> to order the list of threads waiting to acquire either an adaptive mutex or reader-writer lock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8B7C54FD-7757-AB47-9818-794347580384}"/>
              </a:ext>
            </a:extLst>
          </p:cNvPr>
          <p:cNvSpPr>
            <a:spLocks noGrp="1" noChangeArrowheads="1"/>
          </p:cNvSpPr>
          <p:nvPr>
            <p:ph type="title"/>
          </p:nvPr>
        </p:nvSpPr>
        <p:spPr/>
        <p:txBody>
          <a:bodyPr/>
          <a:lstStyle/>
          <a:p>
            <a:pPr>
              <a:defRPr/>
            </a:pPr>
            <a:r>
              <a:rPr lang="en-US"/>
              <a:t>Windows XP Synchronization</a:t>
            </a:r>
          </a:p>
        </p:txBody>
      </p:sp>
      <p:sp>
        <p:nvSpPr>
          <p:cNvPr id="32770" name="Rectangle 3">
            <a:extLst>
              <a:ext uri="{FF2B5EF4-FFF2-40B4-BE49-F238E27FC236}">
                <a16:creationId xmlns:a16="http://schemas.microsoft.com/office/drawing/2014/main" id="{D1A99D4F-9D37-D842-A98A-DDE59B689BB1}"/>
              </a:ext>
            </a:extLst>
          </p:cNvPr>
          <p:cNvSpPr>
            <a:spLocks noGrp="1" noChangeArrowheads="1"/>
          </p:cNvSpPr>
          <p:nvPr>
            <p:ph type="body" idx="1"/>
          </p:nvPr>
        </p:nvSpPr>
        <p:spPr/>
        <p:txBody>
          <a:bodyPr/>
          <a:lstStyle/>
          <a:p>
            <a:r>
              <a:rPr lang="en-US" altLang="en-US"/>
              <a:t>Uses interrupt masks to protect access to global resources on uniprocessor systems</a:t>
            </a:r>
          </a:p>
          <a:p>
            <a:r>
              <a:rPr lang="en-US" altLang="en-US"/>
              <a:t>Uses </a:t>
            </a:r>
            <a:r>
              <a:rPr lang="en-US" altLang="en-US">
                <a:solidFill>
                  <a:schemeClr val="tx2"/>
                </a:solidFill>
              </a:rPr>
              <a:t>spinlocks</a:t>
            </a:r>
            <a:r>
              <a:rPr lang="en-US" altLang="en-US"/>
              <a:t> on multiprocessor systems</a:t>
            </a:r>
          </a:p>
          <a:p>
            <a:r>
              <a:rPr lang="en-US" altLang="en-US"/>
              <a:t>Also provides </a:t>
            </a:r>
            <a:r>
              <a:rPr lang="en-US" altLang="en-US">
                <a:solidFill>
                  <a:schemeClr val="tx2"/>
                </a:solidFill>
              </a:rPr>
              <a:t>dispatcher objects</a:t>
            </a:r>
            <a:r>
              <a:rPr lang="en-US" altLang="en-US"/>
              <a:t> which may act as either mutexes and semaphores</a:t>
            </a:r>
          </a:p>
          <a:p>
            <a:r>
              <a:rPr lang="en-US" altLang="en-US"/>
              <a:t>Dispatcher objects may also provide </a:t>
            </a:r>
            <a:r>
              <a:rPr lang="en-US" altLang="en-US">
                <a:solidFill>
                  <a:schemeClr val="tx2"/>
                </a:solidFill>
              </a:rPr>
              <a:t>events</a:t>
            </a:r>
            <a:endParaRPr lang="en-US" altLang="en-US"/>
          </a:p>
          <a:p>
            <a:pPr lvl="1"/>
            <a:r>
              <a:rPr lang="en-US" altLang="en-US"/>
              <a:t>An event acts much like a condition variable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FDF027D3-36EF-6042-B093-242498CDCCA1}"/>
              </a:ext>
            </a:extLst>
          </p:cNvPr>
          <p:cNvSpPr>
            <a:spLocks noGrp="1" noChangeArrowheads="1"/>
          </p:cNvSpPr>
          <p:nvPr>
            <p:ph type="title"/>
          </p:nvPr>
        </p:nvSpPr>
        <p:spPr/>
        <p:txBody>
          <a:bodyPr/>
          <a:lstStyle/>
          <a:p>
            <a:pPr>
              <a:defRPr/>
            </a:pPr>
            <a:r>
              <a:rPr lang="en-US" dirty="0"/>
              <a:t>Linux Synchronization</a:t>
            </a:r>
          </a:p>
        </p:txBody>
      </p:sp>
      <p:sp>
        <p:nvSpPr>
          <p:cNvPr id="33794" name="Rectangle 3">
            <a:extLst>
              <a:ext uri="{FF2B5EF4-FFF2-40B4-BE49-F238E27FC236}">
                <a16:creationId xmlns:a16="http://schemas.microsoft.com/office/drawing/2014/main" id="{AF527846-82FB-754D-983F-F2C9319E2284}"/>
              </a:ext>
            </a:extLst>
          </p:cNvPr>
          <p:cNvSpPr>
            <a:spLocks noGrp="1" noChangeArrowheads="1"/>
          </p:cNvSpPr>
          <p:nvPr>
            <p:ph type="body" idx="1"/>
          </p:nvPr>
        </p:nvSpPr>
        <p:spPr>
          <a:xfrm>
            <a:off x="703263" y="1016000"/>
            <a:ext cx="7351712" cy="4483100"/>
          </a:xfrm>
        </p:spPr>
        <p:txBody>
          <a:bodyPr/>
          <a:lstStyle/>
          <a:p>
            <a:r>
              <a:rPr lang="en-US" altLang="en-US"/>
              <a:t>Linux:</a:t>
            </a:r>
          </a:p>
          <a:p>
            <a:pPr lvl="1"/>
            <a:r>
              <a:rPr lang="en-US" altLang="en-US"/>
              <a:t>disables interrupts to implement short critical sections</a:t>
            </a:r>
          </a:p>
          <a:p>
            <a:r>
              <a:rPr lang="en-US" altLang="en-US"/>
              <a:t>Linux provides:</a:t>
            </a:r>
          </a:p>
          <a:p>
            <a:pPr lvl="1"/>
            <a:r>
              <a:rPr lang="en-US" altLang="en-US"/>
              <a:t>semaphores</a:t>
            </a:r>
          </a:p>
          <a:p>
            <a:pPr lvl="1"/>
            <a:r>
              <a:rPr lang="en-US" altLang="en-US"/>
              <a:t>spin locks</a:t>
            </a:r>
          </a:p>
        </p:txBody>
      </p:sp>
      <p:sp>
        <p:nvSpPr>
          <p:cNvPr id="221188" name="Rectangle 4">
            <a:extLst>
              <a:ext uri="{FF2B5EF4-FFF2-40B4-BE49-F238E27FC236}">
                <a16:creationId xmlns:a16="http://schemas.microsoft.com/office/drawing/2014/main" id="{17B21A22-1C12-BF45-89D9-342D8C7A5A65}"/>
              </a:ext>
            </a:extLst>
          </p:cNvPr>
          <p:cNvSpPr>
            <a:spLocks noChangeArrowheads="1"/>
          </p:cNvSpPr>
          <p:nvPr/>
        </p:nvSpPr>
        <p:spPr bwMode="auto">
          <a:xfrm>
            <a:off x="400050" y="299085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kumimoji="1" lang="en-US" sz="3200">
                <a:solidFill>
                  <a:srgbClr val="993300"/>
                </a:solidFill>
                <a:effectLst>
                  <a:outerShdw blurRad="38100" dist="38100" dir="2700000" algn="tl">
                    <a:srgbClr val="000000"/>
                  </a:outerShdw>
                </a:effectLst>
                <a:latin typeface="Helvetica" charset="0"/>
              </a:rPr>
              <a:t>Pthreads Synchronization</a:t>
            </a:r>
          </a:p>
        </p:txBody>
      </p:sp>
      <p:sp>
        <p:nvSpPr>
          <p:cNvPr id="33796" name="Rectangle 5">
            <a:extLst>
              <a:ext uri="{FF2B5EF4-FFF2-40B4-BE49-F238E27FC236}">
                <a16:creationId xmlns:a16="http://schemas.microsoft.com/office/drawing/2014/main" id="{627960C3-7425-404B-9EDD-74F82A70C112}"/>
              </a:ext>
            </a:extLst>
          </p:cNvPr>
          <p:cNvSpPr>
            <a:spLocks noChangeArrowheads="1"/>
          </p:cNvSpPr>
          <p:nvPr/>
        </p:nvSpPr>
        <p:spPr bwMode="auto">
          <a:xfrm>
            <a:off x="688975" y="3636963"/>
            <a:ext cx="6186488" cy="240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r>
              <a:rPr lang="en-US" altLang="en-US" b="0"/>
              <a:t>Pthreads API is OS-independent</a:t>
            </a:r>
          </a:p>
          <a:p>
            <a:r>
              <a:rPr lang="en-US" altLang="en-US" b="0"/>
              <a:t>It provides:</a:t>
            </a:r>
          </a:p>
          <a:p>
            <a:pPr lvl="1"/>
            <a:r>
              <a:rPr lang="en-US" altLang="en-US" b="0"/>
              <a:t>mutex locks</a:t>
            </a:r>
          </a:p>
          <a:p>
            <a:pPr lvl="1"/>
            <a:r>
              <a:rPr lang="en-US" altLang="en-US" b="0"/>
              <a:t>condition variables</a:t>
            </a:r>
          </a:p>
          <a:p>
            <a:r>
              <a:rPr lang="en-US" altLang="en-US" b="0"/>
              <a:t>Non-portable extensions include:</a:t>
            </a:r>
          </a:p>
          <a:p>
            <a:pPr lvl="1"/>
            <a:r>
              <a:rPr lang="en-US" altLang="en-US" b="0"/>
              <a:t>read-write locks</a:t>
            </a:r>
          </a:p>
          <a:p>
            <a:pPr lvl="1"/>
            <a:r>
              <a:rPr lang="en-US" altLang="en-US" b="0"/>
              <a:t>spin locks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A8A6-276C-B14C-9D08-FC959FB146AB}"/>
              </a:ext>
            </a:extLst>
          </p:cNvPr>
          <p:cNvSpPr>
            <a:spLocks noGrp="1"/>
          </p:cNvSpPr>
          <p:nvPr>
            <p:ph type="title"/>
          </p:nvPr>
        </p:nvSpPr>
        <p:spPr/>
        <p:txBody>
          <a:bodyPr/>
          <a:lstStyle/>
          <a:p>
            <a:pPr>
              <a:defRPr/>
            </a:pPr>
            <a:r>
              <a:rPr lang="en-US" dirty="0"/>
              <a:t>Android Synchronization</a:t>
            </a:r>
          </a:p>
        </p:txBody>
      </p:sp>
      <p:sp>
        <p:nvSpPr>
          <p:cNvPr id="3" name="Content Placeholder 2">
            <a:extLst>
              <a:ext uri="{FF2B5EF4-FFF2-40B4-BE49-F238E27FC236}">
                <a16:creationId xmlns:a16="http://schemas.microsoft.com/office/drawing/2014/main" id="{B5500CA9-76A3-E140-A93E-12370EE71AB5}"/>
              </a:ext>
            </a:extLst>
          </p:cNvPr>
          <p:cNvSpPr>
            <a:spLocks noGrp="1"/>
          </p:cNvSpPr>
          <p:nvPr>
            <p:ph idx="1"/>
          </p:nvPr>
        </p:nvSpPr>
        <p:spPr/>
        <p:txBody>
          <a:bodyPr/>
          <a:lstStyle/>
          <a:p>
            <a:pPr marL="342900" lvl="1" indent="-342900">
              <a:buClr>
                <a:srgbClr val="993300"/>
              </a:buClr>
              <a:buSzPct val="90000"/>
              <a:buFont typeface="Monotype Sorts" charset="2"/>
              <a:buChar char="n"/>
              <a:defRPr/>
            </a:pPr>
            <a:r>
              <a:rPr lang="en-US" altLang="en-US" dirty="0"/>
              <a:t>Disables interrupts to implement short critical sections</a:t>
            </a:r>
          </a:p>
          <a:p>
            <a:pPr>
              <a:buFont typeface="Monotype Sorts" charset="2"/>
              <a:buChar char="n"/>
              <a:defRPr/>
            </a:pPr>
            <a:r>
              <a:rPr lang="en-US" dirty="0"/>
              <a:t>For example, write checkpoint</a:t>
            </a:r>
          </a:p>
          <a:p>
            <a:pPr>
              <a:buFont typeface="Monotype Sorts" charset="2"/>
              <a:buChar char="n"/>
              <a:defRPr/>
            </a:pPr>
            <a:endParaRPr lang="en-US" dirty="0"/>
          </a:p>
          <a:p>
            <a:pPr lvl="1">
              <a:buFont typeface="Monotype Sorts" charset="2"/>
              <a:buChar char="l"/>
              <a:defRPr/>
            </a:pPr>
            <a:r>
              <a:rPr lang="en-US" dirty="0"/>
              <a:t>Start with  </a:t>
            </a:r>
            <a:r>
              <a:rPr lang="en-US" dirty="0" err="1"/>
              <a:t>mutex_lock</a:t>
            </a:r>
            <a:r>
              <a:rPr lang="en-US" dirty="0"/>
              <a:t>()</a:t>
            </a:r>
          </a:p>
          <a:p>
            <a:pPr lvl="1">
              <a:buFont typeface="Monotype Sorts" charset="2"/>
              <a:buChar char="l"/>
              <a:defRPr/>
            </a:pPr>
            <a:endParaRPr lang="en-US" dirty="0"/>
          </a:p>
          <a:p>
            <a:pPr lvl="1">
              <a:buFont typeface="Monotype Sorts" charset="2"/>
              <a:buChar char="l"/>
              <a:defRPr/>
            </a:pPr>
            <a:endParaRPr lang="en-US" dirty="0"/>
          </a:p>
          <a:p>
            <a:pPr lvl="1">
              <a:buFont typeface="Monotype Sorts" charset="2"/>
              <a:buChar char="l"/>
              <a:defRPr/>
            </a:pPr>
            <a:endParaRPr lang="en-US" dirty="0"/>
          </a:p>
          <a:p>
            <a:pPr lvl="1">
              <a:buFont typeface="Monotype Sorts" charset="2"/>
              <a:buChar char="l"/>
              <a:defRPr/>
            </a:pPr>
            <a:endParaRPr lang="en-US" dirty="0"/>
          </a:p>
          <a:p>
            <a:pPr lvl="1">
              <a:buFont typeface="Monotype Sorts" charset="2"/>
              <a:buChar char="l"/>
              <a:defRPr/>
            </a:pPr>
            <a:endParaRPr lang="en-US" dirty="0"/>
          </a:p>
          <a:p>
            <a:pPr lvl="1">
              <a:buFont typeface="Monotype Sorts" charset="2"/>
              <a:buChar char="l"/>
              <a:defRPr/>
            </a:pPr>
            <a:r>
              <a:rPr lang="en-US" dirty="0"/>
              <a:t>Finish with  </a:t>
            </a:r>
            <a:r>
              <a:rPr lang="en-US" dirty="0" err="1"/>
              <a:t>mutex_unlock</a:t>
            </a:r>
            <a:r>
              <a:rPr lang="en-US" dirty="0"/>
              <a:t>()</a:t>
            </a:r>
          </a:p>
          <a:p>
            <a:pPr marL="457200" lvl="1" indent="0">
              <a:buFont typeface="Monotype Sorts" charset="2"/>
              <a:buNone/>
              <a:defRPr/>
            </a:pPr>
            <a:endParaRPr lang="en-US" dirty="0"/>
          </a:p>
        </p:txBody>
      </p:sp>
      <p:pic>
        <p:nvPicPr>
          <p:cNvPr id="34819" name="Picture 2">
            <a:extLst>
              <a:ext uri="{FF2B5EF4-FFF2-40B4-BE49-F238E27FC236}">
                <a16:creationId xmlns:a16="http://schemas.microsoft.com/office/drawing/2014/main" id="{5CA8F5DE-05BB-D14F-A682-3BE9BC5D8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87650"/>
            <a:ext cx="81883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a:extLst>
              <a:ext uri="{FF2B5EF4-FFF2-40B4-BE49-F238E27FC236}">
                <a16:creationId xmlns:a16="http://schemas.microsoft.com/office/drawing/2014/main" id="{DD7970F5-ADB5-B244-A9D5-6FE9C070B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087938"/>
            <a:ext cx="83566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1" name="Rectangle 3">
            <a:extLst>
              <a:ext uri="{FF2B5EF4-FFF2-40B4-BE49-F238E27FC236}">
                <a16:creationId xmlns:a16="http://schemas.microsoft.com/office/drawing/2014/main" id="{F313D987-32FF-174D-B42D-3384AF8D3735}"/>
              </a:ext>
            </a:extLst>
          </p:cNvPr>
          <p:cNvSpPr>
            <a:spLocks noChangeArrowheads="1"/>
          </p:cNvSpPr>
          <p:nvPr/>
        </p:nvSpPr>
        <p:spPr bwMode="auto">
          <a:xfrm>
            <a:off x="1035050" y="4092575"/>
            <a:ext cx="3376613" cy="277813"/>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endParaRPr kumimoji="0" lang="en-US" altLang="en-US"/>
          </a:p>
        </p:txBody>
      </p:sp>
      <p:sp>
        <p:nvSpPr>
          <p:cNvPr id="34822" name="Rectangle 7">
            <a:extLst>
              <a:ext uri="{FF2B5EF4-FFF2-40B4-BE49-F238E27FC236}">
                <a16:creationId xmlns:a16="http://schemas.microsoft.com/office/drawing/2014/main" id="{4E8866DB-C40E-5C42-9133-795C5EA79EA6}"/>
              </a:ext>
            </a:extLst>
          </p:cNvPr>
          <p:cNvSpPr>
            <a:spLocks noChangeArrowheads="1"/>
          </p:cNvSpPr>
          <p:nvPr/>
        </p:nvSpPr>
        <p:spPr bwMode="auto">
          <a:xfrm>
            <a:off x="1035050" y="5564188"/>
            <a:ext cx="3611563" cy="27781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endParaRPr kumimoji="0"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6">
            <a:extLst>
              <a:ext uri="{FF2B5EF4-FFF2-40B4-BE49-F238E27FC236}">
                <a16:creationId xmlns:a16="http://schemas.microsoft.com/office/drawing/2014/main" id="{2799F01F-094C-1741-8666-514DFF1A9728}"/>
              </a:ext>
            </a:extLst>
          </p:cNvPr>
          <p:cNvSpPr>
            <a:spLocks noChangeArrowheads="1"/>
          </p:cNvSpPr>
          <p:nvPr/>
        </p:nvSpPr>
        <p:spPr bwMode="auto">
          <a:xfrm>
            <a:off x="304800" y="1233488"/>
            <a:ext cx="4049713" cy="42529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endParaRPr kumimoji="0" lang="en-US" altLang="en-US"/>
          </a:p>
        </p:txBody>
      </p:sp>
      <p:sp>
        <p:nvSpPr>
          <p:cNvPr id="8194" name="Rectangle 7">
            <a:extLst>
              <a:ext uri="{FF2B5EF4-FFF2-40B4-BE49-F238E27FC236}">
                <a16:creationId xmlns:a16="http://schemas.microsoft.com/office/drawing/2014/main" id="{888E7906-5466-F54E-B308-4F2D2CDBAB3C}"/>
              </a:ext>
            </a:extLst>
          </p:cNvPr>
          <p:cNvSpPr>
            <a:spLocks noChangeArrowheads="1"/>
          </p:cNvSpPr>
          <p:nvPr/>
        </p:nvSpPr>
        <p:spPr bwMode="auto">
          <a:xfrm>
            <a:off x="4667250" y="1225550"/>
            <a:ext cx="4287838" cy="4310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endParaRPr kumimoji="0" lang="en-US" altLang="en-US"/>
          </a:p>
        </p:txBody>
      </p:sp>
      <p:sp>
        <p:nvSpPr>
          <p:cNvPr id="188418" name="Rectangle 2">
            <a:extLst>
              <a:ext uri="{FF2B5EF4-FFF2-40B4-BE49-F238E27FC236}">
                <a16:creationId xmlns:a16="http://schemas.microsoft.com/office/drawing/2014/main" id="{9D6191B1-47DA-294B-A6DA-6024A197FB4D}"/>
              </a:ext>
            </a:extLst>
          </p:cNvPr>
          <p:cNvSpPr>
            <a:spLocks noGrp="1" noChangeArrowheads="1"/>
          </p:cNvSpPr>
          <p:nvPr>
            <p:ph type="title"/>
          </p:nvPr>
        </p:nvSpPr>
        <p:spPr>
          <a:xfrm>
            <a:off x="685800" y="228600"/>
            <a:ext cx="3403600" cy="696913"/>
          </a:xfrm>
        </p:spPr>
        <p:txBody>
          <a:bodyPr/>
          <a:lstStyle/>
          <a:p>
            <a:pPr>
              <a:defRPr/>
            </a:pPr>
            <a:r>
              <a:rPr lang="en-US"/>
              <a:t>Producer </a:t>
            </a:r>
          </a:p>
        </p:txBody>
      </p:sp>
      <p:sp>
        <p:nvSpPr>
          <p:cNvPr id="8196" name="Rectangle 3">
            <a:extLst>
              <a:ext uri="{FF2B5EF4-FFF2-40B4-BE49-F238E27FC236}">
                <a16:creationId xmlns:a16="http://schemas.microsoft.com/office/drawing/2014/main" id="{C3757369-F92E-DA45-8DA1-147891B5FC66}"/>
              </a:ext>
            </a:extLst>
          </p:cNvPr>
          <p:cNvSpPr>
            <a:spLocks noGrp="1" noChangeArrowheads="1"/>
          </p:cNvSpPr>
          <p:nvPr>
            <p:ph type="body" idx="1"/>
          </p:nvPr>
        </p:nvSpPr>
        <p:spPr>
          <a:xfrm>
            <a:off x="447675" y="1349375"/>
            <a:ext cx="4237038" cy="4557713"/>
          </a:xfrm>
        </p:spPr>
        <p:txBody>
          <a:bodyPr/>
          <a:lstStyle/>
          <a:p>
            <a:pPr>
              <a:buFont typeface="Monotype Sorts" pitchFamily="2" charset="2"/>
              <a:buNone/>
            </a:pPr>
            <a:r>
              <a:rPr lang="en-US" altLang="en-US" dirty="0">
                <a:solidFill>
                  <a:srgbClr val="0000FF"/>
                </a:solidFill>
              </a:rPr>
              <a:t>while (true) </a:t>
            </a:r>
          </a:p>
          <a:p>
            <a:pPr>
              <a:buFont typeface="Monotype Sorts" pitchFamily="2" charset="2"/>
              <a:buNone/>
            </a:pPr>
            <a:r>
              <a:rPr lang="en-US" altLang="en-US" dirty="0">
                <a:solidFill>
                  <a:srgbClr val="0000FF"/>
                </a:solidFill>
              </a:rPr>
              <a:t>{     </a:t>
            </a:r>
          </a:p>
          <a:p>
            <a:pPr>
              <a:buFont typeface="Monotype Sorts" pitchFamily="2" charset="2"/>
              <a:buNone/>
            </a:pPr>
            <a:r>
              <a:rPr lang="en-US" altLang="en-US" dirty="0">
                <a:solidFill>
                  <a:srgbClr val="0000FF"/>
                </a:solidFill>
              </a:rPr>
              <a:t> /* produce an item and put in </a:t>
            </a:r>
            <a:r>
              <a:rPr lang="en-US" altLang="en-US" dirty="0" err="1">
                <a:solidFill>
                  <a:srgbClr val="0000FF"/>
                </a:solidFill>
              </a:rPr>
              <a:t>nextProduced</a:t>
            </a:r>
            <a:endParaRPr lang="en-US" altLang="en-US" dirty="0">
              <a:solidFill>
                <a:srgbClr val="0000FF"/>
              </a:solidFill>
            </a:endParaRPr>
          </a:p>
          <a:p>
            <a:pPr>
              <a:buFont typeface="Monotype Sorts" pitchFamily="2" charset="2"/>
              <a:buNone/>
            </a:pPr>
            <a:r>
              <a:rPr lang="en-US" altLang="en-US" dirty="0">
                <a:solidFill>
                  <a:srgbClr val="0000FF"/>
                </a:solidFill>
              </a:rPr>
              <a:t>   while (</a:t>
            </a:r>
            <a:r>
              <a:rPr lang="en-US" altLang="en-US" b="1" dirty="0">
                <a:solidFill>
                  <a:srgbClr val="0000FF"/>
                </a:solidFill>
              </a:rPr>
              <a:t>count</a:t>
            </a:r>
            <a:r>
              <a:rPr lang="en-US" altLang="en-US" dirty="0">
                <a:solidFill>
                  <a:srgbClr val="0000FF"/>
                </a:solidFill>
              </a:rPr>
              <a:t> == BUFFER_SIZE)</a:t>
            </a:r>
          </a:p>
          <a:p>
            <a:pPr>
              <a:buFont typeface="Monotype Sorts" pitchFamily="2" charset="2"/>
              <a:buNone/>
            </a:pPr>
            <a:r>
              <a:rPr lang="en-US" altLang="en-US" dirty="0">
                <a:solidFill>
                  <a:srgbClr val="0000FF"/>
                </a:solidFill>
              </a:rPr>
              <a:t>   ; // do nothing</a:t>
            </a:r>
          </a:p>
          <a:p>
            <a:pPr>
              <a:buFont typeface="Monotype Sorts" pitchFamily="2" charset="2"/>
              <a:buNone/>
            </a:pPr>
            <a:r>
              <a:rPr lang="en-US" altLang="en-US" dirty="0">
                <a:solidFill>
                  <a:srgbClr val="0000FF"/>
                </a:solidFill>
              </a:rPr>
              <a:t>   buffer [in] = </a:t>
            </a:r>
            <a:r>
              <a:rPr lang="en-US" altLang="en-US" dirty="0" err="1">
                <a:solidFill>
                  <a:srgbClr val="0000FF"/>
                </a:solidFill>
              </a:rPr>
              <a:t>nextProduced</a:t>
            </a:r>
            <a:r>
              <a:rPr lang="en-US" altLang="en-US" dirty="0">
                <a:solidFill>
                  <a:srgbClr val="0000FF"/>
                </a:solidFill>
              </a:rPr>
              <a:t>;</a:t>
            </a:r>
          </a:p>
          <a:p>
            <a:pPr>
              <a:buFont typeface="Monotype Sorts" pitchFamily="2" charset="2"/>
              <a:buNone/>
            </a:pPr>
            <a:r>
              <a:rPr lang="en-US" altLang="en-US" dirty="0">
                <a:solidFill>
                  <a:srgbClr val="0000FF"/>
                </a:solidFill>
              </a:rPr>
              <a:t>   in = (in + 1) % BUFFER_SIZE;</a:t>
            </a:r>
          </a:p>
          <a:p>
            <a:pPr>
              <a:buFont typeface="Monotype Sorts" pitchFamily="2" charset="2"/>
              <a:buNone/>
            </a:pPr>
            <a:r>
              <a:rPr lang="en-US" altLang="en-US" dirty="0">
                <a:solidFill>
                  <a:srgbClr val="0000FF"/>
                </a:solidFill>
              </a:rPr>
              <a:t>   </a:t>
            </a:r>
            <a:r>
              <a:rPr lang="en-US" altLang="en-US" b="1" dirty="0">
                <a:solidFill>
                  <a:srgbClr val="0000FF"/>
                </a:solidFill>
              </a:rPr>
              <a:t>count</a:t>
            </a:r>
            <a:r>
              <a:rPr lang="en-US" altLang="en-US" dirty="0">
                <a:solidFill>
                  <a:srgbClr val="0000FF"/>
                </a:solidFill>
              </a:rPr>
              <a:t>++;</a:t>
            </a:r>
          </a:p>
          <a:p>
            <a:pPr>
              <a:buFont typeface="Monotype Sorts" pitchFamily="2" charset="2"/>
              <a:buNone/>
            </a:pPr>
            <a:r>
              <a:rPr lang="en-US" altLang="en-US" dirty="0">
                <a:solidFill>
                  <a:srgbClr val="0000FF"/>
                </a:solidFill>
              </a:rPr>
              <a:t>}   </a:t>
            </a:r>
          </a:p>
        </p:txBody>
      </p:sp>
      <p:sp>
        <p:nvSpPr>
          <p:cNvPr id="188420" name="Rectangle 4">
            <a:extLst>
              <a:ext uri="{FF2B5EF4-FFF2-40B4-BE49-F238E27FC236}">
                <a16:creationId xmlns:a16="http://schemas.microsoft.com/office/drawing/2014/main" id="{72B4684C-EFFC-0948-88D5-5A53E8B86719}"/>
              </a:ext>
            </a:extLst>
          </p:cNvPr>
          <p:cNvSpPr>
            <a:spLocks noChangeArrowheads="1"/>
          </p:cNvSpPr>
          <p:nvPr/>
        </p:nvSpPr>
        <p:spPr bwMode="auto">
          <a:xfrm>
            <a:off x="4371975" y="228600"/>
            <a:ext cx="4391025" cy="69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kumimoji="1" lang="en-US" sz="3200">
                <a:solidFill>
                  <a:srgbClr val="993300"/>
                </a:solidFill>
                <a:effectLst>
                  <a:outerShdw blurRad="38100" dist="38100" dir="2700000" algn="tl">
                    <a:srgbClr val="000000"/>
                  </a:outerShdw>
                </a:effectLst>
                <a:latin typeface="Helvetica" charset="0"/>
              </a:rPr>
              <a:t>Consumer</a:t>
            </a:r>
          </a:p>
        </p:txBody>
      </p:sp>
      <p:sp>
        <p:nvSpPr>
          <p:cNvPr id="8198" name="Rectangle 5">
            <a:extLst>
              <a:ext uri="{FF2B5EF4-FFF2-40B4-BE49-F238E27FC236}">
                <a16:creationId xmlns:a16="http://schemas.microsoft.com/office/drawing/2014/main" id="{2C63E25D-F6CF-A64C-8CFA-EF4E77A03ACF}"/>
              </a:ext>
            </a:extLst>
          </p:cNvPr>
          <p:cNvSpPr>
            <a:spLocks noChangeArrowheads="1"/>
          </p:cNvSpPr>
          <p:nvPr/>
        </p:nvSpPr>
        <p:spPr bwMode="auto">
          <a:xfrm>
            <a:off x="4397375" y="1312863"/>
            <a:ext cx="4789488" cy="451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buFont typeface="Monotype Sorts" pitchFamily="2" charset="2"/>
              <a:buNone/>
            </a:pPr>
            <a:r>
              <a:rPr lang="en-US" altLang="en-US" sz="2000" b="0" dirty="0">
                <a:solidFill>
                  <a:srgbClr val="0000FF"/>
                </a:solidFill>
              </a:rPr>
              <a:t>    </a:t>
            </a:r>
            <a:r>
              <a:rPr lang="en-US" altLang="en-US" b="0" dirty="0">
                <a:solidFill>
                  <a:srgbClr val="0000FF"/>
                </a:solidFill>
              </a:rPr>
              <a:t>while (true) </a:t>
            </a:r>
          </a:p>
          <a:p>
            <a:pPr>
              <a:buFont typeface="Monotype Sorts" pitchFamily="2" charset="2"/>
              <a:buNone/>
            </a:pPr>
            <a:r>
              <a:rPr lang="en-US" altLang="en-US" b="0" dirty="0">
                <a:solidFill>
                  <a:srgbClr val="0000FF"/>
                </a:solidFill>
              </a:rPr>
              <a:t>      {</a:t>
            </a:r>
          </a:p>
          <a:p>
            <a:pPr>
              <a:buFont typeface="Monotype Sorts" pitchFamily="2" charset="2"/>
              <a:buNone/>
            </a:pPr>
            <a:r>
              <a:rPr lang="en-US" altLang="en-US" b="0" dirty="0">
                <a:solidFill>
                  <a:srgbClr val="0000FF"/>
                </a:solidFill>
              </a:rPr>
              <a:t>	   while (</a:t>
            </a:r>
            <a:r>
              <a:rPr lang="en-US" altLang="en-US" dirty="0">
                <a:solidFill>
                  <a:srgbClr val="0000FF"/>
                </a:solidFill>
              </a:rPr>
              <a:t>count</a:t>
            </a:r>
            <a:r>
              <a:rPr lang="en-US" altLang="en-US" b="0" dirty="0">
                <a:solidFill>
                  <a:srgbClr val="0000FF"/>
                </a:solidFill>
              </a:rPr>
              <a:t> == 0)</a:t>
            </a:r>
          </a:p>
          <a:p>
            <a:pPr>
              <a:buFont typeface="Monotype Sorts" pitchFamily="2" charset="2"/>
              <a:buNone/>
            </a:pPr>
            <a:r>
              <a:rPr lang="en-US" altLang="en-US" b="0" dirty="0">
                <a:solidFill>
                  <a:srgbClr val="0000FF"/>
                </a:solidFill>
              </a:rPr>
              <a:t>	   ; // do nothing</a:t>
            </a:r>
          </a:p>
          <a:p>
            <a:pPr>
              <a:buFont typeface="Monotype Sorts" pitchFamily="2" charset="2"/>
              <a:buNone/>
            </a:pPr>
            <a:r>
              <a:rPr lang="en-US" altLang="en-US" b="0" dirty="0">
                <a:solidFill>
                  <a:srgbClr val="0000FF"/>
                </a:solidFill>
              </a:rPr>
              <a:t>	   </a:t>
            </a:r>
            <a:r>
              <a:rPr lang="en-US" altLang="en-US" b="0" dirty="0" err="1">
                <a:solidFill>
                  <a:srgbClr val="0000FF"/>
                </a:solidFill>
              </a:rPr>
              <a:t>nextConsumed</a:t>
            </a:r>
            <a:r>
              <a:rPr lang="en-US" altLang="en-US" b="0" dirty="0">
                <a:solidFill>
                  <a:srgbClr val="0000FF"/>
                </a:solidFill>
              </a:rPr>
              <a:t> =  buffer[out];</a:t>
            </a:r>
          </a:p>
          <a:p>
            <a:pPr>
              <a:buFont typeface="Monotype Sorts" pitchFamily="2" charset="2"/>
              <a:buNone/>
            </a:pPr>
            <a:r>
              <a:rPr lang="en-US" altLang="en-US" b="0" dirty="0">
                <a:solidFill>
                  <a:srgbClr val="0000FF"/>
                </a:solidFill>
              </a:rPr>
              <a:t>	   out = (out + 1) % BUFFER_SIZE;</a:t>
            </a:r>
          </a:p>
          <a:p>
            <a:pPr>
              <a:buFont typeface="Monotype Sorts" pitchFamily="2" charset="2"/>
              <a:buNone/>
            </a:pPr>
            <a:r>
              <a:rPr lang="en-US" altLang="en-US" b="0" dirty="0">
                <a:solidFill>
                  <a:srgbClr val="0000FF"/>
                </a:solidFill>
              </a:rPr>
              <a:t>	   </a:t>
            </a:r>
            <a:r>
              <a:rPr lang="en-US" altLang="en-US" dirty="0">
                <a:solidFill>
                  <a:srgbClr val="0000FF"/>
                </a:solidFill>
              </a:rPr>
              <a:t>count</a:t>
            </a:r>
            <a:r>
              <a:rPr lang="en-US" altLang="en-US" b="0" dirty="0">
                <a:solidFill>
                  <a:srgbClr val="0000FF"/>
                </a:solidFill>
              </a:rPr>
              <a:t>--;</a:t>
            </a:r>
          </a:p>
          <a:p>
            <a:pPr>
              <a:buFont typeface="Monotype Sorts" pitchFamily="2" charset="2"/>
              <a:buNone/>
            </a:pPr>
            <a:r>
              <a:rPr lang="en-US" altLang="en-US" b="0" dirty="0">
                <a:solidFill>
                  <a:srgbClr val="0000FF"/>
                </a:solidFill>
              </a:rPr>
              <a:t>	   /*consume the item in </a:t>
            </a:r>
            <a:r>
              <a:rPr lang="en-US" altLang="en-US" b="0" dirty="0" err="1">
                <a:solidFill>
                  <a:srgbClr val="0000FF"/>
                </a:solidFill>
              </a:rPr>
              <a:t>nextConsumed</a:t>
            </a:r>
            <a:endParaRPr lang="en-US" altLang="en-US" b="0" dirty="0">
              <a:solidFill>
                <a:srgbClr val="0000FF"/>
              </a:solidFill>
            </a:endParaRPr>
          </a:p>
          <a:p>
            <a:pPr>
              <a:buFont typeface="Monotype Sorts" pitchFamily="2" charset="2"/>
              <a:buNone/>
            </a:pPr>
            <a:r>
              <a:rPr lang="en-US" altLang="en-US" b="0" dirty="0">
                <a:solidFill>
                  <a:srgbClr val="0000FF"/>
                </a:solidFill>
              </a:rPr>
              <a:t>	}</a:t>
            </a:r>
          </a:p>
        </p:txBody>
      </p:sp>
      <p:sp>
        <p:nvSpPr>
          <p:cNvPr id="8199" name="TextBox 1">
            <a:extLst>
              <a:ext uri="{FF2B5EF4-FFF2-40B4-BE49-F238E27FC236}">
                <a16:creationId xmlns:a16="http://schemas.microsoft.com/office/drawing/2014/main" id="{12788ECC-24B4-6C47-B99A-D04FEB12A203}"/>
              </a:ext>
            </a:extLst>
          </p:cNvPr>
          <p:cNvSpPr txBox="1">
            <a:spLocks noChangeArrowheads="1"/>
          </p:cNvSpPr>
          <p:nvPr/>
        </p:nvSpPr>
        <p:spPr bwMode="auto">
          <a:xfrm>
            <a:off x="1725613" y="5803900"/>
            <a:ext cx="484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r>
              <a:rPr kumimoji="0" lang="en-US" altLang="en-US" sz="2800"/>
              <a:t>Are these code correct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26">
            <a:extLst>
              <a:ext uri="{FF2B5EF4-FFF2-40B4-BE49-F238E27FC236}">
                <a16:creationId xmlns:a16="http://schemas.microsoft.com/office/drawing/2014/main" id="{29BB937D-CDE0-3044-B3F4-763BBADE5CCE}"/>
              </a:ext>
            </a:extLst>
          </p:cNvPr>
          <p:cNvSpPr>
            <a:spLocks noGrp="1" noChangeArrowheads="1"/>
          </p:cNvSpPr>
          <p:nvPr>
            <p:ph type="title"/>
          </p:nvPr>
        </p:nvSpPr>
        <p:spPr/>
        <p:txBody>
          <a:bodyPr/>
          <a:lstStyle/>
          <a:p>
            <a:pPr>
              <a:defRPr/>
            </a:pPr>
            <a:r>
              <a:rPr lang="en-US"/>
              <a:t>Race Condition</a:t>
            </a:r>
          </a:p>
        </p:txBody>
      </p:sp>
      <p:sp>
        <p:nvSpPr>
          <p:cNvPr id="9218" name="Rectangle 1027">
            <a:extLst>
              <a:ext uri="{FF2B5EF4-FFF2-40B4-BE49-F238E27FC236}">
                <a16:creationId xmlns:a16="http://schemas.microsoft.com/office/drawing/2014/main" id="{79FF4BA2-563D-F643-8BAB-C3AD9943E422}"/>
              </a:ext>
            </a:extLst>
          </p:cNvPr>
          <p:cNvSpPr>
            <a:spLocks noGrp="1" noChangeArrowheads="1"/>
          </p:cNvSpPr>
          <p:nvPr>
            <p:ph type="body" idx="1"/>
          </p:nvPr>
        </p:nvSpPr>
        <p:spPr>
          <a:xfrm>
            <a:off x="827088" y="1279525"/>
            <a:ext cx="8067675" cy="4818063"/>
          </a:xfrm>
        </p:spPr>
        <p:txBody>
          <a:bodyPr/>
          <a:lstStyle/>
          <a:p>
            <a:pPr>
              <a:lnSpc>
                <a:spcPct val="90000"/>
              </a:lnSpc>
            </a:pPr>
            <a:r>
              <a:rPr lang="en-US" altLang="en-US" sz="1600">
                <a:solidFill>
                  <a:srgbClr val="0000FF"/>
                </a:solidFill>
              </a:rPr>
              <a:t>count++</a:t>
            </a:r>
            <a:r>
              <a:rPr lang="en-US" altLang="en-US" sz="1600"/>
              <a:t> could be implemented as</a:t>
            </a:r>
            <a:br>
              <a:rPr lang="en-US" altLang="en-US" sz="1600"/>
            </a:br>
            <a:br>
              <a:rPr lang="en-US" altLang="en-US" sz="1600"/>
            </a:br>
            <a:r>
              <a:rPr lang="en-US" altLang="en-US" sz="1600"/>
              <a:t>     </a:t>
            </a:r>
            <a:r>
              <a:rPr lang="en-US" altLang="en-US" sz="1600">
                <a:solidFill>
                  <a:srgbClr val="0000FF"/>
                </a:solidFill>
              </a:rPr>
              <a:t>register1 = count</a:t>
            </a:r>
            <a:br>
              <a:rPr lang="en-US" altLang="en-US" sz="1600">
                <a:solidFill>
                  <a:srgbClr val="0000FF"/>
                </a:solidFill>
              </a:rPr>
            </a:br>
            <a:r>
              <a:rPr lang="en-US" altLang="en-US" sz="1600">
                <a:solidFill>
                  <a:srgbClr val="0000FF"/>
                </a:solidFill>
              </a:rPr>
              <a:t>     register1 = register1 + 1</a:t>
            </a:r>
            <a:br>
              <a:rPr lang="en-US" altLang="en-US" sz="1600">
                <a:solidFill>
                  <a:srgbClr val="0000FF"/>
                </a:solidFill>
              </a:rPr>
            </a:br>
            <a:r>
              <a:rPr lang="en-US" altLang="en-US" sz="1600">
                <a:solidFill>
                  <a:srgbClr val="0000FF"/>
                </a:solidFill>
              </a:rPr>
              <a:t>     count = register1</a:t>
            </a:r>
          </a:p>
          <a:p>
            <a:pPr>
              <a:lnSpc>
                <a:spcPct val="90000"/>
              </a:lnSpc>
            </a:pPr>
            <a:r>
              <a:rPr lang="en-US" altLang="en-US" sz="1600">
                <a:solidFill>
                  <a:schemeClr val="tx2"/>
                </a:solidFill>
              </a:rPr>
              <a:t>count--</a:t>
            </a:r>
            <a:r>
              <a:rPr lang="en-US" altLang="en-US" sz="1600"/>
              <a:t> could be implemented as</a:t>
            </a:r>
            <a:br>
              <a:rPr lang="en-US" altLang="en-US" sz="1600"/>
            </a:br>
            <a:br>
              <a:rPr lang="en-US" altLang="en-US" sz="1600"/>
            </a:br>
            <a:r>
              <a:rPr lang="en-US" altLang="en-US" sz="1600"/>
              <a:t>     </a:t>
            </a:r>
            <a:r>
              <a:rPr lang="en-US" altLang="en-US" sz="1600">
                <a:solidFill>
                  <a:schemeClr val="tx2"/>
                </a:solidFill>
              </a:rPr>
              <a:t>register2 = count</a:t>
            </a:r>
            <a:br>
              <a:rPr lang="en-US" altLang="en-US" sz="1600">
                <a:solidFill>
                  <a:schemeClr val="tx2"/>
                </a:solidFill>
              </a:rPr>
            </a:br>
            <a:r>
              <a:rPr lang="en-US" altLang="en-US" sz="1600">
                <a:solidFill>
                  <a:schemeClr val="tx2"/>
                </a:solidFill>
              </a:rPr>
              <a:t>     register2 = register2 - 1</a:t>
            </a:r>
            <a:br>
              <a:rPr lang="en-US" altLang="en-US" sz="1600">
                <a:solidFill>
                  <a:schemeClr val="tx2"/>
                </a:solidFill>
              </a:rPr>
            </a:br>
            <a:r>
              <a:rPr lang="en-US" altLang="en-US" sz="1600">
                <a:solidFill>
                  <a:schemeClr val="tx2"/>
                </a:solidFill>
              </a:rPr>
              <a:t>     count = register2</a:t>
            </a:r>
          </a:p>
          <a:p>
            <a:pPr>
              <a:lnSpc>
                <a:spcPct val="90000"/>
              </a:lnSpc>
            </a:pPr>
            <a:r>
              <a:rPr lang="en-US" altLang="en-US" sz="1600"/>
              <a:t>Consider this execution interleaving with “count = 5” initially:</a:t>
            </a:r>
          </a:p>
          <a:p>
            <a:pPr lvl="1">
              <a:lnSpc>
                <a:spcPct val="90000"/>
              </a:lnSpc>
              <a:buFont typeface="Monotype Sorts" pitchFamily="2" charset="2"/>
              <a:buNone/>
            </a:pPr>
            <a:r>
              <a:rPr lang="en-US" altLang="en-US" sz="1600"/>
              <a:t>	</a:t>
            </a:r>
            <a:r>
              <a:rPr lang="en-US" altLang="en-US"/>
              <a:t>S0: producer execute </a:t>
            </a:r>
            <a:r>
              <a:rPr lang="en-US" altLang="en-US">
                <a:solidFill>
                  <a:srgbClr val="0000FF"/>
                </a:solidFill>
              </a:rPr>
              <a:t>register1 = count</a:t>
            </a:r>
            <a:r>
              <a:rPr lang="en-US" altLang="en-US"/>
              <a:t>   {register1 = 5}</a:t>
            </a:r>
            <a:br>
              <a:rPr lang="en-US" altLang="en-US"/>
            </a:br>
            <a:r>
              <a:rPr lang="en-US" altLang="en-US"/>
              <a:t>S1: producer execute </a:t>
            </a:r>
            <a:r>
              <a:rPr lang="en-US" altLang="en-US">
                <a:solidFill>
                  <a:srgbClr val="0000FF"/>
                </a:solidFill>
              </a:rPr>
              <a:t>register1 = register1 + 1  </a:t>
            </a:r>
            <a:r>
              <a:rPr lang="en-US" altLang="en-US"/>
              <a:t> {register1 = 6} </a:t>
            </a:r>
            <a:br>
              <a:rPr lang="en-US" altLang="en-US"/>
            </a:br>
            <a:r>
              <a:rPr lang="en-US" altLang="en-US"/>
              <a:t>S2: consumer execute </a:t>
            </a:r>
            <a:r>
              <a:rPr lang="en-US" altLang="en-US">
                <a:solidFill>
                  <a:schemeClr val="tx2"/>
                </a:solidFill>
              </a:rPr>
              <a:t>register2 = count</a:t>
            </a:r>
            <a:r>
              <a:rPr lang="en-US" altLang="en-US"/>
              <a:t>   {register2 = 5} </a:t>
            </a:r>
            <a:br>
              <a:rPr lang="en-US" altLang="en-US"/>
            </a:br>
            <a:r>
              <a:rPr lang="en-US" altLang="en-US"/>
              <a:t>S3: consumer execute </a:t>
            </a:r>
            <a:r>
              <a:rPr lang="en-US" altLang="en-US">
                <a:solidFill>
                  <a:schemeClr val="tx2"/>
                </a:solidFill>
              </a:rPr>
              <a:t>register2 = register2 - 1</a:t>
            </a:r>
            <a:r>
              <a:rPr lang="en-US" altLang="en-US"/>
              <a:t>   {register2 = 4} </a:t>
            </a:r>
            <a:br>
              <a:rPr lang="en-US" altLang="en-US"/>
            </a:br>
            <a:r>
              <a:rPr lang="en-US" altLang="en-US"/>
              <a:t>S4: producer execute </a:t>
            </a:r>
            <a:r>
              <a:rPr lang="en-US" altLang="en-US">
                <a:solidFill>
                  <a:srgbClr val="0000FF"/>
                </a:solidFill>
              </a:rPr>
              <a:t>count = register1</a:t>
            </a:r>
            <a:r>
              <a:rPr lang="en-US" altLang="en-US"/>
              <a:t>   {count = 6 } </a:t>
            </a:r>
            <a:br>
              <a:rPr lang="en-US" altLang="en-US"/>
            </a:br>
            <a:r>
              <a:rPr lang="en-US" altLang="en-US"/>
              <a:t>S5: consumer execute </a:t>
            </a:r>
            <a:r>
              <a:rPr lang="en-US" altLang="en-US">
                <a:solidFill>
                  <a:schemeClr val="tx2"/>
                </a:solidFill>
              </a:rPr>
              <a:t>count = register2</a:t>
            </a:r>
            <a:r>
              <a:rPr lang="en-US" altLang="en-US"/>
              <a:t>   {count = 4}</a:t>
            </a:r>
          </a:p>
          <a:p>
            <a:pPr lvl="1">
              <a:lnSpc>
                <a:spcPct val="90000"/>
              </a:lnSpc>
              <a:buFont typeface="Monotype Sorts" pitchFamily="2"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75796" cy="3769471"/>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pic>
        <p:nvPicPr>
          <p:cNvPr id="4" name="Picture 3" descr="Text&#10;&#10;Description automatically generated">
            <a:extLst>
              <a:ext uri="{FF2B5EF4-FFF2-40B4-BE49-F238E27FC236}">
                <a16:creationId xmlns:a16="http://schemas.microsoft.com/office/drawing/2014/main" id="{81753A97-DA38-C74A-BD70-596B2389C21F}"/>
              </a:ext>
            </a:extLst>
          </p:cNvPr>
          <p:cNvPicPr>
            <a:picLocks noChangeAspect="1"/>
          </p:cNvPicPr>
          <p:nvPr/>
        </p:nvPicPr>
        <p:blipFill>
          <a:blip r:embed="rId2"/>
          <a:stretch>
            <a:fillRect/>
          </a:stretch>
        </p:blipFill>
        <p:spPr>
          <a:xfrm>
            <a:off x="3503960" y="4431777"/>
            <a:ext cx="2213668" cy="2148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78F4598-67B5-8B40-BA2B-E701ADF565D2}"/>
              </a:ext>
            </a:extLst>
          </p:cNvPr>
          <p:cNvSpPr>
            <a:spLocks noGrp="1" noChangeArrowheads="1"/>
          </p:cNvSpPr>
          <p:nvPr>
            <p:ph type="title"/>
          </p:nvPr>
        </p:nvSpPr>
        <p:spPr/>
        <p:txBody>
          <a:bodyPr/>
          <a:lstStyle/>
          <a:p>
            <a:pPr>
              <a:defRPr/>
            </a:pPr>
            <a:r>
              <a:rPr lang="en-US"/>
              <a:t>Solution to Critical-Section Problem</a:t>
            </a:r>
          </a:p>
        </p:txBody>
      </p:sp>
      <p:sp>
        <p:nvSpPr>
          <p:cNvPr id="10242" name="Rectangle 3">
            <a:extLst>
              <a:ext uri="{FF2B5EF4-FFF2-40B4-BE49-F238E27FC236}">
                <a16:creationId xmlns:a16="http://schemas.microsoft.com/office/drawing/2014/main" id="{7B6DD261-639F-EF47-82FB-22A52B3A78EA}"/>
              </a:ext>
            </a:extLst>
          </p:cNvPr>
          <p:cNvSpPr>
            <a:spLocks noGrp="1" noChangeArrowheads="1"/>
          </p:cNvSpPr>
          <p:nvPr>
            <p:ph type="body" idx="1"/>
          </p:nvPr>
        </p:nvSpPr>
        <p:spPr>
          <a:xfrm>
            <a:off x="827088" y="1279525"/>
            <a:ext cx="7208837" cy="4483100"/>
          </a:xfrm>
        </p:spPr>
        <p:txBody>
          <a:bodyPr/>
          <a:lstStyle/>
          <a:p>
            <a:pPr>
              <a:buFont typeface="Monotype Sorts" pitchFamily="2" charset="2"/>
              <a:buNone/>
            </a:pPr>
            <a:r>
              <a:rPr lang="en-US" altLang="en-US"/>
              <a:t>1.	</a:t>
            </a:r>
            <a:r>
              <a:rPr lang="en-US" altLang="en-US" sz="2200" b="1">
                <a:solidFill>
                  <a:schemeClr val="tx2"/>
                </a:solidFill>
              </a:rPr>
              <a:t>Mutual Exclusion</a:t>
            </a:r>
            <a:r>
              <a:rPr lang="en-US" altLang="en-US"/>
              <a:t> - If process </a:t>
            </a:r>
            <a:r>
              <a:rPr lang="en-US" altLang="en-US">
                <a:solidFill>
                  <a:srgbClr val="0000FF"/>
                </a:solidFill>
              </a:rPr>
              <a:t>P</a:t>
            </a:r>
            <a:r>
              <a:rPr lang="en-US" altLang="en-US" baseline="-25000">
                <a:solidFill>
                  <a:srgbClr val="0000FF"/>
                </a:solidFill>
              </a:rPr>
              <a:t>i</a:t>
            </a:r>
            <a:r>
              <a:rPr lang="en-US" altLang="en-US"/>
              <a:t> is executing in its critical section, then no other processes can be executing in their critical sections</a:t>
            </a:r>
          </a:p>
          <a:p>
            <a:pPr>
              <a:buFont typeface="Monotype Sorts" pitchFamily="2" charset="2"/>
              <a:buNone/>
            </a:pPr>
            <a:r>
              <a:rPr lang="en-US" altLang="en-US"/>
              <a:t>2.	</a:t>
            </a:r>
            <a:r>
              <a:rPr lang="en-US" altLang="en-US" sz="2200" b="1">
                <a:solidFill>
                  <a:schemeClr val="tx2"/>
                </a:solidFill>
              </a:rPr>
              <a:t>Progress</a:t>
            </a:r>
            <a:r>
              <a:rPr lang="en-US" altLang="en-US" b="1"/>
              <a:t> </a:t>
            </a:r>
            <a:r>
              <a:rPr lang="en-US" altLang="en-US"/>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2" charset="2"/>
              <a:buNone/>
            </a:pPr>
            <a:r>
              <a:rPr lang="en-US" altLang="en-US"/>
              <a:t>3.	</a:t>
            </a:r>
            <a:r>
              <a:rPr lang="en-US" altLang="en-US" sz="2200" b="1">
                <a:solidFill>
                  <a:schemeClr val="tx2"/>
                </a:solidFill>
              </a:rPr>
              <a:t>Bounded Waiting</a:t>
            </a:r>
            <a:r>
              <a:rPr lang="en-US" altLang="en-US"/>
              <a:t> -  A bound must exist on the number of times that other processes are allowed to enter their critical sections after a process has made a request to enter its critical section and before that request is granted</a:t>
            </a:r>
          </a:p>
          <a:p>
            <a:pPr lvl="1">
              <a:buSzPct val="125000"/>
              <a:buFont typeface="Wingdings 2" pitchFamily="2" charset="2"/>
              <a:buChar char=""/>
            </a:pPr>
            <a:r>
              <a:rPr lang="en-US" altLang="en-US"/>
              <a:t>Assume that each process executes at a nonzero speed </a:t>
            </a:r>
          </a:p>
          <a:p>
            <a:pPr lvl="1">
              <a:buSzPct val="125000"/>
              <a:buFont typeface="Wingdings 2" pitchFamily="2" charset="2"/>
              <a:buChar char=""/>
            </a:pPr>
            <a:r>
              <a:rPr lang="en-US" altLang="en-US"/>
              <a:t>No assumption concerning relative speed of the </a:t>
            </a:r>
            <a:r>
              <a:rPr lang="en-US" altLang="en-US">
                <a:solidFill>
                  <a:srgbClr val="0000FF"/>
                </a:solidFill>
              </a:rPr>
              <a:t>N</a:t>
            </a:r>
            <a:r>
              <a:rPr lang="en-US" altLang="en-US"/>
              <a:t> processes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A81B039-747D-2E48-8E3D-3461AA2A3931}"/>
                  </a:ext>
                </a:extLst>
              </p14:cNvPr>
              <p14:cNvContentPartPr/>
              <p14:nvPr/>
            </p14:nvContentPartPr>
            <p14:xfrm>
              <a:off x="2777586" y="831465"/>
              <a:ext cx="1766520" cy="25920"/>
            </p14:xfrm>
          </p:contentPart>
        </mc:Choice>
        <mc:Fallback xmlns="">
          <p:pic>
            <p:nvPicPr>
              <p:cNvPr id="5" name="Ink 4">
                <a:extLst>
                  <a:ext uri="{FF2B5EF4-FFF2-40B4-BE49-F238E27FC236}">
                    <a16:creationId xmlns:a16="http://schemas.microsoft.com/office/drawing/2014/main" id="{FA81B039-747D-2E48-8E3D-3461AA2A3931}"/>
                  </a:ext>
                </a:extLst>
              </p:cNvPr>
              <p:cNvPicPr/>
              <p:nvPr/>
            </p:nvPicPr>
            <p:blipFill>
              <a:blip r:embed="rId9"/>
              <a:stretch>
                <a:fillRect/>
              </a:stretch>
            </p:blipFill>
            <p:spPr>
              <a:xfrm>
                <a:off x="2768946" y="822825"/>
                <a:ext cx="1784160" cy="435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574898A-4F00-BF4A-9E6D-290BC807D4DF}"/>
              </a:ext>
            </a:extLst>
          </p:cNvPr>
          <p:cNvSpPr>
            <a:spLocks noGrp="1" noChangeArrowheads="1"/>
          </p:cNvSpPr>
          <p:nvPr>
            <p:ph type="title"/>
          </p:nvPr>
        </p:nvSpPr>
        <p:spPr/>
        <p:txBody>
          <a:bodyPr/>
          <a:lstStyle/>
          <a:p>
            <a:pPr>
              <a:defRPr/>
            </a:pPr>
            <a:r>
              <a:rPr lang="en-US"/>
              <a:t>Synchronization Hardware</a:t>
            </a:r>
          </a:p>
        </p:txBody>
      </p:sp>
      <p:sp>
        <p:nvSpPr>
          <p:cNvPr id="11266" name="Rectangle 3">
            <a:extLst>
              <a:ext uri="{FF2B5EF4-FFF2-40B4-BE49-F238E27FC236}">
                <a16:creationId xmlns:a16="http://schemas.microsoft.com/office/drawing/2014/main" id="{05D0D6C3-CF61-D543-9087-B2398155CCA0}"/>
              </a:ext>
            </a:extLst>
          </p:cNvPr>
          <p:cNvSpPr>
            <a:spLocks noGrp="1" noChangeArrowheads="1"/>
          </p:cNvSpPr>
          <p:nvPr>
            <p:ph type="body" idx="1"/>
          </p:nvPr>
        </p:nvSpPr>
        <p:spPr>
          <a:xfrm>
            <a:off x="827088" y="1282700"/>
            <a:ext cx="6618287" cy="4376738"/>
          </a:xfrm>
        </p:spPr>
        <p:txBody>
          <a:bodyPr/>
          <a:lstStyle/>
          <a:p>
            <a:pPr>
              <a:lnSpc>
                <a:spcPct val="90000"/>
              </a:lnSpc>
              <a:tabLst>
                <a:tab pos="744538" algn="l"/>
                <a:tab pos="1025525" algn="l"/>
                <a:tab pos="1260475" algn="l"/>
              </a:tabLst>
            </a:pPr>
            <a:r>
              <a:rPr lang="en-US" altLang="en-US" dirty="0"/>
              <a:t>Many systems provide hardware support for critical section code</a:t>
            </a:r>
          </a:p>
          <a:p>
            <a:pPr>
              <a:lnSpc>
                <a:spcPct val="90000"/>
              </a:lnSpc>
              <a:tabLst>
                <a:tab pos="744538" algn="l"/>
                <a:tab pos="1025525" algn="l"/>
                <a:tab pos="1260475" algn="l"/>
              </a:tabLst>
            </a:pPr>
            <a:r>
              <a:rPr lang="en-US" altLang="en-US" dirty="0"/>
              <a:t>Uniprocessors – could disable interrupts</a:t>
            </a:r>
          </a:p>
          <a:p>
            <a:pPr lvl="1">
              <a:lnSpc>
                <a:spcPct val="90000"/>
              </a:lnSpc>
              <a:tabLst>
                <a:tab pos="744538" algn="l"/>
                <a:tab pos="1025525" algn="l"/>
                <a:tab pos="1260475" algn="l"/>
              </a:tabLst>
            </a:pPr>
            <a:r>
              <a:rPr lang="en-US" altLang="en-US" dirty="0"/>
              <a:t>Currently running code would execute without preemption</a:t>
            </a:r>
          </a:p>
          <a:p>
            <a:pPr lvl="1">
              <a:lnSpc>
                <a:spcPct val="90000"/>
              </a:lnSpc>
              <a:tabLst>
                <a:tab pos="744538" algn="l"/>
                <a:tab pos="1025525" algn="l"/>
                <a:tab pos="1260475" algn="l"/>
              </a:tabLst>
            </a:pPr>
            <a:r>
              <a:rPr lang="en-US" altLang="en-US" dirty="0"/>
              <a:t>Generally too inefficient on multiprocessor systems</a:t>
            </a:r>
          </a:p>
          <a:p>
            <a:pPr lvl="2">
              <a:lnSpc>
                <a:spcPct val="90000"/>
              </a:lnSpc>
              <a:tabLst>
                <a:tab pos="744538" algn="l"/>
                <a:tab pos="1025525" algn="l"/>
                <a:tab pos="1260475" algn="l"/>
              </a:tabLst>
            </a:pPr>
            <a:r>
              <a:rPr lang="en-US" altLang="en-US" dirty="0"/>
              <a:t>Operating systems using this not broadly scalable</a:t>
            </a:r>
          </a:p>
          <a:p>
            <a:pPr>
              <a:lnSpc>
                <a:spcPct val="90000"/>
              </a:lnSpc>
              <a:tabLst>
                <a:tab pos="744538" algn="l"/>
                <a:tab pos="1025525" algn="l"/>
                <a:tab pos="1260475" algn="l"/>
              </a:tabLst>
            </a:pPr>
            <a:r>
              <a:rPr lang="en-US" altLang="en-US" dirty="0"/>
              <a:t>Modern machines provide special atomic hardware instructions</a:t>
            </a:r>
          </a:p>
          <a:p>
            <a:pPr lvl="2">
              <a:lnSpc>
                <a:spcPct val="90000"/>
              </a:lnSpc>
              <a:tabLst>
                <a:tab pos="744538" algn="l"/>
                <a:tab pos="1025525" algn="l"/>
                <a:tab pos="1260475" algn="l"/>
              </a:tabLst>
            </a:pPr>
            <a:r>
              <a:rPr lang="en-US" altLang="en-US" sz="2200" b="1" dirty="0">
                <a:solidFill>
                  <a:schemeClr val="tx2"/>
                </a:solidFill>
              </a:rPr>
              <a:t>Atomic = non-</a:t>
            </a:r>
            <a:r>
              <a:rPr lang="en-US" altLang="en-US" sz="2200" b="1" dirty="0" err="1">
                <a:solidFill>
                  <a:schemeClr val="tx2"/>
                </a:solidFill>
              </a:rPr>
              <a:t>interruptable</a:t>
            </a:r>
            <a:endParaRPr lang="en-US" altLang="en-US" sz="2200" b="1" dirty="0">
              <a:solidFill>
                <a:schemeClr val="tx2"/>
              </a:solidFill>
            </a:endParaRPr>
          </a:p>
          <a:p>
            <a:pPr lvl="1">
              <a:lnSpc>
                <a:spcPct val="90000"/>
              </a:lnSpc>
              <a:tabLst>
                <a:tab pos="744538" algn="l"/>
                <a:tab pos="1025525" algn="l"/>
                <a:tab pos="1260475" algn="l"/>
              </a:tabLst>
            </a:pPr>
            <a:r>
              <a:rPr lang="en-US" altLang="en-US" dirty="0"/>
              <a:t>Either test memory word and set value – </a:t>
            </a:r>
            <a:r>
              <a:rPr lang="en-US" altLang="en-US" dirty="0" err="1"/>
              <a:t>TestAndSet</a:t>
            </a:r>
            <a:r>
              <a:rPr lang="en-US" altLang="en-US" dirty="0"/>
              <a:t> ()</a:t>
            </a:r>
          </a:p>
          <a:p>
            <a:pPr lvl="1">
              <a:lnSpc>
                <a:spcPct val="90000"/>
              </a:lnSpc>
              <a:tabLst>
                <a:tab pos="744538" algn="l"/>
                <a:tab pos="1025525" algn="l"/>
                <a:tab pos="1260475" algn="l"/>
              </a:tabLst>
            </a:pPr>
            <a:r>
              <a:rPr lang="en-US" altLang="en-US" dirty="0"/>
              <a:t>Or swap contents of two memory words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C9AC1B9-B65F-3C4F-9091-2E53B595A750}"/>
                  </a:ext>
                </a:extLst>
              </p14:cNvPr>
              <p14:cNvContentPartPr/>
              <p14:nvPr/>
            </p14:nvContentPartPr>
            <p14:xfrm>
              <a:off x="2179266" y="729225"/>
              <a:ext cx="3317760" cy="25920"/>
            </p14:xfrm>
          </p:contentPart>
        </mc:Choice>
        <mc:Fallback xmlns="">
          <p:pic>
            <p:nvPicPr>
              <p:cNvPr id="2" name="Ink 1">
                <a:extLst>
                  <a:ext uri="{FF2B5EF4-FFF2-40B4-BE49-F238E27FC236}">
                    <a16:creationId xmlns:a16="http://schemas.microsoft.com/office/drawing/2014/main" id="{DC9AC1B9-B65F-3C4F-9091-2E53B595A750}"/>
                  </a:ext>
                </a:extLst>
              </p:cNvPr>
              <p:cNvPicPr/>
              <p:nvPr/>
            </p:nvPicPr>
            <p:blipFill>
              <a:blip r:embed="rId3"/>
              <a:stretch>
                <a:fillRect/>
              </a:stretch>
            </p:blipFill>
            <p:spPr>
              <a:xfrm>
                <a:off x="2170626" y="720225"/>
                <a:ext cx="3335400" cy="435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a:extLst>
              <a:ext uri="{FF2B5EF4-FFF2-40B4-BE49-F238E27FC236}">
                <a16:creationId xmlns:a16="http://schemas.microsoft.com/office/drawing/2014/main" id="{A0CB51EA-7C8F-FD46-A148-E113A6D78B86}"/>
              </a:ext>
            </a:extLst>
          </p:cNvPr>
          <p:cNvSpPr>
            <a:spLocks noChangeArrowheads="1"/>
          </p:cNvSpPr>
          <p:nvPr/>
        </p:nvSpPr>
        <p:spPr bwMode="auto">
          <a:xfrm>
            <a:off x="668338" y="4252913"/>
            <a:ext cx="7764462" cy="11906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defRPr>
            </a:lvl3pPr>
            <a:lvl4pPr marL="1600200" indent="-228600">
              <a:spcBef>
                <a:spcPct val="35000"/>
              </a:spcBef>
              <a:buClr>
                <a:schemeClr val="hlink"/>
              </a:buClr>
              <a:buSzPct val="75000"/>
              <a:buChar char="–"/>
              <a:defRPr kumimoji="1">
                <a:solidFill>
                  <a:schemeClr val="tx1"/>
                </a:solidFill>
                <a:latin typeface="Helvetica" pitchFamily="2" charset="0"/>
              </a:defRPr>
            </a:lvl4pPr>
            <a:lvl5pPr marL="2057400" indent="-228600">
              <a:spcBef>
                <a:spcPct val="35000"/>
              </a:spcBef>
              <a:buClr>
                <a:srgbClr val="FF0066"/>
              </a:buClr>
              <a:buSzPct val="75000"/>
              <a:buChar char="»"/>
              <a:defRPr kumimoji="1">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defRPr>
            </a:lvl9pPr>
          </a:lstStyle>
          <a:p>
            <a:pPr>
              <a:spcBef>
                <a:spcPct val="0"/>
              </a:spcBef>
              <a:buClrTx/>
              <a:buSzTx/>
              <a:buFontTx/>
              <a:buNone/>
            </a:pPr>
            <a:endParaRPr kumimoji="0" lang="en-US" altLang="en-US"/>
          </a:p>
        </p:txBody>
      </p:sp>
      <p:sp>
        <p:nvSpPr>
          <p:cNvPr id="245762" name="Rectangle 2">
            <a:extLst>
              <a:ext uri="{FF2B5EF4-FFF2-40B4-BE49-F238E27FC236}">
                <a16:creationId xmlns:a16="http://schemas.microsoft.com/office/drawing/2014/main" id="{1A644977-25D3-A44E-9C8D-360B05B998FE}"/>
              </a:ext>
            </a:extLst>
          </p:cNvPr>
          <p:cNvSpPr>
            <a:spLocks noGrp="1" noChangeArrowheads="1"/>
          </p:cNvSpPr>
          <p:nvPr>
            <p:ph type="title"/>
          </p:nvPr>
        </p:nvSpPr>
        <p:spPr/>
        <p:txBody>
          <a:bodyPr/>
          <a:lstStyle/>
          <a:p>
            <a:pPr>
              <a:defRPr/>
            </a:pPr>
            <a:r>
              <a:rPr lang="en-US" dirty="0" err="1"/>
              <a:t>TestAndSet</a:t>
            </a:r>
            <a:r>
              <a:rPr lang="en-US" dirty="0"/>
              <a:t> Instruction </a:t>
            </a:r>
          </a:p>
        </p:txBody>
      </p:sp>
      <p:sp>
        <p:nvSpPr>
          <p:cNvPr id="12291" name="Rectangle 3">
            <a:extLst>
              <a:ext uri="{FF2B5EF4-FFF2-40B4-BE49-F238E27FC236}">
                <a16:creationId xmlns:a16="http://schemas.microsoft.com/office/drawing/2014/main" id="{D5A491C5-6C3E-FA4E-81AC-010D75E6422D}"/>
              </a:ext>
            </a:extLst>
          </p:cNvPr>
          <p:cNvSpPr>
            <a:spLocks noGrp="1" noChangeArrowheads="1"/>
          </p:cNvSpPr>
          <p:nvPr>
            <p:ph type="body" idx="1"/>
          </p:nvPr>
        </p:nvSpPr>
        <p:spPr>
          <a:xfrm>
            <a:off x="827088" y="1282700"/>
            <a:ext cx="7083425" cy="4376738"/>
          </a:xfrm>
        </p:spPr>
        <p:txBody>
          <a:bodyPr/>
          <a:lstStyle/>
          <a:p>
            <a:pPr>
              <a:lnSpc>
                <a:spcPct val="90000"/>
              </a:lnSpc>
              <a:tabLst>
                <a:tab pos="744538" algn="l"/>
                <a:tab pos="1025525" algn="l"/>
                <a:tab pos="1260475" algn="l"/>
              </a:tabLst>
            </a:pPr>
            <a:r>
              <a:rPr lang="en-US" altLang="en-US" dirty="0"/>
              <a:t>Definition:</a:t>
            </a:r>
          </a:p>
          <a:p>
            <a:pPr>
              <a:lnSpc>
                <a:spcPct val="90000"/>
              </a:lnSpc>
              <a:tabLst>
                <a:tab pos="744538" algn="l"/>
                <a:tab pos="1025525" algn="l"/>
                <a:tab pos="1260475" algn="l"/>
              </a:tabLst>
            </a:pPr>
            <a:endParaRPr lang="en-US" altLang="en-US" dirty="0"/>
          </a:p>
          <a:p>
            <a:pPr>
              <a:lnSpc>
                <a:spcPct val="90000"/>
              </a:lnSpc>
              <a:buFont typeface="Monotype Sorts" pitchFamily="2" charset="2"/>
              <a:buNone/>
              <a:tabLst>
                <a:tab pos="744538" algn="l"/>
                <a:tab pos="1025525" algn="l"/>
                <a:tab pos="1260475" algn="l"/>
              </a:tabLst>
            </a:pPr>
            <a:r>
              <a:rPr lang="en-US" altLang="en-US" dirty="0"/>
              <a:t>         </a:t>
            </a:r>
            <a:r>
              <a:rPr lang="en-US" altLang="en-US" dirty="0" err="1"/>
              <a:t>boolean</a:t>
            </a:r>
            <a:r>
              <a:rPr lang="en-US" altLang="en-US" dirty="0"/>
              <a:t> </a:t>
            </a:r>
            <a:r>
              <a:rPr lang="en-US" altLang="en-US" dirty="0" err="1"/>
              <a:t>TestAndSet</a:t>
            </a:r>
            <a:r>
              <a:rPr lang="en-US" altLang="en-US" dirty="0"/>
              <a:t> (</a:t>
            </a:r>
            <a:r>
              <a:rPr lang="en-US" altLang="en-US" dirty="0" err="1"/>
              <a:t>boolean</a:t>
            </a:r>
            <a:r>
              <a:rPr lang="en-US" altLang="en-US" dirty="0"/>
              <a:t> *target)</a:t>
            </a:r>
          </a:p>
          <a:p>
            <a:pPr>
              <a:lnSpc>
                <a:spcPct val="90000"/>
              </a:lnSpc>
              <a:buFont typeface="Monotype Sorts" pitchFamily="2" charset="2"/>
              <a:buNone/>
              <a:tabLst>
                <a:tab pos="744538" algn="l"/>
                <a:tab pos="1025525" algn="l"/>
                <a:tab pos="1260475" algn="l"/>
              </a:tabLst>
            </a:pPr>
            <a:r>
              <a:rPr lang="en-US" altLang="en-US" dirty="0"/>
              <a:t>          {</a:t>
            </a:r>
          </a:p>
          <a:p>
            <a:pPr>
              <a:lnSpc>
                <a:spcPct val="90000"/>
              </a:lnSpc>
              <a:buFont typeface="Monotype Sorts" pitchFamily="2" charset="2"/>
              <a:buNone/>
              <a:tabLst>
                <a:tab pos="744538" algn="l"/>
                <a:tab pos="1025525" algn="l"/>
                <a:tab pos="1260475" algn="l"/>
              </a:tabLst>
            </a:pPr>
            <a:r>
              <a:rPr lang="en-US" altLang="en-US" dirty="0"/>
              <a:t>               </a:t>
            </a:r>
            <a:r>
              <a:rPr lang="en-US" altLang="en-US" dirty="0" err="1"/>
              <a:t>boolean</a:t>
            </a:r>
            <a:r>
              <a:rPr lang="en-US" altLang="en-US" dirty="0"/>
              <a:t> </a:t>
            </a:r>
            <a:r>
              <a:rPr lang="en-US" altLang="en-US" dirty="0" err="1"/>
              <a:t>rv</a:t>
            </a:r>
            <a:r>
              <a:rPr lang="en-US" altLang="en-US" dirty="0"/>
              <a:t> = *target;</a:t>
            </a:r>
          </a:p>
          <a:p>
            <a:pPr>
              <a:lnSpc>
                <a:spcPct val="90000"/>
              </a:lnSpc>
              <a:buFont typeface="Monotype Sorts" pitchFamily="2" charset="2"/>
              <a:buNone/>
              <a:tabLst>
                <a:tab pos="744538" algn="l"/>
                <a:tab pos="1025525" algn="l"/>
                <a:tab pos="1260475" algn="l"/>
              </a:tabLst>
            </a:pPr>
            <a:r>
              <a:rPr lang="en-US" altLang="en-US" dirty="0"/>
              <a:t>               *target = TRUE;</a:t>
            </a:r>
          </a:p>
          <a:p>
            <a:pPr>
              <a:lnSpc>
                <a:spcPct val="90000"/>
              </a:lnSpc>
              <a:buFont typeface="Monotype Sorts" pitchFamily="2" charset="2"/>
              <a:buNone/>
              <a:tabLst>
                <a:tab pos="744538" algn="l"/>
                <a:tab pos="1025525" algn="l"/>
                <a:tab pos="1260475" algn="l"/>
              </a:tabLst>
            </a:pPr>
            <a:r>
              <a:rPr lang="en-US" altLang="en-US" dirty="0"/>
              <a:t>               return </a:t>
            </a:r>
            <a:r>
              <a:rPr lang="en-US" altLang="en-US" dirty="0" err="1"/>
              <a:t>rv</a:t>
            </a:r>
            <a:r>
              <a:rPr lang="en-US" altLang="en-US" dirty="0"/>
              <a:t>:</a:t>
            </a:r>
          </a:p>
          <a:p>
            <a:pPr>
              <a:lnSpc>
                <a:spcPct val="90000"/>
              </a:lnSpc>
              <a:buFont typeface="Monotype Sorts" pitchFamily="2" charset="2"/>
              <a:buNone/>
              <a:tabLst>
                <a:tab pos="744538" algn="l"/>
                <a:tab pos="1025525" algn="l"/>
                <a:tab pos="1260475" algn="l"/>
              </a:tabLst>
            </a:pPr>
            <a:r>
              <a:rPr lang="en-US" altLang="en-US" dirty="0"/>
              <a:t>          }</a:t>
            </a:r>
          </a:p>
          <a:p>
            <a:pPr>
              <a:lnSpc>
                <a:spcPct val="90000"/>
              </a:lnSpc>
              <a:buFont typeface="Monotype Sorts" pitchFamily="2" charset="2"/>
              <a:buNone/>
              <a:tabLst>
                <a:tab pos="744538" algn="l"/>
                <a:tab pos="1025525" algn="l"/>
                <a:tab pos="1260475" algn="l"/>
              </a:tabLst>
            </a:pPr>
            <a:endParaRPr lang="en-US" altLang="en-US" dirty="0"/>
          </a:p>
          <a:p>
            <a:pPr>
              <a:lnSpc>
                <a:spcPct val="90000"/>
              </a:lnSpc>
              <a:buFont typeface="Monotype Sorts" pitchFamily="2" charset="2"/>
              <a:buNone/>
              <a:tabLst>
                <a:tab pos="744538" algn="l"/>
                <a:tab pos="1025525" algn="l"/>
                <a:tab pos="1260475" algn="l"/>
              </a:tabLst>
            </a:pPr>
            <a:r>
              <a:rPr lang="en-US" altLang="en-US" dirty="0"/>
              <a:t>If *target = TRUE  - &gt;  </a:t>
            </a:r>
            <a:r>
              <a:rPr lang="en-US" altLang="en-US" dirty="0" err="1"/>
              <a:t>TestAndSet</a:t>
            </a:r>
            <a:r>
              <a:rPr lang="en-US" altLang="en-US" dirty="0"/>
              <a:t> = TRUE; *target = TRUE</a:t>
            </a:r>
          </a:p>
          <a:p>
            <a:pPr>
              <a:lnSpc>
                <a:spcPct val="90000"/>
              </a:lnSpc>
              <a:buFont typeface="Monotype Sorts" pitchFamily="2" charset="2"/>
              <a:buNone/>
              <a:tabLst>
                <a:tab pos="744538" algn="l"/>
                <a:tab pos="1025525" algn="l"/>
                <a:tab pos="1260475" algn="l"/>
              </a:tabLst>
            </a:pPr>
            <a:r>
              <a:rPr lang="en-US" altLang="en-US" dirty="0"/>
              <a:t>If *target = FALSE  - &gt; </a:t>
            </a:r>
            <a:r>
              <a:rPr lang="en-US" altLang="en-US" dirty="0" err="1"/>
              <a:t>TestAndSet</a:t>
            </a:r>
            <a:r>
              <a:rPr lang="en-US" altLang="en-US" dirty="0"/>
              <a:t> = FALSE; *target = TRUE</a:t>
            </a:r>
          </a:p>
          <a:p>
            <a:pPr>
              <a:lnSpc>
                <a:spcPct val="90000"/>
              </a:lnSpc>
              <a:buFont typeface="Monotype Sorts" pitchFamily="2" charset="2"/>
              <a:buNone/>
              <a:tabLst>
                <a:tab pos="744538" algn="l"/>
                <a:tab pos="1025525" algn="l"/>
                <a:tab pos="1260475" algn="l"/>
              </a:tabLst>
            </a:pPr>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16958</TotalTime>
  <Words>2972</Words>
  <Application>Microsoft Office PowerPoint</Application>
  <PresentationFormat>On-screen Show (4:3)</PresentationFormat>
  <Paragraphs>441</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os-8</vt:lpstr>
      <vt:lpstr>Chapter 6:  Synchronization Tools</vt:lpstr>
      <vt:lpstr>Process Synchronization</vt:lpstr>
      <vt:lpstr>Background</vt:lpstr>
      <vt:lpstr>Producer </vt:lpstr>
      <vt:lpstr>Race Condition</vt:lpstr>
      <vt:lpstr>Critical Section Problem</vt:lpstr>
      <vt:lpstr>Solution to Critical-Section Problem</vt:lpstr>
      <vt:lpstr>Synchronization Hardware</vt:lpstr>
      <vt:lpstr>TestAndSet Instruction </vt:lpstr>
      <vt:lpstr>Solution Using test_and_set()</vt:lpstr>
      <vt:lpstr>PowerPoint Presentation</vt:lpstr>
      <vt:lpstr>Bounded Waiting with TestAndSet</vt:lpstr>
      <vt:lpstr>Swap  Instruction</vt:lpstr>
      <vt:lpstr>Semaphore</vt:lpstr>
      <vt:lpstr>Semaphore as General Synchronization Tool</vt:lpstr>
      <vt:lpstr>Semaphore Implementation</vt:lpstr>
      <vt:lpstr>Semaphore Implementation with no Busy waiting </vt:lpstr>
      <vt:lpstr>Semaphore Implementation with no Busy waiting (Cont.)</vt:lpstr>
      <vt:lpstr>Liveness</vt:lpstr>
      <vt:lpstr>Deadlock and Starvation</vt:lpstr>
      <vt:lpstr>Classical Problems of Synchronization</vt:lpstr>
      <vt:lpstr>Bounded Buffer Problem</vt:lpstr>
      <vt:lpstr>Readers-Writers Problem</vt:lpstr>
      <vt:lpstr>Readers-Writers Problem (Cont.)</vt:lpstr>
      <vt:lpstr>Dining-Philosophers Problem</vt:lpstr>
      <vt:lpstr>Dining-Philosophers Problem (Cont.)</vt:lpstr>
      <vt:lpstr>Problems with Semaphores</vt:lpstr>
      <vt:lpstr>Monitors</vt:lpstr>
      <vt:lpstr>Condition Variables</vt:lpstr>
      <vt:lpstr>Solution to Dining Philosophers</vt:lpstr>
      <vt:lpstr>Synchronization Examples</vt:lpstr>
      <vt:lpstr>Windows XP Synchronization</vt:lpstr>
      <vt:lpstr>Linux Synchronization</vt:lpstr>
      <vt:lpstr>Android Synchronization</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Prof. XUE Chun Jason</cp:lastModifiedBy>
  <cp:revision>381</cp:revision>
  <cp:lastPrinted>2020-11-04T14:30:39Z</cp:lastPrinted>
  <dcterms:created xsi:type="dcterms:W3CDTF">2011-01-13T23:43:38Z</dcterms:created>
  <dcterms:modified xsi:type="dcterms:W3CDTF">2023-10-15T09:33:17Z</dcterms:modified>
</cp:coreProperties>
</file>