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331" r:id="rId2"/>
    <p:sldId id="332" r:id="rId3"/>
    <p:sldId id="333" r:id="rId4"/>
    <p:sldId id="265" r:id="rId5"/>
    <p:sldId id="266" r:id="rId6"/>
    <p:sldId id="334" r:id="rId7"/>
    <p:sldId id="335" r:id="rId8"/>
    <p:sldId id="337" r:id="rId9"/>
    <p:sldId id="381" r:id="rId10"/>
    <p:sldId id="340" r:id="rId11"/>
    <p:sldId id="341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260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94600"/>
  </p:normalViewPr>
  <p:slideViewPr>
    <p:cSldViewPr snapToGrid="0">
      <p:cViewPr varScale="1">
        <p:scale>
          <a:sx n="130" d="100"/>
          <a:sy n="130" d="100"/>
        </p:scale>
        <p:origin x="512" y="1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47" y="1522413"/>
            <a:ext cx="2852329" cy="364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35C64F9-5C6A-BE54-5195-6CA5C0FF0D67}"/>
              </a:ext>
            </a:extLst>
          </p:cNvPr>
          <p:cNvSpPr txBox="1">
            <a:spLocks noChangeArrowheads="1"/>
          </p:cNvSpPr>
          <p:nvPr/>
        </p:nvSpPr>
        <p:spPr>
          <a:xfrm>
            <a:off x="791615" y="1522413"/>
            <a:ext cx="3128743" cy="44005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/>
              <a:t>If graph contains no cycles </a:t>
            </a:r>
            <a:r>
              <a:rPr lang="en-US" altLang="en-US" kern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kern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kern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kern="0">
                <a:sym typeface="Symbol" panose="05050102010706020507" pitchFamily="18" charset="2"/>
              </a:rPr>
              <a:t>if several instances per resource type, possibility of deadlock</a:t>
            </a:r>
            <a:endParaRPr lang="en-US" altLang="en-US" kern="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705508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C1EFB93-5131-8B42-AAD8-E4589BFD1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1442216"/>
            <a:ext cx="4276725" cy="457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B0F0"/>
                </a:solidFill>
              </a:rPr>
              <a:t>Resource-Allocation Graph For Deadlock Avoidance</a:t>
            </a:r>
          </a:p>
        </p:txBody>
      </p:sp>
      <p:pic>
        <p:nvPicPr>
          <p:cNvPr id="21506" name="Picture 6">
            <a:extLst>
              <a:ext uri="{FF2B5EF4-FFF2-40B4-BE49-F238E27FC236}">
                <a16:creationId xmlns:a16="http://schemas.microsoft.com/office/drawing/2014/main" id="{E799AA1D-EB88-F79F-B743-413AE291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3" t="607" r="13803" b="2141"/>
          <a:stretch>
            <a:fillRect/>
          </a:stretch>
        </p:blipFill>
        <p:spPr bwMode="auto">
          <a:xfrm>
            <a:off x="872604" y="2075126"/>
            <a:ext cx="2522975" cy="25592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3" name="Rectangle 7">
            <a:extLst>
              <a:ext uri="{FF2B5EF4-FFF2-40B4-BE49-F238E27FC236}">
                <a16:creationId xmlns:a16="http://schemas.microsoft.com/office/drawing/2014/main" id="{647C5D4F-0E18-EB41-BC51-51161004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28" y="1494439"/>
            <a:ext cx="46455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kumimoji="1"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Unsafe State In Resource-Allocation Graph</a:t>
            </a:r>
          </a:p>
        </p:txBody>
      </p:sp>
      <p:pic>
        <p:nvPicPr>
          <p:cNvPr id="21508" name="Picture 8">
            <a:extLst>
              <a:ext uri="{FF2B5EF4-FFF2-40B4-BE49-F238E27FC236}">
                <a16:creationId xmlns:a16="http://schemas.microsoft.com/office/drawing/2014/main" id="{1823E579-56E6-B8BA-39E7-A0E7148B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t="1407" r="13721" b="851"/>
          <a:stretch>
            <a:fillRect/>
          </a:stretch>
        </p:blipFill>
        <p:spPr bwMode="auto">
          <a:xfrm>
            <a:off x="5107536" y="2075126"/>
            <a:ext cx="2522974" cy="254124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9CE6AA6-D657-7638-3930-00C99C2E57B2}"/>
              </a:ext>
            </a:extLst>
          </p:cNvPr>
          <p:cNvSpPr txBox="1">
            <a:spLocks noChangeArrowheads="1"/>
          </p:cNvSpPr>
          <p:nvPr/>
        </p:nvSpPr>
        <p:spPr>
          <a:xfrm>
            <a:off x="825015" y="5033963"/>
            <a:ext cx="6805495" cy="87479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/>
              <a:t>Suppose that thread</a:t>
            </a:r>
            <a:r>
              <a:rPr lang="en-US" altLang="en-US" i="1" kern="0"/>
              <a:t> T</a:t>
            </a:r>
            <a:r>
              <a:rPr lang="en-US" altLang="en-US" i="1" kern="0" baseline="-25000"/>
              <a:t>i</a:t>
            </a:r>
            <a:r>
              <a:rPr lang="en-US" altLang="en-US" kern="0"/>
              <a:t> requests a resource </a:t>
            </a:r>
            <a:r>
              <a:rPr lang="en-US" altLang="en-US" i="1" kern="0">
                <a:sym typeface="Symbol" panose="05050102010706020507" pitchFamily="18" charset="2"/>
              </a:rPr>
              <a:t>R</a:t>
            </a:r>
            <a:r>
              <a:rPr lang="en-US" altLang="en-US" i="1" kern="0" baseline="-25000">
                <a:sym typeface="Symbol" panose="05050102010706020507" pitchFamily="18" charset="2"/>
              </a:rPr>
              <a:t>j</a:t>
            </a:r>
          </a:p>
          <a:p>
            <a:r>
              <a:rPr lang="en-US" altLang="en-US" kern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  <a:endParaRPr lang="en-US" altLang="en-US" kern="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86694" y="1158875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4FC19C6-B430-B14A-B94C-0871DEED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Deadlock Problem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829EB34A-6ED0-9C5E-50C0-4AAE75FF6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1163637"/>
            <a:ext cx="7727950" cy="4530725"/>
          </a:xfrm>
        </p:spPr>
        <p:txBody>
          <a:bodyPr/>
          <a:lstStyle/>
          <a:p>
            <a:r>
              <a:rPr lang="en-US" altLang="en-US" dirty="0"/>
              <a:t>A set of blocked processes each holding a resource and waiting to acquire a resource held by another process in the set.</a:t>
            </a:r>
          </a:p>
          <a:p>
            <a:pPr>
              <a:buSzPct val="85000"/>
            </a:pPr>
            <a:r>
              <a:rPr lang="en-US" altLang="en-US" dirty="0"/>
              <a:t>Example </a:t>
            </a:r>
          </a:p>
          <a:p>
            <a:pPr lvl="1"/>
            <a:r>
              <a:rPr lang="en-US" altLang="en-US" dirty="0"/>
              <a:t>System has 2 tape drives.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 each hold one tape drive and each needs another one.</a:t>
            </a:r>
          </a:p>
          <a:p>
            <a:pPr>
              <a:buSzPct val="85000"/>
            </a:pPr>
            <a:r>
              <a:rPr lang="en-US" altLang="en-US" dirty="0"/>
              <a:t>Example </a:t>
            </a:r>
          </a:p>
          <a:p>
            <a:pPr lvl="1"/>
            <a:r>
              <a:rPr lang="en-US" altLang="en-US" dirty="0"/>
              <a:t>semaphores </a:t>
            </a:r>
            <a:r>
              <a:rPr lang="en-US" altLang="en-US" i="1" dirty="0"/>
              <a:t>A</a:t>
            </a:r>
            <a:r>
              <a:rPr lang="en-US" altLang="en-US" dirty="0"/>
              <a:t> and</a:t>
            </a:r>
            <a:r>
              <a:rPr lang="en-US" altLang="en-US" i="1" dirty="0"/>
              <a:t> B</a:t>
            </a:r>
            <a:r>
              <a:rPr lang="en-US" altLang="en-US" dirty="0"/>
              <a:t>, initialized to 1</a:t>
            </a:r>
            <a:endParaRPr lang="en-US" altLang="en-US" sz="2800" dirty="0"/>
          </a:p>
          <a:p>
            <a:pPr lvl="4"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	  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lvl="4">
              <a:buFontTx/>
              <a:buNone/>
            </a:pPr>
            <a:r>
              <a:rPr lang="en-US" altLang="en-US" i="1" dirty="0"/>
              <a:t>wait (A);		wait(B)</a:t>
            </a:r>
          </a:p>
          <a:p>
            <a:pPr lvl="4">
              <a:buFontTx/>
              <a:buNone/>
            </a:pPr>
            <a:r>
              <a:rPr lang="en-US" altLang="en-US" i="1" dirty="0"/>
              <a:t>wait (B);		wait(A)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F5198AF-6EA6-984B-98BB-00822CF65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Bridge Crossing Example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AC23CA31-B801-796C-C62E-F6135AB63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2713" y="3341688"/>
            <a:ext cx="6584950" cy="2590800"/>
          </a:xfrm>
        </p:spPr>
        <p:txBody>
          <a:bodyPr/>
          <a:lstStyle/>
          <a:p>
            <a:r>
              <a:rPr lang="en-US" altLang="en-US"/>
              <a:t>Traffic only in one direction.</a:t>
            </a:r>
          </a:p>
          <a:p>
            <a:r>
              <a:rPr lang="en-US" altLang="en-US"/>
              <a:t>Each section of a bridge can be viewed as a resource.</a:t>
            </a:r>
          </a:p>
          <a:p>
            <a:r>
              <a:rPr lang="en-US" altLang="en-US"/>
              <a:t>If a deadlock occurs, it can be resolved if one car backs up (preempt resources and rollback).</a:t>
            </a:r>
          </a:p>
          <a:p>
            <a:r>
              <a:rPr lang="en-US" altLang="en-US"/>
              <a:t>Several cars may have to be backed up if a deadlock occurs.</a:t>
            </a:r>
          </a:p>
          <a:p>
            <a:r>
              <a:rPr lang="en-US" altLang="en-US"/>
              <a:t>Starvation is possible.</a:t>
            </a:r>
          </a:p>
        </p:txBody>
      </p:sp>
      <p:grpSp>
        <p:nvGrpSpPr>
          <p:cNvPr id="8195" name="Group 35">
            <a:extLst>
              <a:ext uri="{FF2B5EF4-FFF2-40B4-BE49-F238E27FC236}">
                <a16:creationId xmlns:a16="http://schemas.microsoft.com/office/drawing/2014/main" id="{9A33D9EA-DD41-61D2-11DF-4259129B4996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8196" name="Group 11">
              <a:extLst>
                <a:ext uri="{FF2B5EF4-FFF2-40B4-BE49-F238E27FC236}">
                  <a16:creationId xmlns:a16="http://schemas.microsoft.com/office/drawing/2014/main" id="{B188614F-4A27-A9B1-C360-8D18DD0A6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8220" name="Line 6">
                <a:extLst>
                  <a:ext uri="{FF2B5EF4-FFF2-40B4-BE49-F238E27FC236}">
                    <a16:creationId xmlns:a16="http://schemas.microsoft.com/office/drawing/2014/main" id="{1DEF49F9-F751-F0AB-178B-1C191F33F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1" name="Line 7">
                <a:extLst>
                  <a:ext uri="{FF2B5EF4-FFF2-40B4-BE49-F238E27FC236}">
                    <a16:creationId xmlns:a16="http://schemas.microsoft.com/office/drawing/2014/main" id="{6CA3F614-D4A9-1BDA-7CA1-45BCAC300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Line 8">
                <a:extLst>
                  <a:ext uri="{FF2B5EF4-FFF2-40B4-BE49-F238E27FC236}">
                    <a16:creationId xmlns:a16="http://schemas.microsoft.com/office/drawing/2014/main" id="{A0AA63CE-1805-9237-5E42-C854678CA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9">
                <a:extLst>
                  <a:ext uri="{FF2B5EF4-FFF2-40B4-BE49-F238E27FC236}">
                    <a16:creationId xmlns:a16="http://schemas.microsoft.com/office/drawing/2014/main" id="{9C99F3A9-E598-6D8D-FE35-B36BC967E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10">
                <a:extLst>
                  <a:ext uri="{FF2B5EF4-FFF2-40B4-BE49-F238E27FC236}">
                    <a16:creationId xmlns:a16="http://schemas.microsoft.com/office/drawing/2014/main" id="{FF91CA8E-AA95-9130-71E2-756D9FB37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7" name="Group 12">
              <a:extLst>
                <a:ext uri="{FF2B5EF4-FFF2-40B4-BE49-F238E27FC236}">
                  <a16:creationId xmlns:a16="http://schemas.microsoft.com/office/drawing/2014/main" id="{A08E6B88-A2A3-FB4D-6EB0-94C56805098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8215" name="Line 13">
                <a:extLst>
                  <a:ext uri="{FF2B5EF4-FFF2-40B4-BE49-F238E27FC236}">
                    <a16:creationId xmlns:a16="http://schemas.microsoft.com/office/drawing/2014/main" id="{F8A780EA-5C9A-F2E2-1E60-90A0568EC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14">
                <a:extLst>
                  <a:ext uri="{FF2B5EF4-FFF2-40B4-BE49-F238E27FC236}">
                    <a16:creationId xmlns:a16="http://schemas.microsoft.com/office/drawing/2014/main" id="{ECE63144-C968-2AF6-11B1-0605C3749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Line 15">
                <a:extLst>
                  <a:ext uri="{FF2B5EF4-FFF2-40B4-BE49-F238E27FC236}">
                    <a16:creationId xmlns:a16="http://schemas.microsoft.com/office/drawing/2014/main" id="{8AEA3509-04FB-AA1F-0F83-C36A9CB9A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8" name="Line 16">
                <a:extLst>
                  <a:ext uri="{FF2B5EF4-FFF2-40B4-BE49-F238E27FC236}">
                    <a16:creationId xmlns:a16="http://schemas.microsoft.com/office/drawing/2014/main" id="{8AD2BA31-9CA3-1E7C-A59C-7D2092BBE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Line 17">
                <a:extLst>
                  <a:ext uri="{FF2B5EF4-FFF2-40B4-BE49-F238E27FC236}">
                    <a16:creationId xmlns:a16="http://schemas.microsoft.com/office/drawing/2014/main" id="{4E794D24-7A9B-FEAA-531E-54495301E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8" name="Group 22">
              <a:extLst>
                <a:ext uri="{FF2B5EF4-FFF2-40B4-BE49-F238E27FC236}">
                  <a16:creationId xmlns:a16="http://schemas.microsoft.com/office/drawing/2014/main" id="{1E8E1AC2-D0A2-0796-5A30-1B68EA8CC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8213" name="Rectangle 18">
                <a:extLst>
                  <a:ext uri="{FF2B5EF4-FFF2-40B4-BE49-F238E27FC236}">
                    <a16:creationId xmlns:a16="http://schemas.microsoft.com/office/drawing/2014/main" id="{855491E8-D8BD-3131-724D-D42491DBC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8214" name="Rectangle 19">
                <a:extLst>
                  <a:ext uri="{FF2B5EF4-FFF2-40B4-BE49-F238E27FC236}">
                    <a16:creationId xmlns:a16="http://schemas.microsoft.com/office/drawing/2014/main" id="{0EF22394-82F4-E287-D7B3-9CCCA63B7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</p:grpSp>
        <p:sp>
          <p:nvSpPr>
            <p:cNvPr id="8199" name="Line 20">
              <a:extLst>
                <a:ext uri="{FF2B5EF4-FFF2-40B4-BE49-F238E27FC236}">
                  <a16:creationId xmlns:a16="http://schemas.microsoft.com/office/drawing/2014/main" id="{5EF9291E-BD3C-8947-47DB-56F82DB2B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21">
              <a:extLst>
                <a:ext uri="{FF2B5EF4-FFF2-40B4-BE49-F238E27FC236}">
                  <a16:creationId xmlns:a16="http://schemas.microsoft.com/office/drawing/2014/main" id="{A2604FE9-EA7D-D715-7AF3-26D3DE387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1" name="Group 23">
              <a:extLst>
                <a:ext uri="{FF2B5EF4-FFF2-40B4-BE49-F238E27FC236}">
                  <a16:creationId xmlns:a16="http://schemas.microsoft.com/office/drawing/2014/main" id="{FBAC51F0-CF7C-D62D-1A39-59E4415EB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8211" name="Rectangle 24">
                <a:extLst>
                  <a:ext uri="{FF2B5EF4-FFF2-40B4-BE49-F238E27FC236}">
                    <a16:creationId xmlns:a16="http://schemas.microsoft.com/office/drawing/2014/main" id="{BC8D8D24-71D2-35B0-B78D-59FEA2D3C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8212" name="Rectangle 25">
                <a:extLst>
                  <a:ext uri="{FF2B5EF4-FFF2-40B4-BE49-F238E27FC236}">
                    <a16:creationId xmlns:a16="http://schemas.microsoft.com/office/drawing/2014/main" id="{04C2C51F-E052-F9E5-8A70-ED18D5493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</p:grpSp>
        <p:grpSp>
          <p:nvGrpSpPr>
            <p:cNvPr id="8202" name="Group 26">
              <a:extLst>
                <a:ext uri="{FF2B5EF4-FFF2-40B4-BE49-F238E27FC236}">
                  <a16:creationId xmlns:a16="http://schemas.microsoft.com/office/drawing/2014/main" id="{243A50AD-10EF-A858-6AFB-47C6D0173EE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8209" name="Rectangle 27">
                <a:extLst>
                  <a:ext uri="{FF2B5EF4-FFF2-40B4-BE49-F238E27FC236}">
                    <a16:creationId xmlns:a16="http://schemas.microsoft.com/office/drawing/2014/main" id="{A98D13CF-AF41-E20E-B6D6-3B80A5CBF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8210" name="Rectangle 28">
                <a:extLst>
                  <a:ext uri="{FF2B5EF4-FFF2-40B4-BE49-F238E27FC236}">
                    <a16:creationId xmlns:a16="http://schemas.microsoft.com/office/drawing/2014/main" id="{BDE9E5E0-9B5A-9676-E90B-B7669E63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</p:grpSp>
        <p:grpSp>
          <p:nvGrpSpPr>
            <p:cNvPr id="8203" name="Group 29">
              <a:extLst>
                <a:ext uri="{FF2B5EF4-FFF2-40B4-BE49-F238E27FC236}">
                  <a16:creationId xmlns:a16="http://schemas.microsoft.com/office/drawing/2014/main" id="{3A1CAF4B-0B21-19B3-0FA9-B2B2C7947CB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8207" name="Rectangle 30">
                <a:extLst>
                  <a:ext uri="{FF2B5EF4-FFF2-40B4-BE49-F238E27FC236}">
                    <a16:creationId xmlns:a16="http://schemas.microsoft.com/office/drawing/2014/main" id="{E0C8E795-E9EC-EB06-092A-3637C997A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8208" name="Rectangle 31">
                <a:extLst>
                  <a:ext uri="{FF2B5EF4-FFF2-40B4-BE49-F238E27FC236}">
                    <a16:creationId xmlns:a16="http://schemas.microsoft.com/office/drawing/2014/main" id="{E514130D-5FB2-555C-BD20-5F08602B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</p:grpSp>
        <p:grpSp>
          <p:nvGrpSpPr>
            <p:cNvPr id="8204" name="Group 32">
              <a:extLst>
                <a:ext uri="{FF2B5EF4-FFF2-40B4-BE49-F238E27FC236}">
                  <a16:creationId xmlns:a16="http://schemas.microsoft.com/office/drawing/2014/main" id="{07D3D87B-0778-8E36-5697-2C2741514C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8205" name="Rectangle 33">
                <a:extLst>
                  <a:ext uri="{FF2B5EF4-FFF2-40B4-BE49-F238E27FC236}">
                    <a16:creationId xmlns:a16="http://schemas.microsoft.com/office/drawing/2014/main" id="{A4D23A64-CA69-ED8F-8DB0-C16B3374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  <p:sp>
            <p:nvSpPr>
              <p:cNvPr id="8206" name="Rectangle 34">
                <a:extLst>
                  <a:ext uri="{FF2B5EF4-FFF2-40B4-BE49-F238E27FC236}">
                    <a16:creationId xmlns:a16="http://schemas.microsoft.com/office/drawing/2014/main" id="{1F975C15-F2D8-92B0-860F-213B79D7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11875</TotalTime>
  <Words>2927</Words>
  <Application>Microsoft Macintosh PowerPoint</Application>
  <PresentationFormat>On-screen Show (4:3)</PresentationFormat>
  <Paragraphs>319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7:  Deadlocks</vt:lpstr>
      <vt:lpstr>Outline</vt:lpstr>
      <vt:lpstr>Chapter Objectives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 For Deadlock Avoidance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Dr. XUE Chun Jason</cp:lastModifiedBy>
  <cp:revision>241</cp:revision>
  <cp:lastPrinted>2013-09-10T17:57:57Z</cp:lastPrinted>
  <dcterms:created xsi:type="dcterms:W3CDTF">2011-01-13T23:43:38Z</dcterms:created>
  <dcterms:modified xsi:type="dcterms:W3CDTF">2023-10-26T01:18:17Z</dcterms:modified>
</cp:coreProperties>
</file>