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1"/>
  </p:notesMasterIdLst>
  <p:handoutMasterIdLst>
    <p:handoutMasterId r:id="rId42"/>
  </p:handoutMasterIdLst>
  <p:sldIdLst>
    <p:sldId id="331" r:id="rId2"/>
    <p:sldId id="332" r:id="rId3"/>
    <p:sldId id="334" r:id="rId4"/>
    <p:sldId id="259" r:id="rId5"/>
    <p:sldId id="336" r:id="rId6"/>
    <p:sldId id="337" r:id="rId7"/>
    <p:sldId id="338" r:id="rId8"/>
    <p:sldId id="403" r:id="rId9"/>
    <p:sldId id="485" r:id="rId10"/>
    <p:sldId id="344" r:id="rId11"/>
    <p:sldId id="266" r:id="rId12"/>
    <p:sldId id="486" r:id="rId13"/>
    <p:sldId id="346" r:id="rId14"/>
    <p:sldId id="397" r:id="rId15"/>
    <p:sldId id="348" r:id="rId16"/>
    <p:sldId id="398" r:id="rId17"/>
    <p:sldId id="487" r:id="rId18"/>
    <p:sldId id="274" r:id="rId19"/>
    <p:sldId id="315" r:id="rId20"/>
    <p:sldId id="275" r:id="rId21"/>
    <p:sldId id="277" r:id="rId22"/>
    <p:sldId id="279" r:id="rId23"/>
    <p:sldId id="280" r:id="rId24"/>
    <p:sldId id="496" r:id="rId25"/>
    <p:sldId id="360" r:id="rId26"/>
    <p:sldId id="362" r:id="rId27"/>
    <p:sldId id="498" r:id="rId28"/>
    <p:sldId id="365" r:id="rId29"/>
    <p:sldId id="366" r:id="rId30"/>
    <p:sldId id="394" r:id="rId31"/>
    <p:sldId id="367" r:id="rId32"/>
    <p:sldId id="289" r:id="rId33"/>
    <p:sldId id="373" r:id="rId34"/>
    <p:sldId id="374" r:id="rId35"/>
    <p:sldId id="316" r:id="rId36"/>
    <p:sldId id="318" r:id="rId37"/>
    <p:sldId id="386" r:id="rId38"/>
    <p:sldId id="388" r:id="rId39"/>
    <p:sldId id="395" r:id="rId4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26" autoAdjust="0"/>
    <p:restoredTop sz="86449" autoAdjust="0"/>
  </p:normalViewPr>
  <p:slideViewPr>
    <p:cSldViewPr snapToGrid="0">
      <p:cViewPr varScale="1">
        <p:scale>
          <a:sx n="128" d="100"/>
          <a:sy n="128" d="100"/>
        </p:scale>
        <p:origin x="1008" y="17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-91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685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08:41:03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24575,'84'0'0,"12"0"0,-38 0 0,1 0 0,-4 0 0,-1 0 0,32 0 0,-25 0 0,-20 0 0,-23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2BE28AD6-7A01-4C91-921E-664C72FB8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E38278-7045-46F9-8738-0D115AFF3EB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C503811-6399-4F76-AE3F-CDD6D3FD9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48BA5C-F97A-4C12-8192-68AAC075D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54E314E-BDC6-43EE-9551-F615EB26C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675803-59BE-451D-8E49-1F417E86ED1E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56E7EF2-751D-4D98-BBBB-983B7BA89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7745169-D177-48CD-B3A3-3B0C5F35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F3219F75-A620-4DC6-93E1-70E8922D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18678-FF48-4F82-A5B6-784F533A9B2A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06FF359-D074-4953-97AD-952E01F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E3716-FC1F-4DF3-914D-840763D3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94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F3219F75-A620-4DC6-93E1-70E8922D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18678-FF48-4F82-A5B6-784F533A9B2A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06FF359-D074-4953-97AD-952E01F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E3716-FC1F-4DF3-914D-840763D3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A77140A-581E-4D93-B5D4-375914E6E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7C791C-4A96-4CA8-9CE2-BB3DDC244452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7125BD9-8B38-4ED6-9E78-16DFA389C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B672FDE-9BA0-4F35-844B-BBBA6F838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30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8D519C2-B35E-49DC-8194-417C4494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55D7E7-1A22-483B-9E04-5CEFE2716F57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0CA5721-268B-402C-84A2-53EE5238F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C72EC5-88EA-4895-A8AA-E7C2DA2A7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F65FD576-A713-4C0C-B04B-F22A27399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EC3D74-3A3D-45E4-98C3-19F016621CF4}" type="slidenum">
              <a:rPr lang="en-US" altLang="en-US" smtClean="0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EC04251-31F6-44FE-9152-CE5098CE6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71F3423-F3BA-4174-B4C8-4C7A7542D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F586D608-5FD5-4E53-9C7F-52C6C9191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F3538C-839F-489E-A5B7-9BF2CF6B9558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2A58870-9FD5-4E78-B5AC-F6F064709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9C77810-9261-417F-9A3E-9F963975F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BC6399E-CA48-4011-9644-9943E2B30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0986D-45AD-4059-8603-240F33B5949B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BC60D4-EB7A-4623-8B56-246C0E054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C2F052A-4548-41C7-97A7-3A5A9E4D7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02286D06-4F70-4C53-AAD8-E1E947D93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A2DC0FF-0CCF-41CC-A20E-D03721896815}" type="slidenum">
              <a:rPr lang="en-US" altLang="en-US" smtClean="0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71FC3EA-47C2-43DA-80CB-264FB77CD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6498832-0717-42E8-98BF-0D591046C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9686703-1D4F-4A73-9977-34826CDA1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AAD36A-233E-4946-8BDD-D60EF2FDF08B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846CCB5-5FC2-49CC-86CB-DE765F76C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719C2B-2379-4C10-91EA-C9016AF0F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2966433A-D0A8-4F28-89EC-C73DAFE5A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2877D1-E946-4EC0-8BE2-7E13D632715B}" type="slidenum">
              <a:rPr lang="en-US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CE24BCF7-6D67-4280-B0E9-F90B5A714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0E9C522-3625-4131-BB74-C0F69F659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DE291CD-D644-479A-ABD5-E39A631E7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32B2E1-1E5D-4455-B7B9-80520931EBA0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F634500-8DF8-41E5-B6E5-99F08C6DF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9C67B8-010B-44E3-B3AA-FD52CDD03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EEFE8EC-9FB7-494F-95D5-D54EFD77E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50502EF-1D2E-49A5-8F74-E41804E2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45B80D2-B09B-4EF2-A08E-DAB27994E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1D1AC1C-4EBB-496B-9EBC-7F20F351A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3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BAFD01C0-5A7D-46C5-A3EC-893E26FB1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C7583-E25E-42B1-B377-9E2E25B85DE3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84B0100-BF36-47FB-B419-FECF11971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8BCCAD-BBCC-4EFD-A7F8-B4FB55813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1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0E2DFA5-8C6A-4CBC-AB43-9483E5888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57AB1F-3F1B-4BA4-BC1E-B4F52BC23CDA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9781EBF-EB9C-4944-A189-11826677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2B2F658-E9F1-455F-997D-10486357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770B4F17-7C72-4550-896A-266464CFE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75A050-B6EF-4DC0-99C9-9163C99DD141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C73A33C-48D1-4870-89C8-93B8DC11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28C2D32-5232-4587-95C3-BD4A6F6C2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1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065A10AD-B9E1-4E38-B90B-51628315A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C2740B-2768-4F54-BC7D-348373841C64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4F00883-9C05-4E86-8061-48CD97041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1EB8696-636F-45F4-B55B-6B5B83AA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41375" y="1279525"/>
            <a:ext cx="3598863" cy="448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279525"/>
            <a:ext cx="3600450" cy="448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6CC86-DC9C-4E77-87C2-24466C5E1D98}"/>
              </a:ext>
            </a:extLst>
          </p:cNvPr>
          <p:cNvSpPr/>
          <p:nvPr userDrawn="1"/>
        </p:nvSpPr>
        <p:spPr bwMode="auto">
          <a:xfrm>
            <a:off x="403932" y="843367"/>
            <a:ext cx="8313938" cy="3817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 marL="742950" indent="-285750">
              <a:buFont typeface="Wingdings" panose="05000000000000000000" pitchFamily="2" charset="2"/>
              <a:buChar char="§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59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80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1</a:t>
            </a:r>
            <a:r>
              <a:rPr lang="en-US" altLang="zh-CN" sz="1000" b="1" dirty="0">
                <a:solidFill>
                  <a:srgbClr val="006699"/>
                </a:solidFill>
                <a:latin typeface="Helvetica" pitchFamily="2" charset="0"/>
              </a:rPr>
              <a:t>1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2" charset="0"/>
              </a:rPr>
              <a:t>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7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61CFA52A-4082-4AB9-8FD4-C4510DCE1F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11: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A7410E7-C0B6-445B-BBAA-599F64C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7469" y="132065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EE0C515-D4D8-4F71-A517-A56958181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612" y="952103"/>
            <a:ext cx="6690539" cy="4628565"/>
          </a:xfrm>
        </p:spPr>
        <p:txBody>
          <a:bodyPr/>
          <a:lstStyle/>
          <a:p>
            <a:r>
              <a:rPr lang="en-US" altLang="en-US" b="1" dirty="0"/>
              <a:t>Linear list</a:t>
            </a:r>
            <a:r>
              <a:rPr lang="en-US" altLang="en-US" dirty="0"/>
              <a:t> of file names with pointer to the data blocks</a:t>
            </a:r>
          </a:p>
          <a:p>
            <a:pPr lvl="1"/>
            <a:r>
              <a:rPr lang="en-US" altLang="en-US" dirty="0"/>
              <a:t>Simple to program</a:t>
            </a:r>
          </a:p>
          <a:p>
            <a:pPr lvl="1"/>
            <a:r>
              <a:rPr lang="en-US" altLang="en-US" dirty="0"/>
              <a:t>Time-consuming to execute</a:t>
            </a:r>
          </a:p>
          <a:p>
            <a:pPr lvl="2"/>
            <a:r>
              <a:rPr lang="en-US" altLang="en-US" dirty="0"/>
              <a:t>Linear search time</a:t>
            </a:r>
          </a:p>
          <a:p>
            <a:pPr lvl="2"/>
            <a:r>
              <a:rPr lang="en-US" altLang="en-US" dirty="0"/>
              <a:t>Could keep ordered alphabetically via linked list or use B+ tree</a:t>
            </a:r>
          </a:p>
          <a:p>
            <a:r>
              <a:rPr lang="en-US" altLang="en-US" b="1" dirty="0"/>
              <a:t>Hash Table</a:t>
            </a:r>
            <a:r>
              <a:rPr lang="en-US" altLang="en-US" dirty="0"/>
              <a:t> – linear list with hash data structure</a:t>
            </a:r>
          </a:p>
          <a:p>
            <a:pPr lvl="1"/>
            <a:r>
              <a:rPr lang="en-US" altLang="en-US" dirty="0"/>
              <a:t>Decreases directory search time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Collisions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situations where two file names hash to the same location</a:t>
            </a:r>
          </a:p>
          <a:p>
            <a:pPr lvl="1"/>
            <a:r>
              <a:rPr lang="en-US" altLang="en-US" dirty="0"/>
              <a:t>Only good if entries are fixed size, or use chained-overflow method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35841B1-33F7-D19E-847B-AC181F8E0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Allocation Methods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8C0A209-B485-28A7-5FFC-99BF0915F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7467600" cy="4832350"/>
          </a:xfrm>
        </p:spPr>
        <p:txBody>
          <a:bodyPr/>
          <a:lstStyle/>
          <a:p>
            <a:r>
              <a:rPr lang="en-US" altLang="en-US" sz="2000" dirty="0"/>
              <a:t>An allocation method refers to how disk blocks are allocated for files.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main problem is how to allocate space to files so that disk space is utilized effectively and files can be accessed quickly.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Three major methods: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  <a:p>
            <a:pPr lvl="1"/>
            <a:r>
              <a:rPr lang="en-US" altLang="en-US" dirty="0"/>
              <a:t>Contiguous allocation</a:t>
            </a:r>
          </a:p>
          <a:p>
            <a:pPr lvl="1"/>
            <a:r>
              <a:rPr lang="en-US" altLang="en-US" dirty="0"/>
              <a:t>Linked allocation</a:t>
            </a:r>
          </a:p>
          <a:p>
            <a:pPr lvl="1"/>
            <a:r>
              <a:rPr lang="en-US" altLang="en-US" dirty="0"/>
              <a:t>Indexed allocation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D1D344F-2489-423C-966A-8CA1658CC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67" y="188531"/>
            <a:ext cx="77311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Method 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43BF954-6E80-4C8F-8A87-81BA8B429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581" y="952108"/>
            <a:ext cx="6445939" cy="4393834"/>
          </a:xfrm>
        </p:spPr>
        <p:txBody>
          <a:bodyPr/>
          <a:lstStyle/>
          <a:p>
            <a:r>
              <a:rPr lang="en-US" altLang="en-US" dirty="0"/>
              <a:t>An allocation method refers to how disk blocks are allocated for files:</a:t>
            </a:r>
          </a:p>
          <a:p>
            <a:r>
              <a:rPr lang="en-US" altLang="en-US" dirty="0"/>
              <a:t>Each file occupies set of contiguous blocks</a:t>
            </a:r>
          </a:p>
          <a:p>
            <a:pPr lvl="1"/>
            <a:r>
              <a:rPr lang="en-US" altLang="en-US" dirty="0"/>
              <a:t>Best performance in most cases</a:t>
            </a:r>
          </a:p>
          <a:p>
            <a:pPr lvl="1"/>
            <a:r>
              <a:rPr lang="en-US" altLang="en-US" dirty="0"/>
              <a:t>Simple – only starting location (block #) and length (number of blocks) are required</a:t>
            </a:r>
          </a:p>
          <a:p>
            <a:pPr lvl="1"/>
            <a:r>
              <a:rPr lang="en-US" altLang="en-US" dirty="0"/>
              <a:t>Problems include:</a:t>
            </a:r>
          </a:p>
          <a:p>
            <a:pPr lvl="2"/>
            <a:r>
              <a:rPr lang="en-US" altLang="en-US" dirty="0"/>
              <a:t>Finding space on the disk for a file, </a:t>
            </a:r>
          </a:p>
          <a:p>
            <a:pPr lvl="2"/>
            <a:r>
              <a:rPr lang="en-US" altLang="en-US" dirty="0"/>
              <a:t>Knowing file size, </a:t>
            </a:r>
          </a:p>
          <a:p>
            <a:pPr lvl="2"/>
            <a:r>
              <a:rPr lang="en-US" altLang="en-US" dirty="0"/>
              <a:t>External fragmentation, need for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off-line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downtime</a:t>
            </a:r>
            <a:r>
              <a:rPr lang="en-US" altLang="en-US" dirty="0"/>
              <a:t>)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on-line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098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1B6035C-73CC-40FB-91DB-0AE075EB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792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4C71157-C3D6-4B84-8D4C-44CE46651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961529"/>
            <a:ext cx="3958590" cy="3611334"/>
          </a:xfrm>
        </p:spPr>
        <p:txBody>
          <a:bodyPr/>
          <a:lstStyle/>
          <a:p>
            <a:r>
              <a:rPr lang="en-US" altLang="en-US" dirty="0"/>
              <a:t>Mapping from logical to physical (block size =512 bytes)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kumimoji="0" lang="en-US" altLang="en-US" dirty="0"/>
              <a:t>Block to be accessed = starting address +  Q</a:t>
            </a:r>
          </a:p>
          <a:p>
            <a:r>
              <a:rPr kumimoji="0" lang="en-US" altLang="en-US" dirty="0"/>
              <a:t>Displacement into block = R</a:t>
            </a:r>
          </a:p>
          <a:p>
            <a:endParaRPr kumimoji="0" lang="en-US" altLang="en-US" dirty="0"/>
          </a:p>
          <a:p>
            <a:endParaRPr kumimoji="0"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30723" name="Group 1">
            <a:extLst>
              <a:ext uri="{FF2B5EF4-FFF2-40B4-BE49-F238E27FC236}">
                <a16:creationId xmlns:a16="http://schemas.microsoft.com/office/drawing/2014/main" id="{429E2E25-91F1-497A-9894-902FC32A767D}"/>
              </a:ext>
            </a:extLst>
          </p:cNvPr>
          <p:cNvGrpSpPr>
            <a:grpSpLocks/>
          </p:cNvGrpSpPr>
          <p:nvPr/>
        </p:nvGrpSpPr>
        <p:grpSpPr bwMode="auto">
          <a:xfrm>
            <a:off x="2459788" y="1668027"/>
            <a:ext cx="1917700" cy="1562306"/>
            <a:chOff x="2655888" y="2127250"/>
            <a:chExt cx="1917700" cy="1385888"/>
          </a:xfrm>
        </p:grpSpPr>
        <p:sp>
          <p:nvSpPr>
            <p:cNvPr id="30726" name="Text Box 4">
              <a:extLst>
                <a:ext uri="{FF2B5EF4-FFF2-40B4-BE49-F238E27FC236}">
                  <a16:creationId xmlns:a16="http://schemas.microsoft.com/office/drawing/2014/main" id="{891B6133-0CE2-4CAB-BD0C-DF9887978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LA/512</a:t>
              </a:r>
            </a:p>
          </p:txBody>
        </p:sp>
        <p:sp>
          <p:nvSpPr>
            <p:cNvPr id="30727" name="Text Box 5">
              <a:extLst>
                <a:ext uri="{FF2B5EF4-FFF2-40B4-BE49-F238E27FC236}">
                  <a16:creationId xmlns:a16="http://schemas.microsoft.com/office/drawing/2014/main" id="{ED77BC9D-906B-44CC-879C-905DB889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0728" name="Text Box 6">
              <a:extLst>
                <a:ext uri="{FF2B5EF4-FFF2-40B4-BE49-F238E27FC236}">
                  <a16:creationId xmlns:a16="http://schemas.microsoft.com/office/drawing/2014/main" id="{82CDC4B6-B116-441F-A90B-EB63E38A1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30729" name="Line 7">
              <a:extLst>
                <a:ext uri="{FF2B5EF4-FFF2-40B4-BE49-F238E27FC236}">
                  <a16:creationId xmlns:a16="http://schemas.microsoft.com/office/drawing/2014/main" id="{B2B782C1-0F3D-4F8F-9D2F-50987E117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0730" name="Line 8">
              <a:extLst>
                <a:ext uri="{FF2B5EF4-FFF2-40B4-BE49-F238E27FC236}">
                  <a16:creationId xmlns:a16="http://schemas.microsoft.com/office/drawing/2014/main" id="{0EA63DA7-9F65-4258-8D33-08DAE7B2B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0724" name="Rectangle 10">
            <a:extLst>
              <a:ext uri="{FF2B5EF4-FFF2-40B4-BE49-F238E27FC236}">
                <a16:creationId xmlns:a16="http://schemas.microsoft.com/office/drawing/2014/main" id="{FC1F0FF6-71D8-4EC9-852F-D23B2F2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5111750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8BF5A203-E081-4642-BFFE-9B835CC7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092" y="1453720"/>
            <a:ext cx="3351213" cy="336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4F1D237-1A77-4D9A-8FB6-455EB9DA9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313" y="125276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Extent-Based Systems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E631805-02AD-49C0-955E-FB94C77C8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4" y="970960"/>
            <a:ext cx="7586371" cy="4519870"/>
          </a:xfrm>
        </p:spPr>
        <p:txBody>
          <a:bodyPr/>
          <a:lstStyle/>
          <a:p>
            <a:r>
              <a:rPr lang="en-US" altLang="en-US" dirty="0"/>
              <a:t>Many newer file systems (i.e., Veritas File System) use a modified contiguous allocation scheme</a:t>
            </a:r>
          </a:p>
          <a:p>
            <a:r>
              <a:rPr lang="en-US" altLang="en-US" dirty="0"/>
              <a:t>Extent-based file systems allocate disk blocks in extents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extent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a contiguous block of disks</a:t>
            </a:r>
          </a:p>
          <a:p>
            <a:pPr lvl="1"/>
            <a:r>
              <a:rPr lang="en-US" altLang="en-US" dirty="0"/>
              <a:t>Extents are allocated for file allocation</a:t>
            </a:r>
          </a:p>
          <a:p>
            <a:pPr lvl="1"/>
            <a:r>
              <a:rPr lang="en-US" altLang="en-US" dirty="0"/>
              <a:t>A file consists of one or more extents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49E77B6F-3B15-4A36-824B-076A9FF92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493"/>
            <a:ext cx="8229600" cy="576262"/>
          </a:xfrm>
        </p:spPr>
        <p:txBody>
          <a:bodyPr/>
          <a:lstStyle/>
          <a:p>
            <a:r>
              <a:rPr lang="en-US" altLang="en-US" dirty="0"/>
              <a:t>Linked Allocation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C812DEB8-54C8-45BC-9398-B7AE3CB5B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058" y="1124858"/>
            <a:ext cx="7324648" cy="4631343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Each file is a linked list of blocks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File ends at nil pointer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No external fragmentation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Each block contains pointer to next block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No compaction, external fragmentation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Reliability can be a problem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dirty="0" err="1">
                <a:solidFill>
                  <a:srgbClr val="000000"/>
                </a:solidFill>
              </a:rPr>
              <a:t>Os</a:t>
            </a:r>
            <a:r>
              <a:rPr lang="en-US" altLang="en-US" dirty="0">
                <a:solidFill>
                  <a:srgbClr val="000000"/>
                </a:solidFill>
              </a:rPr>
              <a:t> and disk seeks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DFBE6AC-1BA8-4025-A63D-ACE3D4D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5005" y="281371"/>
            <a:ext cx="78939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 Example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3B1D99E-E031-4323-B82A-79E5FF225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9881" y="1201233"/>
            <a:ext cx="6810851" cy="5085970"/>
          </a:xfrm>
        </p:spPr>
        <p:txBody>
          <a:bodyPr/>
          <a:lstStyle/>
          <a:p>
            <a:r>
              <a:rPr lang="en-US" altLang="en-US" dirty="0"/>
              <a:t>Each file is a linked list of disk blocks: blocks may be scattered anywhere on the disk</a:t>
            </a:r>
          </a:p>
          <a:p>
            <a:r>
              <a:rPr lang="en-US" altLang="en-US" dirty="0"/>
              <a:t>Scheme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D1DAAFC-8771-42A5-95BE-09229654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862" y="2073896"/>
            <a:ext cx="3301432" cy="339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83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DFBE6AC-1BA8-4025-A63D-ACE3D4D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82" y="169369"/>
            <a:ext cx="78939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 (Cont.)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3B1D99E-E031-4323-B82A-79E5FF225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942675"/>
            <a:ext cx="6160612" cy="3744222"/>
          </a:xfrm>
        </p:spPr>
        <p:txBody>
          <a:bodyPr/>
          <a:lstStyle/>
          <a:p>
            <a:r>
              <a:rPr lang="en-US" altLang="en-US" dirty="0"/>
              <a:t>Mapping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Block to be accessed is the Q</a:t>
            </a:r>
            <a:r>
              <a:rPr lang="en-US" altLang="en-US" baseline="30000" dirty="0"/>
              <a:t>th</a:t>
            </a:r>
            <a:r>
              <a:rPr lang="en-US" altLang="en-US" dirty="0"/>
              <a:t> block in the linked chain of blocks representing the file.</a:t>
            </a:r>
          </a:p>
          <a:p>
            <a:r>
              <a:rPr lang="en-US" altLang="en-US" dirty="0"/>
              <a:t>Displacement into block = R + 1</a:t>
            </a:r>
          </a:p>
          <a:p>
            <a:endParaRPr lang="en-US" altLang="en-US" dirty="0"/>
          </a:p>
        </p:txBody>
      </p:sp>
      <p:grpSp>
        <p:nvGrpSpPr>
          <p:cNvPr id="36870" name="Group 1">
            <a:extLst>
              <a:ext uri="{FF2B5EF4-FFF2-40B4-BE49-F238E27FC236}">
                <a16:creationId xmlns:a16="http://schemas.microsoft.com/office/drawing/2014/main" id="{65C621B7-3C10-491F-A311-0EAE38CF84A9}"/>
              </a:ext>
            </a:extLst>
          </p:cNvPr>
          <p:cNvGrpSpPr>
            <a:grpSpLocks/>
          </p:cNvGrpSpPr>
          <p:nvPr/>
        </p:nvGrpSpPr>
        <p:grpSpPr bwMode="auto">
          <a:xfrm>
            <a:off x="1911442" y="1357458"/>
            <a:ext cx="1386205" cy="1186557"/>
            <a:chOff x="3232150" y="3935037"/>
            <a:chExt cx="1374775" cy="985838"/>
          </a:xfrm>
        </p:grpSpPr>
        <p:sp>
          <p:nvSpPr>
            <p:cNvPr id="36871" name="Text Box 5">
              <a:extLst>
                <a:ext uri="{FF2B5EF4-FFF2-40B4-BE49-F238E27FC236}">
                  <a16:creationId xmlns:a16="http://schemas.microsoft.com/office/drawing/2014/main" id="{C6DFE8F1-C390-4E0F-9B40-03FC3F11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LA/511</a:t>
              </a:r>
            </a:p>
          </p:txBody>
        </p:sp>
        <p:sp>
          <p:nvSpPr>
            <p:cNvPr id="36872" name="Text Box 6">
              <a:extLst>
                <a:ext uri="{FF2B5EF4-FFF2-40B4-BE49-F238E27FC236}">
                  <a16:creationId xmlns:a16="http://schemas.microsoft.com/office/drawing/2014/main" id="{01A1A44A-DD26-432B-8D4C-0478EF09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Q</a:t>
              </a:r>
            </a:p>
          </p:txBody>
        </p:sp>
        <p:sp>
          <p:nvSpPr>
            <p:cNvPr id="36873" name="Text Box 7">
              <a:extLst>
                <a:ext uri="{FF2B5EF4-FFF2-40B4-BE49-F238E27FC236}">
                  <a16:creationId xmlns:a16="http://schemas.microsoft.com/office/drawing/2014/main" id="{9694045C-0E72-4114-AAB0-B9882F584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36874" name="Line 8">
              <a:extLst>
                <a:ext uri="{FF2B5EF4-FFF2-40B4-BE49-F238E27FC236}">
                  <a16:creationId xmlns:a16="http://schemas.microsoft.com/office/drawing/2014/main" id="{873BF068-5475-4EFA-A110-5153CBD5C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6875" name="Line 9">
              <a:extLst>
                <a:ext uri="{FF2B5EF4-FFF2-40B4-BE49-F238E27FC236}">
                  <a16:creationId xmlns:a16="http://schemas.microsoft.com/office/drawing/2014/main" id="{3804C853-554B-4EC0-9E2B-7D400B32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372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B1D8D53-F583-C712-F8AD-393D54DC4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File-Allocation Table</a:t>
            </a:r>
            <a:endParaRPr lang="en-US" sz="2400"/>
          </a:p>
        </p:txBody>
      </p:sp>
      <p:pic>
        <p:nvPicPr>
          <p:cNvPr id="17410" name="Picture 4">
            <a:extLst>
              <a:ext uri="{FF2B5EF4-FFF2-40B4-BE49-F238E27FC236}">
                <a16:creationId xmlns:a16="http://schemas.microsoft.com/office/drawing/2014/main" id="{61417C7F-5AF0-C51E-F392-962BFB39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" t="587" r="7326" b="896"/>
          <a:stretch>
            <a:fillRect/>
          </a:stretch>
        </p:blipFill>
        <p:spPr bwMode="auto">
          <a:xfrm>
            <a:off x="2291255" y="2070732"/>
            <a:ext cx="4487918" cy="388539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52B7B9D-0952-8B28-2A88-4DB1CC1D8C48}"/>
              </a:ext>
            </a:extLst>
          </p:cNvPr>
          <p:cNvSpPr txBox="1">
            <a:spLocks noChangeArrowheads="1"/>
          </p:cNvSpPr>
          <p:nvPr/>
        </p:nvSpPr>
        <p:spPr>
          <a:xfrm>
            <a:off x="1015485" y="901871"/>
            <a:ext cx="7671315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r>
              <a:rPr lang="en-US" altLang="en-US" kern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r>
              <a:rPr lang="en-US" altLang="en-US" kern="0">
                <a:solidFill>
                  <a:srgbClr val="000000"/>
                </a:solidFill>
              </a:rPr>
              <a:t>New block allocation simple</a:t>
            </a:r>
          </a:p>
          <a:p>
            <a:pPr>
              <a:buFont typeface="Monotype Sorts" pitchFamily="-84" charset="2"/>
              <a:buNone/>
            </a:pPr>
            <a:endParaRPr lang="en-US" altLang="en-US" kern="0"/>
          </a:p>
          <a:p>
            <a:endParaRPr lang="en-US" altLang="en-US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B1DF272B-E623-BCAC-A9AC-B358D2D45C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1375" y="1279525"/>
            <a:ext cx="7234238" cy="1754188"/>
          </a:xfrm>
        </p:spPr>
        <p:txBody>
          <a:bodyPr/>
          <a:lstStyle/>
          <a:p>
            <a:r>
              <a:rPr lang="en-GB" altLang="zh-TW" sz="1600">
                <a:ea typeface="新細明體" panose="02020500000000000000" pitchFamily="18" charset="-120"/>
              </a:rPr>
              <a:t>Example :Using FAT allocation method </a:t>
            </a:r>
          </a:p>
          <a:p>
            <a:pPr>
              <a:buFont typeface="Monotype Sorts" pitchFamily="2" charset="2"/>
              <a:buNone/>
            </a:pPr>
            <a:r>
              <a:rPr lang="en-GB" altLang="zh-TW" sz="1600">
                <a:ea typeface="新細明體" panose="02020500000000000000" pitchFamily="18" charset="-120"/>
              </a:rPr>
              <a:t>		File1 consist of </a:t>
            </a:r>
            <a:r>
              <a:rPr lang="en-GB" altLang="zh-TW" sz="1600">
                <a:solidFill>
                  <a:srgbClr val="0066FF"/>
                </a:solidFill>
                <a:ea typeface="新細明體" panose="02020500000000000000" pitchFamily="18" charset="-120"/>
              </a:rPr>
              <a:t>7, 15, 4, 6</a:t>
            </a:r>
          </a:p>
          <a:p>
            <a:pPr>
              <a:buFont typeface="Monotype Sorts" pitchFamily="2" charset="2"/>
              <a:buNone/>
            </a:pPr>
            <a:r>
              <a:rPr lang="en-GB" altLang="zh-TW" sz="1600">
                <a:ea typeface="新細明體" panose="02020500000000000000" pitchFamily="18" charset="-120"/>
              </a:rPr>
              <a:t>		File3 consist of 10, 11, 8, 12, 5 </a:t>
            </a:r>
          </a:p>
          <a:p>
            <a:pPr>
              <a:buFont typeface="Monotype Sorts" pitchFamily="2" charset="2"/>
              <a:buNone/>
            </a:pPr>
            <a:endParaRPr lang="en-US" altLang="zh-TW" sz="1600">
              <a:ea typeface="新細明體" panose="02020500000000000000" pitchFamily="18" charset="-120"/>
            </a:endParaRPr>
          </a:p>
        </p:txBody>
      </p:sp>
      <p:graphicFrame>
        <p:nvGraphicFramePr>
          <p:cNvPr id="109709" name="Group 141">
            <a:extLst>
              <a:ext uri="{FF2B5EF4-FFF2-40B4-BE49-F238E27FC236}">
                <a16:creationId xmlns:a16="http://schemas.microsoft.com/office/drawing/2014/main" id="{B348D645-CEEF-7C82-94EE-5A2E941EB75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36625" y="2108200"/>
          <a:ext cx="6705600" cy="431323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6751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Block No.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 Blocks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99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File1 Blk3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9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File3 Last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99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null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File1 Last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Directory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null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File1 Blk1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 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File3 Blk3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 2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 3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free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File3 Blk1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 4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57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File3 Blk2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File3 Blk4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099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09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09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File1 Blk2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099"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File Allocation Table (FAT)</a:t>
                      </a:r>
                    </a:p>
                  </a:txBody>
                  <a:tcPr marT="45723" marB="4572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09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17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09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新細明體" charset="-120"/>
                        </a:rPr>
                        <a:t>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993300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8551" name="Text Box 136">
            <a:extLst>
              <a:ext uri="{FF2B5EF4-FFF2-40B4-BE49-F238E27FC236}">
                <a16:creationId xmlns:a16="http://schemas.microsoft.com/office/drawing/2014/main" id="{58CD9013-EE52-054F-4C8A-7222BFA8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93" y="6024561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 b="1" dirty="0">
                <a:latin typeface="Verdana" panose="020B0604030504040204" pitchFamily="34" charset="0"/>
                <a:ea typeface="新細明體" panose="02020500000000000000" pitchFamily="18" charset="-120"/>
              </a:rPr>
              <a:t>FAT16 </a:t>
            </a:r>
            <a:r>
              <a:rPr lang="en-US" altLang="zh-TW" sz="1000" b="1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1000" b="1" dirty="0">
                <a:latin typeface="Verdana" panose="020B0604030504040204" pitchFamily="34" charset="0"/>
                <a:ea typeface="新細明體" panose="02020500000000000000" pitchFamily="18" charset="-120"/>
              </a:rPr>
              <a:t> refers to 16 bit pointer used in FAT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 b="1" dirty="0">
                <a:latin typeface="Verdana" panose="020B0604030504040204" pitchFamily="34" charset="0"/>
                <a:ea typeface="新細明體" panose="02020500000000000000" pitchFamily="18" charset="-120"/>
              </a:rPr>
              <a:t>(Max. 65536 pointers for data blocks)</a:t>
            </a:r>
          </a:p>
        </p:txBody>
      </p:sp>
      <p:sp>
        <p:nvSpPr>
          <p:cNvPr id="109705" name="Rectangle 137">
            <a:extLst>
              <a:ext uri="{FF2B5EF4-FFF2-40B4-BE49-F238E27FC236}">
                <a16:creationId xmlns:a16="http://schemas.microsoft.com/office/drawing/2014/main" id="{CE44A41F-496B-4F1C-10E7-54F1C3E2E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651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defRPr/>
            </a:pPr>
            <a:r>
              <a:rPr kumimoji="1" lang="en-US" sz="3200" b="1" dirty="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MS File Allocation Table (FAT)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7B3BA29-83D7-4A71-BE91-2ACE55756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152" y="1534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 </a:t>
            </a:r>
            <a:endParaRPr kumimoji="1" lang="en-US" altLang="en-US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CAF3520-DA48-4C19-9CFC-44B653DEA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958" y="981818"/>
            <a:ext cx="7640984" cy="4530725"/>
          </a:xfrm>
        </p:spPr>
        <p:txBody>
          <a:bodyPr/>
          <a:lstStyle/>
          <a:p>
            <a:r>
              <a:rPr lang="en-US" altLang="en-US" dirty="0"/>
              <a:t>File-System Structure</a:t>
            </a:r>
          </a:p>
          <a:p>
            <a:r>
              <a:rPr lang="en-US" altLang="en-US" dirty="0"/>
              <a:t>File-System Operations</a:t>
            </a:r>
          </a:p>
          <a:p>
            <a:r>
              <a:rPr lang="en-US" altLang="en-US" dirty="0"/>
              <a:t>Directory Implementation</a:t>
            </a:r>
          </a:p>
          <a:p>
            <a:r>
              <a:rPr lang="en-US" altLang="en-US" dirty="0"/>
              <a:t>Allocation Methods</a:t>
            </a:r>
          </a:p>
          <a:p>
            <a:r>
              <a:rPr lang="en-US" altLang="en-US" dirty="0"/>
              <a:t>Free-Space Management </a:t>
            </a:r>
          </a:p>
          <a:p>
            <a:r>
              <a:rPr lang="en-US" altLang="en-US" dirty="0"/>
              <a:t>Efficiency and Performance</a:t>
            </a:r>
          </a:p>
          <a:p>
            <a:r>
              <a:rPr lang="en-US" altLang="en-US" dirty="0"/>
              <a:t>Recovery</a:t>
            </a:r>
          </a:p>
          <a:p>
            <a:r>
              <a:rPr lang="en-US" altLang="en-US" dirty="0"/>
              <a:t>Example: WAFL File System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9DCCA74D-FB81-46C5-BDA7-346388C6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CCC3BC4-1503-7196-0CC6-686F6A18F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58" y="4581878"/>
            <a:ext cx="6908984" cy="258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/>
              <a:t>Describe the details of implementing local file systems and directory structures</a:t>
            </a:r>
          </a:p>
          <a:p>
            <a:r>
              <a:rPr lang="en-US" altLang="en-US" kern="0"/>
              <a:t>Discuss block allocation and free-block algorithms and trade-offs</a:t>
            </a:r>
          </a:p>
          <a:p>
            <a:r>
              <a:rPr lang="en-US" altLang="en-US" kern="0"/>
              <a:t>Explore file system efficiency and performance issues</a:t>
            </a:r>
          </a:p>
          <a:p>
            <a:r>
              <a:rPr lang="en-US" altLang="en-US" kern="0"/>
              <a:t>Look at recovery from file system failures</a:t>
            </a:r>
          </a:p>
          <a:p>
            <a:r>
              <a:rPr lang="en-US" altLang="en-US" kern="0"/>
              <a:t>Describe the WAFL file system as a concrete example</a:t>
            </a:r>
          </a:p>
          <a:p>
            <a:endParaRPr lang="en-US" altLang="en-US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A58EB-508F-5296-BAE0-0F55C3E10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89" y="3871421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/>
              <a:t>Objectives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6D2C351-4FB2-3215-D7A4-C791C9CEE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Indexed Allocation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23400AF4-EF63-7739-C737-23E345A4A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3375" y="1293813"/>
            <a:ext cx="2940050" cy="1235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Brings all pointers together into the </a:t>
            </a:r>
            <a:r>
              <a:rPr lang="en-US" altLang="en-US" i="1"/>
              <a:t>index block.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Logical view.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7E2DCCED-11CA-6AB3-C63B-0E0CB58D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27305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BF78EB47-4812-9CF7-0F09-CE86E297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30559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CFCF0503-0488-E058-6BD5-1E5D4F341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338137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6FDE9845-ADA0-3DCD-4AA6-9DEF68ED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370681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C5A1CCC8-722D-CB84-B729-ADDFD981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403225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4" name="Rectangle 9">
            <a:extLst>
              <a:ext uri="{FF2B5EF4-FFF2-40B4-BE49-F238E27FC236}">
                <a16:creationId xmlns:a16="http://schemas.microsoft.com/office/drawing/2014/main" id="{5A9B05D9-118F-BE14-ACBD-EE8B3635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2744788"/>
            <a:ext cx="201612" cy="173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5" name="Rectangle 10">
            <a:extLst>
              <a:ext uri="{FF2B5EF4-FFF2-40B4-BE49-F238E27FC236}">
                <a16:creationId xmlns:a16="http://schemas.microsoft.com/office/drawing/2014/main" id="{2AC6613D-C963-34CC-7E9F-C7D507D5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3113088"/>
            <a:ext cx="201612" cy="173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6" name="Rectangle 11">
            <a:extLst>
              <a:ext uri="{FF2B5EF4-FFF2-40B4-BE49-F238E27FC236}">
                <a16:creationId xmlns:a16="http://schemas.microsoft.com/office/drawing/2014/main" id="{8745AA18-423E-BA64-4302-28F5BE7C1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3481388"/>
            <a:ext cx="201612" cy="173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7" name="Rectangle 12">
            <a:extLst>
              <a:ext uri="{FF2B5EF4-FFF2-40B4-BE49-F238E27FC236}">
                <a16:creationId xmlns:a16="http://schemas.microsoft.com/office/drawing/2014/main" id="{80B6EC39-1341-8F79-D4C8-57B4E56B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3849688"/>
            <a:ext cx="201612" cy="173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8" name="Rectangle 13">
            <a:extLst>
              <a:ext uri="{FF2B5EF4-FFF2-40B4-BE49-F238E27FC236}">
                <a16:creationId xmlns:a16="http://schemas.microsoft.com/office/drawing/2014/main" id="{FE6E418A-59AF-C2B4-46EF-0BC3D5CC4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4217988"/>
            <a:ext cx="201612" cy="173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9469" name="Line 14">
            <a:extLst>
              <a:ext uri="{FF2B5EF4-FFF2-40B4-BE49-F238E27FC236}">
                <a16:creationId xmlns:a16="http://schemas.microsoft.com/office/drawing/2014/main" id="{0EF778DC-66B1-5334-2433-A154F76C7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9988" y="28321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5">
            <a:extLst>
              <a:ext uri="{FF2B5EF4-FFF2-40B4-BE49-F238E27FC236}">
                <a16:creationId xmlns:a16="http://schemas.microsoft.com/office/drawing/2014/main" id="{A1D6FFF5-38C2-5240-336F-BE960B339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5063" y="317182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6">
            <a:extLst>
              <a:ext uri="{FF2B5EF4-FFF2-40B4-BE49-F238E27FC236}">
                <a16:creationId xmlns:a16="http://schemas.microsoft.com/office/drawing/2014/main" id="{0B2AAFF2-66FC-9683-7160-C6BB40724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5829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2A04518B-EC73-F44A-A4C4-B6FB0680B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8075" y="39370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8">
            <a:extLst>
              <a:ext uri="{FF2B5EF4-FFF2-40B4-BE49-F238E27FC236}">
                <a16:creationId xmlns:a16="http://schemas.microsoft.com/office/drawing/2014/main" id="{E1B5FA1E-AEB8-5B9C-1EA0-3BFB3951B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0300" y="42910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 Box 19">
            <a:extLst>
              <a:ext uri="{FF2B5EF4-FFF2-40B4-BE49-F238E27FC236}">
                <a16:creationId xmlns:a16="http://schemas.microsoft.com/office/drawing/2014/main" id="{59EABE7C-ED8E-5AB0-3F8E-3282C1C3C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4672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index table</a:t>
            </a:r>
          </a:p>
        </p:txBody>
      </p:sp>
      <p:pic>
        <p:nvPicPr>
          <p:cNvPr id="19475" name="Picture 20">
            <a:extLst>
              <a:ext uri="{FF2B5EF4-FFF2-40B4-BE49-F238E27FC236}">
                <a16:creationId xmlns:a16="http://schemas.microsoft.com/office/drawing/2014/main" id="{D1D3A4ED-9D12-0F57-0519-1545DF2A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682" r="8002" b="1366"/>
          <a:stretch>
            <a:fillRect/>
          </a:stretch>
        </p:blipFill>
        <p:spPr bwMode="auto">
          <a:xfrm>
            <a:off x="3513138" y="1384300"/>
            <a:ext cx="4879975" cy="42560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C2E0DA-0B07-CEF6-9B62-538179B707E9}"/>
                  </a:ext>
                </a:extLst>
              </p14:cNvPr>
              <p14:cNvContentPartPr/>
              <p14:nvPr/>
            </p14:nvContentPartPr>
            <p14:xfrm>
              <a:off x="6536018" y="2266418"/>
              <a:ext cx="2242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C2E0DA-0B07-CEF6-9B62-538179B707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27378" y="2257418"/>
                <a:ext cx="24192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207D111-8A9A-960E-A818-8B8BB79C1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Indexed Allocation (Cont.)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556BBD3-DC31-A989-76FC-E01B86928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6584950" cy="2295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Need index table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Random access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Dynamic access without external fragmentation, but have overhead of index block.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Mapping from logical to physical in a file of maximum size of 256K words and block size of 512 words.  We need only 1 block for index table.</a:t>
            </a:r>
          </a:p>
        </p:txBody>
      </p:sp>
      <p:sp>
        <p:nvSpPr>
          <p:cNvPr id="20483" name="Rectangle 9">
            <a:extLst>
              <a:ext uri="{FF2B5EF4-FFF2-40B4-BE49-F238E27FC236}">
                <a16:creationId xmlns:a16="http://schemas.microsoft.com/office/drawing/2014/main" id="{F2D6DF03-DC3D-EAE9-7D89-A7DDDEE8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435350"/>
            <a:ext cx="70294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0" lang="en-US" altLang="en-US"/>
              <a:t>Q = displacement into index table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0" lang="en-US" altLang="en-US"/>
              <a:t>R = displacement into block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91765B19-0C83-00C7-F305-852920F6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4659313"/>
            <a:ext cx="163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/>
              <a:t>LA / (512 x 512)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7F09D443-B7F3-629A-3B3F-8BF52A17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406900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/>
              <a:t>Q</a:t>
            </a:r>
            <a:r>
              <a:rPr kumimoji="0" lang="en-US" altLang="en-US" sz="1600" baseline="-25000"/>
              <a:t>1</a:t>
            </a:r>
            <a:endParaRPr kumimoji="0" lang="en-US" altLang="en-US" sz="160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E2CFD392-F534-7449-5D05-C610BC0F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919663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/>
              <a:t>R</a:t>
            </a:r>
            <a:r>
              <a:rPr kumimoji="0" lang="en-US" altLang="en-US" sz="1600" baseline="-25000"/>
              <a:t>1</a:t>
            </a:r>
            <a:endParaRPr kumimoji="0" lang="en-US" altLang="en-US" sz="1600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5F5F7AD3-7574-D458-D127-4D8B4967F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2138" y="4597400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6557CCE7-E43B-D30A-A637-E6082911C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4838700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18F3DBC-D724-D892-1338-1CB474E29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Indexed Allocation – Mapping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FB4F85DB-8797-3C70-BCCC-7E69BCC74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7351713" cy="568325"/>
          </a:xfrm>
        </p:spPr>
        <p:txBody>
          <a:bodyPr/>
          <a:lstStyle/>
          <a:p>
            <a:r>
              <a:rPr lang="en-US" altLang="en-US"/>
              <a:t>Two-level index (maximum file size is 512 </a:t>
            </a:r>
            <a:r>
              <a:rPr lang="en-US" altLang="en-US" baseline="30000"/>
              <a:t>3 </a:t>
            </a:r>
            <a:r>
              <a:rPr lang="en-US" altLang="en-US"/>
              <a:t>)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A218D8BC-85FE-CDA2-D83C-92C3F3DD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355850"/>
            <a:ext cx="1631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/>
              <a:t>LA / (512 x 512)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0FE9425D-D74F-7FD8-6B69-110176BC5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103438"/>
            <a:ext cx="420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/>
              <a:t>Q</a:t>
            </a:r>
            <a:r>
              <a:rPr kumimoji="0" lang="en-US" altLang="en-US" sz="1600" baseline="-25000"/>
              <a:t>1</a:t>
            </a:r>
            <a:endParaRPr kumimoji="0" lang="en-US" altLang="en-US" sz="1600"/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2D74FEF2-AD23-DCCD-4202-59F96DDF1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2616200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/>
              <a:t>R</a:t>
            </a:r>
            <a:r>
              <a:rPr kumimoji="0" lang="en-US" altLang="en-US" sz="1600" baseline="-25000"/>
              <a:t>1</a:t>
            </a:r>
            <a:endParaRPr kumimoji="0" lang="en-US" altLang="en-US" sz="1600"/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02E328F5-2D67-261D-7051-781F2F128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2513" y="22939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8">
            <a:extLst>
              <a:ext uri="{FF2B5EF4-FFF2-40B4-BE49-F238E27FC236}">
                <a16:creationId xmlns:a16="http://schemas.microsoft.com/office/drawing/2014/main" id="{FED5FDFD-01B8-918A-734F-CEBCD7E4B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4575" y="2535238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E74170A8-99FC-E02B-155B-5CAC5183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581400"/>
            <a:ext cx="702945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0" lang="en-US" altLang="en-US" i="1"/>
              <a:t>Q</a:t>
            </a:r>
            <a:r>
              <a:rPr kumimoji="0" lang="en-US" altLang="en-US" baseline="-25000"/>
              <a:t>1</a:t>
            </a:r>
            <a:r>
              <a:rPr kumimoji="0" lang="en-US" altLang="en-US"/>
              <a:t> = displacement into outer-index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0" lang="en-US" altLang="en-US" i="1"/>
              <a:t>R</a:t>
            </a:r>
            <a:r>
              <a:rPr kumimoji="0" lang="en-US" altLang="en-US" baseline="-25000"/>
              <a:t>1</a:t>
            </a:r>
            <a:r>
              <a:rPr kumimoji="0" lang="en-US" altLang="en-US"/>
              <a:t> is used as follows:</a:t>
            </a:r>
          </a:p>
        </p:txBody>
      </p:sp>
      <p:sp>
        <p:nvSpPr>
          <p:cNvPr id="21513" name="Text Box 10">
            <a:extLst>
              <a:ext uri="{FF2B5EF4-FFF2-40B4-BE49-F238E27FC236}">
                <a16:creationId xmlns:a16="http://schemas.microsoft.com/office/drawing/2014/main" id="{E2145AE3-AAA5-572F-F70D-3217B0DDA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3846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/>
              <a:t>R</a:t>
            </a:r>
            <a:r>
              <a:rPr kumimoji="0" lang="en-US" altLang="en-US" sz="1600" baseline="-25000"/>
              <a:t>1</a:t>
            </a:r>
            <a:r>
              <a:rPr kumimoji="0" lang="en-US" altLang="en-US" sz="1600"/>
              <a:t> / 512</a:t>
            </a:r>
          </a:p>
        </p:txBody>
      </p:sp>
      <p:sp>
        <p:nvSpPr>
          <p:cNvPr id="21514" name="Text Box 11">
            <a:extLst>
              <a:ext uri="{FF2B5EF4-FFF2-40B4-BE49-F238E27FC236}">
                <a16:creationId xmlns:a16="http://schemas.microsoft.com/office/drawing/2014/main" id="{67BAE62C-E4D0-3A12-1F09-7AA68E221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117975"/>
            <a:ext cx="42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/>
              <a:t>Q</a:t>
            </a:r>
            <a:r>
              <a:rPr kumimoji="0" lang="en-US" altLang="en-US" sz="1600" baseline="-25000"/>
              <a:t>2</a:t>
            </a:r>
            <a:endParaRPr kumimoji="0" lang="en-US" altLang="en-US" sz="1600"/>
          </a:p>
        </p:txBody>
      </p:sp>
      <p:sp>
        <p:nvSpPr>
          <p:cNvPr id="21515" name="Text Box 12">
            <a:extLst>
              <a:ext uri="{FF2B5EF4-FFF2-40B4-BE49-F238E27FC236}">
                <a16:creationId xmlns:a16="http://schemas.microsoft.com/office/drawing/2014/main" id="{3B290684-6DFD-EFC3-D4C7-7697FBB43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150" y="4630738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600"/>
              <a:t>R</a:t>
            </a:r>
            <a:r>
              <a:rPr kumimoji="0" lang="en-US" altLang="en-US" sz="1600" baseline="-25000"/>
              <a:t>2</a:t>
            </a:r>
            <a:endParaRPr kumimoji="0" lang="en-US" altLang="en-US" sz="1600"/>
          </a:p>
        </p:txBody>
      </p:sp>
      <p:sp>
        <p:nvSpPr>
          <p:cNvPr id="21516" name="Line 13">
            <a:extLst>
              <a:ext uri="{FF2B5EF4-FFF2-40B4-BE49-F238E27FC236}">
                <a16:creationId xmlns:a16="http://schemas.microsoft.com/office/drawing/2014/main" id="{BEA35BFF-AB25-2C09-CA78-331975BBD0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084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4">
            <a:extLst>
              <a:ext uri="{FF2B5EF4-FFF2-40B4-BE49-F238E27FC236}">
                <a16:creationId xmlns:a16="http://schemas.microsoft.com/office/drawing/2014/main" id="{B62895D6-223F-D8BB-4302-C589C83A0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4549775"/>
            <a:ext cx="4191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5">
            <a:extLst>
              <a:ext uri="{FF2B5EF4-FFF2-40B4-BE49-F238E27FC236}">
                <a16:creationId xmlns:a16="http://schemas.microsoft.com/office/drawing/2014/main" id="{EB6286BB-7E31-BC89-1E4C-BAA1B854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6286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0" lang="en-US" altLang="en-US" i="1"/>
              <a:t>Q</a:t>
            </a:r>
            <a:r>
              <a:rPr kumimoji="0" lang="en-US" altLang="en-US" baseline="-25000"/>
              <a:t>2</a:t>
            </a:r>
            <a:r>
              <a:rPr kumimoji="0" lang="en-US" altLang="en-US"/>
              <a:t> = displacement into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0" lang="en-US" altLang="en-US" i="1"/>
              <a:t>R</a:t>
            </a:r>
            <a:r>
              <a:rPr kumimoji="0" lang="en-US" altLang="en-US" baseline="-25000"/>
              <a:t>2</a:t>
            </a:r>
            <a:r>
              <a:rPr kumimoji="0" lang="en-US" altLang="en-US"/>
              <a:t> displacement into block of file: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5DE3A35-E5BB-C2F3-4A28-C4E8D858F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Indexed Allocation – Mapping (Cont.)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1F47B60-856D-0B91-6AF9-8330C383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1400175"/>
            <a:ext cx="1674812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0F6DA8A6-DCE9-8BE6-7D04-B946A0EF0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1703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2B573C08-CE68-B72B-A8F2-001D4A5A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81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4C1F0751-945C-4EDB-BEAD-84472187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2209800"/>
            <a:ext cx="1096962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7D832D03-A9B3-3E53-2499-9204A73FE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2846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E7AE4DC0-8A2D-95F0-6DE7-A5AF91D9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36" name="Rectangle 9">
            <a:extLst>
              <a:ext uri="{FF2B5EF4-FFF2-40B4-BE49-F238E27FC236}">
                <a16:creationId xmlns:a16="http://schemas.microsoft.com/office/drawing/2014/main" id="{5F59A579-BE1E-1B72-79F0-3AAB34BB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0386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F824ED28-0897-3669-336C-2756E47B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219200"/>
            <a:ext cx="1066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38" name="Rectangle 11">
            <a:extLst>
              <a:ext uri="{FF2B5EF4-FFF2-40B4-BE49-F238E27FC236}">
                <a16:creationId xmlns:a16="http://schemas.microsoft.com/office/drawing/2014/main" id="{73AF0F7C-8A15-EF7A-6DAB-480DB4B13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14478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2C9D065F-EEC7-4C2F-EA48-0E7865C4F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23622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40" name="Rectangle 13">
            <a:extLst>
              <a:ext uri="{FF2B5EF4-FFF2-40B4-BE49-F238E27FC236}">
                <a16:creationId xmlns:a16="http://schemas.microsoft.com/office/drawing/2014/main" id="{F3988D1A-AD70-E8BC-D8B0-B92E0311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32766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41" name="Rectangle 14">
            <a:extLst>
              <a:ext uri="{FF2B5EF4-FFF2-40B4-BE49-F238E27FC236}">
                <a16:creationId xmlns:a16="http://schemas.microsoft.com/office/drawing/2014/main" id="{813C2389-5931-FA8A-7786-F17D1B85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19319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42" name="Rectangle 15">
            <a:extLst>
              <a:ext uri="{FF2B5EF4-FFF2-40B4-BE49-F238E27FC236}">
                <a16:creationId xmlns:a16="http://schemas.microsoft.com/office/drawing/2014/main" id="{76384F78-36EF-9BCA-C54C-430D0A8D8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6217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43" name="Rectangle 16">
            <a:extLst>
              <a:ext uri="{FF2B5EF4-FFF2-40B4-BE49-F238E27FC236}">
                <a16:creationId xmlns:a16="http://schemas.microsoft.com/office/drawing/2014/main" id="{B268E895-DC54-76AF-6B61-690436521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1096963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44" name="Rectangle 17">
            <a:extLst>
              <a:ext uri="{FF2B5EF4-FFF2-40B4-BE49-F238E27FC236}">
                <a16:creationId xmlns:a16="http://schemas.microsoft.com/office/drawing/2014/main" id="{D011461E-4DA2-E392-AADC-90D56AC6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191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45" name="Rectangle 18">
            <a:extLst>
              <a:ext uri="{FF2B5EF4-FFF2-40B4-BE49-F238E27FC236}">
                <a16:creationId xmlns:a16="http://schemas.microsoft.com/office/drawing/2014/main" id="{49806BB2-7530-009E-52EA-9DBDDC9DF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05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2546" name="Line 19">
            <a:extLst>
              <a:ext uri="{FF2B5EF4-FFF2-40B4-BE49-F238E27FC236}">
                <a16:creationId xmlns:a16="http://schemas.microsoft.com/office/drawing/2014/main" id="{FE5C351F-05B1-E310-1EBF-F09599A57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28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20">
            <a:extLst>
              <a:ext uri="{FF2B5EF4-FFF2-40B4-BE49-F238E27FC236}">
                <a16:creationId xmlns:a16="http://schemas.microsoft.com/office/drawing/2014/main" id="{EF1C5225-D264-E5AF-37AE-B2EFA7E39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7613" y="1828800"/>
            <a:ext cx="890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1">
            <a:extLst>
              <a:ext uri="{FF2B5EF4-FFF2-40B4-BE49-F238E27FC236}">
                <a16:creationId xmlns:a16="http://schemas.microsoft.com/office/drawing/2014/main" id="{06E5305C-F409-33D4-DAE5-2C936E322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7613" y="2281238"/>
            <a:ext cx="8858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2">
            <a:extLst>
              <a:ext uri="{FF2B5EF4-FFF2-40B4-BE49-F238E27FC236}">
                <a16:creationId xmlns:a16="http://schemas.microsoft.com/office/drawing/2014/main" id="{9D642850-8133-C760-B75D-5A5210079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138" y="4300538"/>
            <a:ext cx="8858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Text Box 23">
            <a:extLst>
              <a:ext uri="{FF2B5EF4-FFF2-40B4-BE49-F238E27FC236}">
                <a16:creationId xmlns:a16="http://schemas.microsoft.com/office/drawing/2014/main" id="{7DAA5374-F979-9B78-97AA-3AF5F806F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300990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>
                <a:sym typeface="MT Extra" pitchFamily="2" charset="77"/>
              </a:rPr>
              <a:t></a:t>
            </a:r>
            <a:endParaRPr kumimoji="0" lang="en-US" altLang="en-US"/>
          </a:p>
        </p:txBody>
      </p:sp>
      <p:sp>
        <p:nvSpPr>
          <p:cNvPr id="22551" name="Line 24">
            <a:extLst>
              <a:ext uri="{FF2B5EF4-FFF2-40B4-BE49-F238E27FC236}">
                <a16:creationId xmlns:a16="http://schemas.microsoft.com/office/drawing/2014/main" id="{57305C7B-EF3F-D0E2-3F94-08AC20BC5E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34050" y="2986088"/>
            <a:ext cx="13096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5">
            <a:extLst>
              <a:ext uri="{FF2B5EF4-FFF2-40B4-BE49-F238E27FC236}">
                <a16:creationId xmlns:a16="http://schemas.microsoft.com/office/drawing/2014/main" id="{EC7C59AE-F275-041C-AA94-3C792C6BA2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38813" y="2057400"/>
            <a:ext cx="1295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6">
            <a:extLst>
              <a:ext uri="{FF2B5EF4-FFF2-40B4-BE49-F238E27FC236}">
                <a16:creationId xmlns:a16="http://schemas.microsoft.com/office/drawing/2014/main" id="{CAB9BD9F-2333-121A-641F-152E87677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8" y="1685925"/>
            <a:ext cx="13096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Text Box 27">
            <a:extLst>
              <a:ext uri="{FF2B5EF4-FFF2-40B4-BE49-F238E27FC236}">
                <a16:creationId xmlns:a16="http://schemas.microsoft.com/office/drawing/2014/main" id="{323FDBAE-7EDB-C6CB-C0EA-766474D7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452913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outer-index</a:t>
            </a:r>
          </a:p>
        </p:txBody>
      </p:sp>
      <p:sp>
        <p:nvSpPr>
          <p:cNvPr id="22555" name="Text Box 28">
            <a:extLst>
              <a:ext uri="{FF2B5EF4-FFF2-40B4-BE49-F238E27FC236}">
                <a16:creationId xmlns:a16="http://schemas.microsoft.com/office/drawing/2014/main" id="{2B518E8E-1E35-B882-0167-A74F2E44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138" y="5345113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index table</a:t>
            </a:r>
          </a:p>
        </p:txBody>
      </p:sp>
      <p:sp>
        <p:nvSpPr>
          <p:cNvPr id="22556" name="Text Box 29">
            <a:extLst>
              <a:ext uri="{FF2B5EF4-FFF2-40B4-BE49-F238E27FC236}">
                <a16:creationId xmlns:a16="http://schemas.microsoft.com/office/drawing/2014/main" id="{4158B40F-82B1-E5FD-6AA5-6CC256FB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244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C43D2D41-31CA-41A9-B033-3049E8AA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680" y="129289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Combined Scheme : UNIX UFS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C7278ED5-4E41-45EB-A77B-9D7C3586A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979057"/>
            <a:ext cx="7284065" cy="483436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sz="1600" dirty="0">
                <a:latin typeface="Verdana" panose="020B0604030504040204" pitchFamily="34" charset="0"/>
              </a:rPr>
              <a:t>4K bytes per block, 32-bit addresses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kumimoji="0" lang="en-US" altLang="en-US" sz="1600" dirty="0">
                <a:latin typeface="Verdana" panose="020B0604030504040204" pitchFamily="34" charset="0"/>
              </a:rPr>
              <a:t>More index blocks than can be addressed with 32-bit file pointer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8132" name="Rectangle 9">
            <a:extLst>
              <a:ext uri="{FF2B5EF4-FFF2-40B4-BE49-F238E27FC236}">
                <a16:creationId xmlns:a16="http://schemas.microsoft.com/office/drawing/2014/main" id="{708670C2-18D6-488C-8FB2-AA5EA396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endParaRPr kumimoji="0" lang="en-US" altLang="en-US" dirty="0"/>
          </a:p>
        </p:txBody>
      </p:sp>
      <p:sp>
        <p:nvSpPr>
          <p:cNvPr id="48134" name="Rectangle 15">
            <a:extLst>
              <a:ext uri="{FF2B5EF4-FFF2-40B4-BE49-F238E27FC236}">
                <a16:creationId xmlns:a16="http://schemas.microsoft.com/office/drawing/2014/main" id="{694F9487-065C-406D-BE26-B85FBE50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endParaRPr kumimoji="0" lang="en-US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B0AB1B5-BBEE-4CBF-8A64-625C6B46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98" y="1517300"/>
            <a:ext cx="3956068" cy="37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5332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D30FA68E-B833-41C0-B106-79543D73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7352"/>
            <a:ext cx="8229600" cy="576262"/>
          </a:xfrm>
        </p:spPr>
        <p:txBody>
          <a:bodyPr/>
          <a:lstStyle/>
          <a:p>
            <a:r>
              <a:rPr lang="en-US" altLang="en-US" dirty="0"/>
              <a:t>Performance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C896B287-3FBB-473F-ACED-B39602FB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50" y="947323"/>
            <a:ext cx="7480230" cy="4619464"/>
          </a:xfrm>
        </p:spPr>
        <p:txBody>
          <a:bodyPr/>
          <a:lstStyle/>
          <a:p>
            <a:r>
              <a:rPr lang="en-US" altLang="en-US" dirty="0"/>
              <a:t>Best method depends on file access type</a:t>
            </a:r>
          </a:p>
          <a:p>
            <a:pPr lvl="1"/>
            <a:r>
              <a:rPr lang="en-US" altLang="en-US" dirty="0"/>
              <a:t>Contiguous great for sequential and random</a:t>
            </a:r>
          </a:p>
          <a:p>
            <a:r>
              <a:rPr lang="en-US" altLang="en-US" dirty="0"/>
              <a:t>Linked good for sequential, not random</a:t>
            </a:r>
          </a:p>
          <a:p>
            <a:r>
              <a:rPr lang="en-US" altLang="en-US" dirty="0"/>
              <a:t>Declare access type at creation</a:t>
            </a:r>
          </a:p>
          <a:p>
            <a:pPr lvl="1"/>
            <a:r>
              <a:rPr lang="en-US" altLang="en-US" dirty="0"/>
              <a:t> Select either contiguous or linked</a:t>
            </a:r>
          </a:p>
          <a:p>
            <a:r>
              <a:rPr lang="en-US" altLang="en-US" dirty="0"/>
              <a:t>Indexed more complex</a:t>
            </a:r>
          </a:p>
          <a:p>
            <a:pPr lvl="1"/>
            <a:r>
              <a:rPr lang="en-US" altLang="en-US" dirty="0"/>
              <a:t>Single block access could require 2 index block reads then data block read</a:t>
            </a:r>
          </a:p>
          <a:p>
            <a:pPr lvl="1"/>
            <a:r>
              <a:rPr lang="en-US" altLang="en-US" dirty="0"/>
              <a:t>Clustering can help improve throughput, reduce CPU overhead</a:t>
            </a:r>
          </a:p>
          <a:p>
            <a:r>
              <a:rPr lang="en-US" altLang="en-US" dirty="0"/>
              <a:t>For NVM, no disk head so different algorithms and optimizations needed</a:t>
            </a:r>
          </a:p>
          <a:p>
            <a:pPr lvl="1"/>
            <a:r>
              <a:rPr lang="en-US" altLang="en-US" dirty="0"/>
              <a:t>Using old algorithm uses many CPU cycles trying to avoid non-existent head movement</a:t>
            </a:r>
          </a:p>
          <a:p>
            <a:pPr lvl="1"/>
            <a:r>
              <a:rPr lang="en-US" altLang="en-US" dirty="0"/>
              <a:t>Goal is to reduce CPU cycles and overall path needed for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8A91CD5-FE83-4A4C-A1F9-18F81B308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243" y="144608"/>
            <a:ext cx="7527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8A2FABB-4281-4B28-ACD1-C9796D037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129" y="958487"/>
            <a:ext cx="7276229" cy="4728880"/>
          </a:xfrm>
        </p:spPr>
        <p:txBody>
          <a:bodyPr/>
          <a:lstStyle/>
          <a:p>
            <a:r>
              <a:rPr lang="en-US" altLang="en-US" dirty="0"/>
              <a:t>File system maintains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track available blocks</a:t>
            </a:r>
            <a:endParaRPr lang="en-US" altLang="ja-JP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 (</a:t>
            </a:r>
            <a:r>
              <a:rPr lang="en-US" altLang="en-US" b="1" i="1" dirty="0"/>
              <a:t>n</a:t>
            </a:r>
            <a:r>
              <a:rPr lang="en-US" altLang="en-US" dirty="0"/>
              <a:t> blocks)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block size = 4KB =  2</a:t>
            </a:r>
            <a:r>
              <a:rPr lang="en-US" altLang="en-US" baseline="30000" dirty="0"/>
              <a:t>12</a:t>
            </a:r>
            <a:r>
              <a:rPr lang="en-US" altLang="en-US" dirty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disk size = 2</a:t>
            </a:r>
            <a:r>
              <a:rPr lang="en-US" altLang="en-US" baseline="30000" dirty="0"/>
              <a:t>40</a:t>
            </a:r>
            <a:r>
              <a:rPr lang="en-US" altLang="en-US" dirty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</a:t>
            </a:r>
            <a:r>
              <a:rPr lang="en-US" altLang="en-US" b="1" i="1" dirty="0"/>
              <a:t>n</a:t>
            </a:r>
            <a:r>
              <a:rPr lang="en-US" altLang="en-US" dirty="0"/>
              <a:t> = 2</a:t>
            </a:r>
            <a:r>
              <a:rPr lang="en-US" altLang="en-US" baseline="30000" dirty="0"/>
              <a:t>40</a:t>
            </a:r>
            <a:r>
              <a:rPr lang="en-US" altLang="en-US" dirty="0"/>
              <a:t>/2</a:t>
            </a:r>
            <a:r>
              <a:rPr lang="en-US" altLang="en-US" baseline="30000" dirty="0"/>
              <a:t>12</a:t>
            </a:r>
            <a:r>
              <a:rPr lang="en-US" altLang="en-US" dirty="0"/>
              <a:t> = 2</a:t>
            </a:r>
            <a:r>
              <a:rPr lang="en-US" altLang="en-US" baseline="30000" dirty="0"/>
              <a:t>28</a:t>
            </a:r>
            <a:r>
              <a:rPr lang="en-US" altLang="en-US" dirty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dirty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9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Easy to get contiguous files</a:t>
            </a:r>
          </a:p>
          <a:p>
            <a:endParaRPr lang="en-US" altLang="en-US" dirty="0"/>
          </a:p>
        </p:txBody>
      </p:sp>
      <p:sp>
        <p:nvSpPr>
          <p:cNvPr id="58374" name="Rectangle 19">
            <a:extLst>
              <a:ext uri="{FF2B5EF4-FFF2-40B4-BE49-F238E27FC236}">
                <a16:creationId xmlns:a16="http://schemas.microsoft.com/office/drawing/2014/main" id="{36D2DA80-48A7-47FB-B116-27AD80B3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5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421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Free Space List on Disk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821570-ED0E-42A5-A5B9-134562B82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" y="964646"/>
            <a:ext cx="3820520" cy="43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Linked list (free list)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Cannot get contiguous space easily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No waste. Linked Free Space List on Disk of space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No need to traverse the entire list (if # free blocks recorded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2E88953-BDC6-4D36-984E-68F48706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20" y="1175664"/>
            <a:ext cx="3292568" cy="385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78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1098C2A5-CF6B-4248-A6D6-DB86C6F2D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093" y="130631"/>
            <a:ext cx="8229600" cy="56360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14F57A10-9F0A-41E8-ACD6-D27485289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1" y="992333"/>
            <a:ext cx="6923605" cy="450411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Modify linked list to store address of next </a:t>
            </a:r>
            <a:r>
              <a:rPr lang="en-US" altLang="en-US" i="1" dirty="0"/>
              <a:t>n-1</a:t>
            </a:r>
            <a:r>
              <a:rPr lang="en-US" altLang="en-US" dirty="0"/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altLang="en-US" sz="8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491881A8-8893-4886-9AD4-DCADC503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618" y="168213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5CF6BD70-2FBB-44C6-9417-C6A3B50EC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967402"/>
            <a:ext cx="7660433" cy="50403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Space Maps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ZFS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Full data structures like bit maps cannot </a:t>
            </a:r>
            <a:r>
              <a:rPr lang="en-US" altLang="ja-JP" dirty="0"/>
              <a:t> fit in memory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ja-JP" dirty="0"/>
              <a:t> thousands of I/</a:t>
            </a:r>
            <a:r>
              <a:rPr lang="en-US" altLang="ja-JP" dirty="0" err="1"/>
              <a:t>Os</a:t>
            </a:r>
            <a:endParaRPr lang="en-US" altLang="ja-JP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Divides device space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metaslab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units and manages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Given volume can contain hundreds of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Each metaslab has associated space map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Uses counting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Metaslab activity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Combine contiguous free blocks into single entry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DC630E2-6A19-41F9-B067-203AE5DB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601" y="11321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Structure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4C2C079-F5DF-42D0-8D47-51C2C8C67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7" y="937390"/>
            <a:ext cx="7312025" cy="4530725"/>
          </a:xfrm>
        </p:spPr>
        <p:txBody>
          <a:bodyPr/>
          <a:lstStyle/>
          <a:p>
            <a:r>
              <a:rPr lang="en-US" altLang="en-US" dirty="0"/>
              <a:t>File structure</a:t>
            </a:r>
          </a:p>
          <a:p>
            <a:pPr lvl="1"/>
            <a:r>
              <a:rPr lang="en-US" altLang="en-US" dirty="0"/>
              <a:t>Logical storage unit</a:t>
            </a:r>
          </a:p>
          <a:p>
            <a:pPr lvl="1"/>
            <a:r>
              <a:rPr lang="en-US" altLang="en-US" dirty="0"/>
              <a:t>Collection of related information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resides on secondary storage (disks)</a:t>
            </a:r>
          </a:p>
          <a:p>
            <a:pPr lvl="1"/>
            <a:r>
              <a:rPr lang="en-US" altLang="en-US" dirty="0"/>
              <a:t>Provided user interface to storage, mapping logical to physical</a:t>
            </a:r>
          </a:p>
          <a:p>
            <a:pPr lvl="1"/>
            <a:r>
              <a:rPr lang="en-US" altLang="en-US" dirty="0"/>
              <a:t>Provides efficient and convenient access to disk by allowing data to be stored, located retrieved easily</a:t>
            </a:r>
          </a:p>
          <a:p>
            <a:r>
              <a:rPr lang="en-US" altLang="en-US" dirty="0"/>
              <a:t>Disk provides in-place rewrite and random access</a:t>
            </a:r>
          </a:p>
          <a:p>
            <a:pPr lvl="1"/>
            <a:r>
              <a:rPr lang="en-US" altLang="en-US" dirty="0"/>
              <a:t>I/O transfers performed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sectors</a:t>
            </a:r>
            <a:r>
              <a:rPr lang="en-US" altLang="en-US" dirty="0"/>
              <a:t> (usually 512 bytes)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FCB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storage structure consisting of information about a file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controls the physical device </a:t>
            </a:r>
          </a:p>
          <a:p>
            <a:r>
              <a:rPr lang="en-US" altLang="en-US" dirty="0"/>
              <a:t>File system organized into layers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1930D92D-FCEC-464B-B735-40B966512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271" y="167496"/>
            <a:ext cx="8229600" cy="576262"/>
          </a:xfrm>
        </p:spPr>
        <p:txBody>
          <a:bodyPr/>
          <a:lstStyle/>
          <a:p>
            <a:r>
              <a:rPr lang="en-US" altLang="en-US" dirty="0" err="1"/>
              <a:t>TRIMing</a:t>
            </a:r>
            <a:r>
              <a:rPr lang="en-US" altLang="en-US" dirty="0"/>
              <a:t> Unused Blocks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985B2951-1C1E-40EB-8860-CAF54C400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408" y="1259631"/>
            <a:ext cx="7539133" cy="485143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HDDS overwrite in place so need only free list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Blocks not treated specially when freed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Keeps its data but without any file pointers to it, until overwritten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Storage devices not allowing overwrite (like NVM) suffer badly with same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Must be erased before written, erases made in large chunks (blocks, composed of pages) and are slow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TRIM is a newer mechanism for the file system to inform the NVM storage device that a page is free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Can be garbage collected or if block is free, now block can be erased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AF0D3F9B-A8FD-4758-BEFF-0E212365B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1979" y="13152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Performance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CC285059-710F-48C7-9469-5316D15F5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6" y="982283"/>
            <a:ext cx="7423146" cy="4530725"/>
          </a:xfrm>
        </p:spPr>
        <p:txBody>
          <a:bodyPr/>
          <a:lstStyle/>
          <a:p>
            <a:r>
              <a:rPr lang="en-US" altLang="en-US" dirty="0"/>
              <a:t>Efficiency dependent on:</a:t>
            </a:r>
          </a:p>
          <a:p>
            <a:pPr lvl="1"/>
            <a:r>
              <a:rPr lang="en-US" altLang="en-US" dirty="0"/>
              <a:t>Disk allocation and directory algorithms</a:t>
            </a:r>
          </a:p>
          <a:p>
            <a:pPr lvl="1"/>
            <a:r>
              <a:rPr lang="en-US" altLang="en-US" dirty="0"/>
              <a:t>Types of data kept in file</a:t>
            </a:r>
            <a:r>
              <a:rPr lang="ja-JP" altLang="en-US" dirty="0"/>
              <a:t>’</a:t>
            </a:r>
            <a:r>
              <a:rPr lang="en-US" altLang="ja-JP" dirty="0"/>
              <a:t>s directory entry</a:t>
            </a:r>
          </a:p>
          <a:p>
            <a:pPr lvl="1"/>
            <a:r>
              <a:rPr lang="en-US" altLang="en-US" dirty="0"/>
              <a:t>Pre-allocation or as-needed allocation of metadata structures</a:t>
            </a:r>
          </a:p>
          <a:p>
            <a:pPr lvl="1"/>
            <a:r>
              <a:rPr lang="en-US" altLang="en-US" dirty="0"/>
              <a:t>Fixed-size or varying-size data structures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3E3626-5F74-B719-7FD1-8CE30280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58" y="2735519"/>
            <a:ext cx="73596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/>
              <a:t>Performance</a:t>
            </a:r>
          </a:p>
          <a:p>
            <a:pPr lvl="1"/>
            <a:r>
              <a:rPr lang="en-US" altLang="en-US" kern="0"/>
              <a:t>Keeping data and metadata close together</a:t>
            </a:r>
          </a:p>
          <a:p>
            <a:pPr lvl="1"/>
            <a:r>
              <a:rPr lang="en-US" altLang="en-US" b="1" kern="0">
                <a:solidFill>
                  <a:srgbClr val="006699"/>
                </a:solidFill>
                <a:latin typeface="+mj-lt"/>
              </a:rPr>
              <a:t>Buffer</a:t>
            </a:r>
            <a:r>
              <a:rPr lang="en-US" altLang="en-US" b="1" kern="0">
                <a:solidFill>
                  <a:srgbClr val="3366FF"/>
                </a:solidFill>
              </a:rPr>
              <a:t> </a:t>
            </a:r>
            <a:r>
              <a:rPr lang="en-US" altLang="en-US" b="1" kern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b="1" kern="0">
                <a:solidFill>
                  <a:srgbClr val="3366FF"/>
                </a:solidFill>
              </a:rPr>
              <a:t> </a:t>
            </a:r>
            <a:r>
              <a:rPr lang="en-US" altLang="en-US" kern="0"/>
              <a:t>– separate section of main memory for frequently used blocks</a:t>
            </a:r>
          </a:p>
          <a:p>
            <a:pPr lvl="1"/>
            <a:r>
              <a:rPr lang="en-US" altLang="en-US" b="1" kern="0">
                <a:solidFill>
                  <a:srgbClr val="006699"/>
                </a:solidFill>
                <a:latin typeface="+mj-lt"/>
              </a:rPr>
              <a:t>Synchronous</a:t>
            </a:r>
            <a:r>
              <a:rPr lang="en-US" altLang="en-US" b="1" kern="0">
                <a:solidFill>
                  <a:srgbClr val="3366FF"/>
                </a:solidFill>
              </a:rPr>
              <a:t> </a:t>
            </a:r>
            <a:r>
              <a:rPr lang="en-US" altLang="en-US" kern="0"/>
              <a:t>writes sometimes requested by apps or needed by OS</a:t>
            </a:r>
          </a:p>
          <a:p>
            <a:pPr lvl="2"/>
            <a:r>
              <a:rPr lang="en-US" altLang="en-US" kern="0"/>
              <a:t>No buffering / caching – writes must hit disk before acknowledgement</a:t>
            </a:r>
          </a:p>
          <a:p>
            <a:pPr lvl="2"/>
            <a:r>
              <a:rPr lang="en-US" altLang="en-US" b="1" kern="0">
                <a:solidFill>
                  <a:srgbClr val="006699"/>
                </a:solidFill>
                <a:latin typeface="+mj-lt"/>
              </a:rPr>
              <a:t>Asynchronous</a:t>
            </a:r>
            <a:r>
              <a:rPr lang="en-US" altLang="en-US" kern="0"/>
              <a:t> writes more common, buffer-able, faster</a:t>
            </a:r>
          </a:p>
          <a:p>
            <a:pPr lvl="1"/>
            <a:r>
              <a:rPr lang="en-US" altLang="en-US" b="1" kern="0">
                <a:solidFill>
                  <a:srgbClr val="006699"/>
                </a:solidFill>
                <a:latin typeface="+mj-lt"/>
              </a:rPr>
              <a:t>Free-behind</a:t>
            </a:r>
            <a:r>
              <a:rPr lang="en-US" altLang="en-US" b="1" kern="0">
                <a:solidFill>
                  <a:srgbClr val="3366FF"/>
                </a:solidFill>
              </a:rPr>
              <a:t> </a:t>
            </a:r>
            <a:r>
              <a:rPr lang="en-US" altLang="en-US" kern="0"/>
              <a:t>and </a:t>
            </a:r>
            <a:r>
              <a:rPr lang="en-US" altLang="en-US" b="1" kern="0">
                <a:solidFill>
                  <a:srgbClr val="006699"/>
                </a:solidFill>
                <a:latin typeface="+mj-lt"/>
              </a:rPr>
              <a:t>read-ahead</a:t>
            </a:r>
            <a:r>
              <a:rPr lang="en-US" altLang="en-US" b="1" kern="0">
                <a:solidFill>
                  <a:srgbClr val="3366FF"/>
                </a:solidFill>
              </a:rPr>
              <a:t> </a:t>
            </a:r>
            <a:r>
              <a:rPr lang="en-US" altLang="en-US" kern="0"/>
              <a:t>– techniques to optimize sequential access</a:t>
            </a:r>
          </a:p>
          <a:p>
            <a:pPr lvl="1"/>
            <a:r>
              <a:rPr lang="en-US" altLang="en-US" kern="0"/>
              <a:t>Reads frequently slower than writes</a:t>
            </a:r>
          </a:p>
          <a:p>
            <a:pPr lvl="1">
              <a:buFont typeface="Monotype Sorts" pitchFamily="-84" charset="2"/>
              <a:buNone/>
            </a:pPr>
            <a:br>
              <a:rPr lang="en-US" altLang="en-US" kern="0"/>
            </a:br>
            <a:endParaRPr lang="en-US" altLang="en-US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D0BDDB9-D65B-505F-F92A-6AB0D9333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Cache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59A900BA-9633-6575-2108-7875F6A6B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047750"/>
            <a:ext cx="7351713" cy="44831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page cache</a:t>
            </a:r>
            <a:r>
              <a:rPr lang="en-US" altLang="en-US"/>
              <a:t> caches pages rather than disk blocks using virtual memory techniques</a:t>
            </a:r>
          </a:p>
          <a:p>
            <a:r>
              <a:rPr lang="en-US" altLang="en-US"/>
              <a:t>Memory-mapped I/O uses a page cache</a:t>
            </a:r>
          </a:p>
          <a:p>
            <a:r>
              <a:rPr lang="en-US" altLang="en-US"/>
              <a:t>Routine I/O through the file system uses the buffer (disk) cache</a:t>
            </a:r>
          </a:p>
          <a:p>
            <a:r>
              <a:rPr lang="en-US" altLang="en-US"/>
              <a:t>This leads to the following figure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C5C17D11-F990-91CB-1478-F9AFE204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629" r="11905" b="958"/>
          <a:stretch>
            <a:fillRect/>
          </a:stretch>
        </p:blipFill>
        <p:spPr bwMode="auto">
          <a:xfrm>
            <a:off x="2124075" y="3103563"/>
            <a:ext cx="3284538" cy="31813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E58A09F-AD0E-417F-85CC-083615B4F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42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6657CE0-04CC-4C62-B813-72204F451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980133"/>
            <a:ext cx="6885340" cy="4402719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Consistency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checking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compares data in directory structure with data blocks on disk, and tries to fix inconsistencies</a:t>
            </a:r>
          </a:p>
          <a:p>
            <a:pPr lvl="1"/>
            <a:r>
              <a:rPr lang="en-US" altLang="en-US" dirty="0"/>
              <a:t>Can be slow and sometimes fails</a:t>
            </a:r>
          </a:p>
          <a:p>
            <a:r>
              <a:rPr lang="en-US" altLang="en-US" dirty="0"/>
              <a:t>Use system programs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data from disk to another storage device (magnetic tape, other magnetic disk, optical)</a:t>
            </a:r>
          </a:p>
          <a:p>
            <a:r>
              <a:rPr lang="en-US" altLang="en-US" dirty="0"/>
              <a:t>Recover lost file or disk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restoring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data from backup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45529006-D95F-4E5A-8CB8-ED731220A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7925" y="119657"/>
            <a:ext cx="7508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 Structured File Systems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8876347C-4280-4D7D-909F-947429C7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951925"/>
            <a:ext cx="7693897" cy="5227811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structured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journaling</a:t>
            </a:r>
            <a:r>
              <a:rPr lang="en-US" altLang="en-US" dirty="0"/>
              <a:t>) file systems record each metadata update to the file system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transaction</a:t>
            </a:r>
          </a:p>
          <a:p>
            <a:r>
              <a:rPr lang="en-US" altLang="en-US" dirty="0"/>
              <a:t>All transactions are written to a log</a:t>
            </a:r>
          </a:p>
          <a:p>
            <a:pPr lvl="1"/>
            <a:r>
              <a:rPr lang="en-US" altLang="en-US" dirty="0"/>
              <a:t> A transaction is considered committed once it is written to the log (sequentially)</a:t>
            </a:r>
          </a:p>
          <a:p>
            <a:pPr lvl="1"/>
            <a:r>
              <a:rPr lang="en-US" altLang="en-US" dirty="0"/>
              <a:t>Sometimes to a separate device or section of disk</a:t>
            </a:r>
          </a:p>
          <a:p>
            <a:pPr lvl="1"/>
            <a:r>
              <a:rPr lang="en-US" altLang="en-US" dirty="0"/>
              <a:t>However, the file system may not yet be updated</a:t>
            </a:r>
            <a:endParaRPr lang="en-US" altLang="en-US" sz="800" dirty="0"/>
          </a:p>
          <a:p>
            <a:r>
              <a:rPr lang="en-US" altLang="en-US" dirty="0"/>
              <a:t>The transactions in the log are asynchronously written to the file system structures</a:t>
            </a:r>
          </a:p>
          <a:p>
            <a:pPr lvl="1"/>
            <a:r>
              <a:rPr lang="en-US" altLang="en-US" dirty="0"/>
              <a:t> When the file system structures are modified, the transaction is removed from the log</a:t>
            </a:r>
            <a:endParaRPr lang="en-US" altLang="en-US" sz="800" dirty="0"/>
          </a:p>
          <a:p>
            <a:r>
              <a:rPr lang="en-US" altLang="en-US" dirty="0"/>
              <a:t>If the file system crashes, all remaining transactions in the log must still be performed</a:t>
            </a:r>
          </a:p>
          <a:p>
            <a:r>
              <a:rPr lang="en-US" altLang="en-US" dirty="0"/>
              <a:t>Faster recovery from crash, removes chance of inconsistency of metadata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77E002D-3590-6FD4-67EA-B5993BF7A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4772" y="219869"/>
            <a:ext cx="8229600" cy="576262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Flash Friendly File System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（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F2FS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）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DFC35DCC-FAA1-43EF-DDEF-B624D9FC0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990600"/>
            <a:ext cx="7351713" cy="2740025"/>
          </a:xfrm>
        </p:spPr>
        <p:txBody>
          <a:bodyPr/>
          <a:lstStyle/>
          <a:p>
            <a:r>
              <a:rPr lang="en-US" altLang="en-US"/>
              <a:t>Used on </a:t>
            </a:r>
            <a:r>
              <a:rPr lang="en-US" altLang="zh-CN">
                <a:ea typeface="宋体" panose="02010600030101010101" pitchFamily="2" charset="-122"/>
              </a:rPr>
              <a:t>Mobile devices</a:t>
            </a:r>
            <a:r>
              <a:rPr lang="en-US" altLang="en-US"/>
              <a:t>– log-structured file system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Allocation: append-only logging, out-of-place update, and GC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72BC7F78-E21C-3AFC-2F7A-89B2CC60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4291013"/>
            <a:ext cx="48561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3">
            <a:extLst>
              <a:ext uri="{FF2B5EF4-FFF2-40B4-BE49-F238E27FC236}">
                <a16:creationId xmlns:a16="http://schemas.microsoft.com/office/drawing/2014/main" id="{F8779A14-80F9-659C-14A5-04A406E9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379539"/>
            <a:ext cx="3055257" cy="239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1">
            <a:extLst>
              <a:ext uri="{FF2B5EF4-FFF2-40B4-BE49-F238E27FC236}">
                <a16:creationId xmlns:a16="http://schemas.microsoft.com/office/drawing/2014/main" id="{7AAC10D2-B2EC-ECC3-4132-79FEAD3A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4291013"/>
            <a:ext cx="4856163" cy="2225675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EDDF61-6123-D9C5-1DD3-5A98FEC487ED}"/>
              </a:ext>
            </a:extLst>
          </p:cNvPr>
          <p:cNvCxnSpPr/>
          <p:nvPr/>
        </p:nvCxnSpPr>
        <p:spPr>
          <a:xfrm flipV="1">
            <a:off x="1219200" y="5308600"/>
            <a:ext cx="7010400" cy="111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683C07-18C2-B0D0-F6A1-52928168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Checkpoint in F2FS</a:t>
            </a:r>
          </a:p>
        </p:txBody>
      </p:sp>
      <p:sp>
        <p:nvSpPr>
          <p:cNvPr id="34819" name="TextBox 5">
            <a:extLst>
              <a:ext uri="{FF2B5EF4-FFF2-40B4-BE49-F238E27FC236}">
                <a16:creationId xmlns:a16="http://schemas.microsoft.com/office/drawing/2014/main" id="{6B3073EA-D030-EDC9-92D2-4435A04A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3" y="5308600"/>
            <a:ext cx="649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21A84-68E7-564D-5E69-33FAF77174C6}"/>
              </a:ext>
            </a:extLst>
          </p:cNvPr>
          <p:cNvSpPr/>
          <p:nvPr/>
        </p:nvSpPr>
        <p:spPr>
          <a:xfrm>
            <a:off x="1801813" y="4851400"/>
            <a:ext cx="457200" cy="457200"/>
          </a:xfrm>
          <a:prstGeom prst="rect">
            <a:avLst/>
          </a:prstGeom>
          <a:solidFill>
            <a:srgbClr val="9BE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1" name="TextBox 7">
            <a:extLst>
              <a:ext uri="{FF2B5EF4-FFF2-40B4-BE49-F238E27FC236}">
                <a16:creationId xmlns:a16="http://schemas.microsoft.com/office/drawing/2014/main" id="{61AF7C12-6734-5B75-7A50-67E5EB7CE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63" y="4481513"/>
            <a:ext cx="1347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checkpoint1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BD9C0-C612-B44E-0703-370654E1612B}"/>
              </a:ext>
            </a:extLst>
          </p:cNvPr>
          <p:cNvSpPr/>
          <p:nvPr/>
        </p:nvSpPr>
        <p:spPr>
          <a:xfrm>
            <a:off x="6650038" y="4840288"/>
            <a:ext cx="457200" cy="457200"/>
          </a:xfrm>
          <a:prstGeom prst="rect">
            <a:avLst/>
          </a:prstGeom>
          <a:solidFill>
            <a:srgbClr val="9BE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3" name="TextBox 9">
            <a:extLst>
              <a:ext uri="{FF2B5EF4-FFF2-40B4-BE49-F238E27FC236}">
                <a16:creationId xmlns:a16="http://schemas.microsoft.com/office/drawing/2014/main" id="{4CF20CCD-EECF-2C15-4255-5AE86393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888" y="4470400"/>
            <a:ext cx="1347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checkpoint2</a:t>
            </a:r>
          </a:p>
        </p:txBody>
      </p:sp>
      <p:sp>
        <p:nvSpPr>
          <p:cNvPr id="34824" name="TextBox 20">
            <a:extLst>
              <a:ext uri="{FF2B5EF4-FFF2-40B4-BE49-F238E27FC236}">
                <a16:creationId xmlns:a16="http://schemas.microsoft.com/office/drawing/2014/main" id="{5B2FE015-76FF-C196-7800-518D9253F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4989513"/>
            <a:ext cx="1633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Power failure</a:t>
            </a:r>
            <a:endParaRPr kumimoji="0" lang="en-US" altLang="en-US" b="1">
              <a:solidFill>
                <a:srgbClr val="FF0000"/>
              </a:solidFill>
            </a:endParaRPr>
          </a:p>
        </p:txBody>
      </p:sp>
      <p:sp>
        <p:nvSpPr>
          <p:cNvPr id="24" name="Curved Left Arrow 23">
            <a:extLst>
              <a:ext uri="{FF2B5EF4-FFF2-40B4-BE49-F238E27FC236}">
                <a16:creationId xmlns:a16="http://schemas.microsoft.com/office/drawing/2014/main" id="{0FC63ADA-7C5A-49B1-CFCF-38FF4D287FBC}"/>
              </a:ext>
            </a:extLst>
          </p:cNvPr>
          <p:cNvSpPr/>
          <p:nvPr/>
        </p:nvSpPr>
        <p:spPr>
          <a:xfrm rot="5400000">
            <a:off x="3244056" y="3969544"/>
            <a:ext cx="731838" cy="3409950"/>
          </a:xfrm>
          <a:prstGeom prst="curved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826" name="TextBox 24">
            <a:extLst>
              <a:ext uri="{FF2B5EF4-FFF2-40B4-BE49-F238E27FC236}">
                <a16:creationId xmlns:a16="http://schemas.microsoft.com/office/drawing/2014/main" id="{A8C5DE71-7DD7-578A-0725-84F4A173B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5678488"/>
            <a:ext cx="1011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ea typeface="宋体" panose="02010600030101010101" pitchFamily="2" charset="-122"/>
              </a:rPr>
              <a:t>recovery</a:t>
            </a:r>
            <a:endParaRPr kumimoji="0" lang="en-US" altLang="en-US" b="1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082E6E2-2884-E3E1-9CBC-45F71D979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990600"/>
            <a:ext cx="7351713" cy="274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Checkpoint companies with recovery to guarantee the consistency</a:t>
            </a:r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endParaRPr lang="en-US" altLang="en-US" kern="0" dirty="0"/>
          </a:p>
          <a:p>
            <a:pPr>
              <a:defRPr/>
            </a:pPr>
            <a:r>
              <a:rPr lang="en-US" altLang="en-US" kern="0" dirty="0"/>
              <a:t>Flush metadata, dirty data and checkpoint package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kern="0" dirty="0"/>
          </a:p>
        </p:txBody>
      </p:sp>
      <p:pic>
        <p:nvPicPr>
          <p:cNvPr id="34828" name="Picture 2">
            <a:extLst>
              <a:ext uri="{FF2B5EF4-FFF2-40B4-BE49-F238E27FC236}">
                <a16:creationId xmlns:a16="http://schemas.microsoft.com/office/drawing/2014/main" id="{51E5C929-82CE-ED0C-7DBF-179A4242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1397000"/>
            <a:ext cx="4391025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3">
            <a:extLst>
              <a:ext uri="{FF2B5EF4-FFF2-40B4-BE49-F238E27FC236}">
                <a16:creationId xmlns:a16="http://schemas.microsoft.com/office/drawing/2014/main" id="{365029A3-4D27-C485-EB23-F3F7587D6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3914775"/>
            <a:ext cx="36671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8DEC65BF-4347-4E36-B1AF-E5C9C5BD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088" y="146280"/>
            <a:ext cx="7732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WAFL File System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483C7911-29DF-4763-A0FF-CF353037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193" y="961593"/>
            <a:ext cx="7732712" cy="4530725"/>
          </a:xfrm>
        </p:spPr>
        <p:txBody>
          <a:bodyPr/>
          <a:lstStyle/>
          <a:p>
            <a:r>
              <a:rPr lang="en-US" altLang="en-US" dirty="0"/>
              <a:t>Used on Network Appliance </a:t>
            </a:r>
            <a:r>
              <a:rPr lang="ja-JP" altLang="en-US" dirty="0"/>
              <a:t>“</a:t>
            </a:r>
            <a:r>
              <a:rPr lang="en-US" altLang="ja-JP" dirty="0"/>
              <a:t>Filers</a:t>
            </a:r>
            <a:r>
              <a:rPr lang="ja-JP" altLang="en-US" dirty="0"/>
              <a:t>”</a:t>
            </a:r>
            <a:r>
              <a:rPr lang="en-US" altLang="ja-JP" dirty="0"/>
              <a:t> – distributed file system appliances</a:t>
            </a:r>
            <a:endParaRPr lang="en-US" altLang="en-US" dirty="0"/>
          </a:p>
          <a:p>
            <a:r>
              <a:rPr lang="ja-JP" altLang="en-US" dirty="0"/>
              <a:t>“</a:t>
            </a:r>
            <a:r>
              <a:rPr lang="en-US" altLang="ja-JP" dirty="0"/>
              <a:t>Write-anywhere file layout</a:t>
            </a:r>
            <a:r>
              <a:rPr lang="ja-JP" altLang="en-US" dirty="0"/>
              <a:t>”</a:t>
            </a:r>
            <a:endParaRPr lang="en-US" altLang="en-US" dirty="0"/>
          </a:p>
          <a:p>
            <a:r>
              <a:rPr lang="en-US" altLang="en-US" dirty="0"/>
              <a:t>Serves up NFS, CIFS, http, ftp</a:t>
            </a:r>
          </a:p>
          <a:p>
            <a:r>
              <a:rPr lang="en-US" altLang="en-US" dirty="0"/>
              <a:t>Random I/O optimized, write optimized</a:t>
            </a:r>
          </a:p>
          <a:p>
            <a:pPr lvl="1"/>
            <a:r>
              <a:rPr lang="en-US" altLang="en-US" dirty="0"/>
              <a:t>NVRAM for write caching</a:t>
            </a:r>
          </a:p>
          <a:p>
            <a:r>
              <a:rPr lang="en-US" altLang="en-US" dirty="0"/>
              <a:t>Similar to Berkeley Fast File System, with extensive modifications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3B6E69D-9822-41AF-03CC-17DD62B0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91" y="3548748"/>
            <a:ext cx="5170006" cy="17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5849214A-E2EF-4858-A782-82F55193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170" y="80389"/>
            <a:ext cx="8077200" cy="582729"/>
          </a:xfrm>
        </p:spPr>
        <p:txBody>
          <a:bodyPr/>
          <a:lstStyle/>
          <a:p>
            <a:pPr eaLnBrk="1" hangingPunct="1"/>
            <a:r>
              <a:rPr lang="en-US" altLang="en-US" dirty="0"/>
              <a:t>Snapshots in WAFL</a:t>
            </a:r>
          </a:p>
        </p:txBody>
      </p:sp>
      <p:pic>
        <p:nvPicPr>
          <p:cNvPr id="88066" name="Picture 2">
            <a:extLst>
              <a:ext uri="{FF2B5EF4-FFF2-40B4-BE49-F238E27FC236}">
                <a16:creationId xmlns:a16="http://schemas.microsoft.com/office/drawing/2014/main" id="{2E9E6806-9EFD-47E6-8226-77F885D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233488"/>
            <a:ext cx="309245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645B293F-DC9B-4CB1-B01B-B3F4480FF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106"/>
            <a:ext cx="8229600" cy="576262"/>
          </a:xfrm>
        </p:spPr>
        <p:txBody>
          <a:bodyPr/>
          <a:lstStyle/>
          <a:p>
            <a:r>
              <a:rPr lang="en-US" altLang="en-US" dirty="0"/>
              <a:t>The Apple File System</a:t>
            </a:r>
          </a:p>
        </p:txBody>
      </p:sp>
      <p:pic>
        <p:nvPicPr>
          <p:cNvPr id="93186" name="Content Placeholder 4">
            <a:extLst>
              <a:ext uri="{FF2B5EF4-FFF2-40B4-BE49-F238E27FC236}">
                <a16:creationId xmlns:a16="http://schemas.microsoft.com/office/drawing/2014/main" id="{4EF77C9A-953A-4195-9FD7-AB65B941C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0888" y="942975"/>
            <a:ext cx="5573712" cy="53292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F333521-0B54-1437-D753-76EF5258C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Layered File System</a:t>
            </a:r>
          </a:p>
        </p:txBody>
      </p:sp>
      <p:pic>
        <p:nvPicPr>
          <p:cNvPr id="6146" name="Picture 4">
            <a:extLst>
              <a:ext uri="{FF2B5EF4-FFF2-40B4-BE49-F238E27FC236}">
                <a16:creationId xmlns:a16="http://schemas.microsoft.com/office/drawing/2014/main" id="{24A12500-AC52-7D69-A7BA-52385E71A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1" t="1004" r="31880" b="1004"/>
          <a:stretch>
            <a:fillRect/>
          </a:stretch>
        </p:blipFill>
        <p:spPr bwMode="auto">
          <a:xfrm>
            <a:off x="1036638" y="1235075"/>
            <a:ext cx="2532062" cy="5103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Text Box 5">
            <a:extLst>
              <a:ext uri="{FF2B5EF4-FFF2-40B4-BE49-F238E27FC236}">
                <a16:creationId xmlns:a16="http://schemas.microsoft.com/office/drawing/2014/main" id="{CAB6D7B9-4704-B0D2-9760-1EC4F17C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5000625"/>
            <a:ext cx="4849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Device Drivers : Translator for hardware</a:t>
            </a:r>
          </a:p>
        </p:txBody>
      </p:sp>
      <p:sp>
        <p:nvSpPr>
          <p:cNvPr id="6148" name="Text Box 6">
            <a:extLst>
              <a:ext uri="{FF2B5EF4-FFF2-40B4-BE49-F238E27FC236}">
                <a16:creationId xmlns:a16="http://schemas.microsoft.com/office/drawing/2014/main" id="{EDA0862D-C7A1-10B8-DD9E-9BFACCF1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4187825"/>
            <a:ext cx="282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Issue Generic Commands</a:t>
            </a:r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C7535C22-83E8-6DF5-9750-966BC6C4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3273425"/>
            <a:ext cx="487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Knows files, logical blocks and physical blocks</a:t>
            </a: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DCD93FF7-A933-0296-594F-3898B14C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2066925"/>
            <a:ext cx="4946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Metadata for files, directory structure,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FCB – File Control Block, which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Stores ownership, permission, location, …,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DBB66CE-15D9-45C4-9141-1EC5CCDA6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311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DAD3471-F4DF-5B4A-AD80-1B5DCFD2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6" y="933252"/>
            <a:ext cx="7792614" cy="4798245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manage I/O devices at the I/O control layer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   Given commands like </a:t>
            </a:r>
          </a:p>
          <a:p>
            <a:pPr marL="457200" lvl="1" indent="0">
              <a:buNone/>
              <a:defRPr/>
            </a:pPr>
            <a:r>
              <a:rPr lang="en-US" altLang="ja-JP" dirty="0"/>
              <a:t>        </a:t>
            </a:r>
            <a:r>
              <a:rPr lang="en-US" altLang="ja-JP" sz="1600" dirty="0"/>
              <a:t>read drive1, cylinder 72, track 2, sector 10, into memory location 1060</a:t>
            </a:r>
          </a:p>
          <a:p>
            <a:pPr marL="457200" lvl="1" indent="0">
              <a:buNone/>
              <a:defRPr/>
            </a:pPr>
            <a:r>
              <a:rPr lang="en-US" altLang="ja-JP" dirty="0"/>
              <a:t>   Outputs low-level hardware specific commands to hardware controller</a:t>
            </a:r>
            <a:endParaRPr lang="en-US" altLang="ja-JP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Basic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given command like </a:t>
            </a:r>
            <a:r>
              <a:rPr lang="ja-JP" altLang="en-US" dirty="0"/>
              <a:t>“</a:t>
            </a:r>
            <a:r>
              <a:rPr lang="en-US" altLang="ja-JP" dirty="0"/>
              <a:t>retrieve block 123</a:t>
            </a:r>
            <a:r>
              <a:rPr lang="ja-JP" altLang="en-US" dirty="0"/>
              <a:t>”</a:t>
            </a:r>
            <a:r>
              <a:rPr lang="en-US" altLang="ja-JP" dirty="0"/>
              <a:t> translates to device driver</a:t>
            </a:r>
          </a:p>
          <a:p>
            <a:pPr>
              <a:defRPr/>
            </a:pPr>
            <a:r>
              <a:rPr lang="en-US" altLang="en-US" dirty="0"/>
              <a:t>Also manages memory buffers and caches (allocation, freeing, replacement) </a:t>
            </a:r>
          </a:p>
          <a:p>
            <a:pPr lvl="1">
              <a:defRPr/>
            </a:pPr>
            <a:r>
              <a:rPr lang="en-US" altLang="en-US" dirty="0"/>
              <a:t>Buffers hold data in transit</a:t>
            </a:r>
          </a:p>
          <a:p>
            <a:pPr lvl="1">
              <a:defRPr/>
            </a:pPr>
            <a:r>
              <a:rPr lang="en-US" altLang="en-US" dirty="0"/>
              <a:t>Caches hold frequently used data</a:t>
            </a:r>
            <a:endParaRPr lang="en-US" altLang="ja-JP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organization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module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understands files, logical address, and physical blocks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Translates logical block # to physical block #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1679D0F-FB9C-4217-AF0B-A91D899C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729" y="144183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190C61EE-E2DF-40C7-AD60-5A1AC907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565" y="811541"/>
            <a:ext cx="6659471" cy="500631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manages metadata information</a:t>
            </a:r>
          </a:p>
          <a:p>
            <a:pPr lvl="1"/>
            <a:r>
              <a:rPr lang="en-US" altLang="en-US" dirty="0"/>
              <a:t>Translates file name into file number, file handle, location by maintaining file control blocks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inodes</a:t>
            </a:r>
            <a:r>
              <a:rPr lang="en-US" altLang="en-US" dirty="0"/>
              <a:t> in UNIX)</a:t>
            </a:r>
          </a:p>
          <a:p>
            <a:pPr lvl="1"/>
            <a:r>
              <a:rPr lang="en-US" altLang="en-US" dirty="0"/>
              <a:t>Directory management</a:t>
            </a:r>
          </a:p>
          <a:p>
            <a:pPr lvl="1"/>
            <a:r>
              <a:rPr lang="en-US" altLang="en-US" dirty="0"/>
              <a:t>Protection</a:t>
            </a:r>
          </a:p>
          <a:p>
            <a:r>
              <a:rPr lang="en-US" altLang="en-US" dirty="0"/>
              <a:t>Layering useful for reducing complexity and redundancy, but adds overhead and can decrease performance </a:t>
            </a:r>
          </a:p>
          <a:p>
            <a:r>
              <a:rPr lang="en-US" altLang="en-US" dirty="0"/>
              <a:t>Logical layers can be implemented by any coding method according to OS designer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217E43-6B4D-3703-5859-C274C431920F}"/>
              </a:ext>
            </a:extLst>
          </p:cNvPr>
          <p:cNvSpPr txBox="1">
            <a:spLocks/>
          </p:cNvSpPr>
          <p:nvPr/>
        </p:nvSpPr>
        <p:spPr bwMode="auto">
          <a:xfrm>
            <a:off x="836565" y="3685756"/>
            <a:ext cx="7470870" cy="317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7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kern="0" dirty="0"/>
              <a:t>Many file systems, sometimes many within an operating system</a:t>
            </a:r>
          </a:p>
          <a:p>
            <a:pPr lvl="1">
              <a:defRPr/>
            </a:pPr>
            <a:r>
              <a:rPr lang="en-US" altLang="en-US" kern="0" dirty="0"/>
              <a:t>Each with its own format:</a:t>
            </a:r>
          </a:p>
          <a:p>
            <a:pPr lvl="1">
              <a:defRPr/>
            </a:pPr>
            <a:r>
              <a:rPr lang="en-US" altLang="en-US" kern="0" dirty="0"/>
              <a:t>CD-ROM is ISO 9660; </a:t>
            </a:r>
          </a:p>
          <a:p>
            <a:pPr lvl="1">
              <a:defRPr/>
            </a:pPr>
            <a:r>
              <a:rPr lang="en-US" altLang="en-US" kern="0" dirty="0"/>
              <a:t>Unix has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UFS</a:t>
            </a:r>
            <a:r>
              <a:rPr lang="en-US" altLang="en-US" kern="0" dirty="0"/>
              <a:t>, FFS;  </a:t>
            </a:r>
          </a:p>
          <a:p>
            <a:pPr lvl="1">
              <a:defRPr/>
            </a:pPr>
            <a:r>
              <a:rPr lang="en-US" altLang="en-US" kern="0" dirty="0"/>
              <a:t>Windows has FAT, FAT32, NTFS as well as floppy, CD, DVD Blu-ray, </a:t>
            </a:r>
          </a:p>
          <a:p>
            <a:pPr lvl="1">
              <a:defRPr/>
            </a:pPr>
            <a:r>
              <a:rPr lang="en-US" altLang="en-US" kern="0" dirty="0"/>
              <a:t>Linux has more than 130 types, with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extended</a:t>
            </a:r>
            <a:r>
              <a:rPr lang="en-US" altLang="en-US" b="1" kern="0" dirty="0">
                <a:solidFill>
                  <a:srgbClr val="3366FF"/>
                </a:solidFill>
              </a:rPr>
              <a:t>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kern="0" dirty="0">
                <a:solidFill>
                  <a:srgbClr val="3366FF"/>
                </a:solidFill>
              </a:rPr>
              <a:t> </a:t>
            </a:r>
            <a:r>
              <a:rPr lang="en-US" altLang="en-US" b="1" kern="0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kern="0" dirty="0">
                <a:solidFill>
                  <a:srgbClr val="3366FF"/>
                </a:solidFill>
              </a:rPr>
              <a:t> </a:t>
            </a:r>
            <a:r>
              <a:rPr lang="en-US" altLang="en-US" kern="0" dirty="0"/>
              <a:t>ext3 and ext4 leading; plus distributed file systems, etc.</a:t>
            </a:r>
          </a:p>
          <a:p>
            <a:pPr lvl="1">
              <a:defRPr/>
            </a:pPr>
            <a:r>
              <a:rPr lang="en-US" altLang="en-US" kern="0" dirty="0"/>
              <a:t>New ones still arriving – ZFS, </a:t>
            </a:r>
            <a:r>
              <a:rPr lang="en-US" altLang="en-US" kern="0" dirty="0" err="1"/>
              <a:t>GoogleFS</a:t>
            </a:r>
            <a:r>
              <a:rPr lang="en-US" altLang="en-US" kern="0" dirty="0"/>
              <a:t>, Oracle ASM, FUSE</a:t>
            </a:r>
          </a:p>
          <a:p>
            <a:pPr marL="0" lvl="1" indent="0"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lang="en-US" altLang="en-U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B183F6F-CF73-40EC-8D07-F3938BC23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354" y="122546"/>
            <a:ext cx="7724775" cy="591355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Operations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5FDD909-A5BC-4211-8C91-9570F3CAE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942677"/>
            <a:ext cx="7491817" cy="4562577"/>
          </a:xfrm>
        </p:spPr>
        <p:txBody>
          <a:bodyPr/>
          <a:lstStyle/>
          <a:p>
            <a:r>
              <a:rPr lang="en-US" altLang="en-US" dirty="0"/>
              <a:t>We have system calls at the API level, but how do we implement their functions?</a:t>
            </a:r>
          </a:p>
          <a:p>
            <a:pPr lvl="1"/>
            <a:r>
              <a:rPr lang="en-US" altLang="en-US" dirty="0"/>
              <a:t>On-disk and in-memory structures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info needed by system to boot OS from that volume</a:t>
            </a:r>
          </a:p>
          <a:p>
            <a:pPr lvl="1"/>
            <a:r>
              <a:rPr lang="en-US" altLang="en-US" dirty="0"/>
              <a:t>Needed if volume contains OS, usually first block of volume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volume details</a:t>
            </a:r>
          </a:p>
          <a:p>
            <a:pPr lvl="1"/>
            <a:r>
              <a:rPr lang="en-US" altLang="en-US" dirty="0"/>
              <a:t>Total # of blocks, # of free blocks, block size, free block pointers or array</a:t>
            </a:r>
          </a:p>
          <a:p>
            <a:r>
              <a:rPr lang="en-US" altLang="en-US" dirty="0"/>
              <a:t>Directory structure organizes the files</a:t>
            </a:r>
          </a:p>
          <a:p>
            <a:pPr lvl="1"/>
            <a:r>
              <a:rPr lang="en-US" altLang="en-US" dirty="0"/>
              <a:t>Names and inode numbers, master file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61E6968-23CC-4041-AF8F-B396E75F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8844" y="137735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Control Block (FCB)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CBF3188-619B-44AD-816A-4D225B7F4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3" y="1027520"/>
            <a:ext cx="6539710" cy="4487160"/>
          </a:xfrm>
        </p:spPr>
        <p:txBody>
          <a:bodyPr/>
          <a:lstStyle/>
          <a:p>
            <a:r>
              <a:rPr lang="en-US" altLang="en-US" dirty="0"/>
              <a:t>OS maintains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FCB </a:t>
            </a:r>
            <a:r>
              <a:rPr lang="en-US" altLang="en-US" dirty="0"/>
              <a:t>per file, which  contains many details about the file</a:t>
            </a:r>
          </a:p>
          <a:p>
            <a:pPr lvl="1"/>
            <a:r>
              <a:rPr lang="en-US" altLang="en-US" dirty="0"/>
              <a:t>Typically, inode number, permissions, size, dates</a:t>
            </a:r>
          </a:p>
          <a:p>
            <a:pPr lvl="1"/>
            <a:r>
              <a:rPr lang="en-US" altLang="en-US" dirty="0"/>
              <a:t>Example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8A6DDED1-6F8C-4F20-B323-225ED207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72" y="2450025"/>
            <a:ext cx="3509963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54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8A77BF0-2C8E-4F2C-B89E-F2540B5B7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4787" y="134852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E835648-11EB-4E90-AC6E-4D8B1CA72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10" y="988294"/>
            <a:ext cx="6683314" cy="464893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storing file system mounts, mount points, file system types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System-wide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a copy of the FCB of each file and other info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Per-process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pointers to appropriate entries in system-wide open-file table as well as other info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5B03671-A547-4A7A-BC03-138A702EA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37" y="3205657"/>
            <a:ext cx="5989417" cy="284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917354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18050</TotalTime>
  <Words>2336</Words>
  <Application>Microsoft Macintosh PowerPoint</Application>
  <PresentationFormat>On-screen Show (4:3)</PresentationFormat>
  <Paragraphs>435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11:  File System Implementation</vt:lpstr>
      <vt:lpstr>Outline </vt:lpstr>
      <vt:lpstr>File-System Structure</vt:lpstr>
      <vt:lpstr>Layered File System</vt:lpstr>
      <vt:lpstr>File System Layers</vt:lpstr>
      <vt:lpstr>File System Layers (Cont.)</vt:lpstr>
      <vt:lpstr>File-System Operations</vt:lpstr>
      <vt:lpstr>File Control Block (FCB)</vt:lpstr>
      <vt:lpstr>In-Memory File System Structures</vt:lpstr>
      <vt:lpstr>Directory Implementation</vt:lpstr>
      <vt:lpstr>Allocation Methods</vt:lpstr>
      <vt:lpstr>Contiguous Allocation Method </vt:lpstr>
      <vt:lpstr>Contiguous Allocation (Cont.)</vt:lpstr>
      <vt:lpstr>Extent-Based Systems</vt:lpstr>
      <vt:lpstr>Linked Allocation</vt:lpstr>
      <vt:lpstr>Linked Allocation Example</vt:lpstr>
      <vt:lpstr>Linked Allocation (Cont.)</vt:lpstr>
      <vt:lpstr>File-Allocation Table</vt:lpstr>
      <vt:lpstr>PowerPoint Presentation</vt:lpstr>
      <vt:lpstr>Indexed Allocation</vt:lpstr>
      <vt:lpstr>Indexed Allocation (Cont.)</vt:lpstr>
      <vt:lpstr>Indexed Allocation – Mapping (Cont.)</vt:lpstr>
      <vt:lpstr>Indexed Allocation – Mapping (Cont.)</vt:lpstr>
      <vt:lpstr>Combined Scheme : UNIX UFS</vt:lpstr>
      <vt:lpstr>Performance</vt:lpstr>
      <vt:lpstr>Free-Space Management</vt:lpstr>
      <vt:lpstr>Linked Free Space List on Disk</vt:lpstr>
      <vt:lpstr>Free-Space Management (Cont.)</vt:lpstr>
      <vt:lpstr>Free-Space Management (Cont.)</vt:lpstr>
      <vt:lpstr>TRIMing Unused Blocks</vt:lpstr>
      <vt:lpstr>Efficiency and Performance</vt:lpstr>
      <vt:lpstr>Page Cache</vt:lpstr>
      <vt:lpstr>Recovery</vt:lpstr>
      <vt:lpstr>Log Structured File Systems</vt:lpstr>
      <vt:lpstr>Example: Flash Friendly File System（F2FS）</vt:lpstr>
      <vt:lpstr>Checkpoint in F2FS</vt:lpstr>
      <vt:lpstr>Example: WAFL File System</vt:lpstr>
      <vt:lpstr>Snapshots in WAFL</vt:lpstr>
      <vt:lpstr>The Apple File System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Prof. XUE Chun Jason</cp:lastModifiedBy>
  <cp:revision>336</cp:revision>
  <cp:lastPrinted>2001-06-14T13:58:17Z</cp:lastPrinted>
  <dcterms:created xsi:type="dcterms:W3CDTF">2011-01-13T23:43:38Z</dcterms:created>
  <dcterms:modified xsi:type="dcterms:W3CDTF">2023-11-19T11:13:27Z</dcterms:modified>
</cp:coreProperties>
</file>