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bc63cfa31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bc63cfa3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dfcf207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dfcf207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c1a75bb20_1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c1a75bb20_1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Cymbal Bank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INC-10056: Phishing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Last week, we responded to a high-</a:t>
            </a:r>
            <a:r>
              <a:rPr lang="en"/>
              <a:t>severity </a:t>
            </a:r>
            <a:r>
              <a:rPr lang="en"/>
              <a:t>phishing alert. Our security team was able to quickly respond to the alert and rectify the malicious activity before any harm could be done to our </a:t>
            </a:r>
            <a:r>
              <a:rPr lang="en"/>
              <a:t>infrastructure</a:t>
            </a:r>
            <a:r>
              <a:rPr lang="en"/>
              <a:t>.  </a:t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this presentation, I will discuss</a:t>
            </a:r>
            <a:r>
              <a:rPr lang="en"/>
              <a:t> the details of the incident, explain how we addressed it, and offer suggestions to improve Cymbal Bank's security posture moving forward, using this incident as a learning opportunity.</a:t>
            </a:r>
            <a:endParaRPr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83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24/04/2025</a:t>
            </a:r>
            <a:endParaRPr/>
          </a:p>
        </p:txBody>
      </p:sp>
      <p:grpSp>
        <p:nvGrpSpPr>
          <p:cNvPr id="81" name="Google Shape;81;p16"/>
          <p:cNvGrpSpPr/>
          <p:nvPr/>
        </p:nvGrpSpPr>
        <p:grpSpPr>
          <a:xfrm>
            <a:off x="-222055" y="1831675"/>
            <a:ext cx="2430736" cy="1811871"/>
            <a:chOff x="6545" y="2136475"/>
            <a:chExt cx="2430736" cy="1811871"/>
          </a:xfrm>
        </p:grpSpPr>
        <p:sp>
          <p:nvSpPr>
            <p:cNvPr id="82" name="Google Shape;82;p16"/>
            <p:cNvSpPr/>
            <p:nvPr/>
          </p:nvSpPr>
          <p:spPr>
            <a:xfrm>
              <a:off x="902781" y="3080265"/>
              <a:ext cx="15345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466175" y="3216046"/>
              <a:ext cx="10857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2023-10-12T11:45</a:t>
              </a: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:00Z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84" name="Google Shape;84;p16"/>
            <p:cNvGrpSpPr/>
            <p:nvPr/>
          </p:nvGrpSpPr>
          <p:grpSpPr>
            <a:xfrm>
              <a:off x="851208" y="2800855"/>
              <a:ext cx="92400" cy="411825"/>
              <a:chOff x="845575" y="2563700"/>
              <a:chExt cx="92400" cy="411825"/>
            </a:xfrm>
          </p:grpSpPr>
          <p:cxnSp>
            <p:nvCxnSpPr>
              <p:cNvPr id="85" name="Google Shape;85;p1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6" name="Google Shape;86;p1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" name="Google Shape;87;p16"/>
            <p:cNvSpPr txBox="1"/>
            <p:nvPr/>
          </p:nvSpPr>
          <p:spPr>
            <a:xfrm>
              <a:off x="6545" y="2136475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The user receives an email</a:t>
              </a:r>
              <a:endParaRPr b="1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containing a phishing link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6"/>
          <p:cNvGrpSpPr/>
          <p:nvPr/>
        </p:nvGrpSpPr>
        <p:grpSpPr>
          <a:xfrm>
            <a:off x="1376752" y="2125142"/>
            <a:ext cx="2366428" cy="2005944"/>
            <a:chOff x="1605352" y="2429942"/>
            <a:chExt cx="2366428" cy="2005944"/>
          </a:xfrm>
        </p:grpSpPr>
        <p:sp>
          <p:nvSpPr>
            <p:cNvPr id="89" name="Google Shape;89;p16"/>
            <p:cNvSpPr/>
            <p:nvPr/>
          </p:nvSpPr>
          <p:spPr>
            <a:xfrm>
              <a:off x="2437281" y="3080265"/>
              <a:ext cx="15345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 txBox="1"/>
            <p:nvPr/>
          </p:nvSpPr>
          <p:spPr>
            <a:xfrm>
              <a:off x="1605352" y="3492086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The user clicks on the phishing</a:t>
              </a:r>
              <a:endParaRPr b="1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link.</a:t>
              </a:r>
              <a:endParaRPr b="1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2068473" y="2429942"/>
              <a:ext cx="1080300" cy="65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2023-10-12T11:46:00Z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2" name="Google Shape;92;p16"/>
            <p:cNvGrpSpPr/>
            <p:nvPr/>
          </p:nvGrpSpPr>
          <p:grpSpPr>
            <a:xfrm rot="10800000">
              <a:off x="2395183" y="3080258"/>
              <a:ext cx="92400" cy="411825"/>
              <a:chOff x="2070100" y="2563700"/>
              <a:chExt cx="92400" cy="411825"/>
            </a:xfrm>
          </p:grpSpPr>
          <p:cxnSp>
            <p:nvCxnSpPr>
              <p:cNvPr id="93" name="Google Shape;93;p1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4" name="Google Shape;94;p1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" name="Google Shape;95;p16"/>
          <p:cNvGrpSpPr/>
          <p:nvPr/>
        </p:nvGrpSpPr>
        <p:grpSpPr>
          <a:xfrm>
            <a:off x="2869797" y="1552250"/>
            <a:ext cx="2407882" cy="2356211"/>
            <a:chOff x="3098397" y="1857050"/>
            <a:chExt cx="2407882" cy="2356211"/>
          </a:xfrm>
        </p:grpSpPr>
        <p:sp>
          <p:nvSpPr>
            <p:cNvPr id="96" name="Google Shape;96;p16"/>
            <p:cNvSpPr/>
            <p:nvPr/>
          </p:nvSpPr>
          <p:spPr>
            <a:xfrm>
              <a:off x="3971778" y="3080265"/>
              <a:ext cx="15345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" name="Google Shape;97;p16"/>
            <p:cNvGrpSpPr/>
            <p:nvPr/>
          </p:nvGrpSpPr>
          <p:grpSpPr>
            <a:xfrm>
              <a:off x="3924544" y="2800855"/>
              <a:ext cx="92400" cy="411825"/>
              <a:chOff x="845575" y="2563700"/>
              <a:chExt cx="92400" cy="411825"/>
            </a:xfrm>
          </p:grpSpPr>
          <p:cxnSp>
            <p:nvCxnSpPr>
              <p:cNvPr id="98" name="Google Shape;98;p1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9" name="Google Shape;99;p1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" name="Google Shape;100;p16"/>
            <p:cNvSpPr txBox="1"/>
            <p:nvPr/>
          </p:nvSpPr>
          <p:spPr>
            <a:xfrm>
              <a:off x="3642898" y="3216061"/>
              <a:ext cx="838200" cy="99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2023-10-12T11:47:00Z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3098397" y="1857050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The user submits their</a:t>
              </a:r>
              <a:endParaRPr b="1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credentials into the phishing</a:t>
              </a:r>
              <a:endParaRPr b="1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link form.</a:t>
              </a:r>
              <a:endParaRPr b="1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" name="Google Shape;102;p16"/>
          <p:cNvGrpSpPr/>
          <p:nvPr/>
        </p:nvGrpSpPr>
        <p:grpSpPr>
          <a:xfrm>
            <a:off x="4382273" y="2136947"/>
            <a:ext cx="2429903" cy="1994139"/>
            <a:chOff x="4610873" y="2441747"/>
            <a:chExt cx="2429903" cy="1994139"/>
          </a:xfrm>
        </p:grpSpPr>
        <p:sp>
          <p:nvSpPr>
            <p:cNvPr id="103" name="Google Shape;103;p16"/>
            <p:cNvSpPr/>
            <p:nvPr/>
          </p:nvSpPr>
          <p:spPr>
            <a:xfrm>
              <a:off x="5506276" y="3080265"/>
              <a:ext cx="15345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" name="Google Shape;104;p16"/>
            <p:cNvGrpSpPr/>
            <p:nvPr/>
          </p:nvGrpSpPr>
          <p:grpSpPr>
            <a:xfrm rot="10800000">
              <a:off x="5455515" y="3080258"/>
              <a:ext cx="92400" cy="411825"/>
              <a:chOff x="2070100" y="2563700"/>
              <a:chExt cx="92400" cy="411825"/>
            </a:xfrm>
          </p:grpSpPr>
          <p:cxnSp>
            <p:nvCxnSpPr>
              <p:cNvPr id="105" name="Google Shape;105;p16"/>
              <p:cNvCxnSpPr/>
              <p:nvPr/>
            </p:nvCxnSpPr>
            <p:spPr>
              <a:xfrm>
                <a:off x="2116300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6" name="Google Shape;106;p16"/>
              <p:cNvSpPr/>
              <p:nvPr/>
            </p:nvSpPr>
            <p:spPr>
              <a:xfrm>
                <a:off x="2070100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" name="Google Shape;107;p16"/>
            <p:cNvSpPr txBox="1"/>
            <p:nvPr/>
          </p:nvSpPr>
          <p:spPr>
            <a:xfrm>
              <a:off x="4904882" y="2441747"/>
              <a:ext cx="1193700" cy="12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2023-10-12T11:48:00Z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4610873" y="3492086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The security team receives an</a:t>
              </a:r>
              <a:endParaRPr b="1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alert for an unrecognized device</a:t>
              </a:r>
              <a:endParaRPr b="1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login from an unusual</a:t>
              </a:r>
              <a:endParaRPr b="1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geolocation.</a:t>
              </a:r>
              <a:endParaRPr b="1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>
            <a:off x="5921399" y="1887350"/>
            <a:ext cx="2996484" cy="1965435"/>
            <a:chOff x="6149999" y="2192150"/>
            <a:chExt cx="2996484" cy="1965435"/>
          </a:xfrm>
        </p:grpSpPr>
        <p:sp>
          <p:nvSpPr>
            <p:cNvPr id="110" name="Google Shape;110;p16"/>
            <p:cNvSpPr/>
            <p:nvPr/>
          </p:nvSpPr>
          <p:spPr>
            <a:xfrm>
              <a:off x="7040783" y="3080265"/>
              <a:ext cx="21057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" name="Google Shape;111;p16"/>
            <p:cNvGrpSpPr/>
            <p:nvPr/>
          </p:nvGrpSpPr>
          <p:grpSpPr>
            <a:xfrm>
              <a:off x="6994658" y="2800855"/>
              <a:ext cx="92400" cy="411825"/>
              <a:chOff x="845575" y="2563700"/>
              <a:chExt cx="92400" cy="411825"/>
            </a:xfrm>
          </p:grpSpPr>
          <p:cxnSp>
            <p:nvCxnSpPr>
              <p:cNvPr id="112" name="Google Shape;112;p1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3" name="Google Shape;113;p1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" name="Google Shape;114;p16"/>
            <p:cNvSpPr txBox="1"/>
            <p:nvPr/>
          </p:nvSpPr>
          <p:spPr>
            <a:xfrm>
              <a:off x="6521402" y="3213785"/>
              <a:ext cx="10389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latin typeface="Roboto"/>
                  <a:ea typeface="Roboto"/>
                  <a:cs typeface="Roboto"/>
                  <a:sym typeface="Roboto"/>
                </a:rPr>
                <a:t>2023-10-12T11:49:00Z</a:t>
              </a:r>
              <a:endParaRPr b="1"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6149999" y="2192150"/>
              <a:ext cx="1781700" cy="94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Suspicious activity is observed</a:t>
              </a:r>
              <a:endParaRPr b="1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in four applications.</a:t>
              </a:r>
              <a:endParaRPr b="1"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6" name="Google Shape;116;p16"/>
          <p:cNvSpPr txBox="1"/>
          <p:nvPr/>
        </p:nvSpPr>
        <p:spPr>
          <a:xfrm>
            <a:off x="311700" y="307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A timeline of events</a:t>
            </a:r>
            <a:endParaRPr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