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1" r:id="rId6"/>
    <p:sldId id="260" r:id="rId7"/>
    <p:sldId id="263" r:id="rId8"/>
    <p:sldId id="264" r:id="rId9"/>
    <p:sldId id="265" r:id="rId10"/>
    <p:sldId id="266" r:id="rId11"/>
    <p:sldId id="268" r:id="rId12"/>
    <p:sldId id="267" r:id="rId13"/>
    <p:sldId id="270" r:id="rId14"/>
    <p:sldId id="271" r:id="rId15"/>
    <p:sldId id="272" r:id="rId16"/>
    <p:sldId id="273" r:id="rId17"/>
    <p:sldId id="26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7F"/>
    <a:srgbClr val="FF0066"/>
    <a:srgbClr val="9139A3"/>
    <a:srgbClr val="8359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1AFF23-8516-46B9-B292-396F009254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B4CD2B-99CD-4704-AF9C-F8A3B9A687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EEEF96-11D2-4F48-82B7-3952B9D1CDDB}" type="datetimeFigureOut">
              <a:rPr lang="en-US" smtClean="0"/>
              <a:t>2/22/2022</a:t>
            </a:fld>
            <a:endParaRPr lang="en-US"/>
          </a:p>
        </p:txBody>
      </p:sp>
      <p:sp>
        <p:nvSpPr>
          <p:cNvPr id="4" name="Footer Placeholder 3">
            <a:extLst>
              <a:ext uri="{FF2B5EF4-FFF2-40B4-BE49-F238E27FC236}">
                <a16:creationId xmlns:a16="http://schemas.microsoft.com/office/drawing/2014/main" id="{769518F7-5A9B-46EE-9E17-F8E9E840CE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A606774-73BB-4873-A6D5-75B7156F2D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348880-42FD-485C-ADC5-3FFEB714CF0C}" type="slidenum">
              <a:rPr lang="en-US" smtClean="0"/>
              <a:t>‹#›</a:t>
            </a:fld>
            <a:endParaRPr lang="en-US"/>
          </a:p>
        </p:txBody>
      </p:sp>
    </p:spTree>
    <p:extLst>
      <p:ext uri="{BB962C8B-B14F-4D97-AF65-F5344CB8AC3E}">
        <p14:creationId xmlns:p14="http://schemas.microsoft.com/office/powerpoint/2010/main" val="2558416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B669A-7DC2-453C-A80E-D65E0316BDE1}"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5D14A-8D17-48BD-A76A-2CC5A5A39B59}" type="slidenum">
              <a:rPr lang="en-US" smtClean="0"/>
              <a:t>‹#›</a:t>
            </a:fld>
            <a:endParaRPr lang="en-US"/>
          </a:p>
        </p:txBody>
      </p:sp>
    </p:spTree>
    <p:extLst>
      <p:ext uri="{BB962C8B-B14F-4D97-AF65-F5344CB8AC3E}">
        <p14:creationId xmlns:p14="http://schemas.microsoft.com/office/powerpoint/2010/main" val="37007879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B63F-C866-4F96-A386-582CF31DA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051753-42AB-4A95-A74C-77BBA414C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AE0FE6-ED00-4365-941D-D1F9FD5E076B}"/>
              </a:ext>
            </a:extLst>
          </p:cNvPr>
          <p:cNvSpPr>
            <a:spLocks noGrp="1"/>
          </p:cNvSpPr>
          <p:nvPr>
            <p:ph type="dt" sz="half" idx="10"/>
          </p:nvPr>
        </p:nvSpPr>
        <p:spPr/>
        <p:txBody>
          <a:bodyPr/>
          <a:lstStyle/>
          <a:p>
            <a:fld id="{CF6F4809-1C48-4085-987E-D8FF8DA54308}" type="datetime1">
              <a:rPr lang="en-US" smtClean="0"/>
              <a:t>2/22/2022</a:t>
            </a:fld>
            <a:endParaRPr lang="en-US"/>
          </a:p>
        </p:txBody>
      </p:sp>
      <p:sp>
        <p:nvSpPr>
          <p:cNvPr id="5" name="Footer Placeholder 4">
            <a:extLst>
              <a:ext uri="{FF2B5EF4-FFF2-40B4-BE49-F238E27FC236}">
                <a16:creationId xmlns:a16="http://schemas.microsoft.com/office/drawing/2014/main" id="{7921CDFC-BDAA-4A6B-940E-C9725BA14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38768-5A69-4DC1-AE9D-BE1A02FCFD74}"/>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346107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2CEB-91AD-401D-8B8D-10723CC04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136595-5B97-40FA-B074-E106DD66F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EF3CC-A5DF-4E75-BFA8-1006BD84A9A7}"/>
              </a:ext>
            </a:extLst>
          </p:cNvPr>
          <p:cNvSpPr>
            <a:spLocks noGrp="1"/>
          </p:cNvSpPr>
          <p:nvPr>
            <p:ph type="dt" sz="half" idx="10"/>
          </p:nvPr>
        </p:nvSpPr>
        <p:spPr/>
        <p:txBody>
          <a:bodyPr/>
          <a:lstStyle/>
          <a:p>
            <a:fld id="{15A36C4A-66E8-4630-BC42-020067BD4857}" type="datetime1">
              <a:rPr lang="en-US" smtClean="0"/>
              <a:t>2/22/2022</a:t>
            </a:fld>
            <a:endParaRPr lang="en-US"/>
          </a:p>
        </p:txBody>
      </p:sp>
      <p:sp>
        <p:nvSpPr>
          <p:cNvPr id="5" name="Footer Placeholder 4">
            <a:extLst>
              <a:ext uri="{FF2B5EF4-FFF2-40B4-BE49-F238E27FC236}">
                <a16:creationId xmlns:a16="http://schemas.microsoft.com/office/drawing/2014/main" id="{6042F775-EBB9-4254-AEFD-AE0CB6A14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0AD2A-BF01-4A83-8A75-05A638D5A5C8}"/>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157676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9EE6D-EFC6-4B04-8DFE-64B711C2FA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5F7F6A-958A-4345-AC9F-F2A88490EA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857CF-FC7F-419E-B07B-50954A7DA093}"/>
              </a:ext>
            </a:extLst>
          </p:cNvPr>
          <p:cNvSpPr>
            <a:spLocks noGrp="1"/>
          </p:cNvSpPr>
          <p:nvPr>
            <p:ph type="dt" sz="half" idx="10"/>
          </p:nvPr>
        </p:nvSpPr>
        <p:spPr/>
        <p:txBody>
          <a:bodyPr/>
          <a:lstStyle/>
          <a:p>
            <a:fld id="{39A2F248-AA3E-4F1B-B078-B696521E0F16}" type="datetime1">
              <a:rPr lang="en-US" smtClean="0"/>
              <a:t>2/22/2022</a:t>
            </a:fld>
            <a:endParaRPr lang="en-US"/>
          </a:p>
        </p:txBody>
      </p:sp>
      <p:sp>
        <p:nvSpPr>
          <p:cNvPr id="5" name="Footer Placeholder 4">
            <a:extLst>
              <a:ext uri="{FF2B5EF4-FFF2-40B4-BE49-F238E27FC236}">
                <a16:creationId xmlns:a16="http://schemas.microsoft.com/office/drawing/2014/main" id="{27017898-527B-4A95-BA1A-3F5DF089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55C01-47AD-49AD-BD0B-73BCBFEAF318}"/>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87144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885D-7627-4D59-9BF3-E97B328C8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B2A65-1634-4EF4-A167-29B7269A7D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55CF4-7AFB-48C6-B6EB-6BD86EB0D564}"/>
              </a:ext>
            </a:extLst>
          </p:cNvPr>
          <p:cNvSpPr>
            <a:spLocks noGrp="1"/>
          </p:cNvSpPr>
          <p:nvPr>
            <p:ph type="dt" sz="half" idx="10"/>
          </p:nvPr>
        </p:nvSpPr>
        <p:spPr/>
        <p:txBody>
          <a:bodyPr/>
          <a:lstStyle/>
          <a:p>
            <a:fld id="{857BB47E-8345-4351-9A15-25F30EC3112C}" type="datetime1">
              <a:rPr lang="en-US" smtClean="0"/>
              <a:t>2/22/2022</a:t>
            </a:fld>
            <a:endParaRPr lang="en-US"/>
          </a:p>
        </p:txBody>
      </p:sp>
      <p:sp>
        <p:nvSpPr>
          <p:cNvPr id="5" name="Footer Placeholder 4">
            <a:extLst>
              <a:ext uri="{FF2B5EF4-FFF2-40B4-BE49-F238E27FC236}">
                <a16:creationId xmlns:a16="http://schemas.microsoft.com/office/drawing/2014/main" id="{1696F298-C059-46D2-8AB0-6F22526EB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E71BB-B99F-40DD-924D-595FC61B07F4}"/>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333059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F410-C601-4ADB-AA0E-55CAD4C95E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E4D2C6-5277-45FB-ABBB-77D5F37F7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7137F-4A73-464C-B14A-43ADC57A0BCA}"/>
              </a:ext>
            </a:extLst>
          </p:cNvPr>
          <p:cNvSpPr>
            <a:spLocks noGrp="1"/>
          </p:cNvSpPr>
          <p:nvPr>
            <p:ph type="dt" sz="half" idx="10"/>
          </p:nvPr>
        </p:nvSpPr>
        <p:spPr/>
        <p:txBody>
          <a:bodyPr/>
          <a:lstStyle/>
          <a:p>
            <a:fld id="{AE8CFBC1-C818-4902-9C1B-D38DCCA54BB7}" type="datetime1">
              <a:rPr lang="en-US" smtClean="0"/>
              <a:t>2/22/2022</a:t>
            </a:fld>
            <a:endParaRPr lang="en-US"/>
          </a:p>
        </p:txBody>
      </p:sp>
      <p:sp>
        <p:nvSpPr>
          <p:cNvPr id="5" name="Footer Placeholder 4">
            <a:extLst>
              <a:ext uri="{FF2B5EF4-FFF2-40B4-BE49-F238E27FC236}">
                <a16:creationId xmlns:a16="http://schemas.microsoft.com/office/drawing/2014/main" id="{37B954B0-D0F9-4706-9CE4-37B024CD3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DEFA3-5EAC-462A-83C6-A6FABDCC3616}"/>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78923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FB2E-80D9-4F96-9034-F8DFB89ED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33BC7-0329-4E3E-BABD-A8FD94BCCB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0E41E-DB23-4AA7-9F68-17242AB28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89BA49-2218-4E48-A130-37F17C4C2D2A}"/>
              </a:ext>
            </a:extLst>
          </p:cNvPr>
          <p:cNvSpPr>
            <a:spLocks noGrp="1"/>
          </p:cNvSpPr>
          <p:nvPr>
            <p:ph type="dt" sz="half" idx="10"/>
          </p:nvPr>
        </p:nvSpPr>
        <p:spPr/>
        <p:txBody>
          <a:bodyPr/>
          <a:lstStyle/>
          <a:p>
            <a:fld id="{EA0729CA-72CD-433E-B757-56A56A5D3C74}" type="datetime1">
              <a:rPr lang="en-US" smtClean="0"/>
              <a:t>2/22/2022</a:t>
            </a:fld>
            <a:endParaRPr lang="en-US"/>
          </a:p>
        </p:txBody>
      </p:sp>
      <p:sp>
        <p:nvSpPr>
          <p:cNvPr id="6" name="Footer Placeholder 5">
            <a:extLst>
              <a:ext uri="{FF2B5EF4-FFF2-40B4-BE49-F238E27FC236}">
                <a16:creationId xmlns:a16="http://schemas.microsoft.com/office/drawing/2014/main" id="{735158C1-B991-4024-BD00-ADDC2AF0B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951E9-1037-467D-A4CF-F19EDC314D2B}"/>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88363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3867-8007-421E-838A-70033FF4DB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52F217-C3A8-4892-BBA9-2973093D9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CCD44-959D-4A54-B271-BB418D18D8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6D277-2A9D-47E3-BDD6-BE10A72D8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81C112-CA0B-4312-BF46-243F49ACE3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6F8EC0-86E8-4E0E-9C4A-392E074F1401}"/>
              </a:ext>
            </a:extLst>
          </p:cNvPr>
          <p:cNvSpPr>
            <a:spLocks noGrp="1"/>
          </p:cNvSpPr>
          <p:nvPr>
            <p:ph type="dt" sz="half" idx="10"/>
          </p:nvPr>
        </p:nvSpPr>
        <p:spPr/>
        <p:txBody>
          <a:bodyPr/>
          <a:lstStyle/>
          <a:p>
            <a:fld id="{EDFE7423-D6C2-4ED8-91AC-6B4071C75ED5}" type="datetime1">
              <a:rPr lang="en-US" smtClean="0"/>
              <a:t>2/22/2022</a:t>
            </a:fld>
            <a:endParaRPr lang="en-US"/>
          </a:p>
        </p:txBody>
      </p:sp>
      <p:sp>
        <p:nvSpPr>
          <p:cNvPr id="8" name="Footer Placeholder 7">
            <a:extLst>
              <a:ext uri="{FF2B5EF4-FFF2-40B4-BE49-F238E27FC236}">
                <a16:creationId xmlns:a16="http://schemas.microsoft.com/office/drawing/2014/main" id="{97643E67-E915-40D9-B07B-0C075E8D62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2595D6-D9EB-4CBD-A549-2FD12F64BFCF}"/>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113135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AB07-ECA4-49AF-996E-2D3FB24BE4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0113F7-C7DD-4143-867A-D35624EC5DCE}"/>
              </a:ext>
            </a:extLst>
          </p:cNvPr>
          <p:cNvSpPr>
            <a:spLocks noGrp="1"/>
          </p:cNvSpPr>
          <p:nvPr>
            <p:ph type="dt" sz="half" idx="10"/>
          </p:nvPr>
        </p:nvSpPr>
        <p:spPr/>
        <p:txBody>
          <a:bodyPr/>
          <a:lstStyle/>
          <a:p>
            <a:fld id="{10BC0231-B725-4E58-A19F-1F5EB52E6A82}" type="datetime1">
              <a:rPr lang="en-US" smtClean="0"/>
              <a:t>2/22/2022</a:t>
            </a:fld>
            <a:endParaRPr lang="en-US"/>
          </a:p>
        </p:txBody>
      </p:sp>
      <p:sp>
        <p:nvSpPr>
          <p:cNvPr id="4" name="Footer Placeholder 3">
            <a:extLst>
              <a:ext uri="{FF2B5EF4-FFF2-40B4-BE49-F238E27FC236}">
                <a16:creationId xmlns:a16="http://schemas.microsoft.com/office/drawing/2014/main" id="{FF1FB0AA-1CCB-4807-A83C-079121A33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772166-97B0-4671-9713-8646443D14F0}"/>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228550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47A7E-E763-4C1A-AEFB-3DE691521906}"/>
              </a:ext>
            </a:extLst>
          </p:cNvPr>
          <p:cNvSpPr>
            <a:spLocks noGrp="1"/>
          </p:cNvSpPr>
          <p:nvPr>
            <p:ph type="dt" sz="half" idx="10"/>
          </p:nvPr>
        </p:nvSpPr>
        <p:spPr/>
        <p:txBody>
          <a:bodyPr/>
          <a:lstStyle/>
          <a:p>
            <a:fld id="{35ABA8B4-9C9C-42BC-AE18-104458B0DB3E}" type="datetime1">
              <a:rPr lang="en-US" smtClean="0"/>
              <a:t>2/22/2022</a:t>
            </a:fld>
            <a:endParaRPr lang="en-US"/>
          </a:p>
        </p:txBody>
      </p:sp>
      <p:sp>
        <p:nvSpPr>
          <p:cNvPr id="3" name="Footer Placeholder 2">
            <a:extLst>
              <a:ext uri="{FF2B5EF4-FFF2-40B4-BE49-F238E27FC236}">
                <a16:creationId xmlns:a16="http://schemas.microsoft.com/office/drawing/2014/main" id="{DD41760A-87EE-44CC-A03A-01BE387810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DB595-108E-4998-89D9-3A5F9135FC88}"/>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278595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92AB-8F9D-4379-9626-86760AEA4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312A8B-351C-423F-8FA6-956D87E0E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540BD-F76F-433E-ADF3-74B27016C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1853B-8E50-4349-AC4E-32076BEC8E2B}"/>
              </a:ext>
            </a:extLst>
          </p:cNvPr>
          <p:cNvSpPr>
            <a:spLocks noGrp="1"/>
          </p:cNvSpPr>
          <p:nvPr>
            <p:ph type="dt" sz="half" idx="10"/>
          </p:nvPr>
        </p:nvSpPr>
        <p:spPr/>
        <p:txBody>
          <a:bodyPr/>
          <a:lstStyle/>
          <a:p>
            <a:fld id="{0C4AD55F-3F2C-4916-B7D0-F26D650A2B3A}" type="datetime1">
              <a:rPr lang="en-US" smtClean="0"/>
              <a:t>2/22/2022</a:t>
            </a:fld>
            <a:endParaRPr lang="en-US"/>
          </a:p>
        </p:txBody>
      </p:sp>
      <p:sp>
        <p:nvSpPr>
          <p:cNvPr id="6" name="Footer Placeholder 5">
            <a:extLst>
              <a:ext uri="{FF2B5EF4-FFF2-40B4-BE49-F238E27FC236}">
                <a16:creationId xmlns:a16="http://schemas.microsoft.com/office/drawing/2014/main" id="{8A3AFD4C-E5E2-4441-AC7C-CE1FBC5E6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C42ED-D8E0-4076-BFE6-7B0299CDEC51}"/>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427401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2DA-F892-4327-A724-28FAA2037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A13305-251C-4E4D-B754-C6869AEF3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C90C4-3369-4AA7-BCAC-DAA2C15E2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F6289-D380-4750-9F89-809DC48BB6C4}"/>
              </a:ext>
            </a:extLst>
          </p:cNvPr>
          <p:cNvSpPr>
            <a:spLocks noGrp="1"/>
          </p:cNvSpPr>
          <p:nvPr>
            <p:ph type="dt" sz="half" idx="10"/>
          </p:nvPr>
        </p:nvSpPr>
        <p:spPr/>
        <p:txBody>
          <a:bodyPr/>
          <a:lstStyle/>
          <a:p>
            <a:fld id="{FF88F0F0-6168-4CF6-9E03-983D8C4F45FD}" type="datetime1">
              <a:rPr lang="en-US" smtClean="0"/>
              <a:t>2/22/2022</a:t>
            </a:fld>
            <a:endParaRPr lang="en-US"/>
          </a:p>
        </p:txBody>
      </p:sp>
      <p:sp>
        <p:nvSpPr>
          <p:cNvPr id="6" name="Footer Placeholder 5">
            <a:extLst>
              <a:ext uri="{FF2B5EF4-FFF2-40B4-BE49-F238E27FC236}">
                <a16:creationId xmlns:a16="http://schemas.microsoft.com/office/drawing/2014/main" id="{EF7FE4FE-C0E1-4EE0-985F-B3414F250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8D2A9-F30C-4B33-891C-62EEF17184C9}"/>
              </a:ext>
            </a:extLst>
          </p:cNvPr>
          <p:cNvSpPr>
            <a:spLocks noGrp="1"/>
          </p:cNvSpPr>
          <p:nvPr>
            <p:ph type="sldNum" sz="quarter" idx="12"/>
          </p:nvPr>
        </p:nvSpPr>
        <p:spPr/>
        <p:txBody>
          <a:bodyPr/>
          <a:lstStyle/>
          <a:p>
            <a:fld id="{3F85573E-212D-4F79-9A79-19C392618A37}" type="slidenum">
              <a:rPr lang="en-US" smtClean="0"/>
              <a:t>‹#›</a:t>
            </a:fld>
            <a:endParaRPr lang="en-US"/>
          </a:p>
        </p:txBody>
      </p:sp>
    </p:spTree>
    <p:extLst>
      <p:ext uri="{BB962C8B-B14F-4D97-AF65-F5344CB8AC3E}">
        <p14:creationId xmlns:p14="http://schemas.microsoft.com/office/powerpoint/2010/main" val="1968440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99E59-FB9B-4992-83ED-A6AFA48FE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F7B3A-0930-460C-B460-AF49B1E04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664D-0626-453F-B5C1-408528ED0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7A59A-7A23-4DB8-9933-B5EB2DB4E414}" type="datetime1">
              <a:rPr lang="en-US" smtClean="0"/>
              <a:t>2/22/2022</a:t>
            </a:fld>
            <a:endParaRPr lang="en-US"/>
          </a:p>
        </p:txBody>
      </p:sp>
      <p:sp>
        <p:nvSpPr>
          <p:cNvPr id="5" name="Footer Placeholder 4">
            <a:extLst>
              <a:ext uri="{FF2B5EF4-FFF2-40B4-BE49-F238E27FC236}">
                <a16:creationId xmlns:a16="http://schemas.microsoft.com/office/drawing/2014/main" id="{A5DAC792-BCA1-4053-9AC9-14CAC6B5F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97F414-ECC4-4CAD-A060-6FB016C3B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5573E-212D-4F79-9A79-19C392618A37}" type="slidenum">
              <a:rPr lang="en-US" smtClean="0"/>
              <a:t>‹#›</a:t>
            </a:fld>
            <a:endParaRPr lang="en-US"/>
          </a:p>
        </p:txBody>
      </p:sp>
    </p:spTree>
    <p:extLst>
      <p:ext uri="{BB962C8B-B14F-4D97-AF65-F5344CB8AC3E}">
        <p14:creationId xmlns:p14="http://schemas.microsoft.com/office/powerpoint/2010/main" val="51019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geriatric-receiver.000webhostapp.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7.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3213464" y="2679272"/>
            <a:ext cx="6156960"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Project Presentation Showcase – TEAM 68 FSD</a:t>
            </a:r>
          </a:p>
        </p:txBody>
      </p:sp>
      <p:sp>
        <p:nvSpPr>
          <p:cNvPr id="9" name="TextBox 8">
            <a:extLst>
              <a:ext uri="{FF2B5EF4-FFF2-40B4-BE49-F238E27FC236}">
                <a16:creationId xmlns:a16="http://schemas.microsoft.com/office/drawing/2014/main" id="{836D4166-C240-4A41-B2DC-C1B4680BDB1C}"/>
              </a:ext>
            </a:extLst>
          </p:cNvPr>
          <p:cNvSpPr txBox="1"/>
          <p:nvPr/>
        </p:nvSpPr>
        <p:spPr>
          <a:xfrm>
            <a:off x="333269" y="1358397"/>
            <a:ext cx="4441931" cy="338554"/>
          </a:xfrm>
          <a:prstGeom prst="rect">
            <a:avLst/>
          </a:prstGeom>
          <a:noFill/>
          <a:effectLst/>
        </p:spPr>
        <p:txBody>
          <a:bodyPr wrap="square" rtlCol="0">
            <a:spAutoFit/>
          </a:bodyPr>
          <a:lstStyle/>
          <a:p>
            <a:r>
              <a:rPr lang="en-US" sz="1600" b="1" dirty="0">
                <a:effectLst>
                  <a:outerShdw blurRad="50800" dist="38100" dir="5400000" algn="t" rotWithShape="0">
                    <a:schemeClr val="accent5">
                      <a:lumMod val="50000"/>
                      <a:alpha val="40000"/>
                    </a:schemeClr>
                  </a:outerShdw>
                </a:effectLst>
              </a:rPr>
              <a:t>IBM Mentor : SUKANTA SARKAR, RAHUL BANGA</a:t>
            </a:r>
          </a:p>
        </p:txBody>
      </p:sp>
      <p:sp>
        <p:nvSpPr>
          <p:cNvPr id="11" name="TextBox 10">
            <a:extLst>
              <a:ext uri="{FF2B5EF4-FFF2-40B4-BE49-F238E27FC236}">
                <a16:creationId xmlns:a16="http://schemas.microsoft.com/office/drawing/2014/main" id="{D5A2715C-6004-47BB-809E-4EE5056F53DA}"/>
              </a:ext>
            </a:extLst>
          </p:cNvPr>
          <p:cNvSpPr txBox="1"/>
          <p:nvPr/>
        </p:nvSpPr>
        <p:spPr>
          <a:xfrm>
            <a:off x="7449457" y="1291938"/>
            <a:ext cx="4507411" cy="338554"/>
          </a:xfrm>
          <a:prstGeom prst="rect">
            <a:avLst/>
          </a:prstGeom>
          <a:noFill/>
          <a:effectLst/>
        </p:spPr>
        <p:txBody>
          <a:bodyPr wrap="square" rtlCol="0">
            <a:spAutoFit/>
          </a:bodyPr>
          <a:lstStyle/>
          <a:p>
            <a:r>
              <a:rPr lang="en-US" sz="1600" b="1" dirty="0">
                <a:effectLst>
                  <a:outerShdw blurRad="50800" dist="38100" dir="5400000" algn="t" rotWithShape="0">
                    <a:schemeClr val="accent5">
                      <a:lumMod val="50000"/>
                      <a:alpha val="40000"/>
                    </a:schemeClr>
                  </a:outerShdw>
                </a:effectLst>
              </a:rPr>
              <a:t>EDUNET Mentor: MOHAMMAD SARWAR BABU</a:t>
            </a:r>
          </a:p>
        </p:txBody>
      </p:sp>
      <p:sp>
        <p:nvSpPr>
          <p:cNvPr id="14" name="TextBox 13">
            <a:extLst>
              <a:ext uri="{FF2B5EF4-FFF2-40B4-BE49-F238E27FC236}">
                <a16:creationId xmlns:a16="http://schemas.microsoft.com/office/drawing/2014/main" id="{853E2423-FA14-4B9D-9731-944F3D17F695}"/>
              </a:ext>
            </a:extLst>
          </p:cNvPr>
          <p:cNvSpPr txBox="1"/>
          <p:nvPr/>
        </p:nvSpPr>
        <p:spPr>
          <a:xfrm>
            <a:off x="3931194" y="4143384"/>
            <a:ext cx="4033520" cy="2395528"/>
          </a:xfrm>
          <a:prstGeom prst="rect">
            <a:avLst/>
          </a:prstGeom>
          <a:noFill/>
        </p:spPr>
        <p:txBody>
          <a:bodyPr wrap="square" rtlCol="0">
            <a:spAutoFit/>
          </a:bodyPr>
          <a:lstStyle/>
          <a:p>
            <a:pPr algn="ctr"/>
            <a:r>
              <a:rPr lang="en-US" b="1" dirty="0"/>
              <a:t>Developed By </a:t>
            </a:r>
          </a:p>
          <a:p>
            <a:pPr marL="742950" lvl="1" indent="-285750">
              <a:spcBef>
                <a:spcPts val="1000"/>
              </a:spcBef>
              <a:buClr>
                <a:schemeClr val="accent1"/>
              </a:buClr>
              <a:buSzPct val="80000"/>
              <a:buFont typeface="Wingdings 3" charset="2"/>
              <a:buChar char=""/>
            </a:pPr>
            <a:r>
              <a:rPr lang="en-IN" dirty="0">
                <a:solidFill>
                  <a:schemeClr val="tx1">
                    <a:lumMod val="75000"/>
                    <a:lumOff val="25000"/>
                  </a:schemeClr>
                </a:solidFill>
              </a:rPr>
              <a:t>Sachin Singh</a:t>
            </a:r>
          </a:p>
          <a:p>
            <a:pPr marL="742950" lvl="1" indent="-285750">
              <a:spcBef>
                <a:spcPts val="1000"/>
              </a:spcBef>
              <a:buClr>
                <a:schemeClr val="accent1"/>
              </a:buClr>
              <a:buSzPct val="80000"/>
              <a:buFont typeface="Wingdings 3" charset="2"/>
              <a:buChar char=""/>
            </a:pPr>
            <a:r>
              <a:rPr lang="en-IN" dirty="0">
                <a:solidFill>
                  <a:schemeClr val="tx1">
                    <a:lumMod val="75000"/>
                    <a:lumOff val="25000"/>
                  </a:schemeClr>
                </a:solidFill>
              </a:rPr>
              <a:t>Doly Tiwari</a:t>
            </a:r>
          </a:p>
          <a:p>
            <a:pPr marL="742950" lvl="1" indent="-285750">
              <a:spcBef>
                <a:spcPts val="1000"/>
              </a:spcBef>
              <a:buClr>
                <a:schemeClr val="accent1"/>
              </a:buClr>
              <a:buSzPct val="80000"/>
              <a:buFont typeface="Wingdings 3" charset="2"/>
              <a:buChar char=""/>
            </a:pPr>
            <a:r>
              <a:rPr lang="en-IN" dirty="0">
                <a:solidFill>
                  <a:schemeClr val="tx1">
                    <a:lumMod val="75000"/>
                    <a:lumOff val="25000"/>
                  </a:schemeClr>
                </a:solidFill>
              </a:rPr>
              <a:t>Daivshila Waghmare</a:t>
            </a:r>
          </a:p>
          <a:p>
            <a:pPr marL="742950" lvl="1" indent="-285750">
              <a:spcBef>
                <a:spcPts val="1000"/>
              </a:spcBef>
              <a:buClr>
                <a:schemeClr val="accent1"/>
              </a:buClr>
              <a:buSzPct val="80000"/>
              <a:buFont typeface="Wingdings 3" charset="2"/>
              <a:buChar char=""/>
            </a:pPr>
            <a:r>
              <a:rPr lang="en-IN" dirty="0">
                <a:solidFill>
                  <a:schemeClr val="tx1">
                    <a:lumMod val="75000"/>
                    <a:lumOff val="25000"/>
                  </a:schemeClr>
                </a:solidFill>
              </a:rPr>
              <a:t>Bhaira Ram Prajapat</a:t>
            </a:r>
          </a:p>
          <a:p>
            <a:pPr marL="742950" lvl="1" indent="-285750">
              <a:spcBef>
                <a:spcPts val="1000"/>
              </a:spcBef>
              <a:buClr>
                <a:schemeClr val="accent1"/>
              </a:buClr>
              <a:buSzPct val="80000"/>
              <a:buFont typeface="Wingdings 3" charset="2"/>
              <a:buChar char=""/>
            </a:pPr>
            <a:r>
              <a:rPr lang="en-IN" dirty="0">
                <a:solidFill>
                  <a:schemeClr val="tx1">
                    <a:lumMod val="75000"/>
                    <a:lumOff val="25000"/>
                  </a:schemeClr>
                </a:solidFill>
              </a:rPr>
              <a:t>Amit Kumar</a:t>
            </a:r>
          </a:p>
        </p:txBody>
      </p:sp>
      <p:sp>
        <p:nvSpPr>
          <p:cNvPr id="15" name="TextBox 14">
            <a:extLst>
              <a:ext uri="{FF2B5EF4-FFF2-40B4-BE49-F238E27FC236}">
                <a16:creationId xmlns:a16="http://schemas.microsoft.com/office/drawing/2014/main" id="{E26123E5-EEC1-4B3E-A034-C5CBD8314960}"/>
              </a:ext>
            </a:extLst>
          </p:cNvPr>
          <p:cNvSpPr txBox="1"/>
          <p:nvPr/>
        </p:nvSpPr>
        <p:spPr>
          <a:xfrm>
            <a:off x="333270" y="3236292"/>
            <a:ext cx="11442170" cy="78483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4500" dirty="0">
                <a:solidFill>
                  <a:srgbClr val="9139A3"/>
                </a:solidFill>
              </a:rPr>
              <a:t>PEOPLE TRACKING APPLICATION</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64238D66-62CD-4D2F-8398-DB21F65F423E}"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46E3FB3-9CFC-4196-983B-CAFBBD09E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353094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476205" y="675945"/>
            <a:ext cx="2821577"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Working Process: USER</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66C7C719-A840-4CF2-925C-913A09B18573}"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10</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4616C-6A77-4F9B-9E18-CA5FAB215445}"/>
              </a:ext>
            </a:extLst>
          </p:cNvPr>
          <p:cNvSpPr txBox="1"/>
          <p:nvPr/>
        </p:nvSpPr>
        <p:spPr>
          <a:xfrm>
            <a:off x="1010194" y="1628503"/>
            <a:ext cx="7950926" cy="523220"/>
          </a:xfrm>
          <a:prstGeom prst="rect">
            <a:avLst/>
          </a:prstGeom>
          <a:noFill/>
        </p:spPr>
        <p:txBody>
          <a:bodyPr wrap="square" rtlCol="0">
            <a:spAutoFit/>
          </a:bodyPr>
          <a:lstStyle/>
          <a:p>
            <a:r>
              <a:rPr lang="en-US" sz="2800" b="1" dirty="0"/>
              <a:t>USER Panel</a:t>
            </a:r>
          </a:p>
        </p:txBody>
      </p:sp>
      <p:sp>
        <p:nvSpPr>
          <p:cNvPr id="13" name="TextBox 12">
            <a:extLst>
              <a:ext uri="{FF2B5EF4-FFF2-40B4-BE49-F238E27FC236}">
                <a16:creationId xmlns:a16="http://schemas.microsoft.com/office/drawing/2014/main" id="{03F13856-9C6F-43EE-8381-9BD3C4E958DF}"/>
              </a:ext>
            </a:extLst>
          </p:cNvPr>
          <p:cNvSpPr txBox="1"/>
          <p:nvPr/>
        </p:nvSpPr>
        <p:spPr>
          <a:xfrm>
            <a:off x="1210491" y="2464526"/>
            <a:ext cx="9570720" cy="3139321"/>
          </a:xfrm>
          <a:prstGeom prst="rect">
            <a:avLst/>
          </a:prstGeom>
          <a:noFill/>
        </p:spPr>
        <p:txBody>
          <a:bodyPr wrap="square" rtlCol="0">
            <a:spAutoFit/>
          </a:bodyPr>
          <a:lstStyle/>
          <a:p>
            <a:pPr marL="342900" indent="-342900">
              <a:lnSpc>
                <a:spcPct val="200000"/>
              </a:lnSpc>
              <a:buClr>
                <a:srgbClr val="002060"/>
              </a:buClr>
              <a:buFont typeface="Wingdings" panose="05000000000000000000" pitchFamily="2" charset="2"/>
              <a:buChar char="v"/>
            </a:pPr>
            <a:r>
              <a:rPr lang="en-IN" dirty="0"/>
              <a:t>We have 4 steps for users to follow</a:t>
            </a:r>
          </a:p>
          <a:p>
            <a:pPr marL="342900" indent="-342900">
              <a:lnSpc>
                <a:spcPct val="200000"/>
              </a:lnSpc>
              <a:buClr>
                <a:srgbClr val="002060"/>
              </a:buClr>
              <a:buFont typeface="+mj-lt"/>
              <a:buAutoNum type="arabicParenR"/>
            </a:pPr>
            <a:r>
              <a:rPr lang="en-IN" dirty="0"/>
              <a:t>Signup </a:t>
            </a:r>
          </a:p>
          <a:p>
            <a:pPr marL="342900" indent="-342900">
              <a:lnSpc>
                <a:spcPct val="200000"/>
              </a:lnSpc>
              <a:buClr>
                <a:srgbClr val="002060"/>
              </a:buClr>
              <a:buFont typeface="+mj-lt"/>
              <a:buAutoNum type="arabicParenR"/>
            </a:pPr>
            <a:r>
              <a:rPr lang="en-IN" dirty="0"/>
              <a:t>Login</a:t>
            </a:r>
          </a:p>
          <a:p>
            <a:pPr marL="342900" indent="-342900">
              <a:lnSpc>
                <a:spcPct val="200000"/>
              </a:lnSpc>
              <a:buClr>
                <a:srgbClr val="002060"/>
              </a:buClr>
              <a:buFont typeface="+mj-lt"/>
              <a:buAutoNum type="arabicParenR"/>
            </a:pPr>
            <a:r>
              <a:rPr lang="en-IN" dirty="0"/>
              <a:t>Raise  a Request</a:t>
            </a:r>
          </a:p>
          <a:p>
            <a:pPr marL="342900" indent="-342900">
              <a:lnSpc>
                <a:spcPct val="200000"/>
              </a:lnSpc>
              <a:buClr>
                <a:srgbClr val="002060"/>
              </a:buClr>
              <a:buFont typeface="+mj-lt"/>
              <a:buAutoNum type="arabicParenR"/>
            </a:pPr>
            <a:r>
              <a:rPr lang="en-IN" dirty="0"/>
              <a:t>Check the status</a:t>
            </a:r>
          </a:p>
          <a:p>
            <a:pPr>
              <a:buClr>
                <a:srgbClr val="002060"/>
              </a:buClr>
            </a:pPr>
            <a:endParaRPr lang="en-US" dirty="0"/>
          </a:p>
        </p:txBody>
      </p:sp>
      <p:pic>
        <p:nvPicPr>
          <p:cNvPr id="14" name="Picture 13">
            <a:extLst>
              <a:ext uri="{FF2B5EF4-FFF2-40B4-BE49-F238E27FC236}">
                <a16:creationId xmlns:a16="http://schemas.microsoft.com/office/drawing/2014/main" id="{89879E2B-C4A5-4C57-9191-9F5EDF5EE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113305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66C7C719-A840-4CF2-925C-913A09B18573}"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11</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4616C-6A77-4F9B-9E18-CA5FAB215445}"/>
              </a:ext>
            </a:extLst>
          </p:cNvPr>
          <p:cNvSpPr txBox="1"/>
          <p:nvPr/>
        </p:nvSpPr>
        <p:spPr>
          <a:xfrm>
            <a:off x="1010194" y="1628503"/>
            <a:ext cx="7950926" cy="523220"/>
          </a:xfrm>
          <a:prstGeom prst="rect">
            <a:avLst/>
          </a:prstGeom>
          <a:noFill/>
        </p:spPr>
        <p:txBody>
          <a:bodyPr wrap="square" rtlCol="0">
            <a:spAutoFit/>
          </a:bodyPr>
          <a:lstStyle/>
          <a:p>
            <a:r>
              <a:rPr lang="en-US" sz="2800" b="1" dirty="0"/>
              <a:t>Admin Panel</a:t>
            </a:r>
          </a:p>
        </p:txBody>
      </p:sp>
      <p:sp>
        <p:nvSpPr>
          <p:cNvPr id="13" name="TextBox 12">
            <a:extLst>
              <a:ext uri="{FF2B5EF4-FFF2-40B4-BE49-F238E27FC236}">
                <a16:creationId xmlns:a16="http://schemas.microsoft.com/office/drawing/2014/main" id="{03F13856-9C6F-43EE-8381-9BD3C4E958DF}"/>
              </a:ext>
            </a:extLst>
          </p:cNvPr>
          <p:cNvSpPr txBox="1"/>
          <p:nvPr/>
        </p:nvSpPr>
        <p:spPr>
          <a:xfrm>
            <a:off x="1210491" y="2464526"/>
            <a:ext cx="9570720" cy="3139321"/>
          </a:xfrm>
          <a:prstGeom prst="rect">
            <a:avLst/>
          </a:prstGeom>
          <a:noFill/>
        </p:spPr>
        <p:txBody>
          <a:bodyPr wrap="square" rtlCol="0">
            <a:spAutoFit/>
          </a:bodyPr>
          <a:lstStyle/>
          <a:p>
            <a:pPr marL="342900" indent="-342900">
              <a:lnSpc>
                <a:spcPct val="200000"/>
              </a:lnSpc>
              <a:buClr>
                <a:srgbClr val="002060"/>
              </a:buClr>
              <a:buFont typeface="Wingdings" panose="05000000000000000000" pitchFamily="2" charset="2"/>
              <a:buChar char="v"/>
            </a:pPr>
            <a:r>
              <a:rPr lang="en-IN" dirty="0"/>
              <a:t>We have 4 steps for Admins to follow</a:t>
            </a:r>
          </a:p>
          <a:p>
            <a:pPr marL="342900" indent="-342900">
              <a:lnSpc>
                <a:spcPct val="200000"/>
              </a:lnSpc>
              <a:buClr>
                <a:srgbClr val="002060"/>
              </a:buClr>
              <a:buFont typeface="+mj-lt"/>
              <a:buAutoNum type="arabicParenR"/>
            </a:pPr>
            <a:r>
              <a:rPr lang="en-IN" dirty="0"/>
              <a:t>Signup </a:t>
            </a:r>
          </a:p>
          <a:p>
            <a:pPr marL="342900" indent="-342900">
              <a:lnSpc>
                <a:spcPct val="200000"/>
              </a:lnSpc>
              <a:buClr>
                <a:srgbClr val="002060"/>
              </a:buClr>
              <a:buFont typeface="+mj-lt"/>
              <a:buAutoNum type="arabicParenR"/>
            </a:pPr>
            <a:r>
              <a:rPr lang="en-IN" dirty="0"/>
              <a:t>Login</a:t>
            </a:r>
          </a:p>
          <a:p>
            <a:pPr marL="342900" indent="-342900">
              <a:lnSpc>
                <a:spcPct val="200000"/>
              </a:lnSpc>
              <a:buClr>
                <a:srgbClr val="002060"/>
              </a:buClr>
              <a:buFont typeface="+mj-lt"/>
              <a:buAutoNum type="arabicParenR"/>
            </a:pPr>
            <a:r>
              <a:rPr lang="en-IN" dirty="0"/>
              <a:t>View a Request</a:t>
            </a:r>
          </a:p>
          <a:p>
            <a:pPr marL="342900" indent="-342900">
              <a:lnSpc>
                <a:spcPct val="200000"/>
              </a:lnSpc>
              <a:buClr>
                <a:srgbClr val="002060"/>
              </a:buClr>
              <a:buFont typeface="+mj-lt"/>
              <a:buAutoNum type="arabicParenR"/>
            </a:pPr>
            <a:r>
              <a:rPr lang="en-IN" dirty="0"/>
              <a:t>Update the status</a:t>
            </a:r>
          </a:p>
          <a:p>
            <a:pPr>
              <a:buClr>
                <a:srgbClr val="002060"/>
              </a:buClr>
            </a:pPr>
            <a:endParaRPr lang="en-US" dirty="0"/>
          </a:p>
        </p:txBody>
      </p:sp>
      <p:sp>
        <p:nvSpPr>
          <p:cNvPr id="14" name="TextBox 13">
            <a:extLst>
              <a:ext uri="{FF2B5EF4-FFF2-40B4-BE49-F238E27FC236}">
                <a16:creationId xmlns:a16="http://schemas.microsoft.com/office/drawing/2014/main" id="{90EB8555-15BD-4035-9479-8A214170C45D}"/>
              </a:ext>
            </a:extLst>
          </p:cNvPr>
          <p:cNvSpPr txBox="1"/>
          <p:nvPr/>
        </p:nvSpPr>
        <p:spPr>
          <a:xfrm>
            <a:off x="4310742" y="675945"/>
            <a:ext cx="3074126"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Working Process: ADMIN</a:t>
            </a:r>
          </a:p>
        </p:txBody>
      </p:sp>
      <p:pic>
        <p:nvPicPr>
          <p:cNvPr id="15" name="Picture 14">
            <a:extLst>
              <a:ext uri="{FF2B5EF4-FFF2-40B4-BE49-F238E27FC236}">
                <a16:creationId xmlns:a16="http://schemas.microsoft.com/office/drawing/2014/main" id="{7AAE2FBF-E92A-4829-874B-6234805B2B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37667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862286" y="616986"/>
            <a:ext cx="2020388" cy="707886"/>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Output Screens</a:t>
            </a:r>
          </a:p>
          <a:p>
            <a:endParaRPr lang="en-US" sz="2000" b="1" dirty="0">
              <a:effectLst>
                <a:outerShdw blurRad="50800" dist="38100" dir="5400000" algn="t" rotWithShape="0">
                  <a:schemeClr val="accent5">
                    <a:lumMod val="50000"/>
                    <a:alpha val="40000"/>
                  </a:schemeClr>
                </a:outerShdw>
              </a:effectLst>
            </a:endParaRP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B3611661-8D72-481D-9B91-ADF784DCD6C2}"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12</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9E11936-52CD-4814-86C2-49A243AA6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360" y="2054206"/>
            <a:ext cx="6557554" cy="4501487"/>
          </a:xfrm>
          <a:prstGeom prst="rect">
            <a:avLst/>
          </a:prstGeom>
        </p:spPr>
      </p:pic>
      <p:sp>
        <p:nvSpPr>
          <p:cNvPr id="23" name="TextBox 22">
            <a:extLst>
              <a:ext uri="{FF2B5EF4-FFF2-40B4-BE49-F238E27FC236}">
                <a16:creationId xmlns:a16="http://schemas.microsoft.com/office/drawing/2014/main" id="{5D9A6F92-E7EC-497F-9AF7-7211A84E136E}"/>
              </a:ext>
            </a:extLst>
          </p:cNvPr>
          <p:cNvSpPr txBox="1"/>
          <p:nvPr/>
        </p:nvSpPr>
        <p:spPr>
          <a:xfrm>
            <a:off x="1014549" y="1427929"/>
            <a:ext cx="7950926" cy="523220"/>
          </a:xfrm>
          <a:prstGeom prst="rect">
            <a:avLst/>
          </a:prstGeom>
          <a:noFill/>
        </p:spPr>
        <p:txBody>
          <a:bodyPr wrap="square" rtlCol="0">
            <a:spAutoFit/>
          </a:bodyPr>
          <a:lstStyle/>
          <a:p>
            <a:r>
              <a:rPr lang="en-US" sz="2800" b="1" dirty="0"/>
              <a:t>User Signup</a:t>
            </a:r>
          </a:p>
        </p:txBody>
      </p:sp>
      <p:pic>
        <p:nvPicPr>
          <p:cNvPr id="13" name="Picture 12">
            <a:extLst>
              <a:ext uri="{FF2B5EF4-FFF2-40B4-BE49-F238E27FC236}">
                <a16:creationId xmlns:a16="http://schemas.microsoft.com/office/drawing/2014/main" id="{2B50F78A-0DE6-4B0C-B101-59DD9B1039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267012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990012" y="639197"/>
            <a:ext cx="2020388" cy="707886"/>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Output Screens</a:t>
            </a:r>
          </a:p>
          <a:p>
            <a:endParaRPr lang="en-US" sz="2000" b="1" dirty="0">
              <a:effectLst>
                <a:outerShdw blurRad="50800" dist="38100" dir="5400000" algn="t" rotWithShape="0">
                  <a:schemeClr val="accent5">
                    <a:lumMod val="50000"/>
                    <a:alpha val="40000"/>
                  </a:schemeClr>
                </a:outerShdw>
              </a:effectLst>
            </a:endParaRP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B3611661-8D72-481D-9B91-ADF784DCD6C2}"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13</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A6F92-E7EC-497F-9AF7-7211A84E136E}"/>
              </a:ext>
            </a:extLst>
          </p:cNvPr>
          <p:cNvSpPr txBox="1"/>
          <p:nvPr/>
        </p:nvSpPr>
        <p:spPr>
          <a:xfrm>
            <a:off x="1014549" y="1427929"/>
            <a:ext cx="7950926" cy="523220"/>
          </a:xfrm>
          <a:prstGeom prst="rect">
            <a:avLst/>
          </a:prstGeom>
          <a:noFill/>
        </p:spPr>
        <p:txBody>
          <a:bodyPr wrap="square" rtlCol="0">
            <a:spAutoFit/>
          </a:bodyPr>
          <a:lstStyle/>
          <a:p>
            <a:r>
              <a:rPr lang="en-US" sz="2800" b="1" dirty="0"/>
              <a:t>User Login</a:t>
            </a:r>
          </a:p>
        </p:txBody>
      </p:sp>
      <p:pic>
        <p:nvPicPr>
          <p:cNvPr id="3" name="Picture 2">
            <a:extLst>
              <a:ext uri="{FF2B5EF4-FFF2-40B4-BE49-F238E27FC236}">
                <a16:creationId xmlns:a16="http://schemas.microsoft.com/office/drawing/2014/main" id="{3E3FE9C3-7ADC-4431-95E2-0D9A005D9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4473" y="2400564"/>
            <a:ext cx="9771017" cy="3506370"/>
          </a:xfrm>
          <a:prstGeom prst="rect">
            <a:avLst/>
          </a:prstGeom>
        </p:spPr>
      </p:pic>
      <p:pic>
        <p:nvPicPr>
          <p:cNvPr id="13" name="Picture 12">
            <a:extLst>
              <a:ext uri="{FF2B5EF4-FFF2-40B4-BE49-F238E27FC236}">
                <a16:creationId xmlns:a16="http://schemas.microsoft.com/office/drawing/2014/main" id="{359DB0BE-32ED-4350-B2E3-B1FED65C6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49813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862286" y="647543"/>
            <a:ext cx="2020388" cy="707886"/>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Output Screens</a:t>
            </a:r>
          </a:p>
          <a:p>
            <a:endParaRPr lang="en-US" sz="2000" b="1" dirty="0">
              <a:effectLst>
                <a:outerShdw blurRad="50800" dist="38100" dir="5400000" algn="t" rotWithShape="0">
                  <a:schemeClr val="accent5">
                    <a:lumMod val="50000"/>
                    <a:alpha val="40000"/>
                  </a:schemeClr>
                </a:outerShdw>
              </a:effectLst>
            </a:endParaRP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B3611661-8D72-481D-9B91-ADF784DCD6C2}"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14</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A6F92-E7EC-497F-9AF7-7211A84E136E}"/>
              </a:ext>
            </a:extLst>
          </p:cNvPr>
          <p:cNvSpPr txBox="1"/>
          <p:nvPr/>
        </p:nvSpPr>
        <p:spPr>
          <a:xfrm>
            <a:off x="1014549" y="1427929"/>
            <a:ext cx="7950926" cy="523220"/>
          </a:xfrm>
          <a:prstGeom prst="rect">
            <a:avLst/>
          </a:prstGeom>
          <a:noFill/>
        </p:spPr>
        <p:txBody>
          <a:bodyPr wrap="square" rtlCol="0">
            <a:spAutoFit/>
          </a:bodyPr>
          <a:lstStyle/>
          <a:p>
            <a:r>
              <a:rPr lang="en-US" sz="2800" b="1" dirty="0"/>
              <a:t>Raise a Request</a:t>
            </a:r>
          </a:p>
        </p:txBody>
      </p:sp>
      <p:pic>
        <p:nvPicPr>
          <p:cNvPr id="4" name="Picture 3">
            <a:extLst>
              <a:ext uri="{FF2B5EF4-FFF2-40B4-BE49-F238E27FC236}">
                <a16:creationId xmlns:a16="http://schemas.microsoft.com/office/drawing/2014/main" id="{7DA06253-3E37-4153-A249-8D9692837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2062" y="1943917"/>
            <a:ext cx="5186938" cy="4914083"/>
          </a:xfrm>
          <a:prstGeom prst="rect">
            <a:avLst/>
          </a:prstGeom>
        </p:spPr>
      </p:pic>
      <p:pic>
        <p:nvPicPr>
          <p:cNvPr id="13" name="Picture 12">
            <a:extLst>
              <a:ext uri="{FF2B5EF4-FFF2-40B4-BE49-F238E27FC236}">
                <a16:creationId xmlns:a16="http://schemas.microsoft.com/office/drawing/2014/main" id="{C96E3928-E553-4DA9-B5C3-9EEBF7E0B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234416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862286" y="663865"/>
            <a:ext cx="2020388" cy="707886"/>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Output Screens</a:t>
            </a:r>
          </a:p>
          <a:p>
            <a:endParaRPr lang="en-US" sz="2000" b="1" dirty="0">
              <a:effectLst>
                <a:outerShdw blurRad="50800" dist="38100" dir="5400000" algn="t" rotWithShape="0">
                  <a:schemeClr val="accent5">
                    <a:lumMod val="50000"/>
                    <a:alpha val="40000"/>
                  </a:schemeClr>
                </a:outerShdw>
              </a:effectLst>
            </a:endParaRP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B3611661-8D72-481D-9B91-ADF784DCD6C2}"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15</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A6F92-E7EC-497F-9AF7-7211A84E136E}"/>
              </a:ext>
            </a:extLst>
          </p:cNvPr>
          <p:cNvSpPr txBox="1"/>
          <p:nvPr/>
        </p:nvSpPr>
        <p:spPr>
          <a:xfrm>
            <a:off x="1014549" y="1427929"/>
            <a:ext cx="7950926" cy="523220"/>
          </a:xfrm>
          <a:prstGeom prst="rect">
            <a:avLst/>
          </a:prstGeom>
          <a:noFill/>
        </p:spPr>
        <p:txBody>
          <a:bodyPr wrap="square" rtlCol="0">
            <a:spAutoFit/>
          </a:bodyPr>
          <a:lstStyle/>
          <a:p>
            <a:r>
              <a:rPr lang="en-US" sz="2800" b="1" dirty="0"/>
              <a:t>Check The Status</a:t>
            </a:r>
          </a:p>
        </p:txBody>
      </p:sp>
      <p:pic>
        <p:nvPicPr>
          <p:cNvPr id="4" name="Picture 3">
            <a:extLst>
              <a:ext uri="{FF2B5EF4-FFF2-40B4-BE49-F238E27FC236}">
                <a16:creationId xmlns:a16="http://schemas.microsoft.com/office/drawing/2014/main" id="{BCD0DEF6-3D6A-4373-8296-E3A23C99B7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265" y="2007327"/>
            <a:ext cx="6749881" cy="4164669"/>
          </a:xfrm>
          <a:prstGeom prst="rect">
            <a:avLst/>
          </a:prstGeom>
        </p:spPr>
      </p:pic>
      <p:pic>
        <p:nvPicPr>
          <p:cNvPr id="13" name="Picture 12">
            <a:extLst>
              <a:ext uri="{FF2B5EF4-FFF2-40B4-BE49-F238E27FC236}">
                <a16:creationId xmlns:a16="http://schemas.microsoft.com/office/drawing/2014/main" id="{145D7F8C-77A8-48DF-87E9-7DFA607A3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12696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764478" y="647543"/>
            <a:ext cx="2020388" cy="707886"/>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Output Screens</a:t>
            </a:r>
          </a:p>
          <a:p>
            <a:endParaRPr lang="en-US" sz="2000" b="1" dirty="0">
              <a:effectLst>
                <a:outerShdw blurRad="50800" dist="38100" dir="5400000" algn="t" rotWithShape="0">
                  <a:schemeClr val="accent5">
                    <a:lumMod val="50000"/>
                    <a:alpha val="40000"/>
                  </a:schemeClr>
                </a:outerShdw>
              </a:effectLst>
            </a:endParaRP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B3611661-8D72-481D-9B91-ADF784DCD6C2}"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16</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D9A6F92-E7EC-497F-9AF7-7211A84E136E}"/>
              </a:ext>
            </a:extLst>
          </p:cNvPr>
          <p:cNvSpPr txBox="1"/>
          <p:nvPr/>
        </p:nvSpPr>
        <p:spPr>
          <a:xfrm>
            <a:off x="1014549" y="1427929"/>
            <a:ext cx="7950926" cy="523220"/>
          </a:xfrm>
          <a:prstGeom prst="rect">
            <a:avLst/>
          </a:prstGeom>
          <a:noFill/>
        </p:spPr>
        <p:txBody>
          <a:bodyPr wrap="square" rtlCol="0">
            <a:spAutoFit/>
          </a:bodyPr>
          <a:lstStyle/>
          <a:p>
            <a:r>
              <a:rPr lang="en-US" sz="2800" b="1" dirty="0"/>
              <a:t>ADMIN</a:t>
            </a:r>
          </a:p>
        </p:txBody>
      </p:sp>
      <p:sp>
        <p:nvSpPr>
          <p:cNvPr id="2" name="TextBox 1">
            <a:extLst>
              <a:ext uri="{FF2B5EF4-FFF2-40B4-BE49-F238E27FC236}">
                <a16:creationId xmlns:a16="http://schemas.microsoft.com/office/drawing/2014/main" id="{83951C0F-4D3F-45E4-86A0-49864A6B46C3}"/>
              </a:ext>
            </a:extLst>
          </p:cNvPr>
          <p:cNvSpPr txBox="1"/>
          <p:nvPr/>
        </p:nvSpPr>
        <p:spPr>
          <a:xfrm>
            <a:off x="1140823" y="2238103"/>
            <a:ext cx="9875520" cy="646331"/>
          </a:xfrm>
          <a:prstGeom prst="rect">
            <a:avLst/>
          </a:prstGeom>
          <a:noFill/>
        </p:spPr>
        <p:txBody>
          <a:bodyPr wrap="square" rtlCol="0">
            <a:spAutoFit/>
          </a:bodyPr>
          <a:lstStyle/>
          <a:p>
            <a:r>
              <a:rPr lang="en-US" dirty="0"/>
              <a:t>For admin we have all signup, login process as same as user but we differ both of them by admin approval method which  is shown below</a:t>
            </a:r>
          </a:p>
        </p:txBody>
      </p:sp>
      <p:pic>
        <p:nvPicPr>
          <p:cNvPr id="6" name="Picture 5">
            <a:extLst>
              <a:ext uri="{FF2B5EF4-FFF2-40B4-BE49-F238E27FC236}">
                <a16:creationId xmlns:a16="http://schemas.microsoft.com/office/drawing/2014/main" id="{C888CD5E-962A-44F6-A5A7-ABC0631D9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5086" y="2884434"/>
            <a:ext cx="3979172" cy="3772381"/>
          </a:xfrm>
          <a:prstGeom prst="rect">
            <a:avLst/>
          </a:prstGeom>
        </p:spPr>
      </p:pic>
      <p:pic>
        <p:nvPicPr>
          <p:cNvPr id="14" name="Picture 13">
            <a:extLst>
              <a:ext uri="{FF2B5EF4-FFF2-40B4-BE49-F238E27FC236}">
                <a16:creationId xmlns:a16="http://schemas.microsoft.com/office/drawing/2014/main" id="{EB4D6867-04C8-4E62-9171-84127BEBDE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14531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5042263" y="696923"/>
            <a:ext cx="1689462"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Conclusion</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B3611661-8D72-481D-9B91-ADF784DCD6C2}"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17</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E117B8-4A07-4D26-B942-26C42F226B1C}"/>
              </a:ext>
            </a:extLst>
          </p:cNvPr>
          <p:cNvSpPr txBox="1"/>
          <p:nvPr/>
        </p:nvSpPr>
        <p:spPr>
          <a:xfrm>
            <a:off x="391886" y="1497874"/>
            <a:ext cx="11251474" cy="3406061"/>
          </a:xfrm>
          <a:prstGeom prst="rect">
            <a:avLst/>
          </a:prstGeom>
          <a:noFill/>
        </p:spPr>
        <p:txBody>
          <a:bodyPr wrap="square" rtlCol="0">
            <a:spAutoFit/>
          </a:bodyPr>
          <a:lstStyle/>
          <a:p>
            <a:r>
              <a:rPr lang="en-US" sz="1800" dirty="0">
                <a:effectLst/>
                <a:ea typeface="Calibri" panose="020F0502020204030204" pitchFamily="34" charset="0"/>
                <a:cs typeface="Times New Roman" panose="02020603050405020304" pitchFamily="18" charset="0"/>
              </a:rPr>
              <a:t>Hence all the details which we submitted for the project installation are can be seen in documentation. We have given our best to work as a team and we succeeded for bringing the end solution of challenges facing by organization for tracking the people. Many more features can be implemented in future with hep of AI and wide variety of API services.</a:t>
            </a:r>
          </a:p>
          <a:p>
            <a:endParaRPr lang="en-US" dirty="0">
              <a:ea typeface="Calibri" panose="020F0502020204030204" pitchFamily="34" charset="0"/>
              <a:cs typeface="Times New Roman" panose="02020603050405020304" pitchFamily="18" charset="0"/>
            </a:endParaRPr>
          </a:p>
          <a:p>
            <a:endParaRPr lang="en-US" sz="1800" dirty="0">
              <a:effectLst/>
              <a:ea typeface="Calibri" panose="020F0502020204030204" pitchFamily="34" charset="0"/>
              <a:cs typeface="Times New Roman" panose="02020603050405020304" pitchFamily="18" charset="0"/>
            </a:endParaRPr>
          </a:p>
          <a:p>
            <a:pPr marL="0" marR="0">
              <a:lnSpc>
                <a:spcPct val="150000"/>
              </a:lnSpc>
              <a:spcBef>
                <a:spcPts val="0"/>
              </a:spcBef>
              <a:spcAft>
                <a:spcPts val="1000"/>
              </a:spcAft>
              <a:tabLst>
                <a:tab pos="0" algn="l"/>
              </a:tabLst>
            </a:pPr>
            <a:r>
              <a:rPr lang="en-US" dirty="0">
                <a:cs typeface="Times New Roman" panose="02020603050405020304" pitchFamily="18" charset="0"/>
              </a:rPr>
              <a:t>We uploaded all the project files into the 000webhost file manager. Configured the database in phpMyAdmin and we were successfully hosted the application and after all validations and tests made successfully the live version of application is at:</a:t>
            </a:r>
          </a:p>
          <a:p>
            <a:r>
              <a:rPr lang="en-US" dirty="0">
                <a:cs typeface="Times New Roman" panose="02020603050405020304" pitchFamily="18" charset="0"/>
                <a:hlinkClick r:id="rId4">
                  <a:extLst>
                    <a:ext uri="{A12FA001-AC4F-418D-AE19-62706E023703}">
                      <ahyp:hlinkClr xmlns:ahyp="http://schemas.microsoft.com/office/drawing/2018/hyperlinkcolor" val="tx"/>
                    </a:ext>
                  </a:extLst>
                </a:hlinkClick>
              </a:rPr>
              <a:t>https://geriatric-receiver.000webhostapp.com/</a:t>
            </a:r>
            <a:endParaRPr lang="en-US" dirty="0">
              <a:cs typeface="Times New Roman" panose="02020603050405020304" pitchFamily="18" charset="0"/>
            </a:endParaRPr>
          </a:p>
          <a:p>
            <a:endParaRPr lang="en-US" dirty="0"/>
          </a:p>
        </p:txBody>
      </p:sp>
      <p:pic>
        <p:nvPicPr>
          <p:cNvPr id="12" name="Picture 11">
            <a:extLst>
              <a:ext uri="{FF2B5EF4-FFF2-40B4-BE49-F238E27FC236}">
                <a16:creationId xmlns:a16="http://schemas.microsoft.com/office/drawing/2014/main" id="{7D671C77-16F3-4B26-850A-03CEDE8BD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386825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972595" y="670725"/>
            <a:ext cx="1689462"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Thankyou</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B3611661-8D72-481D-9B91-ADF784DCD6C2}"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18</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E4A549C-09DD-4BDA-9981-FD57C56B6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277" y="3044081"/>
            <a:ext cx="4066180" cy="2285565"/>
          </a:xfrm>
          <a:prstGeom prst="rect">
            <a:avLst/>
          </a:prstGeom>
        </p:spPr>
      </p:pic>
      <p:pic>
        <p:nvPicPr>
          <p:cNvPr id="12" name="Picture 11">
            <a:extLst>
              <a:ext uri="{FF2B5EF4-FFF2-40B4-BE49-F238E27FC236}">
                <a16:creationId xmlns:a16="http://schemas.microsoft.com/office/drawing/2014/main" id="{176B81B1-C4E0-4F65-9C05-6CD57C5338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369956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5012294" y="674165"/>
            <a:ext cx="1384662" cy="400110"/>
          </a:xfrm>
          <a:prstGeom prst="rect">
            <a:avLst/>
          </a:prstGeom>
          <a:noFill/>
        </p:spPr>
        <p:txBody>
          <a:bodyPr wrap="square" rtlCol="0" anchor="ctr">
            <a:spAutoFit/>
          </a:bodyPr>
          <a:lstStyle/>
          <a:p>
            <a:pPr algn="ctr"/>
            <a:r>
              <a:rPr lang="en-US" sz="2000" b="1" dirty="0">
                <a:effectLst>
                  <a:outerShdw blurRad="50800" dist="38100" dir="5400000" algn="t" rotWithShape="0">
                    <a:schemeClr val="accent5">
                      <a:lumMod val="50000"/>
                      <a:alpha val="40000"/>
                    </a:schemeClr>
                  </a:outerShdw>
                </a:effectLst>
              </a:rPr>
              <a:t>Quick Intro</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EDFFFE3E-5B7A-449B-8B4F-107FAD1E950B}"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2</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83509B1-C94E-4D00-88DC-6EE2F2877A3D}"/>
              </a:ext>
            </a:extLst>
          </p:cNvPr>
          <p:cNvSpPr txBox="1"/>
          <p:nvPr/>
        </p:nvSpPr>
        <p:spPr>
          <a:xfrm>
            <a:off x="400594" y="1367246"/>
            <a:ext cx="11573692" cy="646331"/>
          </a:xfrm>
          <a:prstGeom prst="rect">
            <a:avLst/>
          </a:prstGeom>
          <a:noFill/>
        </p:spPr>
        <p:txBody>
          <a:bodyPr wrap="square" rtlCol="0">
            <a:spAutoFit/>
          </a:bodyPr>
          <a:lstStyle/>
          <a:p>
            <a:r>
              <a:rPr lang="en-US" dirty="0"/>
              <a:t>In this presentation we will be discussing about the people tracking web application which will be made with full stack development</a:t>
            </a:r>
          </a:p>
        </p:txBody>
      </p:sp>
      <p:sp>
        <p:nvSpPr>
          <p:cNvPr id="4" name="Oval 3">
            <a:extLst>
              <a:ext uri="{FF2B5EF4-FFF2-40B4-BE49-F238E27FC236}">
                <a16:creationId xmlns:a16="http://schemas.microsoft.com/office/drawing/2014/main" id="{FC8AFDAF-C6B3-420A-8DED-2435C7CB02E0}"/>
              </a:ext>
            </a:extLst>
          </p:cNvPr>
          <p:cNvSpPr/>
          <p:nvPr/>
        </p:nvSpPr>
        <p:spPr>
          <a:xfrm>
            <a:off x="1669868" y="3768099"/>
            <a:ext cx="385890" cy="385890"/>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A80E7C-816F-4E11-8219-42F981D30BF6}"/>
              </a:ext>
            </a:extLst>
          </p:cNvPr>
          <p:cNvSpPr txBox="1"/>
          <p:nvPr/>
        </p:nvSpPr>
        <p:spPr>
          <a:xfrm>
            <a:off x="533400" y="2450604"/>
            <a:ext cx="1492137" cy="369332"/>
          </a:xfrm>
          <a:prstGeom prst="rect">
            <a:avLst/>
          </a:prstGeom>
          <a:solidFill>
            <a:srgbClr val="0070C0"/>
          </a:solidFill>
          <a:ln>
            <a:noFill/>
          </a:ln>
          <a:effectLst>
            <a:outerShdw blurRad="50800" dist="38100" dir="16200000" rotWithShape="0">
              <a:prstClr val="black">
                <a:alpha val="40000"/>
              </a:prstClr>
            </a:outerShdw>
          </a:effectLst>
        </p:spPr>
        <p:txBody>
          <a:bodyPr wrap="square" rtlCol="0">
            <a:spAutoFit/>
          </a:bodyPr>
          <a:lstStyle/>
          <a:p>
            <a:r>
              <a:rPr lang="en-US" b="1" u="sng" dirty="0">
                <a:solidFill>
                  <a:schemeClr val="bg1"/>
                </a:solidFill>
              </a:rPr>
              <a:t>Key Features</a:t>
            </a:r>
          </a:p>
        </p:txBody>
      </p:sp>
      <p:sp>
        <p:nvSpPr>
          <p:cNvPr id="9" name="TextBox 8">
            <a:extLst>
              <a:ext uri="{FF2B5EF4-FFF2-40B4-BE49-F238E27FC236}">
                <a16:creationId xmlns:a16="http://schemas.microsoft.com/office/drawing/2014/main" id="{8C29A1A7-A84E-4B7F-8EF0-26AAD7F9948E}"/>
              </a:ext>
            </a:extLst>
          </p:cNvPr>
          <p:cNvSpPr txBox="1"/>
          <p:nvPr/>
        </p:nvSpPr>
        <p:spPr>
          <a:xfrm>
            <a:off x="2025537" y="3753738"/>
            <a:ext cx="4279469" cy="369332"/>
          </a:xfrm>
          <a:prstGeom prst="rect">
            <a:avLst/>
          </a:prstGeom>
          <a:noFill/>
        </p:spPr>
        <p:txBody>
          <a:bodyPr wrap="square" rtlCol="0">
            <a:spAutoFit/>
          </a:bodyPr>
          <a:lstStyle/>
          <a:p>
            <a:r>
              <a:rPr lang="en-US" dirty="0"/>
              <a:t>Tracking People</a:t>
            </a:r>
          </a:p>
        </p:txBody>
      </p:sp>
      <p:sp>
        <p:nvSpPr>
          <p:cNvPr id="18" name="Oval 17">
            <a:extLst>
              <a:ext uri="{FF2B5EF4-FFF2-40B4-BE49-F238E27FC236}">
                <a16:creationId xmlns:a16="http://schemas.microsoft.com/office/drawing/2014/main" id="{15D43468-D9C6-4743-9EC7-9C8115FDF004}"/>
              </a:ext>
            </a:extLst>
          </p:cNvPr>
          <p:cNvSpPr/>
          <p:nvPr/>
        </p:nvSpPr>
        <p:spPr>
          <a:xfrm>
            <a:off x="7021285" y="3737180"/>
            <a:ext cx="385890" cy="385890"/>
          </a:xfrm>
          <a:prstGeom prst="ellipse">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484675C-EA5D-4E88-8204-822894734317}"/>
              </a:ext>
            </a:extLst>
          </p:cNvPr>
          <p:cNvSpPr txBox="1"/>
          <p:nvPr/>
        </p:nvSpPr>
        <p:spPr>
          <a:xfrm>
            <a:off x="7376954" y="3722819"/>
            <a:ext cx="4170612" cy="369332"/>
          </a:xfrm>
          <a:prstGeom prst="rect">
            <a:avLst/>
          </a:prstGeom>
          <a:noFill/>
        </p:spPr>
        <p:txBody>
          <a:bodyPr wrap="square" rtlCol="0">
            <a:spAutoFit/>
          </a:bodyPr>
          <a:lstStyle/>
          <a:p>
            <a:r>
              <a:rPr lang="en-US" dirty="0"/>
              <a:t>Creating log of each record</a:t>
            </a:r>
          </a:p>
        </p:txBody>
      </p:sp>
      <p:sp>
        <p:nvSpPr>
          <p:cNvPr id="24" name="Oval 23">
            <a:extLst>
              <a:ext uri="{FF2B5EF4-FFF2-40B4-BE49-F238E27FC236}">
                <a16:creationId xmlns:a16="http://schemas.microsoft.com/office/drawing/2014/main" id="{C16407C5-CD77-4768-BC4C-D44A1DA5DD2F}"/>
              </a:ext>
            </a:extLst>
          </p:cNvPr>
          <p:cNvSpPr/>
          <p:nvPr/>
        </p:nvSpPr>
        <p:spPr>
          <a:xfrm>
            <a:off x="3972495" y="4671112"/>
            <a:ext cx="385890" cy="385890"/>
          </a:xfrm>
          <a:prstGeom prst="ellips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A86C961-F5B2-4AAF-A5ED-66B01EA43153}"/>
              </a:ext>
            </a:extLst>
          </p:cNvPr>
          <p:cNvSpPr txBox="1"/>
          <p:nvPr/>
        </p:nvSpPr>
        <p:spPr>
          <a:xfrm>
            <a:off x="4328164" y="4656751"/>
            <a:ext cx="4894217" cy="369332"/>
          </a:xfrm>
          <a:prstGeom prst="rect">
            <a:avLst/>
          </a:prstGeom>
          <a:noFill/>
        </p:spPr>
        <p:txBody>
          <a:bodyPr wrap="square" rtlCol="0">
            <a:spAutoFit/>
          </a:bodyPr>
          <a:lstStyle/>
          <a:p>
            <a:r>
              <a:rPr lang="en-US" dirty="0"/>
              <a:t>Having optimal and better solution in emergencies</a:t>
            </a:r>
          </a:p>
        </p:txBody>
      </p:sp>
      <p:sp>
        <p:nvSpPr>
          <p:cNvPr id="26" name="Oval 25">
            <a:extLst>
              <a:ext uri="{FF2B5EF4-FFF2-40B4-BE49-F238E27FC236}">
                <a16:creationId xmlns:a16="http://schemas.microsoft.com/office/drawing/2014/main" id="{A8F19B62-F6DC-40FC-98BA-3945BD9FA3AA}"/>
              </a:ext>
            </a:extLst>
          </p:cNvPr>
          <p:cNvSpPr/>
          <p:nvPr/>
        </p:nvSpPr>
        <p:spPr>
          <a:xfrm>
            <a:off x="1669868" y="5579486"/>
            <a:ext cx="385890" cy="385890"/>
          </a:xfrm>
          <a:prstGeom prst="ellipse">
            <a:avLst/>
          </a:prstGeom>
          <a:solidFill>
            <a:schemeClr val="accent1">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268741B-AE7F-4100-A7F2-FBAC8A1E03B1}"/>
              </a:ext>
            </a:extLst>
          </p:cNvPr>
          <p:cNvSpPr txBox="1"/>
          <p:nvPr/>
        </p:nvSpPr>
        <p:spPr>
          <a:xfrm>
            <a:off x="2025537" y="5565125"/>
            <a:ext cx="4070463" cy="369332"/>
          </a:xfrm>
          <a:prstGeom prst="rect">
            <a:avLst/>
          </a:prstGeom>
          <a:noFill/>
        </p:spPr>
        <p:txBody>
          <a:bodyPr wrap="square" rtlCol="0">
            <a:spAutoFit/>
          </a:bodyPr>
          <a:lstStyle/>
          <a:p>
            <a:r>
              <a:rPr lang="en-US" dirty="0"/>
              <a:t>Can able to create and edit records easily</a:t>
            </a:r>
          </a:p>
        </p:txBody>
      </p:sp>
      <p:sp>
        <p:nvSpPr>
          <p:cNvPr id="28" name="Oval 27">
            <a:extLst>
              <a:ext uri="{FF2B5EF4-FFF2-40B4-BE49-F238E27FC236}">
                <a16:creationId xmlns:a16="http://schemas.microsoft.com/office/drawing/2014/main" id="{7D031B57-EBF1-4645-94DD-3BECF22979C6}"/>
              </a:ext>
            </a:extLst>
          </p:cNvPr>
          <p:cNvSpPr/>
          <p:nvPr/>
        </p:nvSpPr>
        <p:spPr>
          <a:xfrm>
            <a:off x="6842768" y="5596909"/>
            <a:ext cx="385890" cy="385890"/>
          </a:xfrm>
          <a:prstGeom prst="ellipse">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74FA83F-CB09-487C-95C2-03FD6035EB4B}"/>
              </a:ext>
            </a:extLst>
          </p:cNvPr>
          <p:cNvSpPr txBox="1"/>
          <p:nvPr/>
        </p:nvSpPr>
        <p:spPr>
          <a:xfrm>
            <a:off x="7198436" y="5582548"/>
            <a:ext cx="4894217" cy="369332"/>
          </a:xfrm>
          <a:prstGeom prst="rect">
            <a:avLst/>
          </a:prstGeom>
          <a:noFill/>
        </p:spPr>
        <p:txBody>
          <a:bodyPr wrap="square" rtlCol="0">
            <a:spAutoFit/>
          </a:bodyPr>
          <a:lstStyle/>
          <a:p>
            <a:r>
              <a:rPr lang="en-US" dirty="0"/>
              <a:t>No need of pre configured software into web app</a:t>
            </a:r>
          </a:p>
        </p:txBody>
      </p:sp>
      <p:pic>
        <p:nvPicPr>
          <p:cNvPr id="30" name="Picture 29">
            <a:extLst>
              <a:ext uri="{FF2B5EF4-FFF2-40B4-BE49-F238E27FC236}">
                <a16:creationId xmlns:a16="http://schemas.microsoft.com/office/drawing/2014/main" id="{F3C5245C-CBFD-4D36-96E5-1DF9EA532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335202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5064667" y="640572"/>
            <a:ext cx="1506582"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Architecture</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4B2FDEF8-1E8A-4E4E-8E55-8D167AB015D0}"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3</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5" descr="Internet">
            <a:extLst>
              <a:ext uri="{FF2B5EF4-FFF2-40B4-BE49-F238E27FC236}">
                <a16:creationId xmlns:a16="http://schemas.microsoft.com/office/drawing/2014/main" id="{0DEECFE5-B443-4D50-8B70-B3CA6C1B737C}"/>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1990" y="4840605"/>
            <a:ext cx="760095" cy="760095"/>
          </a:xfrm>
          <a:prstGeom prst="rect">
            <a:avLst/>
          </a:prstGeom>
        </p:spPr>
      </p:pic>
      <p:sp>
        <p:nvSpPr>
          <p:cNvPr id="28" name="TextBox 39">
            <a:extLst>
              <a:ext uri="{FF2B5EF4-FFF2-40B4-BE49-F238E27FC236}">
                <a16:creationId xmlns:a16="http://schemas.microsoft.com/office/drawing/2014/main" id="{78D8484B-F34F-4710-A032-B8C4C9CD31CF}"/>
              </a:ext>
            </a:extLst>
          </p:cNvPr>
          <p:cNvSpPr txBox="1"/>
          <p:nvPr/>
        </p:nvSpPr>
        <p:spPr>
          <a:xfrm>
            <a:off x="4528820" y="4540250"/>
            <a:ext cx="762000" cy="336550"/>
          </a:xfrm>
          <a:prstGeom prst="rect">
            <a:avLst/>
          </a:prstGeom>
          <a:noFill/>
        </p:spPr>
        <p:txBody>
          <a:bodyPr wrap="square" rtlCol="0">
            <a:noAutofit/>
          </a:bodyPr>
          <a:lstStyle/>
          <a:p>
            <a:pPr marL="0" marR="0">
              <a:lnSpc>
                <a:spcPct val="115000"/>
              </a:lnSpc>
              <a:spcBef>
                <a:spcPts val="0"/>
              </a:spcBef>
              <a:spcAft>
                <a:spcPts val="1000"/>
              </a:spcAft>
            </a:pPr>
            <a:r>
              <a:rPr lang="en-US" sz="18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Cube 28">
            <a:extLst>
              <a:ext uri="{FF2B5EF4-FFF2-40B4-BE49-F238E27FC236}">
                <a16:creationId xmlns:a16="http://schemas.microsoft.com/office/drawing/2014/main" id="{1DA1A3D7-18B6-4509-8D44-EF76E22417EA}"/>
              </a:ext>
            </a:extLst>
          </p:cNvPr>
          <p:cNvSpPr/>
          <p:nvPr/>
        </p:nvSpPr>
        <p:spPr>
          <a:xfrm>
            <a:off x="5448571" y="2787924"/>
            <a:ext cx="655320" cy="512445"/>
          </a:xfrm>
          <a:prstGeom prst="cube">
            <a:avLst/>
          </a:prstGeom>
          <a:solidFill>
            <a:srgbClr val="BB0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algn="ctr">
              <a:lnSpc>
                <a:spcPct val="115000"/>
              </a:lnSpc>
              <a:spcBef>
                <a:spcPts val="0"/>
              </a:spcBef>
              <a:spcAft>
                <a:spcPts val="1000"/>
              </a:spcAft>
            </a:pPr>
            <a:r>
              <a:rPr lang="en-US" sz="800" kern="1200" dirty="0">
                <a:solidFill>
                  <a:srgbClr val="FFFFFF"/>
                </a:solidFill>
                <a:effectLst/>
                <a:ea typeface="Calibri" panose="020F0502020204030204" pitchFamily="34" charset="0"/>
                <a:cs typeface="Times New Roman" panose="02020603050405020304" pitchFamily="18" charset="0"/>
              </a:rPr>
              <a:t>PHP SERVER</a:t>
            </a:r>
            <a:endParaRPr lang="en-US" sz="1100" dirty="0">
              <a:effectLst/>
              <a:ea typeface="Calibri" panose="020F0502020204030204" pitchFamily="34" charset="0"/>
              <a:cs typeface="Times New Roman" panose="02020603050405020304" pitchFamily="18" charset="0"/>
            </a:endParaRPr>
          </a:p>
        </p:txBody>
      </p:sp>
      <p:pic>
        <p:nvPicPr>
          <p:cNvPr id="30" name="Graphic 30" descr="Server">
            <a:extLst>
              <a:ext uri="{FF2B5EF4-FFF2-40B4-BE49-F238E27FC236}">
                <a16:creationId xmlns:a16="http://schemas.microsoft.com/office/drawing/2014/main" id="{C16D6F3F-D7A2-4712-9A23-C18203A21E4D}"/>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05361" y="1746440"/>
            <a:ext cx="615950" cy="615950"/>
          </a:xfrm>
          <a:prstGeom prst="rect">
            <a:avLst/>
          </a:prstGeom>
        </p:spPr>
      </p:pic>
      <p:sp>
        <p:nvSpPr>
          <p:cNvPr id="31" name="TextBox 41">
            <a:extLst>
              <a:ext uri="{FF2B5EF4-FFF2-40B4-BE49-F238E27FC236}">
                <a16:creationId xmlns:a16="http://schemas.microsoft.com/office/drawing/2014/main" id="{73EC6C88-C75B-4E65-9B01-B069618D47FD}"/>
              </a:ext>
            </a:extLst>
          </p:cNvPr>
          <p:cNvSpPr txBox="1"/>
          <p:nvPr/>
        </p:nvSpPr>
        <p:spPr>
          <a:xfrm>
            <a:off x="5332641" y="2221420"/>
            <a:ext cx="939800" cy="336550"/>
          </a:xfrm>
          <a:prstGeom prst="rect">
            <a:avLst/>
          </a:prstGeom>
          <a:noFill/>
        </p:spPr>
        <p:txBody>
          <a:bodyPr wrap="square" rtlCol="0">
            <a:noAutofit/>
          </a:bodyPr>
          <a:lstStyle/>
          <a:p>
            <a:pPr marL="0" marR="0">
              <a:lnSpc>
                <a:spcPct val="115000"/>
              </a:lnSpc>
              <a:spcBef>
                <a:spcPts val="0"/>
              </a:spcBef>
              <a:spcAft>
                <a:spcPts val="10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SQL SERVER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 Box 27">
            <a:extLst>
              <a:ext uri="{FF2B5EF4-FFF2-40B4-BE49-F238E27FC236}">
                <a16:creationId xmlns:a16="http://schemas.microsoft.com/office/drawing/2014/main" id="{217CF72D-55ED-4401-9066-BA7CBF2856FE}"/>
              </a:ext>
            </a:extLst>
          </p:cNvPr>
          <p:cNvSpPr txBox="1"/>
          <p:nvPr/>
        </p:nvSpPr>
        <p:spPr>
          <a:xfrm>
            <a:off x="4205333" y="1293542"/>
            <a:ext cx="3162300" cy="3111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Application Hosted Environment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7" name="Graphic 25" descr="Internet">
            <a:extLst>
              <a:ext uri="{FF2B5EF4-FFF2-40B4-BE49-F238E27FC236}">
                <a16:creationId xmlns:a16="http://schemas.microsoft.com/office/drawing/2014/main" id="{0DEECFE5-B443-4D50-8B70-B3CA6C1B737C}"/>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3122" y="4791710"/>
            <a:ext cx="760095" cy="760095"/>
          </a:xfrm>
          <a:prstGeom prst="rect">
            <a:avLst/>
          </a:prstGeom>
        </p:spPr>
      </p:pic>
      <p:sp>
        <p:nvSpPr>
          <p:cNvPr id="40" name="TextBox 39">
            <a:extLst>
              <a:ext uri="{FF2B5EF4-FFF2-40B4-BE49-F238E27FC236}">
                <a16:creationId xmlns:a16="http://schemas.microsoft.com/office/drawing/2014/main" id="{776EAE66-DBAC-42BF-AD44-0D25C435C747}"/>
              </a:ext>
            </a:extLst>
          </p:cNvPr>
          <p:cNvSpPr txBox="1"/>
          <p:nvPr/>
        </p:nvSpPr>
        <p:spPr>
          <a:xfrm>
            <a:off x="6692167" y="4521200"/>
            <a:ext cx="901700" cy="336550"/>
          </a:xfrm>
          <a:prstGeom prst="rect">
            <a:avLst/>
          </a:prstGeom>
          <a:noFill/>
        </p:spPr>
        <p:txBody>
          <a:bodyPr wrap="square" rtlCol="0">
            <a:noAutofit/>
          </a:bodyPr>
          <a:lstStyle/>
          <a:p>
            <a:pPr marL="0" marR="0">
              <a:lnSpc>
                <a:spcPct val="115000"/>
              </a:lnSpc>
              <a:spcBef>
                <a:spcPts val="0"/>
              </a:spcBef>
              <a:spcAft>
                <a:spcPts val="1000"/>
              </a:spcAft>
            </a:pPr>
            <a:r>
              <a:rPr lang="en-US"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ADMIN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9F43A0E1-B9C4-48BA-8B2B-E29442401641}"/>
              </a:ext>
            </a:extLst>
          </p:cNvPr>
          <p:cNvCxnSpPr/>
          <p:nvPr/>
        </p:nvCxnSpPr>
        <p:spPr>
          <a:xfrm>
            <a:off x="5805441" y="2402479"/>
            <a:ext cx="0" cy="3244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4BEE61AB-47FE-478E-811B-266231EC6004}"/>
              </a:ext>
            </a:extLst>
          </p:cNvPr>
          <p:cNvSpPr/>
          <p:nvPr/>
        </p:nvSpPr>
        <p:spPr>
          <a:xfrm>
            <a:off x="4776172" y="3010809"/>
            <a:ext cx="669224"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Arrow: Right 44">
            <a:extLst>
              <a:ext uri="{FF2B5EF4-FFF2-40B4-BE49-F238E27FC236}">
                <a16:creationId xmlns:a16="http://schemas.microsoft.com/office/drawing/2014/main" id="{671C82E8-C8EA-4FFC-8315-F8441596A7E2}"/>
              </a:ext>
            </a:extLst>
          </p:cNvPr>
          <p:cNvSpPr/>
          <p:nvPr/>
        </p:nvSpPr>
        <p:spPr>
          <a:xfrm rot="10800000">
            <a:off x="6101350" y="3010808"/>
            <a:ext cx="9397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Arrow: Right 46">
            <a:extLst>
              <a:ext uri="{FF2B5EF4-FFF2-40B4-BE49-F238E27FC236}">
                <a16:creationId xmlns:a16="http://schemas.microsoft.com/office/drawing/2014/main" id="{85604520-1455-485E-9669-6A1293598AEB}"/>
              </a:ext>
            </a:extLst>
          </p:cNvPr>
          <p:cNvSpPr/>
          <p:nvPr/>
        </p:nvSpPr>
        <p:spPr>
          <a:xfrm rot="5400000">
            <a:off x="4011519" y="3820411"/>
            <a:ext cx="157502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Arrow: Right 49">
            <a:extLst>
              <a:ext uri="{FF2B5EF4-FFF2-40B4-BE49-F238E27FC236}">
                <a16:creationId xmlns:a16="http://schemas.microsoft.com/office/drawing/2014/main" id="{C8B5FB9B-7A26-4A65-96FC-3EDD4FC254DC}"/>
              </a:ext>
            </a:extLst>
          </p:cNvPr>
          <p:cNvSpPr/>
          <p:nvPr/>
        </p:nvSpPr>
        <p:spPr>
          <a:xfrm rot="5400000">
            <a:off x="6268392" y="3775462"/>
            <a:ext cx="157502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Rectangle 1">
            <a:extLst>
              <a:ext uri="{FF2B5EF4-FFF2-40B4-BE49-F238E27FC236}">
                <a16:creationId xmlns:a16="http://schemas.microsoft.com/office/drawing/2014/main" id="{C8989FD2-C20F-4D0A-9366-127BAF16F912}"/>
              </a:ext>
            </a:extLst>
          </p:cNvPr>
          <p:cNvSpPr/>
          <p:nvPr/>
        </p:nvSpPr>
        <p:spPr>
          <a:xfrm>
            <a:off x="3326674" y="1257300"/>
            <a:ext cx="4937760" cy="27660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350229B-CA92-4507-A29F-8703A5E646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49229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898571" y="656228"/>
            <a:ext cx="2046514" cy="707886"/>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What Behind This</a:t>
            </a:r>
          </a:p>
          <a:p>
            <a:endParaRPr lang="en-US" sz="2000" b="1" dirty="0">
              <a:effectLst>
                <a:outerShdw blurRad="50800" dist="38100" dir="5400000" algn="t" rotWithShape="0">
                  <a:schemeClr val="accent5">
                    <a:lumMod val="50000"/>
                    <a:alpha val="40000"/>
                  </a:schemeClr>
                </a:outerShdw>
              </a:effectLst>
            </a:endParaRP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1E7CB881-65A9-4717-8559-502618286A6D}"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4</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4616C-6A77-4F9B-9E18-CA5FAB215445}"/>
              </a:ext>
            </a:extLst>
          </p:cNvPr>
          <p:cNvSpPr txBox="1"/>
          <p:nvPr/>
        </p:nvSpPr>
        <p:spPr>
          <a:xfrm>
            <a:off x="1010194" y="1628503"/>
            <a:ext cx="7950926" cy="523220"/>
          </a:xfrm>
          <a:prstGeom prst="rect">
            <a:avLst/>
          </a:prstGeom>
          <a:noFill/>
        </p:spPr>
        <p:txBody>
          <a:bodyPr wrap="square" rtlCol="0">
            <a:spAutoFit/>
          </a:bodyPr>
          <a:lstStyle/>
          <a:p>
            <a:r>
              <a:rPr lang="en-US" sz="2800" b="1" dirty="0"/>
              <a:t>The Background </a:t>
            </a:r>
          </a:p>
        </p:txBody>
      </p:sp>
      <p:sp>
        <p:nvSpPr>
          <p:cNvPr id="3" name="TextBox 2">
            <a:extLst>
              <a:ext uri="{FF2B5EF4-FFF2-40B4-BE49-F238E27FC236}">
                <a16:creationId xmlns:a16="http://schemas.microsoft.com/office/drawing/2014/main" id="{BD631B11-A504-4FE8-925B-8A3978B2E33C}"/>
              </a:ext>
            </a:extLst>
          </p:cNvPr>
          <p:cNvSpPr txBox="1"/>
          <p:nvPr/>
        </p:nvSpPr>
        <p:spPr>
          <a:xfrm>
            <a:off x="1210491" y="2464526"/>
            <a:ext cx="10215155" cy="4446730"/>
          </a:xfrm>
          <a:prstGeom prst="rect">
            <a:avLst/>
          </a:prstGeom>
          <a:noFill/>
        </p:spPr>
        <p:txBody>
          <a:bodyPr wrap="square" rtlCol="0">
            <a:spAutoFit/>
          </a:bodyPr>
          <a:lstStyle/>
          <a:p>
            <a:pPr marL="342900" indent="-342900">
              <a:lnSpc>
                <a:spcPct val="200000"/>
              </a:lnSpc>
              <a:buClr>
                <a:srgbClr val="002060"/>
              </a:buClr>
              <a:buFont typeface="Wingdings" panose="05000000000000000000" pitchFamily="2" charset="2"/>
              <a:buChar char="v"/>
            </a:pPr>
            <a:r>
              <a:rPr lang="en-US" dirty="0"/>
              <a:t>We all have gone through the situations of emergencies, curfews, lockdowns etc. in our life because of necessity of survival</a:t>
            </a:r>
          </a:p>
          <a:p>
            <a:pPr marL="342900" indent="-342900">
              <a:lnSpc>
                <a:spcPct val="200000"/>
              </a:lnSpc>
              <a:buClr>
                <a:srgbClr val="002060"/>
              </a:buClr>
              <a:buFont typeface="Wingdings" panose="05000000000000000000" pitchFamily="2" charset="2"/>
              <a:buChar char="v"/>
            </a:pPr>
            <a:r>
              <a:rPr lang="en-US" dirty="0"/>
              <a:t>Somewhere we are failing to provide better results in these situations, how much the positive impact was there still the negative impact was also a lot.</a:t>
            </a:r>
          </a:p>
          <a:p>
            <a:pPr marL="342900" indent="-342900">
              <a:lnSpc>
                <a:spcPct val="200000"/>
              </a:lnSpc>
              <a:buClr>
                <a:srgbClr val="002060"/>
              </a:buClr>
              <a:buFont typeface="Wingdings" panose="05000000000000000000" pitchFamily="2" charset="2"/>
              <a:buChar char="v"/>
            </a:pPr>
            <a:r>
              <a:rPr lang="en-US" dirty="0"/>
              <a:t>To prevent this negative outcome and maintain proper knowledge of information we should make a better solution</a:t>
            </a:r>
            <a:endParaRPr lang="en-IE" dirty="0"/>
          </a:p>
          <a:p>
            <a:pPr marL="342900" indent="-342900">
              <a:lnSpc>
                <a:spcPct val="200000"/>
              </a:lnSpc>
              <a:buClr>
                <a:srgbClr val="002060"/>
              </a:buClr>
              <a:buFont typeface="Wingdings" panose="05000000000000000000" pitchFamily="2" charset="2"/>
              <a:buChar char="v"/>
            </a:pPr>
            <a:endParaRPr lang="en-US" dirty="0"/>
          </a:p>
          <a:p>
            <a:pPr>
              <a:lnSpc>
                <a:spcPct val="200000"/>
              </a:lnSpc>
              <a:buClr>
                <a:srgbClr val="002060"/>
              </a:buClr>
            </a:pPr>
            <a:endParaRPr lang="en-US" dirty="0"/>
          </a:p>
        </p:txBody>
      </p:sp>
      <p:pic>
        <p:nvPicPr>
          <p:cNvPr id="14" name="Picture 13">
            <a:extLst>
              <a:ext uri="{FF2B5EF4-FFF2-40B4-BE49-F238E27FC236}">
                <a16:creationId xmlns:a16="http://schemas.microsoft.com/office/drawing/2014/main" id="{0061B51B-EDB6-4282-A14C-B2D778E1A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403663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297680" y="693058"/>
            <a:ext cx="3457302"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Where we are facing problem</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2210537E-39E0-4B8E-8F9B-222A8931E959}"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5</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4616C-6A77-4F9B-9E18-CA5FAB215445}"/>
              </a:ext>
            </a:extLst>
          </p:cNvPr>
          <p:cNvSpPr txBox="1"/>
          <p:nvPr/>
        </p:nvSpPr>
        <p:spPr>
          <a:xfrm>
            <a:off x="1010194" y="1628503"/>
            <a:ext cx="7950926" cy="830997"/>
          </a:xfrm>
          <a:prstGeom prst="rect">
            <a:avLst/>
          </a:prstGeom>
          <a:noFill/>
        </p:spPr>
        <p:txBody>
          <a:bodyPr wrap="square" rtlCol="0">
            <a:spAutoFit/>
          </a:bodyPr>
          <a:lstStyle/>
          <a:p>
            <a:r>
              <a:rPr lang="en-IN" sz="2800" b="1" dirty="0"/>
              <a:t>Problem</a:t>
            </a:r>
            <a:r>
              <a:rPr lang="en-IN" sz="4800" dirty="0"/>
              <a:t> </a:t>
            </a:r>
            <a:r>
              <a:rPr lang="en-IN" sz="2800" b="1" dirty="0"/>
              <a:t>Statement</a:t>
            </a:r>
            <a:endParaRPr lang="en-US" sz="2800" b="1" dirty="0"/>
          </a:p>
        </p:txBody>
      </p:sp>
      <p:sp>
        <p:nvSpPr>
          <p:cNvPr id="3" name="TextBox 2">
            <a:extLst>
              <a:ext uri="{FF2B5EF4-FFF2-40B4-BE49-F238E27FC236}">
                <a16:creationId xmlns:a16="http://schemas.microsoft.com/office/drawing/2014/main" id="{BD631B11-A504-4FE8-925B-8A3978B2E33C}"/>
              </a:ext>
            </a:extLst>
          </p:cNvPr>
          <p:cNvSpPr txBox="1"/>
          <p:nvPr/>
        </p:nvSpPr>
        <p:spPr>
          <a:xfrm>
            <a:off x="1069870" y="2299063"/>
            <a:ext cx="10485120" cy="5000728"/>
          </a:xfrm>
          <a:prstGeom prst="rect">
            <a:avLst/>
          </a:prstGeom>
          <a:noFill/>
        </p:spPr>
        <p:txBody>
          <a:bodyPr wrap="square" rtlCol="0">
            <a:spAutoFit/>
          </a:bodyPr>
          <a:lstStyle/>
          <a:p>
            <a:pPr marL="342900" marR="0" indent="-342900">
              <a:lnSpc>
                <a:spcPct val="200000"/>
              </a:lnSpc>
              <a:spcBef>
                <a:spcPts val="0"/>
              </a:spcBef>
              <a:spcAft>
                <a:spcPts val="0"/>
              </a:spcAft>
              <a:buClr>
                <a:srgbClr val="002060"/>
              </a:buClr>
              <a:buFont typeface="Wingdings" panose="05000000000000000000" pitchFamily="2" charset="2"/>
              <a:buChar char="v"/>
            </a:pPr>
            <a:r>
              <a:rPr lang="en-US" dirty="0"/>
              <a:t>Due to the recent pandemic situations, we were in lockdown mode and we were not going outside, but people were finding unauthorized alternate ways to go out and to complete their tasks or works. This helped to spread covid-19 even in lockdown also easily.</a:t>
            </a:r>
          </a:p>
          <a:p>
            <a:pPr marL="342900" marR="0" lvl="0" indent="-342900">
              <a:lnSpc>
                <a:spcPct val="200000"/>
              </a:lnSpc>
              <a:spcBef>
                <a:spcPts val="0"/>
              </a:spcBef>
              <a:spcAft>
                <a:spcPts val="0"/>
              </a:spcAft>
              <a:buClr>
                <a:srgbClr val="002060"/>
              </a:buClr>
              <a:buSzPts val="1000"/>
              <a:buFont typeface="Wingdings" panose="05000000000000000000" pitchFamily="2" charset="2"/>
              <a:buChar char="v"/>
              <a:tabLst>
                <a:tab pos="228600" algn="l"/>
              </a:tabLst>
            </a:pPr>
            <a:r>
              <a:rPr lang="en-US" dirty="0"/>
              <a:t>Lack of Safety</a:t>
            </a:r>
          </a:p>
          <a:p>
            <a:pPr marL="342900" marR="0" lvl="0" indent="-342900">
              <a:lnSpc>
                <a:spcPct val="200000"/>
              </a:lnSpc>
              <a:spcBef>
                <a:spcPts val="0"/>
              </a:spcBef>
              <a:spcAft>
                <a:spcPts val="0"/>
              </a:spcAft>
              <a:buClr>
                <a:srgbClr val="002060"/>
              </a:buClr>
              <a:buSzPts val="1000"/>
              <a:buFont typeface="Wingdings" panose="05000000000000000000" pitchFamily="2" charset="2"/>
              <a:buChar char="v"/>
              <a:tabLst>
                <a:tab pos="228600" algn="l"/>
              </a:tabLst>
            </a:pPr>
            <a:r>
              <a:rPr lang="en-US" dirty="0"/>
              <a:t>Unaware about people who are affected to that situation or exposed to that atmosphere</a:t>
            </a:r>
          </a:p>
          <a:p>
            <a:pPr marL="342900" marR="0" lvl="0" indent="-342900">
              <a:lnSpc>
                <a:spcPct val="200000"/>
              </a:lnSpc>
              <a:spcBef>
                <a:spcPts val="0"/>
              </a:spcBef>
              <a:spcAft>
                <a:spcPts val="0"/>
              </a:spcAft>
              <a:buClr>
                <a:srgbClr val="002060"/>
              </a:buClr>
              <a:buSzPts val="1000"/>
              <a:buFont typeface="Wingdings" panose="05000000000000000000" pitchFamily="2" charset="2"/>
              <a:buChar char="v"/>
              <a:tabLst>
                <a:tab pos="228600" algn="l"/>
              </a:tabLst>
            </a:pPr>
            <a:r>
              <a:rPr lang="en-US" dirty="0"/>
              <a:t>Lack of information about people who went outside on what purpose</a:t>
            </a:r>
          </a:p>
          <a:p>
            <a:pPr marL="342900" indent="-342900">
              <a:lnSpc>
                <a:spcPct val="200000"/>
              </a:lnSpc>
              <a:buClr>
                <a:srgbClr val="002060"/>
              </a:buClr>
              <a:buFont typeface="Wingdings" panose="05000000000000000000" pitchFamily="2" charset="2"/>
              <a:buChar char="v"/>
            </a:pPr>
            <a:endParaRPr lang="en-US" dirty="0"/>
          </a:p>
          <a:p>
            <a:pPr marL="342900" indent="-342900">
              <a:lnSpc>
                <a:spcPct val="200000"/>
              </a:lnSpc>
              <a:buClr>
                <a:srgbClr val="002060"/>
              </a:buClr>
              <a:buFont typeface="Wingdings" panose="05000000000000000000" pitchFamily="2" charset="2"/>
              <a:buChar char="v"/>
            </a:pPr>
            <a:endParaRPr lang="en-US" dirty="0"/>
          </a:p>
          <a:p>
            <a:pPr>
              <a:lnSpc>
                <a:spcPct val="200000"/>
              </a:lnSpc>
              <a:buClr>
                <a:srgbClr val="002060"/>
              </a:buClr>
            </a:pPr>
            <a:endParaRPr lang="en-US" dirty="0"/>
          </a:p>
        </p:txBody>
      </p:sp>
      <p:pic>
        <p:nvPicPr>
          <p:cNvPr id="13" name="Picture 12">
            <a:extLst>
              <a:ext uri="{FF2B5EF4-FFF2-40B4-BE49-F238E27FC236}">
                <a16:creationId xmlns:a16="http://schemas.microsoft.com/office/drawing/2014/main" id="{1DE42699-DD4A-4070-BFE5-2AD121ABE2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4293191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232366" y="696929"/>
            <a:ext cx="3457302"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Where we can implement this</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7C367B08-EABA-4357-BDB4-54CF69B0D99C}"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6</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4616C-6A77-4F9B-9E18-CA5FAB215445}"/>
              </a:ext>
            </a:extLst>
          </p:cNvPr>
          <p:cNvSpPr txBox="1"/>
          <p:nvPr/>
        </p:nvSpPr>
        <p:spPr>
          <a:xfrm>
            <a:off x="1010194" y="1628503"/>
            <a:ext cx="7950926" cy="523220"/>
          </a:xfrm>
          <a:prstGeom prst="rect">
            <a:avLst/>
          </a:prstGeom>
          <a:noFill/>
        </p:spPr>
        <p:txBody>
          <a:bodyPr wrap="square" rtlCol="0">
            <a:spAutoFit/>
          </a:bodyPr>
          <a:lstStyle/>
          <a:p>
            <a:r>
              <a:rPr lang="en-US" sz="2800" b="1" dirty="0"/>
              <a:t>Domain</a:t>
            </a:r>
          </a:p>
        </p:txBody>
      </p:sp>
      <p:sp>
        <p:nvSpPr>
          <p:cNvPr id="3" name="TextBox 2">
            <a:extLst>
              <a:ext uri="{FF2B5EF4-FFF2-40B4-BE49-F238E27FC236}">
                <a16:creationId xmlns:a16="http://schemas.microsoft.com/office/drawing/2014/main" id="{BD631B11-A504-4FE8-925B-8A3978B2E33C}"/>
              </a:ext>
            </a:extLst>
          </p:cNvPr>
          <p:cNvSpPr txBox="1"/>
          <p:nvPr/>
        </p:nvSpPr>
        <p:spPr>
          <a:xfrm>
            <a:off x="1210491" y="2464526"/>
            <a:ext cx="10648240" cy="4446730"/>
          </a:xfrm>
          <a:prstGeom prst="rect">
            <a:avLst/>
          </a:prstGeom>
          <a:noFill/>
        </p:spPr>
        <p:txBody>
          <a:bodyPr wrap="square" rtlCol="0">
            <a:spAutoFit/>
          </a:bodyPr>
          <a:lstStyle/>
          <a:p>
            <a:pPr marL="342900" indent="-342900">
              <a:lnSpc>
                <a:spcPct val="200000"/>
              </a:lnSpc>
              <a:buClr>
                <a:srgbClr val="002060"/>
              </a:buClr>
              <a:buFont typeface="Wingdings" panose="05000000000000000000" pitchFamily="2" charset="2"/>
              <a:buChar char="v"/>
            </a:pPr>
            <a:r>
              <a:rPr lang="en-IN" dirty="0"/>
              <a:t>This solution is not related to any particular domain oriented because the people tracking application can be utilised for any kind of emergencies.</a:t>
            </a:r>
          </a:p>
          <a:p>
            <a:pPr marL="342900" indent="-342900">
              <a:lnSpc>
                <a:spcPct val="200000"/>
              </a:lnSpc>
              <a:buClr>
                <a:srgbClr val="002060"/>
              </a:buClr>
              <a:buFont typeface="Wingdings" panose="05000000000000000000" pitchFamily="2" charset="2"/>
              <a:buChar char="v"/>
            </a:pPr>
            <a:r>
              <a:rPr lang="en-IN" dirty="0"/>
              <a:t>It is very much helpful as logbook of each and every record.</a:t>
            </a:r>
          </a:p>
          <a:p>
            <a:pPr marL="342900" indent="-342900">
              <a:lnSpc>
                <a:spcPct val="200000"/>
              </a:lnSpc>
              <a:buClr>
                <a:srgbClr val="002060"/>
              </a:buClr>
              <a:buFont typeface="Wingdings" panose="05000000000000000000" pitchFamily="2" charset="2"/>
              <a:buChar char="v"/>
            </a:pPr>
            <a:r>
              <a:rPr lang="en-IN" dirty="0"/>
              <a:t>This can be utilised for industries, universities, organizations, hospitals, transportation etc.</a:t>
            </a:r>
          </a:p>
          <a:p>
            <a:pPr marL="342900" indent="-342900">
              <a:lnSpc>
                <a:spcPct val="200000"/>
              </a:lnSpc>
              <a:buClr>
                <a:srgbClr val="002060"/>
              </a:buClr>
              <a:buFont typeface="Wingdings" panose="05000000000000000000" pitchFamily="2" charset="2"/>
              <a:buChar char="v"/>
            </a:pPr>
            <a:r>
              <a:rPr lang="en-IN" dirty="0"/>
              <a:t>People Tracking Application can be a One Stop Solution for al these problems</a:t>
            </a:r>
          </a:p>
          <a:p>
            <a:pPr marL="342900" indent="-342900">
              <a:lnSpc>
                <a:spcPct val="200000"/>
              </a:lnSpc>
              <a:buClr>
                <a:srgbClr val="002060"/>
              </a:buClr>
              <a:buFont typeface="Wingdings" panose="05000000000000000000" pitchFamily="2" charset="2"/>
              <a:buChar char="v"/>
            </a:pPr>
            <a:endParaRPr lang="en-US" dirty="0"/>
          </a:p>
          <a:p>
            <a:pPr marL="342900" indent="-342900">
              <a:lnSpc>
                <a:spcPct val="200000"/>
              </a:lnSpc>
              <a:buClr>
                <a:srgbClr val="002060"/>
              </a:buClr>
              <a:buFont typeface="Wingdings" panose="05000000000000000000" pitchFamily="2" charset="2"/>
              <a:buChar char="v"/>
            </a:pPr>
            <a:endParaRPr lang="en-US" dirty="0"/>
          </a:p>
          <a:p>
            <a:pPr>
              <a:lnSpc>
                <a:spcPct val="200000"/>
              </a:lnSpc>
              <a:buClr>
                <a:srgbClr val="002060"/>
              </a:buClr>
            </a:pPr>
            <a:endParaRPr lang="en-US" dirty="0"/>
          </a:p>
        </p:txBody>
      </p:sp>
      <p:pic>
        <p:nvPicPr>
          <p:cNvPr id="13" name="Picture 12">
            <a:extLst>
              <a:ext uri="{FF2B5EF4-FFF2-40B4-BE49-F238E27FC236}">
                <a16:creationId xmlns:a16="http://schemas.microsoft.com/office/drawing/2014/main" id="{6449D589-DB42-44E5-BAEE-454E5B0E8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831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302034" y="701970"/>
            <a:ext cx="3457303"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For whom we are making this</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8BC44FCE-A15C-4083-A4A2-08F89CBE06EE}"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7</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10C1CDB-B799-4895-BCCB-3875EF09229F}"/>
              </a:ext>
            </a:extLst>
          </p:cNvPr>
          <p:cNvSpPr txBox="1"/>
          <p:nvPr/>
        </p:nvSpPr>
        <p:spPr>
          <a:xfrm>
            <a:off x="1079863" y="1750423"/>
            <a:ext cx="7593874" cy="523220"/>
          </a:xfrm>
          <a:prstGeom prst="rect">
            <a:avLst/>
          </a:prstGeom>
          <a:noFill/>
        </p:spPr>
        <p:txBody>
          <a:bodyPr wrap="square" rtlCol="0">
            <a:spAutoFit/>
          </a:bodyPr>
          <a:lstStyle/>
          <a:p>
            <a:r>
              <a:rPr lang="en-US" sz="2800" b="1" dirty="0"/>
              <a:t>End Users: Govt. / Private / NGO Organizations </a:t>
            </a:r>
          </a:p>
        </p:txBody>
      </p:sp>
      <p:sp>
        <p:nvSpPr>
          <p:cNvPr id="13" name="TextBox 12">
            <a:extLst>
              <a:ext uri="{FF2B5EF4-FFF2-40B4-BE49-F238E27FC236}">
                <a16:creationId xmlns:a16="http://schemas.microsoft.com/office/drawing/2014/main" id="{D78A30FB-B30F-418E-B4B3-4E7A0F7C7AA8}"/>
              </a:ext>
            </a:extLst>
          </p:cNvPr>
          <p:cNvSpPr txBox="1"/>
          <p:nvPr/>
        </p:nvSpPr>
        <p:spPr>
          <a:xfrm>
            <a:off x="1210491" y="2464526"/>
            <a:ext cx="10215155" cy="3892732"/>
          </a:xfrm>
          <a:prstGeom prst="rect">
            <a:avLst/>
          </a:prstGeom>
          <a:noFill/>
        </p:spPr>
        <p:txBody>
          <a:bodyPr wrap="square" rtlCol="0">
            <a:spAutoFit/>
          </a:bodyPr>
          <a:lstStyle/>
          <a:p>
            <a:pPr marL="342900" lvl="0" indent="-342900">
              <a:lnSpc>
                <a:spcPct val="200000"/>
              </a:lnSpc>
              <a:buClr>
                <a:srgbClr val="002060"/>
              </a:buClr>
              <a:buFont typeface="Wingdings" panose="05000000000000000000" pitchFamily="2" charset="2"/>
              <a:buChar char="v"/>
            </a:pPr>
            <a:r>
              <a:rPr lang="en-US" dirty="0"/>
              <a:t>Making an digital application</a:t>
            </a:r>
          </a:p>
          <a:p>
            <a:pPr marL="342900" lvl="0" indent="-342900">
              <a:lnSpc>
                <a:spcPct val="200000"/>
              </a:lnSpc>
              <a:buClr>
                <a:srgbClr val="002060"/>
              </a:buClr>
              <a:buFont typeface="Wingdings" panose="05000000000000000000" pitchFamily="2" charset="2"/>
              <a:buChar char="v"/>
            </a:pPr>
            <a:r>
              <a:rPr lang="en-US" dirty="0"/>
              <a:t>The application covers entire aspects of logging or tracking the user.</a:t>
            </a:r>
          </a:p>
          <a:p>
            <a:pPr marL="342900" lvl="0" indent="-342900">
              <a:lnSpc>
                <a:spcPct val="200000"/>
              </a:lnSpc>
              <a:buClr>
                <a:srgbClr val="002060"/>
              </a:buClr>
              <a:buFont typeface="Wingdings" panose="05000000000000000000" pitchFamily="2" charset="2"/>
              <a:buChar char="v"/>
            </a:pPr>
            <a:r>
              <a:rPr lang="en-US" dirty="0"/>
              <a:t>Application can be scaled vastly and customizable if the organization needed</a:t>
            </a:r>
          </a:p>
          <a:p>
            <a:pPr marL="342900" indent="-342900">
              <a:lnSpc>
                <a:spcPct val="200000"/>
              </a:lnSpc>
              <a:buClr>
                <a:srgbClr val="002060"/>
              </a:buClr>
              <a:buFont typeface="Wingdings" panose="05000000000000000000" pitchFamily="2" charset="2"/>
              <a:buChar char="v"/>
            </a:pPr>
            <a:endParaRPr lang="en-US" dirty="0"/>
          </a:p>
          <a:p>
            <a:pPr marL="342900" indent="-342900">
              <a:lnSpc>
                <a:spcPct val="200000"/>
              </a:lnSpc>
              <a:buClr>
                <a:srgbClr val="002060"/>
              </a:buClr>
              <a:buFont typeface="Wingdings" panose="05000000000000000000" pitchFamily="2" charset="2"/>
              <a:buChar char="v"/>
            </a:pPr>
            <a:endParaRPr lang="en-IE" dirty="0"/>
          </a:p>
          <a:p>
            <a:pPr marL="342900" indent="-342900">
              <a:lnSpc>
                <a:spcPct val="200000"/>
              </a:lnSpc>
              <a:buClr>
                <a:srgbClr val="002060"/>
              </a:buClr>
              <a:buFont typeface="Wingdings" panose="05000000000000000000" pitchFamily="2" charset="2"/>
              <a:buChar char="v"/>
            </a:pPr>
            <a:endParaRPr lang="en-US" dirty="0"/>
          </a:p>
          <a:p>
            <a:pPr>
              <a:lnSpc>
                <a:spcPct val="200000"/>
              </a:lnSpc>
              <a:buClr>
                <a:srgbClr val="002060"/>
              </a:buClr>
            </a:pPr>
            <a:endParaRPr lang="en-US" dirty="0"/>
          </a:p>
        </p:txBody>
      </p:sp>
      <p:pic>
        <p:nvPicPr>
          <p:cNvPr id="14" name="Picture 13">
            <a:extLst>
              <a:ext uri="{FF2B5EF4-FFF2-40B4-BE49-F238E27FC236}">
                <a16:creationId xmlns:a16="http://schemas.microsoft.com/office/drawing/2014/main" id="{5EDAA718-A51B-431B-AC18-92F6C780D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266272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985657" y="653307"/>
            <a:ext cx="1689462"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Advantages</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12E24AAC-3C7D-43EA-B5B9-5FCE6582AD79}"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8</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4616C-6A77-4F9B-9E18-CA5FAB215445}"/>
              </a:ext>
            </a:extLst>
          </p:cNvPr>
          <p:cNvSpPr txBox="1"/>
          <p:nvPr/>
        </p:nvSpPr>
        <p:spPr>
          <a:xfrm>
            <a:off x="1010194" y="1628503"/>
            <a:ext cx="7950926" cy="523220"/>
          </a:xfrm>
          <a:prstGeom prst="rect">
            <a:avLst/>
          </a:prstGeom>
          <a:noFill/>
        </p:spPr>
        <p:txBody>
          <a:bodyPr wrap="square" rtlCol="0">
            <a:spAutoFit/>
          </a:bodyPr>
          <a:lstStyle/>
          <a:p>
            <a:r>
              <a:rPr lang="en-US" sz="2800" b="1" dirty="0"/>
              <a:t>Innovative Idea</a:t>
            </a:r>
          </a:p>
        </p:txBody>
      </p:sp>
      <p:sp>
        <p:nvSpPr>
          <p:cNvPr id="3" name="TextBox 2">
            <a:extLst>
              <a:ext uri="{FF2B5EF4-FFF2-40B4-BE49-F238E27FC236}">
                <a16:creationId xmlns:a16="http://schemas.microsoft.com/office/drawing/2014/main" id="{BD631B11-A504-4FE8-925B-8A3978B2E33C}"/>
              </a:ext>
            </a:extLst>
          </p:cNvPr>
          <p:cNvSpPr txBox="1"/>
          <p:nvPr/>
        </p:nvSpPr>
        <p:spPr>
          <a:xfrm>
            <a:off x="1010194" y="2360023"/>
            <a:ext cx="10624457" cy="2784737"/>
          </a:xfrm>
          <a:prstGeom prst="rect">
            <a:avLst/>
          </a:prstGeom>
          <a:noFill/>
        </p:spPr>
        <p:txBody>
          <a:bodyPr wrap="square" rtlCol="0">
            <a:spAutoFit/>
          </a:bodyPr>
          <a:lstStyle/>
          <a:p>
            <a:pPr marL="342900" indent="-342900">
              <a:lnSpc>
                <a:spcPct val="200000"/>
              </a:lnSpc>
              <a:buClr>
                <a:srgbClr val="002060"/>
              </a:buClr>
              <a:buFont typeface="Wingdings" panose="05000000000000000000" pitchFamily="2" charset="2"/>
              <a:buChar char="v"/>
            </a:pPr>
            <a:r>
              <a:rPr lang="en-US" dirty="0"/>
              <a:t>Creating a digital web application to track people based on their purpose and activities and getting insights from the data to avoid negative outcome</a:t>
            </a:r>
          </a:p>
          <a:p>
            <a:pPr marL="342900" indent="-342900">
              <a:lnSpc>
                <a:spcPct val="200000"/>
              </a:lnSpc>
              <a:buClr>
                <a:srgbClr val="002060"/>
              </a:buClr>
              <a:buFont typeface="Wingdings" panose="05000000000000000000" pitchFamily="2" charset="2"/>
              <a:buChar char="v"/>
            </a:pPr>
            <a:r>
              <a:rPr lang="en-US" dirty="0"/>
              <a:t>Hence we got motivation to make this application in the purpose of tracking people in covid situation, so that they can be tracked by organizations and they can be monitored to avoid negative outcome </a:t>
            </a:r>
          </a:p>
          <a:p>
            <a:pPr>
              <a:lnSpc>
                <a:spcPct val="200000"/>
              </a:lnSpc>
              <a:buClr>
                <a:srgbClr val="002060"/>
              </a:buClr>
            </a:pPr>
            <a:endParaRPr lang="en-US" dirty="0"/>
          </a:p>
        </p:txBody>
      </p:sp>
      <p:pic>
        <p:nvPicPr>
          <p:cNvPr id="13" name="Picture 12">
            <a:extLst>
              <a:ext uri="{FF2B5EF4-FFF2-40B4-BE49-F238E27FC236}">
                <a16:creationId xmlns:a16="http://schemas.microsoft.com/office/drawing/2014/main" id="{6DE8D33A-80B1-47DF-B605-0DCC80DF4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256553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D96A-B413-4163-83EF-259081CF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171" y="139337"/>
            <a:ext cx="670560" cy="670560"/>
          </a:xfrm>
          <a:prstGeom prst="rect">
            <a:avLst/>
          </a:prstGeom>
        </p:spPr>
      </p:pic>
      <p:cxnSp>
        <p:nvCxnSpPr>
          <p:cNvPr id="7" name="Straight Connector 6">
            <a:extLst>
              <a:ext uri="{FF2B5EF4-FFF2-40B4-BE49-F238E27FC236}">
                <a16:creationId xmlns:a16="http://schemas.microsoft.com/office/drawing/2014/main" id="{D775F117-16FE-4506-97A8-245086234ADC}"/>
              </a:ext>
            </a:extLst>
          </p:cNvPr>
          <p:cNvCxnSpPr/>
          <p:nvPr/>
        </p:nvCxnSpPr>
        <p:spPr>
          <a:xfrm>
            <a:off x="0" y="1001486"/>
            <a:ext cx="12192000" cy="0"/>
          </a:xfrm>
          <a:prstGeom prst="line">
            <a:avLst/>
          </a:prstGeom>
          <a:ln w="12700">
            <a:solidFill>
              <a:srgbClr val="7030A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3401C-4266-45F0-9669-3D12B6F54672}"/>
              </a:ext>
            </a:extLst>
          </p:cNvPr>
          <p:cNvSpPr txBox="1"/>
          <p:nvPr/>
        </p:nvSpPr>
        <p:spPr>
          <a:xfrm>
            <a:off x="4397830" y="675945"/>
            <a:ext cx="2960914" cy="400110"/>
          </a:xfrm>
          <a:prstGeom prst="rect">
            <a:avLst/>
          </a:prstGeom>
          <a:noFill/>
        </p:spPr>
        <p:txBody>
          <a:bodyPr wrap="square" rtlCol="0">
            <a:spAutoFit/>
          </a:bodyPr>
          <a:lstStyle/>
          <a:p>
            <a:r>
              <a:rPr lang="en-US" sz="2000" b="1" dirty="0">
                <a:effectLst>
                  <a:outerShdw blurRad="50800" dist="38100" dir="5400000" algn="t" rotWithShape="0">
                    <a:schemeClr val="accent5">
                      <a:lumMod val="50000"/>
                      <a:alpha val="40000"/>
                    </a:schemeClr>
                  </a:outerShdw>
                </a:effectLst>
              </a:rPr>
              <a:t>What we are choosing</a:t>
            </a:r>
          </a:p>
        </p:txBody>
      </p:sp>
      <p:sp>
        <p:nvSpPr>
          <p:cNvPr id="16" name="Date Placeholder 15">
            <a:extLst>
              <a:ext uri="{FF2B5EF4-FFF2-40B4-BE49-F238E27FC236}">
                <a16:creationId xmlns:a16="http://schemas.microsoft.com/office/drawing/2014/main" id="{727D0C4E-0839-4834-B6A3-140D81B2002B}"/>
              </a:ext>
            </a:extLst>
          </p:cNvPr>
          <p:cNvSpPr>
            <a:spLocks noGrp="1"/>
          </p:cNvSpPr>
          <p:nvPr>
            <p:ph type="dt" sz="half" idx="10"/>
          </p:nvPr>
        </p:nvSpPr>
        <p:spPr/>
        <p:txBody>
          <a:bodyPr/>
          <a:lstStyle/>
          <a:p>
            <a:fld id="{1288B3D9-3276-4F37-A6C2-E6B7EABE673F}" type="datetime1">
              <a:rPr lang="en-US" smtClean="0">
                <a:solidFill>
                  <a:srgbClr val="9139A3"/>
                </a:solidFill>
              </a:rPr>
              <a:t>2/22/2022</a:t>
            </a:fld>
            <a:endParaRPr lang="en-US" dirty="0">
              <a:solidFill>
                <a:srgbClr val="9139A3"/>
              </a:solidFill>
            </a:endParaRPr>
          </a:p>
        </p:txBody>
      </p:sp>
      <p:sp>
        <p:nvSpPr>
          <p:cNvPr id="17" name="Slide Number Placeholder 16">
            <a:extLst>
              <a:ext uri="{FF2B5EF4-FFF2-40B4-BE49-F238E27FC236}">
                <a16:creationId xmlns:a16="http://schemas.microsoft.com/office/drawing/2014/main" id="{81A07508-F08A-4616-B665-0F5251F1AB27}"/>
              </a:ext>
            </a:extLst>
          </p:cNvPr>
          <p:cNvSpPr>
            <a:spLocks noGrp="1"/>
          </p:cNvSpPr>
          <p:nvPr>
            <p:ph type="sldNum" sz="quarter" idx="12"/>
          </p:nvPr>
        </p:nvSpPr>
        <p:spPr/>
        <p:txBody>
          <a:bodyPr/>
          <a:lstStyle/>
          <a:p>
            <a:fld id="{3F85573E-212D-4F79-9A79-19C392618A37}" type="slidenum">
              <a:rPr lang="en-US" smtClean="0">
                <a:solidFill>
                  <a:srgbClr val="9139A3"/>
                </a:solidFill>
              </a:rPr>
              <a:t>9</a:t>
            </a:fld>
            <a:endParaRPr lang="en-US" dirty="0">
              <a:solidFill>
                <a:srgbClr val="9139A3"/>
              </a:solidFill>
            </a:endParaRPr>
          </a:p>
        </p:txBody>
      </p:sp>
      <p:pic>
        <p:nvPicPr>
          <p:cNvPr id="19" name="Picture 18">
            <a:extLst>
              <a:ext uri="{FF2B5EF4-FFF2-40B4-BE49-F238E27FC236}">
                <a16:creationId xmlns:a16="http://schemas.microsoft.com/office/drawing/2014/main" id="{2EC75D4B-77AC-4424-89C0-EBD6A5FEE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22" y="194775"/>
            <a:ext cx="1261155" cy="632460"/>
          </a:xfrm>
          <a:prstGeom prst="rect">
            <a:avLst/>
          </a:prstGeom>
        </p:spPr>
      </p:pic>
      <p:sp>
        <p:nvSpPr>
          <p:cNvPr id="20" name="Rectangle 19">
            <a:extLst>
              <a:ext uri="{FF2B5EF4-FFF2-40B4-BE49-F238E27FC236}">
                <a16:creationId xmlns:a16="http://schemas.microsoft.com/office/drawing/2014/main" id="{890986AA-3FC5-4B3D-8AEF-28B557A94213}"/>
              </a:ext>
            </a:extLst>
          </p:cNvPr>
          <p:cNvSpPr/>
          <p:nvPr/>
        </p:nvSpPr>
        <p:spPr>
          <a:xfrm>
            <a:off x="11122130" y="6695803"/>
            <a:ext cx="213360"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A272F0-F9AE-4B05-8985-19E5034839A9}"/>
              </a:ext>
            </a:extLst>
          </p:cNvPr>
          <p:cNvSpPr/>
          <p:nvPr/>
        </p:nvSpPr>
        <p:spPr>
          <a:xfrm>
            <a:off x="10922000" y="6695803"/>
            <a:ext cx="20013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25149-F60A-4D90-A6EA-01A8A4386BED}"/>
              </a:ext>
            </a:extLst>
          </p:cNvPr>
          <p:cNvSpPr/>
          <p:nvPr/>
        </p:nvSpPr>
        <p:spPr>
          <a:xfrm>
            <a:off x="10718800" y="6695803"/>
            <a:ext cx="20013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4616C-6A77-4F9B-9E18-CA5FAB215445}"/>
              </a:ext>
            </a:extLst>
          </p:cNvPr>
          <p:cNvSpPr txBox="1"/>
          <p:nvPr/>
        </p:nvSpPr>
        <p:spPr>
          <a:xfrm>
            <a:off x="1010194" y="1628503"/>
            <a:ext cx="7950926" cy="523220"/>
          </a:xfrm>
          <a:prstGeom prst="rect">
            <a:avLst/>
          </a:prstGeom>
          <a:noFill/>
        </p:spPr>
        <p:txBody>
          <a:bodyPr wrap="square" rtlCol="0">
            <a:spAutoFit/>
          </a:bodyPr>
          <a:lstStyle/>
          <a:p>
            <a:r>
              <a:rPr lang="en-US" sz="2800" b="1" dirty="0"/>
              <a:t>Technology Stack</a:t>
            </a:r>
          </a:p>
        </p:txBody>
      </p:sp>
      <p:sp>
        <p:nvSpPr>
          <p:cNvPr id="13" name="TextBox 12">
            <a:extLst>
              <a:ext uri="{FF2B5EF4-FFF2-40B4-BE49-F238E27FC236}">
                <a16:creationId xmlns:a16="http://schemas.microsoft.com/office/drawing/2014/main" id="{7D45DCA1-2219-47FD-B9EC-E79133B33703}"/>
              </a:ext>
            </a:extLst>
          </p:cNvPr>
          <p:cNvSpPr txBox="1"/>
          <p:nvPr/>
        </p:nvSpPr>
        <p:spPr>
          <a:xfrm>
            <a:off x="1210491" y="2464526"/>
            <a:ext cx="7471955" cy="3139321"/>
          </a:xfrm>
          <a:prstGeom prst="rect">
            <a:avLst/>
          </a:prstGeom>
          <a:noFill/>
        </p:spPr>
        <p:txBody>
          <a:bodyPr wrap="square" rtlCol="0">
            <a:spAutoFit/>
          </a:bodyPr>
          <a:lstStyle/>
          <a:p>
            <a:pPr marL="342900" indent="-342900">
              <a:lnSpc>
                <a:spcPct val="200000"/>
              </a:lnSpc>
              <a:buClr>
                <a:srgbClr val="002060"/>
              </a:buClr>
              <a:buFont typeface="Wingdings" panose="05000000000000000000" pitchFamily="2" charset="2"/>
              <a:buChar char="v"/>
            </a:pPr>
            <a:r>
              <a:rPr lang="en-IN" dirty="0"/>
              <a:t>HTML5, CSS3, JS (Front End)</a:t>
            </a:r>
          </a:p>
          <a:p>
            <a:pPr marL="342900" indent="-342900">
              <a:lnSpc>
                <a:spcPct val="200000"/>
              </a:lnSpc>
              <a:buClr>
                <a:srgbClr val="002060"/>
              </a:buClr>
              <a:buFont typeface="Wingdings" panose="05000000000000000000" pitchFamily="2" charset="2"/>
              <a:buChar char="v"/>
            </a:pPr>
            <a:r>
              <a:rPr lang="en-IN" dirty="0"/>
              <a:t>PHP(Backend)</a:t>
            </a:r>
          </a:p>
          <a:p>
            <a:pPr marL="342900" indent="-342900">
              <a:lnSpc>
                <a:spcPct val="200000"/>
              </a:lnSpc>
              <a:buClr>
                <a:srgbClr val="002060"/>
              </a:buClr>
              <a:buFont typeface="Wingdings" panose="05000000000000000000" pitchFamily="2" charset="2"/>
              <a:buChar char="v"/>
            </a:pPr>
            <a:r>
              <a:rPr lang="en-IN" dirty="0"/>
              <a:t>MYSQL(Database Operations)</a:t>
            </a:r>
          </a:p>
          <a:p>
            <a:pPr marL="342900" indent="-342900">
              <a:lnSpc>
                <a:spcPct val="200000"/>
              </a:lnSpc>
              <a:buClr>
                <a:srgbClr val="002060"/>
              </a:buClr>
              <a:buFont typeface="Wingdings" panose="05000000000000000000" pitchFamily="2" charset="2"/>
              <a:buChar char="v"/>
            </a:pPr>
            <a:r>
              <a:rPr lang="en-IN" dirty="0"/>
              <a:t>Bootstrap(Framework)</a:t>
            </a:r>
          </a:p>
          <a:p>
            <a:pPr marL="342900" indent="-342900">
              <a:lnSpc>
                <a:spcPct val="200000"/>
              </a:lnSpc>
              <a:buClr>
                <a:srgbClr val="002060"/>
              </a:buClr>
              <a:buFont typeface="Wingdings" panose="05000000000000000000" pitchFamily="2" charset="2"/>
              <a:buChar char="v"/>
            </a:pPr>
            <a:r>
              <a:rPr lang="en-IN" dirty="0"/>
              <a:t>Server(Apache)</a:t>
            </a:r>
          </a:p>
          <a:p>
            <a:pPr>
              <a:buClr>
                <a:srgbClr val="002060"/>
              </a:buClr>
            </a:pPr>
            <a:endParaRPr lang="en-US" dirty="0"/>
          </a:p>
        </p:txBody>
      </p:sp>
      <p:pic>
        <p:nvPicPr>
          <p:cNvPr id="14" name="Picture 13">
            <a:extLst>
              <a:ext uri="{FF2B5EF4-FFF2-40B4-BE49-F238E27FC236}">
                <a16:creationId xmlns:a16="http://schemas.microsoft.com/office/drawing/2014/main" id="{BB6A562E-8AF2-49D3-9813-5B0F95A00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216194"/>
            <a:ext cx="1684679" cy="547930"/>
          </a:xfrm>
          <a:prstGeom prst="rect">
            <a:avLst/>
          </a:prstGeom>
        </p:spPr>
      </p:pic>
    </p:spTree>
    <p:extLst>
      <p:ext uri="{BB962C8B-B14F-4D97-AF65-F5344CB8AC3E}">
        <p14:creationId xmlns:p14="http://schemas.microsoft.com/office/powerpoint/2010/main" val="42860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301</TotalTime>
  <Words>711</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Singh</dc:creator>
  <cp:lastModifiedBy>Sachin Singh</cp:lastModifiedBy>
  <cp:revision>126</cp:revision>
  <dcterms:created xsi:type="dcterms:W3CDTF">2021-09-10T12:42:36Z</dcterms:created>
  <dcterms:modified xsi:type="dcterms:W3CDTF">2022-02-22T12:26:18Z</dcterms:modified>
</cp:coreProperties>
</file>