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69" r:id="rId9"/>
    <p:sldId id="273" r:id="rId10"/>
    <p:sldId id="276" r:id="rId11"/>
    <p:sldId id="277" r:id="rId12"/>
    <p:sldId id="281" r:id="rId13"/>
    <p:sldId id="279" r:id="rId14"/>
    <p:sldId id="280" r:id="rId15"/>
    <p:sldId id="278" r:id="rId16"/>
    <p:sldId id="282" r:id="rId17"/>
    <p:sldId id="270" r:id="rId18"/>
    <p:sldId id="272" r:id="rId19"/>
    <p:sldId id="275" r:id="rId20"/>
    <p:sldId id="274" r:id="rId21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 panose="00000500000000000000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1E5A13-EAE7-4951-874D-4D2D9AD1DF29}">
  <a:tblStyle styleId="{C31E5A13-EAE7-4951-874D-4D2D9AD1D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1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c41b702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c41b702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69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3681-021-00095-8" TargetMode="External"/><Relationship Id="rId2" Type="http://schemas.openxmlformats.org/officeDocument/2006/relationships/hyperlink" Target="https://www.proof.com.br/wp-content/uploads/2019/08/Using-QRadar-for-LGPD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67888" y="1480514"/>
            <a:ext cx="7801500" cy="1725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pt-BR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APRESENTAÇÃO DO PROJETO TCC 3	</a:t>
            </a:r>
            <a:br>
              <a:rPr lang="pt-BR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pt-BR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ESTUDO DE CASO PARA MÉTODOS DE APLICAÇÃO DA LEI GERAL DE PROTEÇÃO DE DADOS EM PROJETOS.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561650" y="3356104"/>
            <a:ext cx="6020700" cy="15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</a:rPr>
              <a:t>Juan Cardoso da Silva,  RA: 171257138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</a:rPr>
              <a:t>06/07/2023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301D3925-F9F5-7E94-EA3C-A12002507F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6724" y="1"/>
            <a:ext cx="9150724" cy="9883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60272AC-69D3-5B33-B058-34958FAB4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2660" y="-1225"/>
            <a:ext cx="6558680" cy="514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09B8DE9-55FA-0344-A8C5-8281A7E1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" y="339784"/>
            <a:ext cx="883061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5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Apresentação e Desempenho dos Modelos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33CEFB7-30DE-683C-0358-5BB9228B8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68972"/>
              </p:ext>
            </p:extLst>
          </p:nvPr>
        </p:nvGraphicFramePr>
        <p:xfrm>
          <a:off x="2184082" y="2318211"/>
          <a:ext cx="4775835" cy="1463040"/>
        </p:xfrm>
        <a:graphic>
          <a:graphicData uri="http://schemas.openxmlformats.org/drawingml/2006/table">
            <a:tbl>
              <a:tblPr firstRow="1" firstCol="1" bandRow="1">
                <a:tableStyleId>{C31E5A13-EAE7-4951-874D-4D2D9AD1DF29}</a:tableStyleId>
              </a:tblPr>
              <a:tblGrid>
                <a:gridCol w="2211705">
                  <a:extLst>
                    <a:ext uri="{9D8B030D-6E8A-4147-A177-3AD203B41FA5}">
                      <a16:colId xmlns:a16="http://schemas.microsoft.com/office/drawing/2014/main" val="3162641759"/>
                    </a:ext>
                  </a:extLst>
                </a:gridCol>
                <a:gridCol w="2564130">
                  <a:extLst>
                    <a:ext uri="{9D8B030D-6E8A-4147-A177-3AD203B41FA5}">
                      <a16:colId xmlns:a16="http://schemas.microsoft.com/office/drawing/2014/main" val="323494400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Quantidade de Tensors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Tipo Ativação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0906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76455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Hard Sigmoid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91566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Hard Sigmoid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62715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Hard Sigmoid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1518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Hard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  <a:effectLst/>
                        </a:rPr>
                        <a:t>Sigmoid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95960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A086FC4-C980-26D7-5F63-E7B9CBA1E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48967"/>
              </p:ext>
            </p:extLst>
          </p:nvPr>
        </p:nvGraphicFramePr>
        <p:xfrm>
          <a:off x="2184082" y="3781251"/>
          <a:ext cx="4775835" cy="731520"/>
        </p:xfrm>
        <a:graphic>
          <a:graphicData uri="http://schemas.openxmlformats.org/drawingml/2006/table">
            <a:tbl>
              <a:tblPr firstRow="1" firstCol="1" bandRow="1">
                <a:tableStyleId>{C31E5A13-EAE7-4951-874D-4D2D9AD1DF29}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3250518866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4043623455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4149853164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386941864"/>
                    </a:ext>
                  </a:extLst>
                </a:gridCol>
              </a:tblGrid>
              <a:tr h="243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Modelo 1: Hard Sigmoid.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1455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4697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484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431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517662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FB9AD625-684C-9516-26DC-9897DD76AE15}"/>
              </a:ext>
            </a:extLst>
          </p:cNvPr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Modelo 1</a:t>
            </a:r>
          </a:p>
        </p:txBody>
      </p:sp>
    </p:spTree>
    <p:extLst>
      <p:ext uri="{BB962C8B-B14F-4D97-AF65-F5344CB8AC3E}">
        <p14:creationId xmlns:p14="http://schemas.microsoft.com/office/powerpoint/2010/main" val="18508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09B8DE9-55FA-0344-A8C5-8281A7E1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" y="339784"/>
            <a:ext cx="883061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5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Apresentação e Desempenho dos Modelos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6D9D928-CC22-7B74-8978-C79C790A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96244"/>
              </p:ext>
            </p:extLst>
          </p:nvPr>
        </p:nvGraphicFramePr>
        <p:xfrm>
          <a:off x="2184082" y="3781251"/>
          <a:ext cx="4775835" cy="731520"/>
        </p:xfrm>
        <a:graphic>
          <a:graphicData uri="http://schemas.openxmlformats.org/drawingml/2006/table">
            <a:tbl>
              <a:tblPr firstRow="1" firstCol="1" bandRow="1">
                <a:tableStyleId>{C31E5A13-EAE7-4951-874D-4D2D9AD1DF29}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710985856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40784573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1184269099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1559436786"/>
                    </a:ext>
                  </a:extLst>
                </a:gridCol>
              </a:tblGrid>
              <a:tr h="243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Modelo 2: Hard Rectified Linear Unit (ReLU).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769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0968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521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73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402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42532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3FE0ABF-DB52-F45B-CCA5-A3A20DCED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13434"/>
              </p:ext>
            </p:extLst>
          </p:nvPr>
        </p:nvGraphicFramePr>
        <p:xfrm>
          <a:off x="2184082" y="2318211"/>
          <a:ext cx="4775835" cy="1463040"/>
        </p:xfrm>
        <a:graphic>
          <a:graphicData uri="http://schemas.openxmlformats.org/drawingml/2006/table">
            <a:tbl>
              <a:tblPr firstRow="1" firstCol="1" bandRow="1">
                <a:tableStyleId>{C31E5A13-EAE7-4951-874D-4D2D9AD1DF29}</a:tableStyleId>
              </a:tblPr>
              <a:tblGrid>
                <a:gridCol w="2211705">
                  <a:extLst>
                    <a:ext uri="{9D8B030D-6E8A-4147-A177-3AD203B41FA5}">
                      <a16:colId xmlns:a16="http://schemas.microsoft.com/office/drawing/2014/main" val="2925232747"/>
                    </a:ext>
                  </a:extLst>
                </a:gridCol>
                <a:gridCol w="2564130">
                  <a:extLst>
                    <a:ext uri="{9D8B030D-6E8A-4147-A177-3AD203B41FA5}">
                      <a16:colId xmlns:a16="http://schemas.microsoft.com/office/drawing/2014/main" val="293186616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Quantidade de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  <a:effectLst/>
                        </a:rPr>
                        <a:t>Tensors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Tipo Ativação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4639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0511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52994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43201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 err="1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05502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Hard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  <a:effectLst/>
                        </a:rPr>
                        <a:t>Sigmoid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7644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552EB9E-918E-E83C-7658-BCE50BC151F3}"/>
              </a:ext>
            </a:extLst>
          </p:cNvPr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Modelo 2</a:t>
            </a:r>
          </a:p>
        </p:txBody>
      </p:sp>
    </p:spTree>
    <p:extLst>
      <p:ext uri="{BB962C8B-B14F-4D97-AF65-F5344CB8AC3E}">
        <p14:creationId xmlns:p14="http://schemas.microsoft.com/office/powerpoint/2010/main" val="168752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09B8DE9-55FA-0344-A8C5-8281A7E1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" y="339784"/>
            <a:ext cx="883061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5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Apresentação e Desempenho dos Modelos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02BF32C-E092-B5AA-1245-10DCDC67C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72760"/>
              </p:ext>
            </p:extLst>
          </p:nvPr>
        </p:nvGraphicFramePr>
        <p:xfrm>
          <a:off x="2184081" y="2318211"/>
          <a:ext cx="4775835" cy="1463040"/>
        </p:xfrm>
        <a:graphic>
          <a:graphicData uri="http://schemas.openxmlformats.org/drawingml/2006/table">
            <a:tbl>
              <a:tblPr firstRow="1" firstCol="1" bandRow="1">
                <a:tableStyleId>{C31E5A13-EAE7-4951-874D-4D2D9AD1DF29}</a:tableStyleId>
              </a:tblPr>
              <a:tblGrid>
                <a:gridCol w="2211705">
                  <a:extLst>
                    <a:ext uri="{9D8B030D-6E8A-4147-A177-3AD203B41FA5}">
                      <a16:colId xmlns:a16="http://schemas.microsoft.com/office/drawing/2014/main" val="229633185"/>
                    </a:ext>
                  </a:extLst>
                </a:gridCol>
                <a:gridCol w="2564130">
                  <a:extLst>
                    <a:ext uri="{9D8B030D-6E8A-4147-A177-3AD203B41FA5}">
                      <a16:colId xmlns:a16="http://schemas.microsoft.com/office/drawing/2014/main" val="200300544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Quantidade de Tensors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Tipo Ativação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2755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Sigmoid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7499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Sigmoid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23285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Sigmoid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86335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Sigmoid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41297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 err="1">
                          <a:solidFill>
                            <a:schemeClr val="tx1"/>
                          </a:solidFill>
                          <a:effectLst/>
                        </a:rPr>
                        <a:t>Sigmoid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90893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FDE03C-A40F-9C09-8F12-C5CD14375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25475"/>
              </p:ext>
            </p:extLst>
          </p:nvPr>
        </p:nvGraphicFramePr>
        <p:xfrm>
          <a:off x="2184080" y="3781251"/>
          <a:ext cx="4775835" cy="731520"/>
        </p:xfrm>
        <a:graphic>
          <a:graphicData uri="http://schemas.openxmlformats.org/drawingml/2006/table">
            <a:tbl>
              <a:tblPr firstRow="1" firstCol="1" bandRow="1">
                <a:tableStyleId>{C31E5A13-EAE7-4951-874D-4D2D9AD1DF29}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594380356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3255399749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2553819415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3890367252"/>
                    </a:ext>
                  </a:extLst>
                </a:gridCol>
              </a:tblGrid>
              <a:tr h="243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Modelo 3: Pure Sigmoid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0216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507705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517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399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828931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D5B72B31-8877-070D-1556-54B11AB90FF3}"/>
              </a:ext>
            </a:extLst>
          </p:cNvPr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Modelo 3</a:t>
            </a:r>
          </a:p>
        </p:txBody>
      </p:sp>
    </p:spTree>
    <p:extLst>
      <p:ext uri="{BB962C8B-B14F-4D97-AF65-F5344CB8AC3E}">
        <p14:creationId xmlns:p14="http://schemas.microsoft.com/office/powerpoint/2010/main" val="234418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09B8DE9-55FA-0344-A8C5-8281A7E1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" y="339784"/>
            <a:ext cx="883061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5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Apresentação e Desempenho dos Modelos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0C3F97D-CFC2-9CA2-F475-2824456B9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67862"/>
              </p:ext>
            </p:extLst>
          </p:nvPr>
        </p:nvGraphicFramePr>
        <p:xfrm>
          <a:off x="2184081" y="2318211"/>
          <a:ext cx="4775835" cy="1463040"/>
        </p:xfrm>
        <a:graphic>
          <a:graphicData uri="http://schemas.openxmlformats.org/drawingml/2006/table">
            <a:tbl>
              <a:tblPr firstRow="1" firstCol="1" bandRow="1">
                <a:tableStyleId>{C31E5A13-EAE7-4951-874D-4D2D9AD1DF29}</a:tableStyleId>
              </a:tblPr>
              <a:tblGrid>
                <a:gridCol w="2211705">
                  <a:extLst>
                    <a:ext uri="{9D8B030D-6E8A-4147-A177-3AD203B41FA5}">
                      <a16:colId xmlns:a16="http://schemas.microsoft.com/office/drawing/2014/main" val="3271042153"/>
                    </a:ext>
                  </a:extLst>
                </a:gridCol>
                <a:gridCol w="2564130">
                  <a:extLst>
                    <a:ext uri="{9D8B030D-6E8A-4147-A177-3AD203B41FA5}">
                      <a16:colId xmlns:a16="http://schemas.microsoft.com/office/drawing/2014/main" val="619921228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Quantidade de Tensors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Tipo Ativação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51047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90197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Tangente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00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Tangente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362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Tangente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97875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Hard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  <a:effectLst/>
                        </a:rPr>
                        <a:t>Sigmoid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659987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626814E-CDDA-E83C-B6FF-380D84395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5526"/>
              </p:ext>
            </p:extLst>
          </p:nvPr>
        </p:nvGraphicFramePr>
        <p:xfrm>
          <a:off x="2184080" y="3781251"/>
          <a:ext cx="4775835" cy="731520"/>
        </p:xfrm>
        <a:graphic>
          <a:graphicData uri="http://schemas.openxmlformats.org/drawingml/2006/table">
            <a:tbl>
              <a:tblPr firstRow="1" firstCol="1" bandRow="1">
                <a:tableStyleId>{C31E5A13-EAE7-4951-874D-4D2D9AD1DF29}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1240979129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1690019927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1809739413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3942353712"/>
                    </a:ext>
                  </a:extLst>
                </a:gridCol>
              </a:tblGrid>
              <a:tr h="243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Modelo 4: Tangente.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2954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7928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521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393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95949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FE31C95-0F2B-6F69-BE61-73A2B3403066}"/>
              </a:ext>
            </a:extLst>
          </p:cNvPr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Modelo 4</a:t>
            </a:r>
          </a:p>
        </p:txBody>
      </p:sp>
    </p:spTree>
    <p:extLst>
      <p:ext uri="{BB962C8B-B14F-4D97-AF65-F5344CB8AC3E}">
        <p14:creationId xmlns:p14="http://schemas.microsoft.com/office/powerpoint/2010/main" val="319012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C242D3-1E45-0E41-FAB5-B60EEE44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121" name="Imagem 1">
            <a:extLst>
              <a:ext uri="{FF2B5EF4-FFF2-40B4-BE49-F238E27FC236}">
                <a16:creationId xmlns:a16="http://schemas.microsoft.com/office/drawing/2014/main" id="{0F2F9D41-39A6-5396-C4A4-CA2FC26D7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8"/>
            <a:ext cx="45910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213214E-BBDE-D94D-64D6-FC445E31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124" name="Imagem 3">
            <a:extLst>
              <a:ext uri="{FF2B5EF4-FFF2-40B4-BE49-F238E27FC236}">
                <a16:creationId xmlns:a16="http://schemas.microsoft.com/office/drawing/2014/main" id="{7FAC008D-B1B6-945C-955B-B8C82D3D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52396"/>
            <a:ext cx="45434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D3511A4E-5248-9F04-4AD2-6C6DD41D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565" y="2390751"/>
            <a:ext cx="36021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Desempenho gráfico do modelo 2.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B68D84-A5A3-2313-93F2-82B78F2F1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" y="2713152"/>
            <a:ext cx="4568190" cy="212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CD1F85-B2D3-2BA4-546E-DC7B001AC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60" y="2713152"/>
            <a:ext cx="4570640" cy="21299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ED0DFF4F-DC9F-3CEE-1B41-9826FA4E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631" y="2325529"/>
            <a:ext cx="36021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Desempenho gráfico do modelo 1.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0D373FF-A17D-A4F2-B179-07F80350E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10" y="4827702"/>
            <a:ext cx="36021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Desempenho gráfico do modelo 3.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708A0B8-03AB-DF03-DB07-E06065759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971" y="4827701"/>
            <a:ext cx="36021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Desempenho gráfico do modelo 4.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5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1B30D39-AFBF-DFA5-D9EA-CF5D1C8E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5" y="1784255"/>
            <a:ext cx="4343409" cy="318211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E52F2AD-A6FE-3236-4AAF-07DA9290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" y="325930"/>
            <a:ext cx="883061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5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Apresentação e Desempenho dos Modelos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28E70D-E365-7A55-E156-B17475B3B7AD}"/>
              </a:ext>
            </a:extLst>
          </p:cNvPr>
          <p:cNvSpPr txBox="1"/>
          <p:nvPr/>
        </p:nvSpPr>
        <p:spPr>
          <a:xfrm>
            <a:off x="449337" y="1254760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Encriptação</a:t>
            </a:r>
          </a:p>
        </p:txBody>
      </p:sp>
    </p:spTree>
    <p:extLst>
      <p:ext uri="{BB962C8B-B14F-4D97-AF65-F5344CB8AC3E}">
        <p14:creationId xmlns:p14="http://schemas.microsoft.com/office/powerpoint/2010/main" val="205305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6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Limitações e Discussão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13413" y="1421851"/>
            <a:ext cx="83872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Os modelos detectaram poucos dados como FN e FP.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Framework e Bibliotecas atualizadas podem prometer melhor dados.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Falta/Pouco dados “reais” para estudar, utilizado mais </a:t>
            </a:r>
            <a:r>
              <a:rPr lang="pt-BR" sz="2400" dirty="0" err="1">
                <a:solidFill>
                  <a:schemeClr val="tx1"/>
                </a:solidFill>
              </a:rPr>
              <a:t>Faker</a:t>
            </a:r>
            <a:r>
              <a:rPr lang="pt-BR" sz="2400" dirty="0">
                <a:solidFill>
                  <a:schemeClr val="tx1"/>
                </a:solidFill>
              </a:rPr>
              <a:t> API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Muita perca durante o processo de treinamento e teste, também no processo de validação.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Modelo 2, usando curvas não suaves foi o melhor.</a:t>
            </a:r>
          </a:p>
        </p:txBody>
      </p:sp>
    </p:spTree>
    <p:extLst>
      <p:ext uri="{BB962C8B-B14F-4D97-AF65-F5344CB8AC3E}">
        <p14:creationId xmlns:p14="http://schemas.microsoft.com/office/powerpoint/2010/main" val="141799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7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Aplicações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13413" y="1324869"/>
            <a:ext cx="8387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Intermediador de banco de dados.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Protetor de invasão de sistemas do qual contem base de dados.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Mediador de dados em dashboards de dados como </a:t>
            </a:r>
            <a:r>
              <a:rPr lang="pt-BR" sz="2400" dirty="0" err="1">
                <a:solidFill>
                  <a:schemeClr val="tx1"/>
                </a:solidFill>
              </a:rPr>
              <a:t>PowerBI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51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8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Continuação e Possíveis Melhorias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06486" y="1304087"/>
            <a:ext cx="83872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Utilizar as novas versões do </a:t>
            </a:r>
            <a:r>
              <a:rPr lang="pt-BR" sz="2400" dirty="0" err="1">
                <a:solidFill>
                  <a:schemeClr val="tx1"/>
                </a:solidFill>
              </a:rPr>
              <a:t>Keras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Utilizar novos métodos de processamento do </a:t>
            </a:r>
            <a:r>
              <a:rPr lang="pt-BR" sz="2400" dirty="0" err="1">
                <a:solidFill>
                  <a:schemeClr val="tx1"/>
                </a:solidFill>
              </a:rPr>
              <a:t>Tensorflow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Utilizar o </a:t>
            </a:r>
            <a:r>
              <a:rPr lang="pt-BR" sz="2400" dirty="0" err="1">
                <a:solidFill>
                  <a:schemeClr val="tx1"/>
                </a:solidFill>
              </a:rPr>
              <a:t>ChatGPT</a:t>
            </a:r>
            <a:r>
              <a:rPr lang="pt-BR" sz="2400" dirty="0">
                <a:solidFill>
                  <a:schemeClr val="tx1"/>
                </a:solidFill>
              </a:rPr>
              <a:t> caso ele implemente a versão privacidade de dados.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Melhorar quantidade de parâmetros no modelo.</a:t>
            </a:r>
          </a:p>
        </p:txBody>
      </p:sp>
    </p:spTree>
    <p:extLst>
      <p:ext uri="{BB962C8B-B14F-4D97-AF65-F5344CB8AC3E}">
        <p14:creationId xmlns:p14="http://schemas.microsoft.com/office/powerpoint/2010/main" val="144494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061392-EDE1-40E4-6194-D56B1EAE7435}"/>
              </a:ext>
            </a:extLst>
          </p:cNvPr>
          <p:cNvSpPr txBox="1"/>
          <p:nvPr/>
        </p:nvSpPr>
        <p:spPr>
          <a:xfrm>
            <a:off x="554359" y="1028463"/>
            <a:ext cx="8035281" cy="402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pt-BR" sz="1800" dirty="0">
                <a:solidFill>
                  <a:schemeClr val="tx1"/>
                </a:solidFill>
              </a:rPr>
              <a:t>Estudo de caso para método de aplicação da lei geral de proteção de dados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Grande Área: Ciências Exatas e da Terra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Área: Ciências da computação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Subáreas: Ciências de dados, Direito, Segurança da informação.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pt-BR" dirty="0">
                <a:solidFill>
                  <a:schemeClr val="tx1"/>
                </a:solidFill>
              </a:rPr>
              <a:t>Palavras chaves: Lei geral proteção de dados; projeto LGPD; Métodos LGPD; Manipulação de dados; </a:t>
            </a:r>
            <a:r>
              <a:rPr lang="pt-BR" dirty="0" err="1">
                <a:solidFill>
                  <a:schemeClr val="tx1"/>
                </a:solidFill>
              </a:rPr>
              <a:t>Machine</a:t>
            </a:r>
            <a:r>
              <a:rPr lang="pt-BR" dirty="0">
                <a:solidFill>
                  <a:schemeClr val="tx1"/>
                </a:solidFill>
              </a:rPr>
              <a:t> Learning;</a:t>
            </a: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endParaRPr lang="pt-B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pt-BR" dirty="0">
                <a:solidFill>
                  <a:schemeClr val="tx1"/>
                </a:solidFill>
              </a:rPr>
              <a:t>Início: 04/2022                                                                                                  Término: 08/2023</a:t>
            </a:r>
            <a:endParaRPr lang="pt-B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1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9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264921" y="1332510"/>
            <a:ext cx="8387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IA pode ser utilizada para ajudar a cumprir a lei;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IA pode facilitar a vida de programadores a cumprir a lei;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Faker</a:t>
            </a:r>
            <a:r>
              <a:rPr lang="pt-BR" sz="2400" dirty="0">
                <a:solidFill>
                  <a:schemeClr val="tx1"/>
                </a:solidFill>
              </a:rPr>
              <a:t> API pode ter influenciado o projeto;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Python e ferramentas dele ajudaram no desenvolvimento;</a:t>
            </a:r>
          </a:p>
        </p:txBody>
      </p:sp>
    </p:spTree>
    <p:extLst>
      <p:ext uri="{BB962C8B-B14F-4D97-AF65-F5344CB8AC3E}">
        <p14:creationId xmlns:p14="http://schemas.microsoft.com/office/powerpoint/2010/main" val="148634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061392-EDE1-40E4-6194-D56B1EAE7435}"/>
              </a:ext>
            </a:extLst>
          </p:cNvPr>
          <p:cNvSpPr txBox="1"/>
          <p:nvPr/>
        </p:nvSpPr>
        <p:spPr>
          <a:xfrm>
            <a:off x="511311" y="821575"/>
            <a:ext cx="5548015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Introdução.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Fundamentação Teórica.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Metodologias.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Trabalhos Relacionados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Estudo de caso dos modelos.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Limitações e Discussão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Aplicações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Continuação e Possíveis melhorias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179368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13413" y="1324869"/>
            <a:ext cx="8387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Estudo de como IA pode ajudar a garantir integridade da LGPD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Qradar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Método do modelo da IBM.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Aplicar incisos I, VII e VIII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2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Fundamentação Teórica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13413" y="1324869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LGPD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8D942D-D32F-2916-3EBE-8B569F3BAC9E}"/>
              </a:ext>
            </a:extLst>
          </p:cNvPr>
          <p:cNvSpPr txBox="1"/>
          <p:nvPr/>
        </p:nvSpPr>
        <p:spPr>
          <a:xfrm>
            <a:off x="645900" y="1861753"/>
            <a:ext cx="8387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Inciso 1: Realizar o tratamento de dados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Inciso 7: Garantir medidas de segurança para os dados 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Inciso 8: Métodos de prevenir injúria aos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4CC640-55BF-5E11-6DCD-1E53D0C43F2B}"/>
              </a:ext>
            </a:extLst>
          </p:cNvPr>
          <p:cNvSpPr txBox="1"/>
          <p:nvPr/>
        </p:nvSpPr>
        <p:spPr>
          <a:xfrm>
            <a:off x="313413" y="3356967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Machine</a:t>
            </a:r>
            <a:r>
              <a:rPr lang="pt-BR" sz="2400" dirty="0">
                <a:solidFill>
                  <a:schemeClr val="tx1"/>
                </a:solidFill>
              </a:rPr>
              <a:t> 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F4FD29-A811-F725-A135-4AE8B346D314}"/>
              </a:ext>
            </a:extLst>
          </p:cNvPr>
          <p:cNvSpPr txBox="1"/>
          <p:nvPr/>
        </p:nvSpPr>
        <p:spPr>
          <a:xfrm>
            <a:off x="645900" y="3957233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Tensorflow</a:t>
            </a:r>
            <a:r>
              <a:rPr lang="pt-BR" sz="2400" dirty="0">
                <a:solidFill>
                  <a:schemeClr val="tx1"/>
                </a:solidFill>
              </a:rPr>
              <a:t> e </a:t>
            </a:r>
            <a:r>
              <a:rPr lang="pt-BR" sz="2400" dirty="0" err="1">
                <a:solidFill>
                  <a:schemeClr val="tx1"/>
                </a:solidFill>
              </a:rPr>
              <a:t>Keras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A257A-9511-0140-72A9-7D88F4AE030B}"/>
              </a:ext>
            </a:extLst>
          </p:cNvPr>
          <p:cNvSpPr txBox="1"/>
          <p:nvPr/>
        </p:nvSpPr>
        <p:spPr>
          <a:xfrm>
            <a:off x="313413" y="4524017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Faker</a:t>
            </a:r>
            <a:r>
              <a:rPr lang="pt-BR" sz="2400" dirty="0">
                <a:solidFill>
                  <a:schemeClr val="tx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83351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1D9C3B7-EE8E-1B2C-C016-C336CDF4AFC9}"/>
              </a:ext>
            </a:extLst>
          </p:cNvPr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Funções de Ativação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8807FE-5A05-A36A-CDBC-FC12C80E81F4}"/>
              </a:ext>
            </a:extLst>
          </p:cNvPr>
          <p:cNvSpPr txBox="1"/>
          <p:nvPr/>
        </p:nvSpPr>
        <p:spPr>
          <a:xfrm>
            <a:off x="737640" y="2005984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Suaves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BC58D1-A91C-631C-03F3-69EDA5BE7536}"/>
              </a:ext>
            </a:extLst>
          </p:cNvPr>
          <p:cNvSpPr txBox="1"/>
          <p:nvPr/>
        </p:nvSpPr>
        <p:spPr>
          <a:xfrm>
            <a:off x="737640" y="2556304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Não Suaves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C70725-E179-4729-8EA5-486A6440C9EC}"/>
              </a:ext>
            </a:extLst>
          </p:cNvPr>
          <p:cNvSpPr txBox="1"/>
          <p:nvPr/>
        </p:nvSpPr>
        <p:spPr>
          <a:xfrm>
            <a:off x="444769" y="3250651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Criptografia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05291C3-D2A8-5D37-F2DD-8465327A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2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25120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FCAE227-2D4A-B232-38A1-432CAAF1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2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Fundamentação Teórica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ABF6B1-9263-FE81-C817-EE10704A05E8}"/>
              </a:ext>
            </a:extLst>
          </p:cNvPr>
          <p:cNvSpPr txBox="1"/>
          <p:nvPr/>
        </p:nvSpPr>
        <p:spPr>
          <a:xfrm>
            <a:off x="470119" y="1539614"/>
            <a:ext cx="8387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Tensorflow</a:t>
            </a:r>
            <a:r>
              <a:rPr lang="pt-BR" sz="2400" dirty="0">
                <a:solidFill>
                  <a:schemeClr val="tx1"/>
                </a:solidFill>
              </a:rPr>
              <a:t>  e </a:t>
            </a:r>
            <a:r>
              <a:rPr lang="pt-BR" sz="2400" dirty="0" err="1">
                <a:solidFill>
                  <a:schemeClr val="tx1"/>
                </a:solidFill>
              </a:rPr>
              <a:t>keras</a:t>
            </a: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Faker</a:t>
            </a:r>
            <a:r>
              <a:rPr lang="pt-BR" sz="2400" dirty="0">
                <a:solidFill>
                  <a:schemeClr val="tx1"/>
                </a:solidFill>
              </a:rPr>
              <a:t> API para dados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Matplotlib</a:t>
            </a:r>
            <a:r>
              <a:rPr lang="pt-BR" sz="2400" dirty="0">
                <a:solidFill>
                  <a:schemeClr val="tx1"/>
                </a:solidFill>
              </a:rPr>
              <a:t> para gráficos</a:t>
            </a:r>
          </a:p>
        </p:txBody>
      </p:sp>
    </p:spTree>
    <p:extLst>
      <p:ext uri="{BB962C8B-B14F-4D97-AF65-F5344CB8AC3E}">
        <p14:creationId xmlns:p14="http://schemas.microsoft.com/office/powerpoint/2010/main" val="8740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Trabalhos relacionados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645900" y="1705869"/>
            <a:ext cx="8387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Qradar</a:t>
            </a:r>
            <a:r>
              <a:rPr lang="pt-BR" sz="2400" dirty="0">
                <a:solidFill>
                  <a:schemeClr val="tx1"/>
                </a:solidFill>
              </a:rPr>
              <a:t> (</a:t>
            </a:r>
            <a:r>
              <a:rPr lang="pt-BR" sz="2400" dirty="0" err="1">
                <a:solidFill>
                  <a:schemeClr val="tx1"/>
                </a:solidFill>
              </a:rPr>
              <a:t>Relizador</a:t>
            </a:r>
            <a:r>
              <a:rPr lang="pt-BR" sz="2400" dirty="0">
                <a:solidFill>
                  <a:schemeClr val="tx1"/>
                </a:solidFill>
              </a:rPr>
              <a:t> de varreduras):</a:t>
            </a:r>
          </a:p>
          <a:p>
            <a:pPr lvl="2" algn="just">
              <a:buClr>
                <a:schemeClr val="tx1"/>
              </a:buClr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1800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Fortunato, Caroline (2019), “</a:t>
            </a:r>
            <a:r>
              <a:rPr lang="pt-BR" sz="1800" dirty="0" err="1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Using</a:t>
            </a:r>
            <a:r>
              <a:rPr lang="pt-BR" sz="1800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QRadar</a:t>
            </a:r>
            <a:r>
              <a:rPr lang="pt-BR" sz="1800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 for LGPD”, </a:t>
            </a:r>
            <a:r>
              <a:rPr lang="pt-BR" sz="1800" u="sng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https://www.proof.com.br/</a:t>
            </a:r>
            <a:r>
              <a:rPr lang="pt-BR" sz="1800" u="sng" dirty="0" err="1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wp-content</a:t>
            </a:r>
            <a:r>
              <a:rPr lang="pt-BR" sz="1800" u="sng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/uploads/2019/08/Using-QRadar-for-LGPD.pdf</a:t>
            </a:r>
            <a:r>
              <a:rPr lang="pt-BR" sz="1800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, Julho (2).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Modelo da IBM para cortar dados:</a:t>
            </a:r>
          </a:p>
          <a:p>
            <a:pPr lvl="2" algn="just">
              <a:buClr>
                <a:schemeClr val="tx1"/>
              </a:buClr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Goldsteen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Abigail,Ezov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 Gilad (2021), “Data minimization for GDPR compliance in machine learning models”, </a:t>
            </a:r>
            <a:r>
              <a:rPr lang="en-US" sz="1800" u="sng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https://link.springer.com/article/10.1007/s43681-021-00095-8</a:t>
            </a:r>
            <a:r>
              <a:rPr lang="en-US" sz="1800" u="sng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 (3).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Arial" panose="020B0604020202020204" pitchFamily="34" charset="0"/>
            </a:endParaRPr>
          </a:p>
          <a:p>
            <a:pPr lvl="2"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5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4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6335E8-833E-9160-C555-76ADF97AA509}"/>
              </a:ext>
            </a:extLst>
          </p:cNvPr>
          <p:cNvSpPr txBox="1"/>
          <p:nvPr/>
        </p:nvSpPr>
        <p:spPr>
          <a:xfrm>
            <a:off x="313413" y="1324869"/>
            <a:ext cx="8387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Gerar dados com </a:t>
            </a:r>
            <a:r>
              <a:rPr lang="pt-BR" sz="2400" dirty="0" err="1">
                <a:solidFill>
                  <a:schemeClr val="tx1"/>
                </a:solidFill>
              </a:rPr>
              <a:t>Faker</a:t>
            </a:r>
            <a:r>
              <a:rPr lang="pt-BR" sz="2400" dirty="0">
                <a:solidFill>
                  <a:schemeClr val="tx1"/>
                </a:solidFill>
              </a:rPr>
              <a:t> API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Ler dados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Pré-processamento para classes de teste e treino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Criar modelo, treinar e testar.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Se a acurácia for desejável, continuar para a encriptação dos dados, se não reiniciar o processo de treino.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2953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698</Words>
  <Application>Microsoft Office PowerPoint</Application>
  <PresentationFormat>Apresentação na tela (16:9)</PresentationFormat>
  <Paragraphs>192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Times New Roman</vt:lpstr>
      <vt:lpstr>Oswald</vt:lpstr>
      <vt:lpstr>Arial</vt:lpstr>
      <vt:lpstr>Average</vt:lpstr>
      <vt:lpstr>Slate</vt:lpstr>
      <vt:lpstr>APRESENTAÇÃO DO PROJETO TCC 3   ESTUDO DE CASO PARA MÉTODOS DE APLICAÇÃO DA LEI GERAL DE PROTEÇÃO DE DADOS EM PROJETOS. </vt:lpstr>
      <vt:lpstr>Introdução</vt:lpstr>
      <vt:lpstr>Tópicos</vt:lpstr>
      <vt:lpstr>Introdução</vt:lpstr>
      <vt:lpstr>Fundamentação Teórica</vt:lpstr>
      <vt:lpstr>Fundamentação Teórica</vt:lpstr>
      <vt:lpstr>Fundamentação Teórica</vt:lpstr>
      <vt:lpstr>Trabalhos relacionados</vt:lpstr>
      <vt:lpstr>Metodologia</vt:lpstr>
      <vt:lpstr>Apresentação do PowerPoint</vt:lpstr>
      <vt:lpstr>Apresentação e Desempenho dos Modelos</vt:lpstr>
      <vt:lpstr>Apresentação e Desempenho dos Modelos</vt:lpstr>
      <vt:lpstr>Apresentação e Desempenho dos Modelos</vt:lpstr>
      <vt:lpstr>Apresentação e Desempenho dos Modelos</vt:lpstr>
      <vt:lpstr>Apresentação do PowerPoint</vt:lpstr>
      <vt:lpstr>Apresentação e Desempenho dos Modelos</vt:lpstr>
      <vt:lpstr>Limitações e Discussão</vt:lpstr>
      <vt:lpstr>Aplicações</vt:lpstr>
      <vt:lpstr>Continuação e Possíveis Melhorias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Magoimortal</dc:creator>
  <cp:lastModifiedBy>Juan Cardoso da Silva</cp:lastModifiedBy>
  <cp:revision>50</cp:revision>
  <dcterms:modified xsi:type="dcterms:W3CDTF">2023-07-07T21:11:52Z</dcterms:modified>
</cp:coreProperties>
</file>