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C85C9F-EED9-4321-B469-5626DC523EE4}">
  <a:tblStyle styleId="{50C85C9F-EED9-4321-B469-5626DC523E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of.com.br/wp-content/uploads/2019/08/Using-QRadar-for-LGPD.pdf" TargetMode="External"/><Relationship Id="rId4" Type="http://schemas.openxmlformats.org/officeDocument/2006/relationships/hyperlink" Target="https://link.springer.com/article/10.1007/s43681-021-00095-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667888" y="1480514"/>
            <a:ext cx="7801500" cy="17251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2424"/>
              <a:buNone/>
            </a:pPr>
            <a:r>
              <a:rPr b="1" lang="pt-BR" sz="2200">
                <a:latin typeface="Arial"/>
                <a:ea typeface="Arial"/>
                <a:cs typeface="Arial"/>
                <a:sym typeface="Arial"/>
              </a:rPr>
              <a:t>APRESENTAÇÃO DO PROJETO TCC 3	</a:t>
            </a:r>
            <a:br>
              <a:rPr b="1" lang="pt-BR" sz="2200">
                <a:latin typeface="Arial"/>
                <a:ea typeface="Arial"/>
                <a:cs typeface="Arial"/>
                <a:sym typeface="Arial"/>
              </a:rPr>
            </a:br>
            <a:br>
              <a:rPr b="1" lang="pt-BR" sz="2200">
                <a:latin typeface="Arial"/>
                <a:ea typeface="Arial"/>
                <a:cs typeface="Arial"/>
                <a:sym typeface="Arial"/>
              </a:rPr>
            </a:br>
            <a:r>
              <a:rPr b="1" lang="pt-BR" sz="2200">
                <a:latin typeface="Arial"/>
                <a:ea typeface="Arial"/>
                <a:cs typeface="Arial"/>
                <a:sym typeface="Arial"/>
              </a:rPr>
              <a:t>ESTUDO DE CASO PARA MÉTODOS DE APLICAÇÃO DA LEI GERAL DE PROTEÇÃO DE DADOS EM PROJETOS.</a:t>
            </a:r>
            <a:b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1561650" y="3356104"/>
            <a:ext cx="60207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2400">
                <a:solidFill>
                  <a:schemeClr val="dk1"/>
                </a:solidFill>
              </a:rPr>
              <a:t>Juan Cardoso da Silva,  RA: 171257138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2400">
                <a:solidFill>
                  <a:schemeClr val="dk1"/>
                </a:solidFill>
              </a:rPr>
              <a:t>13</a:t>
            </a:r>
            <a:r>
              <a:rPr lang="pt-BR" sz="2400">
                <a:solidFill>
                  <a:schemeClr val="dk1"/>
                </a:solidFill>
              </a:rPr>
              <a:t>/07/2023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724" y="1"/>
            <a:ext cx="9150724" cy="98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660" y="-1225"/>
            <a:ext cx="6558680" cy="5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56695" y="339784"/>
            <a:ext cx="883061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5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e Desempenho dos Modelos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2184082" y="231821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2211700"/>
                <a:gridCol w="256412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Quantidade de Tensors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Tipo Ativação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Hard 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Hard 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Hard 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Hard 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24" name="Google Shape;124;p22"/>
          <p:cNvGraphicFramePr/>
          <p:nvPr/>
        </p:nvGraphicFramePr>
        <p:xfrm>
          <a:off x="2184082" y="378125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1105525"/>
                <a:gridCol w="1106175"/>
                <a:gridCol w="1282075"/>
                <a:gridCol w="1282075"/>
              </a:tblGrid>
              <a:tr h="2438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Modelo 1: Hard Sigmoid.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484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66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431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56695" y="339784"/>
            <a:ext cx="883061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5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e Desempenho dos Modelos</a:t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2184082" y="378125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1105525"/>
                <a:gridCol w="1106175"/>
                <a:gridCol w="1282075"/>
                <a:gridCol w="1282075"/>
              </a:tblGrid>
              <a:tr h="2438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Modelo 2: Hard Rectified Linear Unit (ReLU).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521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73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402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32" name="Google Shape;132;p23"/>
          <p:cNvGraphicFramePr/>
          <p:nvPr/>
        </p:nvGraphicFramePr>
        <p:xfrm>
          <a:off x="2184082" y="231821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2211700"/>
                <a:gridCol w="256412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Quantidade de Tensors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Tipo Ativação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Hard 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33" name="Google Shape;133;p23"/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56695" y="339784"/>
            <a:ext cx="883061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5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e Desempenho dos Modelos</a:t>
            </a:r>
            <a:endParaRPr/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2184081" y="231821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2211700"/>
                <a:gridCol w="256412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Quantidade de Tensors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Tipo Ativação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40" name="Google Shape;140;p24"/>
          <p:cNvGraphicFramePr/>
          <p:nvPr/>
        </p:nvGraphicFramePr>
        <p:xfrm>
          <a:off x="2184080" y="378125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1105525"/>
                <a:gridCol w="1106175"/>
                <a:gridCol w="1282075"/>
                <a:gridCol w="1282075"/>
              </a:tblGrid>
              <a:tr h="2438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Modelo 3: Pure 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517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399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41" name="Google Shape;141;p24"/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56695" y="339784"/>
            <a:ext cx="883061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5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e Desempenho dos Modelos</a:t>
            </a:r>
            <a:endParaRPr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2184081" y="231821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2211700"/>
                <a:gridCol w="256412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Quantidade de Tensors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Tipo Ativação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Tangente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Tangente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Tangente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Hard Sigmoid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2184080" y="378125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{50C85C9F-EED9-4321-B469-5626DC523EE4}</a:tableStyleId>
              </a:tblPr>
              <a:tblGrid>
                <a:gridCol w="1105525"/>
                <a:gridCol w="1106175"/>
                <a:gridCol w="1282075"/>
                <a:gridCol w="1282075"/>
              </a:tblGrid>
              <a:tr h="2438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Modelo 4: Tangente.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TN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FN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521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83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393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49" name="Google Shape;149;p25"/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152400" y="-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398"/>
            <a:ext cx="45910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1050" y="152396"/>
            <a:ext cx="454342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5488565" y="2390751"/>
            <a:ext cx="36021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 gráfico do modelo 2.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" y="2713152"/>
            <a:ext cx="4568190" cy="212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3360" y="2713152"/>
            <a:ext cx="4570640" cy="212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993631" y="2325529"/>
            <a:ext cx="36021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 gráfico do modelo 1.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055110" y="4827702"/>
            <a:ext cx="36021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 gráfico do modelo 3.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700971" y="4827701"/>
            <a:ext cx="3602181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 gráfico do modelo 4.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295" y="1784255"/>
            <a:ext cx="4343409" cy="318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56695" y="325930"/>
            <a:ext cx="883061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5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e Desempenho dos Modelos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49337" y="1254760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Encriptação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6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Limitações e Discussão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13413" y="1421851"/>
            <a:ext cx="838724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modelos detectaram poucos dados como FN e FP.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 e Bibliotecas atualizadas podem prometer melhor dados.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Falta/Pouco dados “reais” para estudar, utilizado mais Faker API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Muita perca durante o processo de treinamento e teste, também no processo de validação.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2, usando curvas não suaves foi o melhor.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7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Aplicações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13413" y="1324869"/>
            <a:ext cx="838724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Intermediador de banco de dados.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Protetor de invasão de sistemas do qual contem base de dados.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Mediador de dados em dashboards de dados como PowerBI.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8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Continuação e Possíveis Melhorias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306486" y="1304087"/>
            <a:ext cx="838724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 as novas versões do Keras.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 novos métodos de processamento do Tensorflow.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 o ChatGPT caso ele implemente a versão privacidade de dados.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Melhorar quantidade de parâmetros no modelo.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645900" y="272109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54359" y="1028463"/>
            <a:ext cx="8035281" cy="402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 de caso para método de aplicação da lei geral de proteção de dados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Grande Área: Ciências Exatas e da Terra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Área: Ciências da computação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Subáreas: Ciências de dados, Direito, Segurança da informação.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Palavras chaves: Lei geral proteção de dados; projeto LGPD; Métodos LGPD; Manipulação de dados; Machine Learning;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Início: 04/2022                                                                                                  Término: 08/2023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9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Conclusões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64921" y="1332510"/>
            <a:ext cx="838724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 pode ser utilizada para ajudar a cumprir a lei;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 pode facilitar a vida de programadores a cumprir a lei;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Faker API pode ter influenciado o projeto;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e ferramentas dele ajudaram no desenvolvimento;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45900" y="272109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Tópicos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11311" y="821575"/>
            <a:ext cx="5548015" cy="4190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Fundamentação Teórica.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Trabalhos Relacionados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 de caso dos modelos.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Limitações e Discussão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Aplicações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Continuação e Possíveis melhorias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Conclusões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3413" y="1324869"/>
            <a:ext cx="8387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Mostrar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IA pode </a:t>
            </a:r>
            <a:r>
              <a:rPr lang="pt-BR" sz="2400">
                <a:solidFill>
                  <a:schemeClr val="dk1"/>
                </a:solidFill>
              </a:rPr>
              <a:t>ser aplicada no contexto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LGPD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Qradar.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 do modelo da IBM.</a:t>
            </a:r>
            <a:endParaRPr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 incisos I, VII e VIII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2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3413" y="1324869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LGPD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45900" y="1861753"/>
            <a:ext cx="83872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Inciso 1: Realizar o tratamento de dados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Inciso 7: Garantir medidas de segurança para os dados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Inciso 8: Métodos de prevenir injúria aos dados.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13413" y="3356967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45900" y="3957233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 e Keras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3413" y="4524017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Faker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de Ativação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37640" y="2005984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Suaves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737640" y="2556304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Suaves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44769" y="3250651"/>
            <a:ext cx="8387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Criptografia</a:t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2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2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70119" y="1539614"/>
            <a:ext cx="838724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  e keras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Faker API para dados</a:t>
            </a:r>
            <a:endParaRPr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 para gráficos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3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Trabalhos relacionados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45900" y="1705869"/>
            <a:ext cx="838724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Qradar (Relizador de varreduras):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Fortunato, Caroline (2019), “Using QRadar for LGPD”, </a:t>
            </a:r>
            <a:r>
              <a:rPr b="0" i="0" lang="pt-B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https://www.proof.com.br/wp-content/uploads/2019/08/Using-QRadar-for-LGPD.pdf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Julho (2).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da IBM para cortar dados: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Goldsteen, Abigail,Ezov Gilad (2021), “Data minimization for GDPR compliance in machine learning models”, </a:t>
            </a:r>
            <a:r>
              <a:rPr b="0" i="0" lang="pt-B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https://link.springer.com/article/10.1007/s43681-021-00095-8</a:t>
            </a:r>
            <a:r>
              <a:rPr b="0" i="0" lang="pt-BR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45900" y="3886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742950" lvl="0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AutoNum type="arabicPeriod" startAt="4"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13413" y="1324869"/>
            <a:ext cx="838724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Gerar dados com Faker API</a:t>
            </a:r>
            <a:endParaRPr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 dados</a:t>
            </a:r>
            <a:endParaRPr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Pré-processamento para classes de teste e treino</a:t>
            </a:r>
            <a:endParaRPr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modelo, treinar e testar.</a:t>
            </a:r>
            <a:endParaRPr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acurácia for desejável, continuar para a encriptação dos dados, se não reiniciar o processo de treino.</a:t>
            </a:r>
            <a:endParaRPr/>
          </a:p>
          <a:p>
            <a:pPr indent="-1333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