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1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1E5A13-EAE7-4951-874D-4D2D9AD1DF29}">
  <a:tblStyle styleId="{C31E5A13-EAE7-4951-874D-4D2D9AD1D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c41b702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c41b702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86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azilianjournals.com/index.php/BJB/article/view/18382" TargetMode="External"/><Relationship Id="rId3" Type="http://schemas.openxmlformats.org/officeDocument/2006/relationships/hyperlink" Target="https://repositorio.unb.br/handle/10482/42510" TargetMode="External"/><Relationship Id="rId7" Type="http://schemas.openxmlformats.org/officeDocument/2006/relationships/hyperlink" Target="https://dialnet.unirioja.es/servlet/articulo?codigo=73535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slaboris-hml.tst.jus.br/bitstream/handle/20.500.12178/186013/2021_buchain_luiz_lgpd_nocoes.pdf?sequence=1&amp;isAllowed=y" TargetMode="External"/><Relationship Id="rId11" Type="http://schemas.openxmlformats.org/officeDocument/2006/relationships/hyperlink" Target="https://link.springer.com/article/10.1007/s43681-021-00095-8" TargetMode="External"/><Relationship Id="rId5" Type="http://schemas.openxmlformats.org/officeDocument/2006/relationships/hyperlink" Target="https://repositorio.ufsc.br/handle/123456789/222071" TargetMode="External"/><Relationship Id="rId10" Type="http://schemas.openxmlformats.org/officeDocument/2006/relationships/hyperlink" Target="https://sol.sbc.org.br/journals/index.php/reic/article/view/1704" TargetMode="External"/><Relationship Id="rId4" Type="http://schemas.openxmlformats.org/officeDocument/2006/relationships/hyperlink" Target="https://www.serpro.gov.br/lgpd/noticias/2020/privacidade-algoritmos-inteligentes-futuro-lgpd" TargetMode="External"/><Relationship Id="rId9" Type="http://schemas.openxmlformats.org/officeDocument/2006/relationships/hyperlink" Target="https://civilistica.emnuvens.com.br/redc/article/view/5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1445877"/>
            <a:ext cx="7801500" cy="1725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APRESENTAÇÃO DO ANTEPROJETO TCC-I	</a:t>
            </a:r>
            <a:b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ESTUDO DE CASO PARA MÉTODOS DE APLICAÇÃO DA LEI GERAL DE PROTEÇÃO DE DADOS EM PROJETOS.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561650" y="3356104"/>
            <a:ext cx="6020700" cy="15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Juan Cardoso da Silva,  RA: 171257138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25/05/2022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301D3925-F9F5-7E94-EA3C-A12002507F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6724" y="1"/>
            <a:ext cx="9150724" cy="9883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061392-EDE1-40E4-6194-D56B1EAE7435}"/>
              </a:ext>
            </a:extLst>
          </p:cNvPr>
          <p:cNvSpPr txBox="1"/>
          <p:nvPr/>
        </p:nvSpPr>
        <p:spPr>
          <a:xfrm>
            <a:off x="554359" y="1028463"/>
            <a:ext cx="8035281" cy="402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pt-BR" sz="1800" dirty="0">
                <a:solidFill>
                  <a:schemeClr val="tx1"/>
                </a:solidFill>
              </a:rPr>
              <a:t>Estudo de caso para método de aplicação da lei geral de proteção de dados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Grande Área: Ciências Exatas e da Terra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Área: Ciências da computação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Subáreas: Ciências de dados, Direito, Segurança </a:t>
            </a:r>
            <a:r>
              <a:rPr lang="pt-BR" sz="1600">
                <a:solidFill>
                  <a:schemeClr val="tx1"/>
                </a:solidFill>
              </a:rPr>
              <a:t>da informação.</a:t>
            </a:r>
            <a:endParaRPr lang="pt-B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pt-BR" dirty="0">
                <a:solidFill>
                  <a:schemeClr val="tx1"/>
                </a:solidFill>
              </a:rPr>
              <a:t>Palavras chaves: Lei geral proteção de dados; projeto LGPD; Métodos LGPD; Manipulação de dados; </a:t>
            </a:r>
            <a:r>
              <a:rPr lang="pt-BR" dirty="0" err="1">
                <a:solidFill>
                  <a:schemeClr val="tx1"/>
                </a:solidFill>
              </a:rPr>
              <a:t>Machine</a:t>
            </a:r>
            <a:r>
              <a:rPr lang="pt-BR" dirty="0">
                <a:solidFill>
                  <a:schemeClr val="tx1"/>
                </a:solidFill>
              </a:rPr>
              <a:t> Learning;</a:t>
            </a: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endParaRPr lang="pt-B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pt-BR" dirty="0">
                <a:solidFill>
                  <a:schemeClr val="tx1"/>
                </a:solidFill>
              </a:rPr>
              <a:t>Início: 04/2022                                                                                                  Término: 08/2023</a:t>
            </a:r>
            <a:endParaRPr lang="pt-B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1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061392-EDE1-40E4-6194-D56B1EAE7435}"/>
              </a:ext>
            </a:extLst>
          </p:cNvPr>
          <p:cNvSpPr txBox="1"/>
          <p:nvPr/>
        </p:nvSpPr>
        <p:spPr>
          <a:xfrm>
            <a:off x="462819" y="1512485"/>
            <a:ext cx="5548015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Formulação do problema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Objetivos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Metodologia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Equipamento e material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Cronograma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79368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Formulação do problema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702A15-82FC-4100-6DBB-0226676999BF}"/>
              </a:ext>
            </a:extLst>
          </p:cNvPr>
          <p:cNvSpPr txBox="1"/>
          <p:nvPr/>
        </p:nvSpPr>
        <p:spPr>
          <a:xfrm>
            <a:off x="645900" y="1687605"/>
            <a:ext cx="7423827" cy="18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Insegurança dos dados e a impunidade.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Nova lei visando “regularizar” a privacidade dos dados.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Softwares e bases de dados precisam de adequar a nova lei.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Nova subárea na tecnologia(Direto + Computação).</a:t>
            </a:r>
          </a:p>
        </p:txBody>
      </p:sp>
    </p:spTree>
    <p:extLst>
      <p:ext uri="{BB962C8B-B14F-4D97-AF65-F5344CB8AC3E}">
        <p14:creationId xmlns:p14="http://schemas.microsoft.com/office/powerpoint/2010/main" val="328394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65386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0E1C49-0BBC-22B9-E4F2-1E4A5D650D5C}"/>
              </a:ext>
            </a:extLst>
          </p:cNvPr>
          <p:cNvSpPr txBox="1"/>
          <p:nvPr/>
        </p:nvSpPr>
        <p:spPr>
          <a:xfrm>
            <a:off x="204048" y="1417075"/>
            <a:ext cx="8977138" cy="11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Estudar conceitos L.G.P.D e implementar uma ferramenta automática para mexer com dados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Usar uma dashboard para visualizar e manipular dados, filtrando-os pela nova lei.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Aplicar em uma base de dados do qual um software utilize que necessite da L.G.P.D.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B6E58A8-C424-8884-82E6-0F1E7B7ADDC3}"/>
              </a:ext>
            </a:extLst>
          </p:cNvPr>
          <p:cNvSpPr txBox="1">
            <a:spLocks/>
          </p:cNvSpPr>
          <p:nvPr/>
        </p:nvSpPr>
        <p:spPr>
          <a:xfrm>
            <a:off x="47065" y="2510304"/>
            <a:ext cx="2884395" cy="77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Objetivos Secundários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45BF66-FEA5-567A-BC86-2A65610AB5F7}"/>
              </a:ext>
            </a:extLst>
          </p:cNvPr>
          <p:cNvSpPr txBox="1">
            <a:spLocks/>
          </p:cNvSpPr>
          <p:nvPr/>
        </p:nvSpPr>
        <p:spPr>
          <a:xfrm>
            <a:off x="-268941" y="924193"/>
            <a:ext cx="2884394" cy="60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Objetivos Gerais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A34072-64D3-38A8-C8EC-E2FD3AD66AD2}"/>
              </a:ext>
            </a:extLst>
          </p:cNvPr>
          <p:cNvSpPr txBox="1"/>
          <p:nvPr/>
        </p:nvSpPr>
        <p:spPr>
          <a:xfrm>
            <a:off x="204048" y="3165848"/>
            <a:ext cx="8488221" cy="1893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Estudar Segurança da informação, Ciências de dados, Direito, Web e </a:t>
            </a:r>
            <a:r>
              <a:rPr lang="pt-BR" sz="1600" dirty="0" err="1">
                <a:solidFill>
                  <a:schemeClr val="tx1"/>
                </a:solidFill>
              </a:rPr>
              <a:t>Machine</a:t>
            </a:r>
            <a:r>
              <a:rPr lang="pt-BR" sz="1600" dirty="0">
                <a:solidFill>
                  <a:schemeClr val="tx1"/>
                </a:solidFill>
              </a:rPr>
              <a:t> Learning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Analisar o impacto da L.G.P.D, considerando o método escolhido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Aperfeiçoar conhecimentos nas áreas citadas.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Aprender a Visualizar os dados e manipular dados.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Aprender sobre as </a:t>
            </a:r>
            <a:r>
              <a:rPr lang="pt-BR" sz="1600" dirty="0" err="1">
                <a:solidFill>
                  <a:schemeClr val="tx1"/>
                </a:solidFill>
              </a:rPr>
              <a:t>ISOs</a:t>
            </a:r>
            <a:r>
              <a:rPr lang="pt-BR" sz="1600" dirty="0">
                <a:solidFill>
                  <a:schemeClr val="tx1"/>
                </a:solidFill>
              </a:rPr>
              <a:t> de segurança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70579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8A49C0-4121-29FC-9BD7-DBBF769D3F1F}"/>
              </a:ext>
            </a:extLst>
          </p:cNvPr>
          <p:cNvSpPr txBox="1"/>
          <p:nvPr/>
        </p:nvSpPr>
        <p:spPr>
          <a:xfrm>
            <a:off x="372773" y="1379116"/>
            <a:ext cx="8141972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Expandir o conhecimento sobre a L.G.P.D e seu impacto na área.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Modelo </a:t>
            </a:r>
            <a:r>
              <a:rPr lang="pt-BR" sz="1800" dirty="0" err="1">
                <a:solidFill>
                  <a:schemeClr val="tx1"/>
                </a:solidFill>
              </a:rPr>
              <a:t>Machine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learning</a:t>
            </a:r>
            <a:r>
              <a:rPr lang="pt-BR" sz="1800" dirty="0">
                <a:solidFill>
                  <a:schemeClr val="tx1"/>
                </a:solidFill>
              </a:rPr>
              <a:t> para filtrar/minimizar dados conforme a lei.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Pesquisa a respeito de implementações de para visualizar dados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Ferramentas para visualizar os dados.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Visualizar os dados para realizar a adequação a L.G.P.D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Fazer o papel da consultoria jurídica para ajudar na adequação dos dados.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Pesquisa sobre </a:t>
            </a:r>
            <a:r>
              <a:rPr lang="pt-BR" sz="1800" dirty="0" err="1">
                <a:solidFill>
                  <a:schemeClr val="tx1"/>
                </a:solidFill>
              </a:rPr>
              <a:t>ISOs</a:t>
            </a:r>
            <a:r>
              <a:rPr lang="pt-BR" sz="1800" dirty="0">
                <a:solidFill>
                  <a:schemeClr val="tx1"/>
                </a:solidFill>
              </a:rPr>
              <a:t> em relação a segurança da informação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04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16C70A-0310-BE92-F797-E90BCFA3C1B4}"/>
              </a:ext>
            </a:extLst>
          </p:cNvPr>
          <p:cNvSpPr txBox="1">
            <a:spLocks/>
          </p:cNvSpPr>
          <p:nvPr/>
        </p:nvSpPr>
        <p:spPr>
          <a:xfrm>
            <a:off x="645900" y="272109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Equipamento e material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3543D4-B17A-4CA4-359E-33BE7738545D}"/>
              </a:ext>
            </a:extLst>
          </p:cNvPr>
          <p:cNvSpPr txBox="1"/>
          <p:nvPr/>
        </p:nvSpPr>
        <p:spPr>
          <a:xfrm>
            <a:off x="645900" y="1586754"/>
            <a:ext cx="61350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Livros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Artigos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Teses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Jornais, da computação e de direito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Node JS,JSON e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 JS com framework </a:t>
            </a:r>
            <a:r>
              <a:rPr lang="pt-BR" dirty="0" err="1">
                <a:solidFill>
                  <a:schemeClr val="tx1"/>
                </a:solidFill>
              </a:rPr>
              <a:t>bootstrap</a:t>
            </a:r>
            <a:r>
              <a:rPr lang="pt-BR" dirty="0">
                <a:solidFill>
                  <a:schemeClr val="tx1"/>
                </a:solidFill>
              </a:rPr>
              <a:t> para a dashboard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Editor de código Visual </a:t>
            </a:r>
            <a:r>
              <a:rPr lang="pt-BR" dirty="0" err="1">
                <a:solidFill>
                  <a:schemeClr val="tx1"/>
                </a:solidFill>
              </a:rPr>
              <a:t>Estudio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Code</a:t>
            </a:r>
            <a:r>
              <a:rPr lang="pt-BR" dirty="0">
                <a:solidFill>
                  <a:schemeClr val="tx1"/>
                </a:solidFill>
              </a:rPr>
              <a:t> com extensões.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Software para realizar a implementação dos requisitos pela lei.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TensorFlow</a:t>
            </a:r>
            <a:r>
              <a:rPr lang="pt-BR" dirty="0">
                <a:solidFill>
                  <a:schemeClr val="tx1"/>
                </a:solidFill>
              </a:rPr>
              <a:t> para </a:t>
            </a:r>
            <a:r>
              <a:rPr lang="pt-BR" dirty="0" err="1">
                <a:solidFill>
                  <a:schemeClr val="tx1"/>
                </a:solidFill>
              </a:rPr>
              <a:t>Machine</a:t>
            </a:r>
            <a:r>
              <a:rPr lang="pt-BR" dirty="0">
                <a:solidFill>
                  <a:schemeClr val="tx1"/>
                </a:solidFill>
              </a:rPr>
              <a:t> Learning.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1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16C70A-0310-BE92-F797-E90BCFA3C1B4}"/>
              </a:ext>
            </a:extLst>
          </p:cNvPr>
          <p:cNvSpPr txBox="1">
            <a:spLocks/>
          </p:cNvSpPr>
          <p:nvPr/>
        </p:nvSpPr>
        <p:spPr>
          <a:xfrm>
            <a:off x="645900" y="11430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946C2D-9668-1B98-F720-03C6F0E8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02" y="1272200"/>
            <a:ext cx="5763429" cy="3258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E17836-CE4E-494A-975F-32223A74A9CF}"/>
              </a:ext>
            </a:extLst>
          </p:cNvPr>
          <p:cNvSpPr txBox="1"/>
          <p:nvPr/>
        </p:nvSpPr>
        <p:spPr>
          <a:xfrm>
            <a:off x="278344" y="1272200"/>
            <a:ext cx="2742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Elaboração do anteprojeto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Apresentação do anteprojeto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Elaboração da revisão bibliográfica e sua entrega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Apresentação da Revisão bibliográfica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Iniciar o estudo do conteúdo de L.G.P.D e </a:t>
            </a:r>
            <a:r>
              <a:rPr lang="pt-BR" sz="1200" dirty="0" err="1">
                <a:solidFill>
                  <a:schemeClr val="tx1"/>
                </a:solidFill>
              </a:rPr>
              <a:t>ISOs</a:t>
            </a:r>
            <a:endParaRPr lang="pt-BR" sz="12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Iniciar produção e pesquisa da dashboard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Desenvolver uma API para ajuda na alimentação de dados e criar o modelo no </a:t>
            </a:r>
            <a:r>
              <a:rPr lang="pt-BR" sz="1200" dirty="0" err="1">
                <a:solidFill>
                  <a:schemeClr val="tx1"/>
                </a:solidFill>
              </a:rPr>
              <a:t>TensorFlow</a:t>
            </a:r>
            <a:r>
              <a:rPr lang="pt-BR" sz="1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Buscar um projeto para ser utilizado no estudo de caso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Realizar a coleta de resultados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Escrita do artigo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Apresentação do artigo</a:t>
            </a:r>
          </a:p>
        </p:txBody>
      </p:sp>
    </p:spTree>
    <p:extLst>
      <p:ext uri="{BB962C8B-B14F-4D97-AF65-F5344CB8AC3E}">
        <p14:creationId xmlns:p14="http://schemas.microsoft.com/office/powerpoint/2010/main" val="394697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144362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5B5244-D394-F4CF-5ED9-7AE8CB836F33}"/>
              </a:ext>
            </a:extLst>
          </p:cNvPr>
          <p:cNvSpPr txBox="1"/>
          <p:nvPr/>
        </p:nvSpPr>
        <p:spPr>
          <a:xfrm>
            <a:off x="164726" y="894386"/>
            <a:ext cx="8572501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</a:rPr>
              <a:t>Carvalho, </a:t>
            </a:r>
            <a:r>
              <a:rPr lang="pt-BR" sz="1000" dirty="0" err="1">
                <a:solidFill>
                  <a:schemeClr val="tx1"/>
                </a:solidFill>
              </a:rPr>
              <a:t>Atur</a:t>
            </a:r>
            <a:r>
              <a:rPr lang="pt-BR" sz="1000" dirty="0">
                <a:solidFill>
                  <a:schemeClr val="tx1"/>
                </a:solidFill>
              </a:rPr>
              <a:t> Potiguara e Canedo, Edna Dias Proposta de um framework de </a:t>
            </a:r>
            <a:r>
              <a:rPr lang="pt-BR" sz="1000" dirty="0" err="1">
                <a:solidFill>
                  <a:schemeClr val="tx1"/>
                </a:solidFill>
              </a:rPr>
              <a:t>compliance</a:t>
            </a:r>
            <a:r>
              <a:rPr lang="pt-BR" sz="1000" dirty="0">
                <a:solidFill>
                  <a:schemeClr val="tx1"/>
                </a:solidFill>
              </a:rPr>
              <a:t> à Lei Geral de Proteção de Dados (LGPD): Um estudo de caso para prevenção de fraude no </a:t>
            </a:r>
            <a:r>
              <a:rPr lang="pt-BR" sz="1000" dirty="0" err="1">
                <a:solidFill>
                  <a:schemeClr val="tx1"/>
                </a:solidFill>
              </a:rPr>
              <a:t>context</a:t>
            </a:r>
            <a:r>
              <a:rPr lang="pt-BR" sz="1000" dirty="0">
                <a:solidFill>
                  <a:schemeClr val="tx1"/>
                </a:solidFill>
              </a:rPr>
              <a:t> de Big Data, p.1-88 páginas, 2021, Disponível em: </a:t>
            </a:r>
            <a:r>
              <a:rPr lang="pt-BR" sz="1000" dirty="0">
                <a:solidFill>
                  <a:schemeClr val="tx1"/>
                </a:solidFill>
                <a:hlinkClick r:id="rId3"/>
              </a:rPr>
              <a:t>https://repositorio.unb.br/handle/10482/42510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 err="1">
                <a:solidFill>
                  <a:schemeClr val="tx1"/>
                </a:solidFill>
              </a:rPr>
              <a:t>Otávia</a:t>
            </a:r>
            <a:r>
              <a:rPr lang="pt-BR" sz="1000" dirty="0">
                <a:solidFill>
                  <a:schemeClr val="tx1"/>
                </a:solidFill>
              </a:rPr>
              <a:t>, Luciana Silva Privacidade, algoritmos inteligentes e future, 2020, Disponível em: </a:t>
            </a:r>
            <a:r>
              <a:rPr lang="pt-BR" sz="1000" dirty="0">
                <a:solidFill>
                  <a:schemeClr val="tx1"/>
                </a:solidFill>
                <a:hlinkClick r:id="rId4"/>
              </a:rPr>
              <a:t>https://www.serpro.gov.br/lgpd/noticias/2020/privacidade-algoritmos-inteligentes-futuro-lgpd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Silva, Rogério Hermínio da, Framework para identificar o nível de conformidade das empresas brasileiras do setor químico no processo de adequação à lei geral de proteção de dados pessoais, p. 23-79, 2021, Disponível em: </a:t>
            </a:r>
            <a:r>
              <a:rPr lang="pt-BR" sz="1000" dirty="0">
                <a:solidFill>
                  <a:schemeClr val="tx1"/>
                </a:solidFill>
                <a:hlinkClick r:id="rId5"/>
              </a:rPr>
              <a:t>https://repositorio.ufsc.br/handle/123456789/222071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 err="1">
                <a:solidFill>
                  <a:schemeClr val="tx1"/>
                </a:solidFill>
              </a:rPr>
              <a:t>Buchain</a:t>
            </a:r>
            <a:r>
              <a:rPr lang="pt-BR" sz="1000" dirty="0">
                <a:solidFill>
                  <a:schemeClr val="tx1"/>
                </a:solidFill>
              </a:rPr>
              <a:t>, Luiz Carlos, A Lei Geral de Proteção de Dados: Noções Gerais, p. 51-65, 2018, Disponível em: </a:t>
            </a:r>
            <a:r>
              <a:rPr lang="pt-BR" sz="1000" dirty="0">
                <a:solidFill>
                  <a:schemeClr val="tx1"/>
                </a:solidFill>
                <a:hlinkClick r:id="rId6"/>
              </a:rPr>
              <a:t>https://juslaboris-hml.tst.jus.br/bitstream/handle/20.500.12178/186013/2021_buchain_luiz_lgpd_nocoes.pdf?sequence=1&amp;isAllowed=y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Soares, </a:t>
            </a:r>
            <a:r>
              <a:rPr lang="pt-BR" sz="1000" dirty="0" err="1">
                <a:solidFill>
                  <a:schemeClr val="tx1"/>
                </a:solidFill>
              </a:rPr>
              <a:t>Edvan</a:t>
            </a:r>
            <a:r>
              <a:rPr lang="pt-BR" sz="1000" dirty="0">
                <a:solidFill>
                  <a:schemeClr val="tx1"/>
                </a:solidFill>
              </a:rPr>
              <a:t>; Delgado Jorge, </a:t>
            </a:r>
            <a:r>
              <a:rPr lang="pt-BR" sz="1000" dirty="0" err="1">
                <a:solidFill>
                  <a:schemeClr val="tx1"/>
                </a:solidFill>
              </a:rPr>
              <a:t>Antonio</a:t>
            </a:r>
            <a:r>
              <a:rPr lang="pt-BR" sz="1000" dirty="0">
                <a:solidFill>
                  <a:schemeClr val="tx1"/>
                </a:solidFill>
              </a:rPr>
              <a:t>; </a:t>
            </a:r>
            <a:r>
              <a:rPr lang="pt-BR" sz="1000" dirty="0" err="1">
                <a:solidFill>
                  <a:schemeClr val="tx1"/>
                </a:solidFill>
              </a:rPr>
              <a:t>Burégio</a:t>
            </a:r>
            <a:r>
              <a:rPr lang="pt-BR" sz="1000" dirty="0">
                <a:solidFill>
                  <a:schemeClr val="tx1"/>
                </a:solidFill>
              </a:rPr>
              <a:t>, </a:t>
            </a:r>
            <a:r>
              <a:rPr lang="pt-BR" sz="1000" dirty="0" err="1">
                <a:solidFill>
                  <a:schemeClr val="tx1"/>
                </a:solidFill>
              </a:rPr>
              <a:t>Vanilson</a:t>
            </a:r>
            <a:r>
              <a:rPr lang="pt-BR" sz="1000" dirty="0">
                <a:solidFill>
                  <a:schemeClr val="tx1"/>
                </a:solidFill>
              </a:rPr>
              <a:t>; Brito, </a:t>
            </a:r>
            <a:r>
              <a:rPr lang="pt-BR" sz="1000" dirty="0" err="1">
                <a:solidFill>
                  <a:schemeClr val="tx1"/>
                </a:solidFill>
              </a:rPr>
              <a:t>Kellyton</a:t>
            </a:r>
            <a:r>
              <a:rPr lang="pt-BR" sz="1000" dirty="0">
                <a:solidFill>
                  <a:schemeClr val="tx1"/>
                </a:solidFill>
              </a:rPr>
              <a:t>; França César, Sistema Web para mapeamento de dados de crimes letais no estado de Pernambuco, p. 288–294, 2016, Disponível em: </a:t>
            </a:r>
            <a:r>
              <a:rPr lang="pt-BR" sz="1000" dirty="0">
                <a:solidFill>
                  <a:schemeClr val="tx1"/>
                </a:solidFill>
                <a:hlinkClick r:id="rId7"/>
              </a:rPr>
              <a:t>https://dialnet.unirioja.es/servlet/articulo?codigo=7353517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 err="1">
                <a:solidFill>
                  <a:schemeClr val="tx1"/>
                </a:solidFill>
              </a:rPr>
              <a:t>Celidonio</a:t>
            </a:r>
            <a:r>
              <a:rPr lang="pt-BR" sz="1000" dirty="0">
                <a:solidFill>
                  <a:schemeClr val="tx1"/>
                </a:solidFill>
              </a:rPr>
              <a:t>, Tiago; Sergio Neves, Paulo; </a:t>
            </a:r>
            <a:r>
              <a:rPr lang="pt-BR" sz="1000" dirty="0" err="1">
                <a:solidFill>
                  <a:schemeClr val="tx1"/>
                </a:solidFill>
              </a:rPr>
              <a:t>Melim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Doná</a:t>
            </a:r>
            <a:r>
              <a:rPr lang="pt-BR" sz="1000" dirty="0">
                <a:solidFill>
                  <a:schemeClr val="tx1"/>
                </a:solidFill>
              </a:rPr>
              <a:t>, Claudio, Metodologia para mapeamento dos requisitos listados na LGPD (Lei Geral de Proteção de Dados do Brasil número 13.709/18) e sua adequação perante a lei em uma instituição financeira - Um estudo de caso, p. 25-31, 2020, Disponível em: </a:t>
            </a:r>
            <a:r>
              <a:rPr lang="pt-BR" sz="1000" dirty="0">
                <a:solidFill>
                  <a:schemeClr val="tx1"/>
                </a:solidFill>
                <a:hlinkClick r:id="rId8"/>
              </a:rPr>
              <a:t>https://www.brazilianjournals.com/index.php/BJB/article/view/18382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 err="1">
                <a:solidFill>
                  <a:schemeClr val="tx1"/>
                </a:solidFill>
              </a:rPr>
              <a:t>Spadaccini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deTeffé</a:t>
            </a:r>
            <a:r>
              <a:rPr lang="pt-BR" sz="1000" dirty="0">
                <a:solidFill>
                  <a:schemeClr val="tx1"/>
                </a:solidFill>
              </a:rPr>
              <a:t>, Chiara; Viola, Mario, Tratamento de dados pessoais na LGPD: estudo sobre as bases legais, p. 1-38, 2020, Disponível em: </a:t>
            </a:r>
            <a:r>
              <a:rPr lang="pt-BR" sz="1000" dirty="0">
                <a:solidFill>
                  <a:schemeClr val="tx1"/>
                </a:solidFill>
                <a:hlinkClick r:id="rId9"/>
              </a:rPr>
              <a:t>https://civilistica.emnuvens.com.br/redc/article/view/510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de Oliveira, Nairobi; Gomes, Moises; Lopes, Ronaldo; Nobre </a:t>
            </a:r>
            <a:r>
              <a:rPr lang="pt-BR" sz="1000" dirty="0" err="1">
                <a:solidFill>
                  <a:schemeClr val="tx1"/>
                </a:solidFill>
              </a:rPr>
              <a:t>Unisino</a:t>
            </a:r>
            <a:r>
              <a:rPr lang="pt-BR" sz="1000" dirty="0">
                <a:solidFill>
                  <a:schemeClr val="tx1"/>
                </a:solidFill>
              </a:rPr>
              <a:t>, Jeferson; LGPD - LEI GERAL DE PROTEÇÃO DE DADOS PESSOAIS EM TECNOLOGIA DA INFORMAÇÃO: Revisão Sistemática, p.1-14, 2019, Disponível em: </a:t>
            </a:r>
            <a:r>
              <a:rPr lang="pt-BR" sz="1000" dirty="0">
                <a:solidFill>
                  <a:schemeClr val="tx1"/>
                </a:solidFill>
                <a:hlinkClick r:id="rId10"/>
              </a:rPr>
              <a:t>https://sol.sbc.org.br/journals/index.php/reic/article/view/1704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Goldsteen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Abigail; </a:t>
            </a:r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Ezov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Gilad; </a:t>
            </a:r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Shmelkin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Ron; Moffie, Micha; Farkash, Ariel; </a:t>
            </a:r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minimization for GDPR compliance in machine learning models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p. 1-15, 2021, </a:t>
            </a:r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Disponível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/>
              </a:rPr>
              <a:t>https://link.springer.com/article/10.1007/s43681-021-00095-8</a:t>
            </a: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05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980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984</Words>
  <Application>Microsoft Office PowerPoint</Application>
  <PresentationFormat>Apresentação na tela (16:9)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Oswald</vt:lpstr>
      <vt:lpstr>Average</vt:lpstr>
      <vt:lpstr>Slate</vt:lpstr>
      <vt:lpstr>APRESENTAÇÃO DO ANTEPROJETO TCC-I   ESTUDO DE CASO PARA MÉTODOS DE APLICAÇÃO DA LEI GERAL DE PROTEÇÃO DE DADOS EM PROJETOS. </vt:lpstr>
      <vt:lpstr>Introdução</vt:lpstr>
      <vt:lpstr>Tópicos</vt:lpstr>
      <vt:lpstr>Formulação do problema</vt:lpstr>
      <vt:lpstr>Objetivos</vt:lpstr>
      <vt:lpstr>Metodologia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Magoimortal</dc:creator>
  <cp:lastModifiedBy>Juan Cardoso da Silva</cp:lastModifiedBy>
  <cp:revision>25</cp:revision>
  <dcterms:modified xsi:type="dcterms:W3CDTF">2022-06-09T15:05:25Z</dcterms:modified>
</cp:coreProperties>
</file>