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11"/>
  </p:notesMasterIdLst>
  <p:sldIdLst>
    <p:sldId id="256" r:id="rId4"/>
    <p:sldId id="1442" r:id="rId5"/>
    <p:sldId id="1443" r:id="rId6"/>
    <p:sldId id="1470" r:id="rId7"/>
    <p:sldId id="1459" r:id="rId8"/>
    <p:sldId id="1469" r:id="rId9"/>
    <p:sldId id="1425" r:id="rId10"/>
  </p:sldIdLst>
  <p:sldSz cx="9144000" cy="5143500" type="screen16x9"/>
  <p:notesSz cx="6858000" cy="9144000"/>
  <p:custDataLst>
    <p:tags r:id="rId12"/>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0" autoAdjust="0"/>
    <p:restoredTop sz="94660"/>
  </p:normalViewPr>
  <p:slideViewPr>
    <p:cSldViewPr snapToGrid="0" showGuides="1">
      <p:cViewPr varScale="1">
        <p:scale>
          <a:sx n="129" d="100"/>
          <a:sy n="129" d="100"/>
        </p:scale>
        <p:origin x="72" y="99"/>
      </p:cViewPr>
      <p:guideLst>
        <p:guide orient="horz" pos="1643"/>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uchegger" userId="7f2052fac20aabcc" providerId="LiveId" clId="{22CA322D-D8DE-4045-B2AD-67550FC1C8CF}"/>
    <pc:docChg chg="custSel addSld modSld">
      <pc:chgData name="Dominik Buchegger" userId="7f2052fac20aabcc" providerId="LiveId" clId="{22CA322D-D8DE-4045-B2AD-67550FC1C8CF}" dt="2023-03-02T19:12:03.817" v="63" actId="20577"/>
      <pc:docMkLst>
        <pc:docMk/>
      </pc:docMkLst>
      <pc:sldChg chg="modSp mod setBg">
        <pc:chgData name="Dominik Buchegger" userId="7f2052fac20aabcc" providerId="LiveId" clId="{22CA322D-D8DE-4045-B2AD-67550FC1C8CF}" dt="2023-03-02T18:52:27.970" v="60"/>
        <pc:sldMkLst>
          <pc:docMk/>
          <pc:sldMk cId="1256946820" sldId="265"/>
        </pc:sldMkLst>
        <pc:spChg chg="mod">
          <ac:chgData name="Dominik Buchegger" userId="7f2052fac20aabcc" providerId="LiveId" clId="{22CA322D-D8DE-4045-B2AD-67550FC1C8CF}" dt="2023-03-02T18:52:27.970" v="60"/>
          <ac:spMkLst>
            <pc:docMk/>
            <pc:sldMk cId="1256946820" sldId="265"/>
            <ac:spMk id="2" creationId="{6A27B082-B4EB-4A99-86FA-8D75323751F2}"/>
          </ac:spMkLst>
        </pc:spChg>
      </pc:sldChg>
      <pc:sldChg chg="modSp mod setBg">
        <pc:chgData name="Dominik Buchegger" userId="7f2052fac20aabcc" providerId="LiveId" clId="{22CA322D-D8DE-4045-B2AD-67550FC1C8CF}" dt="2023-03-02T18:52:15.827" v="57" actId="20577"/>
        <pc:sldMkLst>
          <pc:docMk/>
          <pc:sldMk cId="2038474157" sldId="266"/>
        </pc:sldMkLst>
        <pc:spChg chg="mod">
          <ac:chgData name="Dominik Buchegger" userId="7f2052fac20aabcc" providerId="LiveId" clId="{22CA322D-D8DE-4045-B2AD-67550FC1C8CF}" dt="2023-03-02T18:52:15.827" v="57" actId="20577"/>
          <ac:spMkLst>
            <pc:docMk/>
            <pc:sldMk cId="2038474157" sldId="266"/>
            <ac:spMk id="2" creationId="{D2C16DE5-16C7-46BC-9A07-F2E4099DED56}"/>
          </ac:spMkLst>
        </pc:spChg>
      </pc:sldChg>
      <pc:sldChg chg="modSp mod setBg">
        <pc:chgData name="Dominik Buchegger" userId="7f2052fac20aabcc" providerId="LiveId" clId="{22CA322D-D8DE-4045-B2AD-67550FC1C8CF}" dt="2023-03-02T18:52:24.824" v="59"/>
        <pc:sldMkLst>
          <pc:docMk/>
          <pc:sldMk cId="4097384921" sldId="269"/>
        </pc:sldMkLst>
        <pc:spChg chg="mod">
          <ac:chgData name="Dominik Buchegger" userId="7f2052fac20aabcc" providerId="LiveId" clId="{22CA322D-D8DE-4045-B2AD-67550FC1C8CF}" dt="2023-03-02T18:52:24.824" v="59"/>
          <ac:spMkLst>
            <pc:docMk/>
            <pc:sldMk cId="4097384921" sldId="269"/>
            <ac:spMk id="2" creationId="{6A27B082-B4EB-4A99-86FA-8D75323751F2}"/>
          </ac:spMkLst>
        </pc:spChg>
      </pc:sldChg>
      <pc:sldChg chg="modSp mod setBg">
        <pc:chgData name="Dominik Buchegger" userId="7f2052fac20aabcc" providerId="LiveId" clId="{22CA322D-D8DE-4045-B2AD-67550FC1C8CF}" dt="2023-03-02T18:52:21.263" v="58"/>
        <pc:sldMkLst>
          <pc:docMk/>
          <pc:sldMk cId="2154430935" sldId="270"/>
        </pc:sldMkLst>
        <pc:spChg chg="mod">
          <ac:chgData name="Dominik Buchegger" userId="7f2052fac20aabcc" providerId="LiveId" clId="{22CA322D-D8DE-4045-B2AD-67550FC1C8CF}" dt="2023-03-02T18:52:21.263" v="58"/>
          <ac:spMkLst>
            <pc:docMk/>
            <pc:sldMk cId="2154430935" sldId="270"/>
            <ac:spMk id="2" creationId="{6A27B082-B4EB-4A99-86FA-8D75323751F2}"/>
          </ac:spMkLst>
        </pc:spChg>
      </pc:sldChg>
      <pc:sldChg chg="modSp add mod">
        <pc:chgData name="Dominik Buchegger" userId="7f2052fac20aabcc" providerId="LiveId" clId="{22CA322D-D8DE-4045-B2AD-67550FC1C8CF}" dt="2023-03-02T19:12:03.817" v="63" actId="20577"/>
        <pc:sldMkLst>
          <pc:docMk/>
          <pc:sldMk cId="3108777804" sldId="1465"/>
        </pc:sldMkLst>
        <pc:spChg chg="mod">
          <ac:chgData name="Dominik Buchegger" userId="7f2052fac20aabcc" providerId="LiveId" clId="{22CA322D-D8DE-4045-B2AD-67550FC1C8CF}" dt="2023-03-02T19:12:03.817" v="63" actId="20577"/>
          <ac:spMkLst>
            <pc:docMk/>
            <pc:sldMk cId="3108777804" sldId="1465"/>
            <ac:spMk id="2" creationId="{C36256A2-67B2-CA01-7417-6A9C17C6B307}"/>
          </ac:spMkLst>
        </pc:spChg>
      </pc:sldChg>
      <pc:sldChg chg="modSp mod">
        <pc:chgData name="Dominik Buchegger" userId="7f2052fac20aabcc" providerId="LiveId" clId="{22CA322D-D8DE-4045-B2AD-67550FC1C8CF}" dt="2023-02-27T10:24:58.895" v="23" actId="20577"/>
        <pc:sldMkLst>
          <pc:docMk/>
          <pc:sldMk cId="2305334289" sldId="1467"/>
        </pc:sldMkLst>
        <pc:spChg chg="mod">
          <ac:chgData name="Dominik Buchegger" userId="7f2052fac20aabcc" providerId="LiveId" clId="{22CA322D-D8DE-4045-B2AD-67550FC1C8CF}" dt="2023-02-27T10:24:58.895" v="23" actId="20577"/>
          <ac:spMkLst>
            <pc:docMk/>
            <pc:sldMk cId="2305334289" sldId="1467"/>
            <ac:spMk id="8" creationId="{2F08026C-5BB3-D151-B4A9-0621CFB67E29}"/>
          </ac:spMkLst>
        </pc:spChg>
      </pc:sldChg>
    </pc:docChg>
  </pc:docChgLst>
  <pc:docChgLst>
    <pc:chgData name="Dominik Buchegger" userId="7f2052fac20aabcc" providerId="LiveId" clId="{AA7B0185-8499-4FC7-B7EA-72D8A5A327B7}"/>
    <pc:docChg chg="modSld">
      <pc:chgData name="Dominik Buchegger" userId="7f2052fac20aabcc" providerId="LiveId" clId="{AA7B0185-8499-4FC7-B7EA-72D8A5A327B7}" dt="2023-10-13T13:32:37.118" v="24" actId="20577"/>
      <pc:docMkLst>
        <pc:docMk/>
      </pc:docMkLst>
      <pc:sldChg chg="modSp mod">
        <pc:chgData name="Dominik Buchegger" userId="7f2052fac20aabcc" providerId="LiveId" clId="{AA7B0185-8499-4FC7-B7EA-72D8A5A327B7}" dt="2023-10-13T13:32:37.118" v="24" actId="20577"/>
        <pc:sldMkLst>
          <pc:docMk/>
          <pc:sldMk cId="682445171" sldId="1470"/>
        </pc:sldMkLst>
        <pc:spChg chg="mod">
          <ac:chgData name="Dominik Buchegger" userId="7f2052fac20aabcc" providerId="LiveId" clId="{AA7B0185-8499-4FC7-B7EA-72D8A5A327B7}" dt="2023-10-13T13:32:37.118" v="24" actId="20577"/>
          <ac:spMkLst>
            <pc:docMk/>
            <pc:sldMk cId="682445171" sldId="1470"/>
            <ac:spMk id="7" creationId="{F36A6D9E-506E-1E8C-8F6A-FE203F40E9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13.10.2023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281C78C-DF60-43AA-9025-896AF7F51202}" type="slidenum">
              <a:rPr lang="de-DE" smtClean="0"/>
              <a:pPr/>
              <a:t>2</a:t>
            </a:fld>
            <a:endParaRPr lang="de-DE"/>
          </a:p>
        </p:txBody>
      </p:sp>
    </p:spTree>
    <p:extLst>
      <p:ext uri="{BB962C8B-B14F-4D97-AF65-F5344CB8AC3E}">
        <p14:creationId xmlns:p14="http://schemas.microsoft.com/office/powerpoint/2010/main" val="307113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3</a:t>
            </a:fld>
            <a:endParaRPr lang="de-CH"/>
          </a:p>
        </p:txBody>
      </p:sp>
    </p:spTree>
    <p:extLst>
      <p:ext uri="{BB962C8B-B14F-4D97-AF65-F5344CB8AC3E}">
        <p14:creationId xmlns:p14="http://schemas.microsoft.com/office/powerpoint/2010/main" val="364138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4</a:t>
            </a:fld>
            <a:endParaRPr lang="de-CH"/>
          </a:p>
        </p:txBody>
      </p:sp>
    </p:spTree>
    <p:extLst>
      <p:ext uri="{BB962C8B-B14F-4D97-AF65-F5344CB8AC3E}">
        <p14:creationId xmlns:p14="http://schemas.microsoft.com/office/powerpoint/2010/main" val="28783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dirty="0">
                <a:solidFill>
                  <a:schemeClr val="bg2"/>
                </a:solidFill>
              </a:rPr>
              <a:t>From </a:t>
            </a:r>
            <a:r>
              <a:rPr lang="en-GB" sz="1000" dirty="0" err="1">
                <a:solidFill>
                  <a:schemeClr val="bg2"/>
                </a:solidFill>
              </a:rPr>
              <a:t>insight</a:t>
            </a:r>
            <a:r>
              <a:rPr lang="en-GB" sz="1000" dirty="0">
                <a:solidFill>
                  <a:schemeClr val="bg2"/>
                </a:solidFill>
              </a:rPr>
              <a:t> </a:t>
            </a:r>
            <a:r>
              <a:rPr lang="en-GB" sz="1000" dirty="0" err="1">
                <a:solidFill>
                  <a:schemeClr val="bg2"/>
                </a:solidFill>
              </a:rPr>
              <a:t>to</a:t>
            </a:r>
            <a:r>
              <a:rPr lang="en-GB" sz="1000" dirty="0">
                <a:solidFill>
                  <a:schemeClr val="bg2"/>
                </a:solidFill>
              </a:rPr>
              <a:t> </a:t>
            </a:r>
            <a:r>
              <a:rPr lang="en-GB" sz="1000" dirty="0" err="1">
                <a:solidFill>
                  <a:schemeClr val="bg2"/>
                </a:solidFill>
              </a:rPr>
              <a:t>impact</a:t>
            </a:r>
            <a:r>
              <a:rPr lang="en-GB" sz="1000" dirty="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dirty="0"/>
              <a:t>Mastertitelformat bearbeiten</a:t>
            </a:r>
            <a:endParaRPr lang="en-GB" dirty="0"/>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dirty="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Oktober 23</a:t>
            </a:fld>
            <a:endParaRPr lang="de-DE" dirty="0"/>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dirty="0"/>
              <a:t>Mastertitelformat bearbeiten</a:t>
            </a:r>
            <a:endParaRPr lang="en-GB" dirty="0"/>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Oktober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Oktober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Oktober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Oktober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Oktober 23</a:t>
            </a:fld>
            <a:endParaRPr lang="de-DE" dirty="0"/>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Oktober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Oktober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Oktober 23</a:t>
            </a:fld>
            <a:endParaRPr lang="de-DE" dirty="0"/>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Oktober 23</a:t>
            </a:fld>
            <a:endParaRPr lang="de-DE" dirty="0"/>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dirty="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dirty="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Oktober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Oktober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dirty="0"/>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dirty="0">
                <a:solidFill>
                  <a:schemeClr val="tx1"/>
                </a:solidFill>
              </a:rPr>
              <a:t>University of St.Gallen
School of Computer Science (SCS-HSG)</a:t>
            </a:r>
          </a:p>
          <a:p>
            <a:pPr algn="l">
              <a:lnSpc>
                <a:spcPts val="1200"/>
              </a:lnSpc>
            </a:pPr>
            <a:r>
              <a:rPr lang="en-GB" sz="1000" dirty="0" err="1">
                <a:solidFill>
                  <a:schemeClr val="tx1"/>
                </a:solidFill>
              </a:rPr>
              <a:t>Torstrasse</a:t>
            </a:r>
            <a:r>
              <a:rPr lang="en-GB" sz="1000" dirty="0">
                <a:solidFill>
                  <a:schemeClr val="tx1"/>
                </a:solidFill>
              </a:rPr>
              <a:t> 25</a:t>
            </a:r>
          </a:p>
          <a:p>
            <a:pPr algn="l">
              <a:lnSpc>
                <a:spcPts val="1200"/>
              </a:lnSpc>
            </a:pPr>
            <a:r>
              <a:rPr lang="en-GB" sz="1000" dirty="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dirty="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dirty="0"/>
              <a:t>(Click </a:t>
            </a:r>
            <a:r>
              <a:rPr lang="de-DE" dirty="0" err="1"/>
              <a:t>to</a:t>
            </a:r>
            <a:r>
              <a:rPr lang="de-DE" dirty="0"/>
              <a:t> </a:t>
            </a:r>
            <a:r>
              <a:rPr lang="de-DE" dirty="0" err="1"/>
              <a:t>add</a:t>
            </a:r>
            <a:r>
              <a:rPr lang="de-DE" dirty="0"/>
              <a:t> a </a:t>
            </a:r>
            <a:r>
              <a:rPr lang="de-DE" dirty="0" err="1"/>
              <a:t>picture</a:t>
            </a:r>
            <a:r>
              <a:rPr lang="de-DE" dirty="0"/>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dirty="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ABC-0AB0-4C2B-A1BB-AF295E8AB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23DC9-82A8-46C5-B16A-F078EE7EB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173C5-F71A-478A-A93B-7105D66FF553}"/>
              </a:ext>
            </a:extLst>
          </p:cNvPr>
          <p:cNvSpPr>
            <a:spLocks noGrp="1"/>
          </p:cNvSpPr>
          <p:nvPr>
            <p:ph type="dt" sz="half" idx="10"/>
          </p:nvPr>
        </p:nvSpPr>
        <p:spPr/>
        <p:txBody>
          <a:bodyPr/>
          <a:lstStyle/>
          <a:p>
            <a:fld id="{A13E6C7B-4268-4C4E-8782-B736244EDCB2}" type="datetime1">
              <a:rPr lang="en-US" smtClean="0"/>
              <a:t>10/13/2023</a:t>
            </a:fld>
            <a:endParaRPr lang="en-US"/>
          </a:p>
        </p:txBody>
      </p:sp>
      <p:sp>
        <p:nvSpPr>
          <p:cNvPr id="5" name="Footer Placeholder 4">
            <a:extLst>
              <a:ext uri="{FF2B5EF4-FFF2-40B4-BE49-F238E27FC236}">
                <a16:creationId xmlns:a16="http://schemas.microsoft.com/office/drawing/2014/main" id="{1511139C-42C7-4F65-8564-C54AE6E5F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720DF-61A1-4AD8-9C2C-C3396A8E0FF3}"/>
              </a:ext>
            </a:extLst>
          </p:cNvPr>
          <p:cNvSpPr>
            <a:spLocks noGrp="1"/>
          </p:cNvSpPr>
          <p:nvPr>
            <p:ph type="sldNum" sz="quarter" idx="12"/>
          </p:nvPr>
        </p:nvSpPr>
        <p:spPr/>
        <p:txBody>
          <a:bodyPr/>
          <a:lstStyle/>
          <a:p>
            <a:fld id="{E5FDA4BF-9F52-4648-A04F-CE46871DE89F}" type="slidenum">
              <a:rPr lang="en-US" smtClean="0"/>
              <a:t>‹#›</a:t>
            </a:fld>
            <a:endParaRPr lang="en-US"/>
          </a:p>
        </p:txBody>
      </p:sp>
    </p:spTree>
    <p:extLst>
      <p:ext uri="{BB962C8B-B14F-4D97-AF65-F5344CB8AC3E}">
        <p14:creationId xmlns:p14="http://schemas.microsoft.com/office/powerpoint/2010/main" val="20763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dirty="0"/>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dirty="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Oktober 23</a:t>
            </a:fld>
            <a:endParaRPr lang="de-DE" dirty="0"/>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dirty="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dirty="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dirty="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Oktober 23</a:t>
            </a:fld>
            <a:endParaRPr lang="de-DE" dirty="0"/>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Oktober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Oktober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dirty="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dirty="0"/>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dirty="0"/>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Vierte Ebene</a:t>
            </a:r>
          </a:p>
          <a:p>
            <a:pPr lvl="4"/>
            <a:r>
              <a:rPr lang="de-DE" dirty="0"/>
              <a:t>Fünfte Ebene</a:t>
            </a:r>
            <a:endParaRPr lang="en-GB" dirty="0"/>
          </a:p>
          <a:p>
            <a:pPr lvl="4"/>
            <a:endParaRPr lang="en-US" noProof="0" dirty="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dirty="0"/>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4"/>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Oktober 23</a:t>
            </a:fld>
            <a:endParaRPr lang="de-DE" dirty="0"/>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 id="2147483707" r:id="rId32"/>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streamlit.io/"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295709"/>
            <a:ext cx="8132898" cy="1872337"/>
          </a:xfrm>
        </p:spPr>
        <p:txBody>
          <a:bodyPr/>
          <a:lstStyle/>
          <a:p>
            <a:r>
              <a:rPr lang="en-US" sz="4000" dirty="0"/>
              <a:t>Fundamentals and Methods of Computer Science</a:t>
            </a:r>
            <a:endParaRPr lang="en-GB" b="1"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err="1"/>
              <a:t>Exercise</a:t>
            </a:r>
            <a:r>
              <a:rPr lang="de-DE"/>
              <a:t> Admin</a:t>
            </a:r>
            <a:endParaRPr lang="de-DE" dirty="0"/>
          </a:p>
          <a:p>
            <a:endParaRPr lang="de-DE" dirty="0"/>
          </a:p>
          <a:p>
            <a:r>
              <a:rPr lang="de-DE" dirty="0"/>
              <a:t>Dominik Buchegger</a:t>
            </a:r>
          </a:p>
        </p:txBody>
      </p:sp>
    </p:spTree>
    <p:extLst>
      <p:ext uri="{BB962C8B-B14F-4D97-AF65-F5344CB8AC3E}">
        <p14:creationId xmlns:p14="http://schemas.microsoft.com/office/powerpoint/2010/main" val="37724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0ED5CBF-780F-41BA-A07C-57B685956F5E}"/>
              </a:ext>
            </a:extLst>
          </p:cNvPr>
          <p:cNvSpPr>
            <a:spLocks noGrp="1"/>
          </p:cNvSpPr>
          <p:nvPr>
            <p:ph type="title"/>
          </p:nvPr>
        </p:nvSpPr>
        <p:spPr>
          <a:xfrm>
            <a:off x="358775" y="439172"/>
            <a:ext cx="8426450" cy="609662"/>
          </a:xfrm>
        </p:spPr>
        <p:txBody>
          <a:bodyPr/>
          <a:lstStyle/>
          <a:p>
            <a:r>
              <a:rPr lang="de-DE" dirty="0"/>
              <a:t>Intro</a:t>
            </a:r>
          </a:p>
        </p:txBody>
      </p:sp>
      <p:sp>
        <p:nvSpPr>
          <p:cNvPr id="11" name="Inhaltsplatzhalter 10">
            <a:extLst>
              <a:ext uri="{FF2B5EF4-FFF2-40B4-BE49-F238E27FC236}">
                <a16:creationId xmlns:a16="http://schemas.microsoft.com/office/drawing/2014/main" id="{A0D06EFB-AAAE-FFBA-A6F2-5C9884DF7778}"/>
              </a:ext>
            </a:extLst>
          </p:cNvPr>
          <p:cNvSpPr>
            <a:spLocks noGrp="1"/>
          </p:cNvSpPr>
          <p:nvPr>
            <p:ph idx="1"/>
          </p:nvPr>
        </p:nvSpPr>
        <p:spPr>
          <a:xfrm>
            <a:off x="3158027" y="1276350"/>
            <a:ext cx="5627197" cy="3203575"/>
          </a:xfrm>
        </p:spPr>
        <p:txBody>
          <a:bodyPr/>
          <a:lstStyle/>
          <a:p>
            <a:pPr marL="285750" indent="-285750">
              <a:buFont typeface="Symbol" panose="05050102010706020507" pitchFamily="18" charset="2"/>
              <a:buChar char="-"/>
            </a:pPr>
            <a:r>
              <a:rPr lang="en-US" dirty="0"/>
              <a:t>Dominik Buchegger, 25</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 have a B.A. HSG in Law &amp; Economics…</a:t>
            </a:r>
            <a:br>
              <a:rPr lang="en-US" dirty="0"/>
            </a:br>
            <a:r>
              <a:rPr lang="en-US" dirty="0"/>
              <a:t>…but didn’t enjoy the Law part that much.</a:t>
            </a:r>
          </a:p>
          <a:p>
            <a:pPr marL="285750" indent="-285750">
              <a:buFont typeface="Symbol" panose="05050102010706020507" pitchFamily="18" charset="2"/>
              <a:buChar char="-"/>
            </a:pPr>
            <a:r>
              <a:rPr lang="en-US" dirty="0"/>
              <a:t>Therefore, I did a B.A. HSG in Business Administration…</a:t>
            </a:r>
            <a:br>
              <a:rPr lang="en-US" dirty="0"/>
            </a:br>
            <a:r>
              <a:rPr lang="en-US" dirty="0"/>
              <a:t>…and realized I don’t want to do a business master.</a:t>
            </a:r>
          </a:p>
          <a:p>
            <a:pPr marL="285750" indent="-285750">
              <a:buFont typeface="Symbol" panose="05050102010706020507" pitchFamily="18" charset="2"/>
              <a:buChar char="-"/>
            </a:pPr>
            <a:r>
              <a:rPr lang="en-US" dirty="0"/>
              <a:t>Currently, I am studying Banking and Finance while also pursuing courses for the MSc Statistics at ETH.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sym typeface="Wingdings" panose="05000000000000000000" pitchFamily="2" charset="2"/>
              </a:rPr>
              <a:t>I enjoy academia &amp; teaching (possibly doing a doctorate)</a:t>
            </a:r>
            <a:endParaRPr lang="en-US" dirty="0"/>
          </a:p>
          <a:p>
            <a:pPr marL="285750" indent="-285750">
              <a:buFont typeface="Symbol" panose="05050102010706020507" pitchFamily="18" charset="2"/>
              <a:buChar char="-"/>
            </a:pPr>
            <a:r>
              <a:rPr lang="en-US" dirty="0"/>
              <a:t>6</a:t>
            </a:r>
            <a:r>
              <a:rPr lang="en-US" baseline="30000" dirty="0"/>
              <a:t>th</a:t>
            </a:r>
            <a:r>
              <a:rPr lang="en-US" dirty="0"/>
              <a:t> time tutoring for this course</a:t>
            </a:r>
          </a:p>
          <a:p>
            <a:pPr marL="0" indent="0"/>
            <a:endParaRPr lang="en-US" dirty="0"/>
          </a:p>
          <a:p>
            <a:pPr marL="285750" indent="-285750">
              <a:buFont typeface="Symbol" panose="05050102010706020507" pitchFamily="18" charset="2"/>
              <a:buChar char="-"/>
            </a:pPr>
            <a:r>
              <a:rPr lang="en-US" dirty="0"/>
              <a:t>And if you are scared by now from the overwhelming course content:</a:t>
            </a:r>
            <a:br>
              <a:rPr lang="en-US" dirty="0"/>
            </a:br>
            <a:r>
              <a:rPr lang="en-US" b="1" dirty="0"/>
              <a:t>I learned programming 3 years ago in this exact course.</a:t>
            </a:r>
          </a:p>
        </p:txBody>
      </p:sp>
      <p:sp>
        <p:nvSpPr>
          <p:cNvPr id="3" name="Foliennummernplatzhalter 2">
            <a:extLst>
              <a:ext uri="{FF2B5EF4-FFF2-40B4-BE49-F238E27FC236}">
                <a16:creationId xmlns:a16="http://schemas.microsoft.com/office/drawing/2014/main" id="{5F6D452D-436E-40D8-BC98-23E5E5AA032D}"/>
              </a:ext>
            </a:extLst>
          </p:cNvPr>
          <p:cNvSpPr>
            <a:spLocks noGrp="1"/>
          </p:cNvSpPr>
          <p:nvPr>
            <p:ph type="sldNum" sz="quarter" idx="12"/>
          </p:nvPr>
        </p:nvSpPr>
        <p:spPr/>
        <p:txBody>
          <a:bodyPr/>
          <a:lstStyle/>
          <a:p>
            <a:fld id="{7D77B3A3-157C-467D-BC92-7A7CB5728D67}" type="slidenum">
              <a:rPr lang="de-DE" smtClean="0"/>
              <a:pPr/>
              <a:t>2</a:t>
            </a:fld>
            <a:endParaRPr lang="de-DE"/>
          </a:p>
        </p:txBody>
      </p:sp>
      <p:sp>
        <p:nvSpPr>
          <p:cNvPr id="8" name="Textplatzhalter 7">
            <a:extLst>
              <a:ext uri="{FF2B5EF4-FFF2-40B4-BE49-F238E27FC236}">
                <a16:creationId xmlns:a16="http://schemas.microsoft.com/office/drawing/2014/main" id="{05F549C4-9E03-0047-B808-D1BD123A10D6}"/>
              </a:ext>
            </a:extLst>
          </p:cNvPr>
          <p:cNvSpPr>
            <a:spLocks noGrp="1"/>
          </p:cNvSpPr>
          <p:nvPr>
            <p:ph type="body" sz="quarter" idx="10"/>
          </p:nvPr>
        </p:nvSpPr>
        <p:spPr/>
        <p:txBody>
          <a:bodyPr/>
          <a:lstStyle/>
          <a:p>
            <a:r>
              <a:rPr lang="en-US" dirty="0"/>
              <a:t>Who am I?</a:t>
            </a:r>
          </a:p>
        </p:txBody>
      </p:sp>
      <p:pic>
        <p:nvPicPr>
          <p:cNvPr id="4" name="Picture 3" descr="A person wearing glasses and a suit&#10;&#10;Description automatically generated with medium confidence">
            <a:extLst>
              <a:ext uri="{FF2B5EF4-FFF2-40B4-BE49-F238E27FC236}">
                <a16:creationId xmlns:a16="http://schemas.microsoft.com/office/drawing/2014/main" id="{B5CE0E72-7540-B95A-EFF7-711992A8F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97" y="1276350"/>
            <a:ext cx="1717939" cy="1647201"/>
          </a:xfrm>
          <a:prstGeom prst="rect">
            <a:avLst/>
          </a:prstGeom>
        </p:spPr>
      </p:pic>
    </p:spTree>
    <p:extLst>
      <p:ext uri="{BB962C8B-B14F-4D97-AF65-F5344CB8AC3E}">
        <p14:creationId xmlns:p14="http://schemas.microsoft.com/office/powerpoint/2010/main" val="8421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The CS Exercises</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3</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r>
              <a:rPr lang="en-US" dirty="0"/>
              <a:t>Where are we?</a:t>
            </a:r>
          </a:p>
        </p:txBody>
      </p:sp>
      <p:pic>
        <p:nvPicPr>
          <p:cNvPr id="4" name="Picture 3">
            <a:extLst>
              <a:ext uri="{FF2B5EF4-FFF2-40B4-BE49-F238E27FC236}">
                <a16:creationId xmlns:a16="http://schemas.microsoft.com/office/drawing/2014/main" id="{CF1D6110-2103-DEC9-E7A0-232B03108BD5}"/>
              </a:ext>
            </a:extLst>
          </p:cNvPr>
          <p:cNvPicPr>
            <a:picLocks noChangeAspect="1"/>
          </p:cNvPicPr>
          <p:nvPr/>
        </p:nvPicPr>
        <p:blipFill>
          <a:blip r:embed="rId3"/>
          <a:stretch>
            <a:fillRect/>
          </a:stretch>
        </p:blipFill>
        <p:spPr>
          <a:xfrm>
            <a:off x="358775" y="956487"/>
            <a:ext cx="8425656" cy="3443252"/>
          </a:xfrm>
          <a:prstGeom prst="rect">
            <a:avLst/>
          </a:prstGeom>
        </p:spPr>
      </p:pic>
      <p:sp>
        <p:nvSpPr>
          <p:cNvPr id="5" name="Sprechblase: oval 7">
            <a:extLst>
              <a:ext uri="{FF2B5EF4-FFF2-40B4-BE49-F238E27FC236}">
                <a16:creationId xmlns:a16="http://schemas.microsoft.com/office/drawing/2014/main" id="{85E8B098-CACA-1A3E-E496-D58D80478243}"/>
              </a:ext>
            </a:extLst>
          </p:cNvPr>
          <p:cNvSpPr/>
          <p:nvPr/>
        </p:nvSpPr>
        <p:spPr>
          <a:xfrm>
            <a:off x="4787411" y="476980"/>
            <a:ext cx="1647366" cy="378764"/>
          </a:xfrm>
          <a:prstGeom prst="wedgeEllipseCallout">
            <a:avLst>
              <a:gd name="adj1" fmla="val -90064"/>
              <a:gd name="adj2" fmla="val 363342"/>
            </a:avLst>
          </a:prstGeom>
          <a:solidFill>
            <a:srgbClr val="EB6969"/>
          </a:solidFill>
          <a:ln w="12700"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are here.</a:t>
            </a:r>
          </a:p>
        </p:txBody>
      </p:sp>
      <p:sp>
        <p:nvSpPr>
          <p:cNvPr id="7" name="Rectangle 6">
            <a:extLst>
              <a:ext uri="{FF2B5EF4-FFF2-40B4-BE49-F238E27FC236}">
                <a16:creationId xmlns:a16="http://schemas.microsoft.com/office/drawing/2014/main" id="{204B8EAA-5C64-0887-06A4-1160C8BC387C}"/>
              </a:ext>
            </a:extLst>
          </p:cNvPr>
          <p:cNvSpPr/>
          <p:nvPr/>
        </p:nvSpPr>
        <p:spPr>
          <a:xfrm>
            <a:off x="5360531" y="3176337"/>
            <a:ext cx="1028612" cy="547270"/>
          </a:xfrm>
          <a:prstGeom prst="rect">
            <a:avLst/>
          </a:prstGeom>
          <a:solidFill>
            <a:srgbClr val="EB6969"/>
          </a:solidFill>
          <a:ln>
            <a:solidFill>
              <a:srgbClr val="EB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a:solidFill>
                  <a:schemeClr val="tx1"/>
                </a:solidFill>
              </a:rPr>
              <a:t>Virtual Office Hour (15-16)</a:t>
            </a:r>
          </a:p>
          <a:p>
            <a:pPr algn="ctr"/>
            <a:r>
              <a:rPr lang="de-CH" sz="1000" b="1" dirty="0">
                <a:solidFill>
                  <a:schemeClr val="tx1"/>
                </a:solidFill>
              </a:rPr>
              <a:t>[</a:t>
            </a:r>
            <a:r>
              <a:rPr lang="de-CH" sz="1000" b="1" dirty="0" err="1">
                <a:solidFill>
                  <a:schemeClr val="tx1"/>
                </a:solidFill>
              </a:rPr>
              <a:t>Exceptions</a:t>
            </a:r>
            <a:r>
              <a:rPr lang="de-CH" sz="1000" b="1" dirty="0">
                <a:solidFill>
                  <a:schemeClr val="tx1"/>
                </a:solidFill>
              </a:rPr>
              <a:t>]</a:t>
            </a:r>
            <a:endParaRPr lang="en-GB" sz="1000" b="1" dirty="0">
              <a:solidFill>
                <a:schemeClr val="tx1"/>
              </a:solidFill>
            </a:endParaRPr>
          </a:p>
        </p:txBody>
      </p:sp>
    </p:spTree>
    <p:extLst>
      <p:ext uri="{BB962C8B-B14F-4D97-AF65-F5344CB8AC3E}">
        <p14:creationId xmlns:p14="http://schemas.microsoft.com/office/powerpoint/2010/main" val="91678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What is graded?</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4</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endParaRPr lang="en-US" dirty="0"/>
          </a:p>
        </p:txBody>
      </p:sp>
      <p:sp>
        <p:nvSpPr>
          <p:cNvPr id="7" name="TextBox 6">
            <a:extLst>
              <a:ext uri="{FF2B5EF4-FFF2-40B4-BE49-F238E27FC236}">
                <a16:creationId xmlns:a16="http://schemas.microsoft.com/office/drawing/2014/main" id="{F36A6D9E-506E-1E8C-8F6A-FE203F40E9FD}"/>
              </a:ext>
            </a:extLst>
          </p:cNvPr>
          <p:cNvSpPr txBox="1"/>
          <p:nvPr/>
        </p:nvSpPr>
        <p:spPr>
          <a:xfrm>
            <a:off x="273950" y="777747"/>
            <a:ext cx="8596100" cy="3662541"/>
          </a:xfrm>
          <a:prstGeom prst="rect">
            <a:avLst/>
          </a:prstGeom>
          <a:noFill/>
        </p:spPr>
        <p:txBody>
          <a:bodyPr wrap="square">
            <a:spAutoFit/>
          </a:bodyPr>
          <a:lstStyle/>
          <a:p>
            <a:pPr algn="l" rtl="0" fontAlgn="base"/>
            <a:r>
              <a:rPr lang="en-US" sz="1400" b="1" i="0" u="none" strike="noStrike" dirty="0">
                <a:solidFill>
                  <a:srgbClr val="000000"/>
                </a:solidFill>
                <a:effectLst/>
                <a:latin typeface="Gill Sans Nova" panose="020B0602020104020203" pitchFamily="34" charset="0"/>
              </a:rPr>
              <a:t>Weekly Quizzes</a:t>
            </a:r>
            <a:r>
              <a:rPr lang="en-US" sz="1400" i="0" u="none" strike="noStrike" dirty="0">
                <a:solidFill>
                  <a:srgbClr val="000000"/>
                </a:solidFill>
                <a:effectLst/>
                <a:latin typeface="Gill Sans Nova" panose="020B0602020104020203" pitchFamily="34" charset="0"/>
              </a:rPr>
              <a:t> </a:t>
            </a:r>
            <a:r>
              <a:rPr lang="en-US" sz="1400" dirty="0">
                <a:solidFill>
                  <a:srgbClr val="000000"/>
                </a:solidFill>
                <a:latin typeface="Gill Sans Nova" panose="020B0602020104020203" pitchFamily="34" charset="0"/>
              </a:rPr>
              <a:t>on Canvas (main course page)</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To be taken after working on the respective assignment</a:t>
            </a:r>
            <a:endParaRPr lang="en-US" sz="1400"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Graded Quizzes (2-5); </a:t>
            </a:r>
            <a:r>
              <a:rPr lang="en-US" sz="1400" b="0" i="0" u="none" strike="noStrike" dirty="0">
                <a:solidFill>
                  <a:srgbClr val="000000"/>
                </a:solidFill>
                <a:effectLst/>
                <a:latin typeface="Gill Sans Nova" panose="020B0602020104020203" pitchFamily="34" charset="0"/>
              </a:rPr>
              <a:t>“pass” (&gt;= 50%) or “fail” (&lt;50%)</a:t>
            </a:r>
            <a:r>
              <a:rPr lang="en-US" sz="1400" u="none" strike="noStrike" dirty="0">
                <a:solidFill>
                  <a:srgbClr val="000000"/>
                </a:solidFill>
                <a:latin typeface="Gill Sans Nova" panose="020B0602020104020203" pitchFamily="34" charset="0"/>
              </a:rPr>
              <a:t> </a:t>
            </a:r>
            <a:r>
              <a:rPr lang="en-US" sz="1400" b="1" dirty="0">
                <a:solidFill>
                  <a:srgbClr val="000000"/>
                </a:solidFill>
                <a:latin typeface="Gill Sans Nova" panose="020B0602020104020203" pitchFamily="34" charset="0"/>
              </a:rPr>
              <a:t>[</a:t>
            </a:r>
            <a:r>
              <a:rPr lang="en-US" sz="1400" b="1" dirty="0">
                <a:solidFill>
                  <a:srgbClr val="00B050"/>
                </a:solidFill>
                <a:latin typeface="Gill Sans Nova" panose="020B0602020104020203" pitchFamily="34" charset="0"/>
              </a:rPr>
              <a:t>10%</a:t>
            </a:r>
            <a:r>
              <a:rPr lang="en-US" sz="1400" b="1" dirty="0">
                <a:solidFill>
                  <a:srgbClr val="000000"/>
                </a:solidFill>
                <a:latin typeface="Gill Sans Nova" panose="020B0602020104020203" pitchFamily="34" charset="0"/>
              </a:rPr>
              <a:t>] </a:t>
            </a:r>
            <a:r>
              <a:rPr lang="en-US" sz="1400" b="1" i="0" u="none" strike="noStrike" dirty="0">
                <a:solidFill>
                  <a:srgbClr val="000000"/>
                </a:solidFill>
                <a:effectLst/>
                <a:latin typeface="Gill Sans Nova" panose="020B0602020104020203" pitchFamily="34" charset="0"/>
              </a:rPr>
              <a:t>– </a:t>
            </a:r>
            <a:r>
              <a:rPr lang="en-US" sz="1400" b="1" i="0" u="none" strike="noStrike" dirty="0">
                <a:solidFill>
                  <a:srgbClr val="FF0000"/>
                </a:solidFill>
                <a:effectLst/>
                <a:latin typeface="Gill Sans Nova" panose="020B0602020104020203" pitchFamily="34" charset="0"/>
              </a:rPr>
              <a:t>attention: </a:t>
            </a:r>
            <a:r>
              <a:rPr lang="en-US" sz="1400" i="0" u="none" strike="noStrike" dirty="0">
                <a:solidFill>
                  <a:srgbClr val="FF0000"/>
                </a:solidFill>
                <a:effectLst/>
                <a:latin typeface="Gill Sans Nova" panose="020B0602020104020203" pitchFamily="34" charset="0"/>
              </a:rPr>
              <a:t>official examination part</a:t>
            </a:r>
            <a:endParaRPr lang="en-US" sz="1400" b="1" dirty="0">
              <a:solidFill>
                <a:srgbClr val="000000"/>
              </a:solidFill>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Ungraded Quizzes (1, 6-11)</a:t>
            </a:r>
          </a:p>
          <a:p>
            <a:pPr fontAlgn="base"/>
            <a:endParaRPr lang="en-US" sz="400" i="0" u="none" strike="noStrike" dirty="0">
              <a:solidFill>
                <a:srgbClr val="000000"/>
              </a:solidFill>
              <a:effectLst/>
              <a:latin typeface="Gill Sans Nova" panose="020B0602020104020203" pitchFamily="34" charset="0"/>
            </a:endParaRPr>
          </a:p>
          <a:p>
            <a:pPr algn="l" rtl="0" fontAlgn="base"/>
            <a:r>
              <a:rPr lang="en-US" sz="1400" b="1" i="0" u="none" strike="noStrike" dirty="0">
                <a:solidFill>
                  <a:srgbClr val="000000"/>
                </a:solidFill>
                <a:effectLst/>
                <a:latin typeface="Gill Sans Nova" panose="020B0602020104020203" pitchFamily="34" charset="0"/>
              </a:rPr>
              <a:t>Project group </a:t>
            </a:r>
            <a:r>
              <a:rPr lang="en-US" sz="1400" i="0" u="none" strike="noStrike" dirty="0">
                <a:solidFill>
                  <a:srgbClr val="000000"/>
                </a:solidFill>
                <a:effectLst/>
                <a:latin typeface="Gill Sans Nova" panose="020B0602020104020203" pitchFamily="34" charset="0"/>
              </a:rPr>
              <a:t>(size to be determined)</a:t>
            </a:r>
            <a:r>
              <a:rPr lang="en-US" sz="1400" b="1" i="0" u="none" strike="noStrike" dirty="0">
                <a:solidFill>
                  <a:srgbClr val="000000"/>
                </a:solidFill>
                <a:effectLst/>
                <a:latin typeface="Gill Sans Nova" panose="020B0602020104020203" pitchFamily="34" charset="0"/>
              </a:rPr>
              <a:t> work [</a:t>
            </a:r>
            <a:r>
              <a:rPr lang="en-US" sz="1400" b="1" i="0" u="none" strike="noStrike" dirty="0">
                <a:solidFill>
                  <a:srgbClr val="00B050"/>
                </a:solidFill>
                <a:effectLst/>
                <a:latin typeface="Gill Sans Nova" panose="020B0602020104020203" pitchFamily="34" charset="0"/>
              </a:rPr>
              <a:t>10%</a:t>
            </a:r>
            <a:r>
              <a:rPr lang="en-US" sz="1400" b="1" i="0" u="none" strike="noStrike" dirty="0">
                <a:solidFill>
                  <a:srgbClr val="000000"/>
                </a:solidFill>
                <a:effectLst/>
                <a:latin typeface="Gill Sans Nova" panose="020B0602020104020203" pitchFamily="34" charset="0"/>
              </a:rPr>
              <a:t>] – </a:t>
            </a:r>
            <a:r>
              <a:rPr lang="en-US" sz="1400" b="1" i="0" u="none" strike="noStrike" dirty="0">
                <a:solidFill>
                  <a:srgbClr val="FF0000"/>
                </a:solidFill>
                <a:effectLst/>
                <a:latin typeface="Gill Sans Nova" panose="020B0602020104020203" pitchFamily="34" charset="0"/>
              </a:rPr>
              <a:t>attention: </a:t>
            </a:r>
            <a:r>
              <a:rPr lang="en-US" sz="1400" i="0" u="none" strike="noStrike" dirty="0">
                <a:solidFill>
                  <a:srgbClr val="FF0000"/>
                </a:solidFill>
                <a:effectLst/>
                <a:latin typeface="Gill Sans Nova" panose="020B0602020104020203" pitchFamily="34" charset="0"/>
              </a:rPr>
              <a:t>official examination part</a:t>
            </a:r>
            <a:endParaRPr lang="en-US" sz="1400" b="1"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Decentral, starting before the break</a:t>
            </a:r>
          </a:p>
          <a:p>
            <a:pPr marL="285750" indent="-285750" fontAlgn="base">
              <a:buFont typeface="Arial" panose="020B0604020202020204" pitchFamily="34" charset="0"/>
              <a:buChar char="•"/>
            </a:pPr>
            <a:r>
              <a:rPr lang="en-US" sz="1400" dirty="0"/>
              <a:t>Small web application using </a:t>
            </a:r>
            <a:r>
              <a:rPr lang="en-US" sz="1400" dirty="0">
                <a:hlinkClick r:id="rId3">
                  <a:extLst>
                    <a:ext uri="{A12FA001-AC4F-418D-AE19-62706E023703}">
                      <ahyp:hlinkClr xmlns:ahyp="http://schemas.microsoft.com/office/drawing/2018/hyperlinkcolor" val="tx"/>
                    </a:ext>
                  </a:extLst>
                </a:hlinkClick>
              </a:rPr>
              <a:t>https://streamlit.io/</a:t>
            </a:r>
            <a:endParaRPr lang="en-US" sz="1400" dirty="0">
              <a:solidFill>
                <a:srgbClr val="000000"/>
              </a:solidFill>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Important dates: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06</a:t>
            </a:r>
            <a:r>
              <a:rPr lang="en-US" sz="1400" dirty="0">
                <a:solidFill>
                  <a:srgbClr val="000000"/>
                </a:solidFill>
                <a:latin typeface="Gill Sans Nova" panose="020B0602020104020203" pitchFamily="34" charset="0"/>
              </a:rPr>
              <a:t>: Group definition / assignment, Q&amp;A for project</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07</a:t>
            </a:r>
            <a:r>
              <a:rPr lang="en-US" sz="1400" dirty="0">
                <a:solidFill>
                  <a:srgbClr val="000000"/>
                </a:solidFill>
                <a:latin typeface="Gill Sans Nova" panose="020B0602020104020203" pitchFamily="34" charset="0"/>
              </a:rPr>
              <a:t>: Presentation of project idea / approach</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09</a:t>
            </a:r>
            <a:r>
              <a:rPr lang="en-US" sz="1400" dirty="0">
                <a:solidFill>
                  <a:srgbClr val="000000"/>
                </a:solidFill>
                <a:latin typeface="Gill Sans Nova" panose="020B0602020104020203" pitchFamily="34" charset="0"/>
              </a:rPr>
              <a:t>: Presentation of MVP (first version of results)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11</a:t>
            </a:r>
            <a:r>
              <a:rPr lang="en-US" sz="1400" dirty="0">
                <a:solidFill>
                  <a:srgbClr val="000000"/>
                </a:solidFill>
                <a:latin typeface="Gill Sans Nova" panose="020B0602020104020203" pitchFamily="34" charset="0"/>
              </a:rPr>
              <a:t>: Presentation of 5 minutes video (incl. </a:t>
            </a:r>
            <a:r>
              <a:rPr lang="en-US" sz="1400">
                <a:solidFill>
                  <a:srgbClr val="000000"/>
                </a:solidFill>
                <a:latin typeface="Gill Sans Nova" panose="020B0602020104020203" pitchFamily="34" charset="0"/>
              </a:rPr>
              <a:t>demo)</a:t>
            </a:r>
            <a:r>
              <a:rPr lang="en-US" sz="1400" dirty="0">
                <a:solidFill>
                  <a:srgbClr val="000000"/>
                </a:solidFill>
                <a:latin typeface="Gill Sans Nova" panose="020B0602020104020203" pitchFamily="34" charset="0"/>
              </a:rPr>
              <a:t>,</a:t>
            </a:r>
            <a:r>
              <a:rPr lang="en-US" sz="1400">
                <a:solidFill>
                  <a:srgbClr val="000000"/>
                </a:solidFill>
                <a:latin typeface="Gill Sans Nova" panose="020B0602020104020203" pitchFamily="34" charset="0"/>
              </a:rPr>
              <a:t> </a:t>
            </a:r>
            <a:r>
              <a:rPr lang="en-US" sz="1400" dirty="0">
                <a:solidFill>
                  <a:srgbClr val="000000"/>
                </a:solidFill>
                <a:latin typeface="Gill Sans Nova" panose="020B0602020104020203" pitchFamily="34" charset="0"/>
              </a:rPr>
              <a:t>5 minutes Q&amp;A session</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12</a:t>
            </a:r>
            <a:r>
              <a:rPr lang="en-US" sz="1400" dirty="0">
                <a:solidFill>
                  <a:srgbClr val="000000"/>
                </a:solidFill>
                <a:latin typeface="Gill Sans Nova" panose="020B0602020104020203" pitchFamily="34" charset="0"/>
              </a:rPr>
              <a:t>: Presentation of top-3 groups in lecture</a:t>
            </a:r>
          </a:p>
          <a:p>
            <a:pPr algn="l" rtl="0" fontAlgn="base"/>
            <a:endParaRPr lang="en-US" sz="400" b="0" i="0" dirty="0">
              <a:solidFill>
                <a:srgbClr val="000000"/>
              </a:solidFill>
              <a:effectLst/>
              <a:latin typeface="Segoe UI" panose="020B0502040204020203" pitchFamily="34" charset="0"/>
            </a:endParaRPr>
          </a:p>
          <a:p>
            <a:pPr algn="l" rtl="0" fontAlgn="base"/>
            <a:r>
              <a:rPr lang="en-US" sz="1400" b="1" i="0" u="none" strike="noStrike" dirty="0">
                <a:solidFill>
                  <a:srgbClr val="000000"/>
                </a:solidFill>
                <a:effectLst/>
                <a:latin typeface="Gill Sans Nova" panose="020B0602020104020203" pitchFamily="34" charset="0"/>
              </a:rPr>
              <a:t>Written Exam (</a:t>
            </a:r>
            <a:r>
              <a:rPr lang="en-US" sz="1400" b="1" i="0" u="none" strike="noStrike" dirty="0">
                <a:solidFill>
                  <a:srgbClr val="00B050"/>
                </a:solidFill>
                <a:effectLst/>
                <a:latin typeface="Gill Sans Nova" panose="020B0602020104020203" pitchFamily="34" charset="0"/>
              </a:rPr>
              <a:t>80%</a:t>
            </a:r>
            <a:r>
              <a:rPr lang="en-US" sz="1400" b="1" i="0" u="none" strike="noStrike" dirty="0">
                <a:solidFill>
                  <a:srgbClr val="000000"/>
                </a:solidFill>
                <a:effectLst/>
                <a:latin typeface="Gill Sans Nova" panose="020B0602020104020203" pitchFamily="34" charset="0"/>
              </a:rPr>
              <a:t>, 120 Min.)</a:t>
            </a:r>
            <a:r>
              <a:rPr lang="en-US" sz="1400" b="0" i="0" dirty="0">
                <a:solidFill>
                  <a:srgbClr val="000000"/>
                </a:solidFill>
                <a:effectLst/>
                <a:latin typeface="Gill Sans Nova" panose="020B0602020104020203" pitchFamily="34" charset="0"/>
              </a:rPr>
              <a:t>​</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Central, after the course</a:t>
            </a:r>
          </a:p>
          <a:p>
            <a:pPr marL="285750" indent="-285750" algn="l" rtl="0" fontAlgn="base">
              <a:buFont typeface="Arial" panose="020B0604020202020204" pitchFamily="34" charset="0"/>
              <a:buChar char="•"/>
            </a:pPr>
            <a:r>
              <a:rPr lang="en-US" sz="1400" b="0" i="0" dirty="0">
                <a:solidFill>
                  <a:srgbClr val="000000"/>
                </a:solidFill>
                <a:effectLst/>
                <a:latin typeface="Gill Sans Nova" panose="020B0602020104020203" pitchFamily="34" charset="0"/>
              </a:rPr>
              <a:t>Planned digital on BYOD (extended </a:t>
            </a:r>
            <a:r>
              <a:rPr lang="en-US" sz="1400" dirty="0">
                <a:solidFill>
                  <a:srgbClr val="000000"/>
                </a:solidFill>
                <a:latin typeface="Gill Sans Nova" panose="020B0602020104020203" pitchFamily="34" charset="0"/>
              </a:rPr>
              <a:t>c</a:t>
            </a:r>
            <a:r>
              <a:rPr lang="en-US" sz="1400" b="0" i="0" dirty="0">
                <a:solidFill>
                  <a:srgbClr val="000000"/>
                </a:solidFill>
                <a:effectLst/>
                <a:latin typeface="Gill Sans Nova" panose="020B0602020104020203" pitchFamily="34" charset="0"/>
              </a:rPr>
              <a:t>losed </a:t>
            </a:r>
            <a:r>
              <a:rPr lang="en-US" sz="1400" dirty="0">
                <a:solidFill>
                  <a:srgbClr val="000000"/>
                </a:solidFill>
                <a:latin typeface="Gill Sans Nova" panose="020B0602020104020203" pitchFamily="34" charset="0"/>
              </a:rPr>
              <a:t>b</a:t>
            </a:r>
            <a:r>
              <a:rPr lang="en-US" sz="1400" b="0" i="0" dirty="0">
                <a:solidFill>
                  <a:srgbClr val="000000"/>
                </a:solidFill>
                <a:effectLst/>
                <a:latin typeface="Gill Sans Nova" panose="020B0602020104020203" pitchFamily="34" charset="0"/>
              </a:rPr>
              <a:t>ook )</a:t>
            </a:r>
            <a:endParaRPr lang="en-US" b="0" i="0" dirty="0">
              <a:solidFill>
                <a:srgbClr val="000000"/>
              </a:solidFill>
              <a:effectLst/>
              <a:latin typeface="Segoe UI" panose="020B0502040204020203" pitchFamily="34" charset="0"/>
            </a:endParaRPr>
          </a:p>
        </p:txBody>
      </p:sp>
      <p:sp>
        <p:nvSpPr>
          <p:cNvPr id="8" name="Rectangle 7">
            <a:extLst>
              <a:ext uri="{FF2B5EF4-FFF2-40B4-BE49-F238E27FC236}">
                <a16:creationId xmlns:a16="http://schemas.microsoft.com/office/drawing/2014/main" id="{A7EA16CC-F2D6-32AA-8029-160A3B7255AB}"/>
              </a:ext>
            </a:extLst>
          </p:cNvPr>
          <p:cNvSpPr/>
          <p:nvPr/>
        </p:nvSpPr>
        <p:spPr>
          <a:xfrm>
            <a:off x="6369093" y="249895"/>
            <a:ext cx="2415338" cy="527852"/>
          </a:xfrm>
          <a:prstGeom prst="rect">
            <a:avLst/>
          </a:prstGeom>
          <a:solidFill>
            <a:srgbClr val="EB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err="1">
                <a:solidFill>
                  <a:schemeClr val="tx1"/>
                </a:solidFill>
              </a:rPr>
              <a:t>Please</a:t>
            </a:r>
            <a:r>
              <a:rPr lang="de-CH" sz="1400" b="1" dirty="0">
                <a:solidFill>
                  <a:schemeClr val="tx1"/>
                </a:solidFill>
              </a:rPr>
              <a:t> </a:t>
            </a:r>
            <a:r>
              <a:rPr lang="de-CH" sz="1400" b="1" u="sng" dirty="0" err="1">
                <a:solidFill>
                  <a:schemeClr val="tx1"/>
                </a:solidFill>
              </a:rPr>
              <a:t>always</a:t>
            </a:r>
            <a:r>
              <a:rPr lang="de-CH" sz="1400" b="1" dirty="0">
                <a:solidFill>
                  <a:schemeClr val="tx1"/>
                </a:solidFill>
              </a:rPr>
              <a:t> </a:t>
            </a:r>
            <a:r>
              <a:rPr lang="de-CH" sz="1400" b="1" dirty="0" err="1">
                <a:solidFill>
                  <a:schemeClr val="tx1"/>
                </a:solidFill>
              </a:rPr>
              <a:t>refer</a:t>
            </a:r>
            <a:r>
              <a:rPr lang="de-CH" sz="1400" b="1" dirty="0">
                <a:solidFill>
                  <a:schemeClr val="tx1"/>
                </a:solidFill>
              </a:rPr>
              <a:t> to </a:t>
            </a:r>
            <a:r>
              <a:rPr lang="de-CH" sz="1400" b="1" dirty="0" err="1">
                <a:solidFill>
                  <a:schemeClr val="tx1"/>
                </a:solidFill>
              </a:rPr>
              <a:t>the</a:t>
            </a:r>
            <a:r>
              <a:rPr lang="de-CH" sz="1400" b="1" dirty="0">
                <a:solidFill>
                  <a:schemeClr val="tx1"/>
                </a:solidFill>
              </a:rPr>
              <a:t> </a:t>
            </a:r>
            <a:r>
              <a:rPr lang="de-CH" sz="1400" b="1" dirty="0" err="1">
                <a:solidFill>
                  <a:schemeClr val="tx1"/>
                </a:solidFill>
              </a:rPr>
              <a:t>official</a:t>
            </a:r>
            <a:r>
              <a:rPr lang="de-CH" sz="1400" b="1" dirty="0">
                <a:solidFill>
                  <a:schemeClr val="tx1"/>
                </a:solidFill>
              </a:rPr>
              <a:t> </a:t>
            </a:r>
            <a:r>
              <a:rPr lang="de-CH" sz="1400" b="1" dirty="0" err="1">
                <a:solidFill>
                  <a:schemeClr val="tx1"/>
                </a:solidFill>
              </a:rPr>
              <a:t>lecture</a:t>
            </a:r>
            <a:r>
              <a:rPr lang="de-CH" sz="1400" b="1" dirty="0">
                <a:solidFill>
                  <a:schemeClr val="tx1"/>
                </a:solidFill>
              </a:rPr>
              <a:t> </a:t>
            </a:r>
            <a:r>
              <a:rPr lang="de-CH" sz="1400" b="1" dirty="0" err="1">
                <a:solidFill>
                  <a:schemeClr val="tx1"/>
                </a:solidFill>
              </a:rPr>
              <a:t>slides</a:t>
            </a:r>
            <a:r>
              <a:rPr lang="de-CH" sz="1400" b="1" dirty="0">
                <a:solidFill>
                  <a:schemeClr val="tx1"/>
                </a:solidFill>
              </a:rPr>
              <a:t>!</a:t>
            </a:r>
            <a:endParaRPr lang="en-GB" sz="1400" b="1" dirty="0">
              <a:solidFill>
                <a:schemeClr val="tx1"/>
              </a:solidFill>
            </a:endParaRPr>
          </a:p>
        </p:txBody>
      </p:sp>
    </p:spTree>
    <p:extLst>
      <p:ext uri="{BB962C8B-B14F-4D97-AF65-F5344CB8AC3E}">
        <p14:creationId xmlns:p14="http://schemas.microsoft.com/office/powerpoint/2010/main" val="6824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68583-740F-2E2C-B3B0-EA3708098CAC}"/>
              </a:ext>
            </a:extLst>
          </p:cNvPr>
          <p:cNvSpPr>
            <a:spLocks noGrp="1"/>
          </p:cNvSpPr>
          <p:nvPr>
            <p:ph type="title"/>
          </p:nvPr>
        </p:nvSpPr>
        <p:spPr/>
        <p:txBody>
          <a:bodyPr/>
          <a:lstStyle/>
          <a:p>
            <a:r>
              <a:rPr lang="en-US" dirty="0"/>
              <a:t>What is the general idea of the exercises?</a:t>
            </a:r>
          </a:p>
        </p:txBody>
      </p:sp>
      <p:sp>
        <p:nvSpPr>
          <p:cNvPr id="6" name="Inhaltsplatzhalter 5">
            <a:extLst>
              <a:ext uri="{FF2B5EF4-FFF2-40B4-BE49-F238E27FC236}">
                <a16:creationId xmlns:a16="http://schemas.microsoft.com/office/drawing/2014/main" id="{2C86CC65-00F7-0E50-4FE4-E9E74D6FB8FB}"/>
              </a:ext>
            </a:extLst>
          </p:cNvPr>
          <p:cNvSpPr>
            <a:spLocks noGrp="1"/>
          </p:cNvSpPr>
          <p:nvPr>
            <p:ph idx="1"/>
          </p:nvPr>
        </p:nvSpPr>
        <p:spPr/>
        <p:txBody>
          <a:bodyPr/>
          <a:lstStyle/>
          <a:p>
            <a:pPr marL="285750" indent="-285750">
              <a:buFont typeface="Symbol" panose="05050102010706020507" pitchFamily="18" charset="2"/>
              <a:buChar char="-"/>
            </a:pPr>
            <a:r>
              <a:rPr lang="en-US" dirty="0"/>
              <a:t>Computer science </a:t>
            </a:r>
            <a:r>
              <a:rPr lang="en-US" b="1" dirty="0"/>
              <a:t>implementation competence </a:t>
            </a:r>
            <a:r>
              <a:rPr lang="en-US" dirty="0"/>
              <a:t>cannot be achieved through frontal teaching only</a:t>
            </a:r>
          </a:p>
          <a:p>
            <a:pPr marL="285750" indent="-285750">
              <a:buFont typeface="Symbol" panose="05050102010706020507" pitchFamily="18" charset="2"/>
              <a:buChar char="-"/>
            </a:pPr>
            <a:r>
              <a:rPr lang="en-US" dirty="0"/>
              <a:t>Similar to learning an instrument, it is necessary that we </a:t>
            </a:r>
            <a:r>
              <a:rPr lang="en-US" b="1" dirty="0"/>
              <a:t>actively practice</a:t>
            </a:r>
          </a:p>
          <a:p>
            <a:pPr marL="285750" indent="-285750">
              <a:buFont typeface="Symbol" panose="05050102010706020507" pitchFamily="18" charset="2"/>
              <a:buChar char="-"/>
            </a:pPr>
            <a:r>
              <a:rPr lang="en-US" dirty="0"/>
              <a:t>To guide practicing, we have </a:t>
            </a:r>
            <a:r>
              <a:rPr lang="en-US" b="1" dirty="0"/>
              <a:t>weekly assignments</a:t>
            </a:r>
            <a:r>
              <a:rPr lang="en-US" dirty="0"/>
              <a:t> (and their assessments, i.e., the quizzes)</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In the weekly exercises we</a:t>
            </a:r>
          </a:p>
          <a:p>
            <a:pPr marL="538163" lvl="1" indent="-285750">
              <a:buFont typeface="Symbol" panose="05050102010706020507" pitchFamily="18" charset="2"/>
              <a:buChar char="-"/>
            </a:pPr>
            <a:r>
              <a:rPr lang="en-US" dirty="0"/>
              <a:t>Discuss the </a:t>
            </a:r>
            <a:r>
              <a:rPr lang="en-US" b="1" dirty="0"/>
              <a:t>previous week’s assignment</a:t>
            </a:r>
            <a:r>
              <a:rPr lang="en-US" dirty="0"/>
              <a:t> and respective </a:t>
            </a:r>
            <a:r>
              <a:rPr lang="en-US" b="1" dirty="0"/>
              <a:t>quiz </a:t>
            </a:r>
            <a:r>
              <a:rPr lang="en-US" dirty="0"/>
              <a:t>(in depth) </a:t>
            </a:r>
            <a:r>
              <a:rPr lang="en-US" dirty="0">
                <a:solidFill>
                  <a:srgbClr val="BFBFBF"/>
                </a:solidFill>
                <a:sym typeface="Wingdings" panose="05000000000000000000" pitchFamily="2" charset="2"/>
              </a:rPr>
              <a:t> starting next week</a:t>
            </a:r>
            <a:endParaRPr lang="en-US" dirty="0">
              <a:solidFill>
                <a:srgbClr val="BFBFBF"/>
              </a:solidFill>
            </a:endParaRPr>
          </a:p>
          <a:p>
            <a:pPr marL="538163" lvl="1" indent="-285750">
              <a:buFont typeface="Symbol" panose="05050102010706020507" pitchFamily="18" charset="2"/>
              <a:buChar char="-"/>
            </a:pPr>
            <a:r>
              <a:rPr lang="en-US" dirty="0"/>
              <a:t>Briefly summarize the current week’s </a:t>
            </a:r>
            <a:r>
              <a:rPr lang="en-US" b="1" dirty="0"/>
              <a:t>lecture contents</a:t>
            </a:r>
          </a:p>
          <a:p>
            <a:pPr marL="538163" lvl="1" indent="-285750">
              <a:buFont typeface="Symbol" panose="05050102010706020507" pitchFamily="18" charset="2"/>
              <a:buChar char="-"/>
            </a:pPr>
            <a:r>
              <a:rPr lang="en-US" dirty="0"/>
              <a:t>Provide (some) time and support for the </a:t>
            </a:r>
            <a:r>
              <a:rPr lang="en-US" b="1" dirty="0"/>
              <a:t>current week’s assignment</a:t>
            </a:r>
          </a:p>
          <a:p>
            <a:pPr marL="538163" lvl="1" indent="-285750">
              <a:buFont typeface="Symbol" panose="05050102010706020507" pitchFamily="18" charset="2"/>
              <a:buChar char="-"/>
            </a:pPr>
            <a:endParaRPr lang="en-US" dirty="0"/>
          </a:p>
        </p:txBody>
      </p:sp>
      <p:sp>
        <p:nvSpPr>
          <p:cNvPr id="4" name="Foliennummernplatzhalter 3">
            <a:extLst>
              <a:ext uri="{FF2B5EF4-FFF2-40B4-BE49-F238E27FC236}">
                <a16:creationId xmlns:a16="http://schemas.microsoft.com/office/drawing/2014/main" id="{55F397C5-7D5E-3607-2E90-33F00AC0949E}"/>
              </a:ext>
            </a:extLst>
          </p:cNvPr>
          <p:cNvSpPr>
            <a:spLocks noGrp="1"/>
          </p:cNvSpPr>
          <p:nvPr>
            <p:ph type="sldNum" sz="quarter" idx="12"/>
          </p:nvPr>
        </p:nvSpPr>
        <p:spPr/>
        <p:txBody>
          <a:bodyPr/>
          <a:lstStyle/>
          <a:p>
            <a:fld id="{7559FC98-AF75-4A00-A03C-DF9FEBF6BCB9}" type="slidenum">
              <a:rPr lang="en-GB" smtClean="0"/>
              <a:pPr/>
              <a:t>5</a:t>
            </a:fld>
            <a:endParaRPr lang="en-GB" dirty="0"/>
          </a:p>
        </p:txBody>
      </p:sp>
      <p:sp>
        <p:nvSpPr>
          <p:cNvPr id="7" name="Textplatzhalter 6">
            <a:extLst>
              <a:ext uri="{FF2B5EF4-FFF2-40B4-BE49-F238E27FC236}">
                <a16:creationId xmlns:a16="http://schemas.microsoft.com/office/drawing/2014/main" id="{4C6A07A3-498F-E5BC-4AAA-19B63E7E2434}"/>
              </a:ext>
            </a:extLst>
          </p:cNvPr>
          <p:cNvSpPr>
            <a:spLocks noGrp="1"/>
          </p:cNvSpPr>
          <p:nvPr>
            <p:ph type="body" sz="quarter" idx="10"/>
          </p:nvPr>
        </p:nvSpPr>
        <p:spPr/>
        <p:txBody>
          <a:bodyPr/>
          <a:lstStyle/>
          <a:p>
            <a:endParaRPr lang="en-US" dirty="0"/>
          </a:p>
        </p:txBody>
      </p:sp>
      <p:sp>
        <p:nvSpPr>
          <p:cNvPr id="8" name="Textplatzhalter 7">
            <a:extLst>
              <a:ext uri="{FF2B5EF4-FFF2-40B4-BE49-F238E27FC236}">
                <a16:creationId xmlns:a16="http://schemas.microsoft.com/office/drawing/2014/main" id="{2F08026C-5BB3-D151-B4A9-0621CFB67E29}"/>
              </a:ext>
            </a:extLst>
          </p:cNvPr>
          <p:cNvSpPr>
            <a:spLocks noGrp="1"/>
          </p:cNvSpPr>
          <p:nvPr>
            <p:ph type="body" sz="quarter" idx="15"/>
          </p:nvPr>
        </p:nvSpPr>
        <p:spPr/>
        <p:txBody>
          <a:bodyPr/>
          <a:lstStyle/>
          <a:p>
            <a:r>
              <a:rPr lang="en-US" dirty="0"/>
              <a:t>In our small(er) group we have sufficient time and opportunity for discussing your individual questions.</a:t>
            </a:r>
          </a:p>
        </p:txBody>
      </p:sp>
      <p:sp>
        <p:nvSpPr>
          <p:cNvPr id="9" name="Inhaltsplatzhalter 8">
            <a:extLst>
              <a:ext uri="{FF2B5EF4-FFF2-40B4-BE49-F238E27FC236}">
                <a16:creationId xmlns:a16="http://schemas.microsoft.com/office/drawing/2014/main" id="{0C65080D-9E38-E59E-63F3-290A6485E057}"/>
              </a:ext>
            </a:extLst>
          </p:cNvPr>
          <p:cNvSpPr>
            <a:spLocks noGrp="1"/>
          </p:cNvSpPr>
          <p:nvPr>
            <p:ph sz="quarter" idx="17"/>
          </p:nvPr>
        </p:nvSpPr>
        <p:spPr/>
        <p:txBody>
          <a:bodyPr/>
          <a:lstStyle/>
          <a:p>
            <a:endParaRPr lang="en-US"/>
          </a:p>
        </p:txBody>
      </p:sp>
    </p:spTree>
    <p:extLst>
      <p:ext uri="{BB962C8B-B14F-4D97-AF65-F5344CB8AC3E}">
        <p14:creationId xmlns:p14="http://schemas.microsoft.com/office/powerpoint/2010/main" val="53426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6D30A-0BB8-3C9F-FE2D-5F5148724A51}"/>
              </a:ext>
            </a:extLst>
          </p:cNvPr>
          <p:cNvSpPr>
            <a:spLocks noGrp="1"/>
          </p:cNvSpPr>
          <p:nvPr>
            <p:ph type="body" sz="quarter" idx="10"/>
          </p:nvPr>
        </p:nvSpPr>
        <p:spPr/>
        <p:txBody>
          <a:bodyPr>
            <a:normAutofit fontScale="40000" lnSpcReduction="20000"/>
          </a:bodyPr>
          <a:lstStyle/>
          <a:p>
            <a:r>
              <a:rPr lang="en-GB" b="1" dirty="0">
                <a:solidFill>
                  <a:schemeClr val="bg1"/>
                </a:solidFill>
              </a:rPr>
              <a:t>The content corresponds to what I understand to be the core contents after reviewing the lecture slides and should only be understood as an overview.</a:t>
            </a:r>
          </a:p>
          <a:p>
            <a:endParaRPr lang="en-GB" b="1" dirty="0">
              <a:solidFill>
                <a:schemeClr val="bg1"/>
              </a:solidFill>
            </a:endParaRPr>
          </a:p>
          <a:p>
            <a:r>
              <a:rPr lang="en-GB" b="1" dirty="0">
                <a:solidFill>
                  <a:schemeClr val="bg1"/>
                </a:solidFill>
              </a:rPr>
              <a:t>This does not necessarily correspond to the opinion of the lecturer and does not claim to be complete, nor does it allow conclusions to be drawn about the quiz questions or the exam (which are both unknown to me).</a:t>
            </a:r>
          </a:p>
          <a:p>
            <a:endParaRPr lang="en-GB" dirty="0"/>
          </a:p>
        </p:txBody>
      </p:sp>
      <p:sp>
        <p:nvSpPr>
          <p:cNvPr id="3" name="Text Placeholder 2">
            <a:extLst>
              <a:ext uri="{FF2B5EF4-FFF2-40B4-BE49-F238E27FC236}">
                <a16:creationId xmlns:a16="http://schemas.microsoft.com/office/drawing/2014/main" id="{6219FDED-3410-CAC4-2F32-1F9D8E016CBC}"/>
              </a:ext>
            </a:extLst>
          </p:cNvPr>
          <p:cNvSpPr>
            <a:spLocks noGrp="1"/>
          </p:cNvSpPr>
          <p:nvPr>
            <p:ph type="body" sz="quarter" idx="11"/>
          </p:nvPr>
        </p:nvSpPr>
        <p:spPr/>
        <p:txBody>
          <a:bodyPr/>
          <a:lstStyle/>
          <a:p>
            <a:r>
              <a:rPr lang="de-CH" sz="3600" dirty="0">
                <a:solidFill>
                  <a:schemeClr val="bg1"/>
                </a:solidFill>
              </a:rPr>
              <a:t>Disclaimer</a:t>
            </a:r>
            <a:endParaRPr lang="en-GB" sz="3600" dirty="0">
              <a:solidFill>
                <a:schemeClr val="bg1"/>
              </a:solidFill>
            </a:endParaRPr>
          </a:p>
        </p:txBody>
      </p:sp>
    </p:spTree>
    <p:extLst>
      <p:ext uri="{BB962C8B-B14F-4D97-AF65-F5344CB8AC3E}">
        <p14:creationId xmlns:p14="http://schemas.microsoft.com/office/powerpoint/2010/main" val="207615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60191505-0B0C-4A0A-B64A-55E5D7A2534E}"/>
              </a:ext>
            </a:extLst>
          </p:cNvPr>
          <p:cNvSpPr>
            <a:spLocks noGrp="1"/>
          </p:cNvSpPr>
          <p:nvPr>
            <p:ph type="title"/>
          </p:nvPr>
        </p:nvSpPr>
        <p:spPr/>
        <p:txBody>
          <a:bodyPr/>
          <a:lstStyle/>
          <a:p>
            <a:endParaRPr lang="de-DE"/>
          </a:p>
        </p:txBody>
      </p:sp>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endParaRPr lang="de-DE" dirty="0">
              <a:cs typeface="Arial" pitchFamily="34" charset="0"/>
            </a:endParaRPr>
          </a:p>
          <a:p>
            <a:pPr marL="0" indent="0"/>
            <a:r>
              <a:rPr lang="de-DE" dirty="0">
                <a:cs typeface="Arial" pitchFamily="34" charset="0"/>
              </a:rPr>
              <a:t>Dominik Buchegger</a:t>
            </a:r>
          </a:p>
          <a:p>
            <a:pPr marL="0" indent="0"/>
            <a:r>
              <a:rPr lang="de-DE" b="0" dirty="0">
                <a:hlinkClick r:id="rId3"/>
              </a:rPr>
              <a:t>dominik.buchegger@student.unisg.ch</a:t>
            </a:r>
            <a:r>
              <a:rPr lang="de-DE" b="0" dirty="0"/>
              <a:t> </a:t>
            </a:r>
            <a:endParaRPr lang="de-DE" dirty="0"/>
          </a:p>
        </p:txBody>
      </p:sp>
    </p:spTree>
    <p:extLst>
      <p:ext uri="{BB962C8B-B14F-4D97-AF65-F5344CB8AC3E}">
        <p14:creationId xmlns:p14="http://schemas.microsoft.com/office/powerpoint/2010/main" val="3950133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8F7A10-D8C7-4204-A685-58CDBFEDD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AAF511-705D-4D22-B307-3E69187406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538</Words>
  <Application>Microsoft Office PowerPoint</Application>
  <PresentationFormat>On-screen Show (16:9)</PresentationFormat>
  <Paragraphs>66</Paragraphs>
  <Slides>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Gill Alt One MT Light</vt:lpstr>
      <vt:lpstr>Gill Sans Nova</vt:lpstr>
      <vt:lpstr>Gill Sans Nova Light</vt:lpstr>
      <vt:lpstr>Segoe UI</vt:lpstr>
      <vt:lpstr>Symbol</vt:lpstr>
      <vt:lpstr>Wingdings</vt:lpstr>
      <vt:lpstr>SCS_Theme</vt:lpstr>
      <vt:lpstr>think-cell Slide</vt:lpstr>
      <vt:lpstr>Fundamentals and Methods of Computer Science</vt:lpstr>
      <vt:lpstr>Intro</vt:lpstr>
      <vt:lpstr>The CS Exercises</vt:lpstr>
      <vt:lpstr>What is graded?</vt:lpstr>
      <vt:lpstr>What is the general idea of the exercises?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Buchegger, Dominik</cp:lastModifiedBy>
  <cp:revision>45</cp:revision>
  <dcterms:created xsi:type="dcterms:W3CDTF">2022-09-12T10:36:05Z</dcterms:created>
  <dcterms:modified xsi:type="dcterms:W3CDTF">2023-10-13T13:32:38Z</dcterms:modified>
</cp:coreProperties>
</file>