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17"/>
  </p:notesMasterIdLst>
  <p:sldIdLst>
    <p:sldId id="256" r:id="rId4"/>
    <p:sldId id="1442" r:id="rId5"/>
    <p:sldId id="1443" r:id="rId6"/>
    <p:sldId id="1459" r:id="rId7"/>
    <p:sldId id="1467" r:id="rId8"/>
    <p:sldId id="1468" r:id="rId9"/>
    <p:sldId id="1469" r:id="rId10"/>
    <p:sldId id="1460" r:id="rId11"/>
    <p:sldId id="1461" r:id="rId12"/>
    <p:sldId id="1462" r:id="rId13"/>
    <p:sldId id="1471" r:id="rId14"/>
    <p:sldId id="1463" r:id="rId15"/>
    <p:sldId id="1425" r:id="rId16"/>
  </p:sldIdLst>
  <p:sldSz cx="9144000" cy="5143500" type="screen16x9"/>
  <p:notesSz cx="6858000" cy="9144000"/>
  <p:custDataLst>
    <p:tags r:id="rId18"/>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A322D-D8DE-4045-B2AD-67550FC1C8CF}" v="7" dt="2023-03-02T19:12:01.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30" autoAdjust="0"/>
    <p:restoredTop sz="94660"/>
  </p:normalViewPr>
  <p:slideViewPr>
    <p:cSldViewPr snapToGrid="0" showGuides="1">
      <p:cViewPr varScale="1">
        <p:scale>
          <a:sx n="129" d="100"/>
          <a:sy n="129" d="100"/>
        </p:scale>
        <p:origin x="72" y="99"/>
      </p:cViewPr>
      <p:guideLst>
        <p:guide orient="horz" pos="1643"/>
        <p:guide pos="288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1.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uchegger" userId="7f2052fac20aabcc" providerId="LiveId" clId="{22CA322D-D8DE-4045-B2AD-67550FC1C8CF}"/>
    <pc:docChg chg="custSel addSld modSld">
      <pc:chgData name="Dominik Buchegger" userId="7f2052fac20aabcc" providerId="LiveId" clId="{22CA322D-D8DE-4045-B2AD-67550FC1C8CF}" dt="2023-03-02T19:12:03.817" v="63" actId="20577"/>
      <pc:docMkLst>
        <pc:docMk/>
      </pc:docMkLst>
      <pc:sldChg chg="modSp mod setBg">
        <pc:chgData name="Dominik Buchegger" userId="7f2052fac20aabcc" providerId="LiveId" clId="{22CA322D-D8DE-4045-B2AD-67550FC1C8CF}" dt="2023-03-02T18:52:27.970" v="60"/>
        <pc:sldMkLst>
          <pc:docMk/>
          <pc:sldMk cId="1256946820" sldId="265"/>
        </pc:sldMkLst>
        <pc:spChg chg="mod">
          <ac:chgData name="Dominik Buchegger" userId="7f2052fac20aabcc" providerId="LiveId" clId="{22CA322D-D8DE-4045-B2AD-67550FC1C8CF}" dt="2023-03-02T18:52:27.970" v="60"/>
          <ac:spMkLst>
            <pc:docMk/>
            <pc:sldMk cId="1256946820" sldId="265"/>
            <ac:spMk id="2" creationId="{6A27B082-B4EB-4A99-86FA-8D75323751F2}"/>
          </ac:spMkLst>
        </pc:spChg>
      </pc:sldChg>
      <pc:sldChg chg="modSp mod setBg">
        <pc:chgData name="Dominik Buchegger" userId="7f2052fac20aabcc" providerId="LiveId" clId="{22CA322D-D8DE-4045-B2AD-67550FC1C8CF}" dt="2023-03-02T18:52:15.827" v="57" actId="20577"/>
        <pc:sldMkLst>
          <pc:docMk/>
          <pc:sldMk cId="2038474157" sldId="266"/>
        </pc:sldMkLst>
        <pc:spChg chg="mod">
          <ac:chgData name="Dominik Buchegger" userId="7f2052fac20aabcc" providerId="LiveId" clId="{22CA322D-D8DE-4045-B2AD-67550FC1C8CF}" dt="2023-03-02T18:52:15.827" v="57" actId="20577"/>
          <ac:spMkLst>
            <pc:docMk/>
            <pc:sldMk cId="2038474157" sldId="266"/>
            <ac:spMk id="2" creationId="{D2C16DE5-16C7-46BC-9A07-F2E4099DED56}"/>
          </ac:spMkLst>
        </pc:spChg>
      </pc:sldChg>
      <pc:sldChg chg="modSp mod setBg">
        <pc:chgData name="Dominik Buchegger" userId="7f2052fac20aabcc" providerId="LiveId" clId="{22CA322D-D8DE-4045-B2AD-67550FC1C8CF}" dt="2023-03-02T18:52:24.824" v="59"/>
        <pc:sldMkLst>
          <pc:docMk/>
          <pc:sldMk cId="4097384921" sldId="269"/>
        </pc:sldMkLst>
        <pc:spChg chg="mod">
          <ac:chgData name="Dominik Buchegger" userId="7f2052fac20aabcc" providerId="LiveId" clId="{22CA322D-D8DE-4045-B2AD-67550FC1C8CF}" dt="2023-03-02T18:52:24.824" v="59"/>
          <ac:spMkLst>
            <pc:docMk/>
            <pc:sldMk cId="4097384921" sldId="269"/>
            <ac:spMk id="2" creationId="{6A27B082-B4EB-4A99-86FA-8D75323751F2}"/>
          </ac:spMkLst>
        </pc:spChg>
      </pc:sldChg>
      <pc:sldChg chg="modSp mod setBg">
        <pc:chgData name="Dominik Buchegger" userId="7f2052fac20aabcc" providerId="LiveId" clId="{22CA322D-D8DE-4045-B2AD-67550FC1C8CF}" dt="2023-03-02T18:52:21.263" v="58"/>
        <pc:sldMkLst>
          <pc:docMk/>
          <pc:sldMk cId="2154430935" sldId="270"/>
        </pc:sldMkLst>
        <pc:spChg chg="mod">
          <ac:chgData name="Dominik Buchegger" userId="7f2052fac20aabcc" providerId="LiveId" clId="{22CA322D-D8DE-4045-B2AD-67550FC1C8CF}" dt="2023-03-02T18:52:21.263" v="58"/>
          <ac:spMkLst>
            <pc:docMk/>
            <pc:sldMk cId="2154430935" sldId="270"/>
            <ac:spMk id="2" creationId="{6A27B082-B4EB-4A99-86FA-8D75323751F2}"/>
          </ac:spMkLst>
        </pc:spChg>
      </pc:sldChg>
      <pc:sldChg chg="modSp add mod">
        <pc:chgData name="Dominik Buchegger" userId="7f2052fac20aabcc" providerId="LiveId" clId="{22CA322D-D8DE-4045-B2AD-67550FC1C8CF}" dt="2023-03-02T19:12:03.817" v="63" actId="20577"/>
        <pc:sldMkLst>
          <pc:docMk/>
          <pc:sldMk cId="3108777804" sldId="1465"/>
        </pc:sldMkLst>
        <pc:spChg chg="mod">
          <ac:chgData name="Dominik Buchegger" userId="7f2052fac20aabcc" providerId="LiveId" clId="{22CA322D-D8DE-4045-B2AD-67550FC1C8CF}" dt="2023-03-02T19:12:03.817" v="63" actId="20577"/>
          <ac:spMkLst>
            <pc:docMk/>
            <pc:sldMk cId="3108777804" sldId="1465"/>
            <ac:spMk id="2" creationId="{C36256A2-67B2-CA01-7417-6A9C17C6B307}"/>
          </ac:spMkLst>
        </pc:spChg>
      </pc:sldChg>
      <pc:sldChg chg="modSp mod">
        <pc:chgData name="Dominik Buchegger" userId="7f2052fac20aabcc" providerId="LiveId" clId="{22CA322D-D8DE-4045-B2AD-67550FC1C8CF}" dt="2023-02-27T10:24:58.895" v="23" actId="20577"/>
        <pc:sldMkLst>
          <pc:docMk/>
          <pc:sldMk cId="2305334289" sldId="1467"/>
        </pc:sldMkLst>
        <pc:spChg chg="mod">
          <ac:chgData name="Dominik Buchegger" userId="7f2052fac20aabcc" providerId="LiveId" clId="{22CA322D-D8DE-4045-B2AD-67550FC1C8CF}" dt="2023-02-27T10:24:58.895" v="23" actId="20577"/>
          <ac:spMkLst>
            <pc:docMk/>
            <pc:sldMk cId="2305334289" sldId="1467"/>
            <ac:spMk id="8" creationId="{2F08026C-5BB3-D151-B4A9-0621CFB67E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03.09.2023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281C78C-DF60-43AA-9025-896AF7F51202}" type="slidenum">
              <a:rPr lang="de-DE" smtClean="0"/>
              <a:pPr/>
              <a:t>2</a:t>
            </a:fld>
            <a:endParaRPr lang="de-DE"/>
          </a:p>
        </p:txBody>
      </p:sp>
    </p:spTree>
    <p:extLst>
      <p:ext uri="{BB962C8B-B14F-4D97-AF65-F5344CB8AC3E}">
        <p14:creationId xmlns:p14="http://schemas.microsoft.com/office/powerpoint/2010/main" val="307113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3</a:t>
            </a:fld>
            <a:endParaRPr lang="de-CH"/>
          </a:p>
        </p:txBody>
      </p:sp>
    </p:spTree>
    <p:extLst>
      <p:ext uri="{BB962C8B-B14F-4D97-AF65-F5344CB8AC3E}">
        <p14:creationId xmlns:p14="http://schemas.microsoft.com/office/powerpoint/2010/main" val="364138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6</a:t>
            </a:fld>
            <a:endParaRPr lang="de-CH"/>
          </a:p>
        </p:txBody>
      </p:sp>
    </p:spTree>
    <p:extLst>
      <p:ext uri="{BB962C8B-B14F-4D97-AF65-F5344CB8AC3E}">
        <p14:creationId xmlns:p14="http://schemas.microsoft.com/office/powerpoint/2010/main" val="2161148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950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dirty="0">
                <a:solidFill>
                  <a:schemeClr val="bg2"/>
                </a:solidFill>
              </a:rPr>
              <a:t>From </a:t>
            </a:r>
            <a:r>
              <a:rPr lang="en-GB" sz="1000" dirty="0" err="1">
                <a:solidFill>
                  <a:schemeClr val="bg2"/>
                </a:solidFill>
              </a:rPr>
              <a:t>insight</a:t>
            </a:r>
            <a:r>
              <a:rPr lang="en-GB" sz="1000" dirty="0">
                <a:solidFill>
                  <a:schemeClr val="bg2"/>
                </a:solidFill>
              </a:rPr>
              <a:t> </a:t>
            </a:r>
            <a:r>
              <a:rPr lang="en-GB" sz="1000" dirty="0" err="1">
                <a:solidFill>
                  <a:schemeClr val="bg2"/>
                </a:solidFill>
              </a:rPr>
              <a:t>to</a:t>
            </a:r>
            <a:r>
              <a:rPr lang="en-GB" sz="1000" dirty="0">
                <a:solidFill>
                  <a:schemeClr val="bg2"/>
                </a:solidFill>
              </a:rPr>
              <a:t> </a:t>
            </a:r>
            <a:r>
              <a:rPr lang="en-GB" sz="1000" dirty="0" err="1">
                <a:solidFill>
                  <a:schemeClr val="bg2"/>
                </a:solidFill>
              </a:rPr>
              <a:t>impact</a:t>
            </a:r>
            <a:r>
              <a:rPr lang="en-GB" sz="1000" dirty="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dirty="0"/>
              <a:t>Mastertitelformat bearbeiten</a:t>
            </a:r>
            <a:endParaRPr lang="en-GB" dirty="0"/>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dirty="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111007C9-750C-45A4-AB1B-CB6B97990CE5}" type="datetime6">
              <a:rPr lang="de-CH" smtClean="0"/>
              <a:t>September 23</a:t>
            </a:fld>
            <a:endParaRPr lang="de-DE" dirty="0"/>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dirty="0"/>
              <a:t>Mastertitelformat bearbeiten</a:t>
            </a:r>
            <a:endParaRPr lang="en-GB" dirty="0"/>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65C08088-81A0-403B-BB04-AE6002DCC26A}"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93DD61F4-D9DA-406C-AF0A-CAC39F14C0F6}"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067FB25E-899A-44E8-9BBB-396B4C7606B9}"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319C7E52-FAF0-4402-816C-D519DB6324B5}"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82F54D9E-7D1F-444A-82BF-BBF0595DA982}" type="datetime6">
              <a:rPr lang="de-CH" smtClean="0"/>
              <a:t>September 23</a:t>
            </a:fld>
            <a:endParaRPr lang="de-DE" dirty="0"/>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9B361C5-E514-4A70-858B-8132FB5C91DF}" type="datetime6">
              <a:rPr lang="de-CH" smtClean="0"/>
              <a:t>September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18F951F-E348-4CE7-83CE-A0ED851B26A2}" type="datetime6">
              <a:rPr lang="de-CH" smtClean="0"/>
              <a:t>September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86C75F3-C0D1-4ABB-8738-25AB5753A893}" type="datetime6">
              <a:rPr lang="de-CH" smtClean="0"/>
              <a:t>September 23</a:t>
            </a:fld>
            <a:endParaRPr lang="de-DE" dirty="0"/>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796397B-38EB-490B-98F7-EB0799988FF4}" type="datetime6">
              <a:rPr lang="de-CH" smtClean="0"/>
              <a:t>September 23</a:t>
            </a:fld>
            <a:endParaRPr lang="de-DE" dirty="0"/>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dirty="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dirty="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8E12DF-9BBF-4E12-BDDF-B9E8E5B05C6B}" type="datetime6">
              <a:rPr lang="de-CH" smtClean="0"/>
              <a:t>September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9F0516-DC2F-4A1B-9AE7-52332A8498FC}" type="datetime6">
              <a:rPr lang="de-CH" smtClean="0"/>
              <a:t>September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dirty="0"/>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dirty="0">
                <a:solidFill>
                  <a:schemeClr val="tx1"/>
                </a:solidFill>
              </a:rPr>
              <a:t>University of St.Gallen
School of Computer Science (SCS-HSG)</a:t>
            </a:r>
          </a:p>
          <a:p>
            <a:pPr algn="l">
              <a:lnSpc>
                <a:spcPts val="1200"/>
              </a:lnSpc>
            </a:pPr>
            <a:r>
              <a:rPr lang="en-GB" sz="1000" dirty="0" err="1">
                <a:solidFill>
                  <a:schemeClr val="tx1"/>
                </a:solidFill>
              </a:rPr>
              <a:t>Torstrasse</a:t>
            </a:r>
            <a:r>
              <a:rPr lang="en-GB" sz="1000" dirty="0">
                <a:solidFill>
                  <a:schemeClr val="tx1"/>
                </a:solidFill>
              </a:rPr>
              <a:t> 25</a:t>
            </a:r>
          </a:p>
          <a:p>
            <a:pPr algn="l">
              <a:lnSpc>
                <a:spcPts val="1200"/>
              </a:lnSpc>
            </a:pPr>
            <a:r>
              <a:rPr lang="en-GB" sz="1000" dirty="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dirty="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dirty="0"/>
              <a:t>(Click </a:t>
            </a:r>
            <a:r>
              <a:rPr lang="de-DE" dirty="0" err="1"/>
              <a:t>to</a:t>
            </a:r>
            <a:r>
              <a:rPr lang="de-DE" dirty="0"/>
              <a:t> </a:t>
            </a:r>
            <a:r>
              <a:rPr lang="de-DE" dirty="0" err="1"/>
              <a:t>add</a:t>
            </a:r>
            <a:r>
              <a:rPr lang="de-DE" dirty="0"/>
              <a:t> a </a:t>
            </a:r>
            <a:r>
              <a:rPr lang="de-DE" dirty="0" err="1"/>
              <a:t>picture</a:t>
            </a:r>
            <a:r>
              <a:rPr lang="de-DE" dirty="0"/>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dirty="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3ABC-0AB0-4C2B-A1BB-AF295E8AB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23DC9-82A8-46C5-B16A-F078EE7EB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173C5-F71A-478A-A93B-7105D66FF553}"/>
              </a:ext>
            </a:extLst>
          </p:cNvPr>
          <p:cNvSpPr>
            <a:spLocks noGrp="1"/>
          </p:cNvSpPr>
          <p:nvPr>
            <p:ph type="dt" sz="half" idx="10"/>
          </p:nvPr>
        </p:nvSpPr>
        <p:spPr/>
        <p:txBody>
          <a:bodyPr/>
          <a:lstStyle/>
          <a:p>
            <a:fld id="{A13E6C7B-4268-4C4E-8782-B736244EDCB2}" type="datetime1">
              <a:rPr lang="en-US" smtClean="0"/>
              <a:t>9/3/2023</a:t>
            </a:fld>
            <a:endParaRPr lang="en-US"/>
          </a:p>
        </p:txBody>
      </p:sp>
      <p:sp>
        <p:nvSpPr>
          <p:cNvPr id="5" name="Footer Placeholder 4">
            <a:extLst>
              <a:ext uri="{FF2B5EF4-FFF2-40B4-BE49-F238E27FC236}">
                <a16:creationId xmlns:a16="http://schemas.microsoft.com/office/drawing/2014/main" id="{1511139C-42C7-4F65-8564-C54AE6E5F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720DF-61A1-4AD8-9C2C-C3396A8E0FF3}"/>
              </a:ext>
            </a:extLst>
          </p:cNvPr>
          <p:cNvSpPr>
            <a:spLocks noGrp="1"/>
          </p:cNvSpPr>
          <p:nvPr>
            <p:ph type="sldNum" sz="quarter" idx="12"/>
          </p:nvPr>
        </p:nvSpPr>
        <p:spPr/>
        <p:txBody>
          <a:bodyPr/>
          <a:lstStyle/>
          <a:p>
            <a:fld id="{E5FDA4BF-9F52-4648-A04F-CE46871DE89F}" type="slidenum">
              <a:rPr lang="en-US" smtClean="0"/>
              <a:t>‹#›</a:t>
            </a:fld>
            <a:endParaRPr lang="en-US"/>
          </a:p>
        </p:txBody>
      </p:sp>
    </p:spTree>
    <p:extLst>
      <p:ext uri="{BB962C8B-B14F-4D97-AF65-F5344CB8AC3E}">
        <p14:creationId xmlns:p14="http://schemas.microsoft.com/office/powerpoint/2010/main" val="207636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dirty="0"/>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dirty="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B57B5CD7-A0CA-4D38-BBC7-2C00C2D8EDD2}" type="datetime6">
              <a:rPr lang="de-CH" smtClean="0"/>
              <a:t>September 23</a:t>
            </a:fld>
            <a:endParaRPr lang="de-DE" dirty="0"/>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dirty="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dirty="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dirty="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dirty="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30B763E8-28A5-4C06-8953-D607A4035193}" type="datetime6">
              <a:rPr lang="de-CH" smtClean="0"/>
              <a:t>September 23</a:t>
            </a:fld>
            <a:endParaRPr lang="de-DE" dirty="0"/>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D665AE-2099-47EB-8D1F-2B3FCA7D9E11}" type="datetime6">
              <a:rPr lang="de-CH" smtClean="0"/>
              <a:t>September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970FC134-CD77-4207-856E-804B9B6F6655}" type="datetime6">
              <a:rPr lang="de-CH" smtClean="0"/>
              <a:t>September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dirty="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dirty="0"/>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dirty="0"/>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Vierte Ebene</a:t>
            </a:r>
          </a:p>
          <a:p>
            <a:pPr lvl="4"/>
            <a:r>
              <a:rPr lang="de-DE" dirty="0"/>
              <a:t>Fünfte Ebene</a:t>
            </a:r>
            <a:endParaRPr lang="en-GB" dirty="0"/>
          </a:p>
          <a:p>
            <a:pPr lvl="4"/>
            <a:endParaRPr lang="en-US" noProof="0" dirty="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dirty="0"/>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4"/>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78BEB732-1EAE-4447-B6B5-5E7B232FABE4}" type="datetime6">
              <a:rPr lang="de-CH" smtClean="0"/>
              <a:t>September 23</a:t>
            </a:fld>
            <a:endParaRPr lang="de-DE" dirty="0"/>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 id="2147483707" r:id="rId32"/>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eb.microsoftstream.com/video/50227410-18db-452c-ae1a-6949b27bcfe1" TargetMode="External"/><Relationship Id="rId7" Type="http://schemas.openxmlformats.org/officeDocument/2006/relationships/image" Target="../media/image15.png"/><Relationship Id="rId2" Type="http://schemas.openxmlformats.org/officeDocument/2006/relationships/hyperlink" Target="https://www.anaconda.com/products/distribution" TargetMode="Externa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colab.research.google.com/" TargetMode="Externa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mailto:lirst.last@%3Cstudent.%3Eunisg.ch"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636541"/>
            <a:ext cx="8132898" cy="1531505"/>
          </a:xfrm>
        </p:spPr>
        <p:txBody>
          <a:bodyPr/>
          <a:lstStyle/>
          <a:p>
            <a:r>
              <a:rPr lang="de-DE" sz="4000" dirty="0"/>
              <a:t>Grundlagen und Methoden </a:t>
            </a:r>
            <a:br>
              <a:rPr lang="de-DE" sz="4000" dirty="0"/>
            </a:br>
            <a:r>
              <a:rPr lang="de-DE" sz="4000" dirty="0"/>
              <a:t>der Informatik</a:t>
            </a:r>
            <a:endParaRPr lang="de-DE" dirty="0"/>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a:normAutofit/>
          </a:bodyPr>
          <a:lstStyle/>
          <a:p>
            <a:r>
              <a:rPr lang="de-DE" dirty="0"/>
              <a:t>Admin</a:t>
            </a:r>
          </a:p>
          <a:p>
            <a:endParaRPr lang="de-DE" dirty="0"/>
          </a:p>
          <a:p>
            <a:r>
              <a:rPr lang="de-DE" dirty="0"/>
              <a:t>Dominik Buchegger</a:t>
            </a:r>
          </a:p>
        </p:txBody>
      </p:sp>
    </p:spTree>
    <p:extLst>
      <p:ext uri="{BB962C8B-B14F-4D97-AF65-F5344CB8AC3E}">
        <p14:creationId xmlns:p14="http://schemas.microsoft.com/office/powerpoint/2010/main" val="377249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7C1A1F6-5D7F-4BFB-A04B-597A0EF62E06}"/>
              </a:ext>
            </a:extLst>
          </p:cNvPr>
          <p:cNvSpPr>
            <a:spLocks noGrp="1"/>
          </p:cNvSpPr>
          <p:nvPr>
            <p:ph type="title"/>
          </p:nvPr>
        </p:nvSpPr>
        <p:spPr/>
        <p:txBody>
          <a:bodyPr/>
          <a:lstStyle/>
          <a:p>
            <a:r>
              <a:rPr lang="en-US" dirty="0"/>
              <a:t>On your machine or in the cloud</a:t>
            </a:r>
          </a:p>
        </p:txBody>
      </p:sp>
      <p:sp>
        <p:nvSpPr>
          <p:cNvPr id="8" name="Inhaltsplatzhalter 7">
            <a:extLst>
              <a:ext uri="{FF2B5EF4-FFF2-40B4-BE49-F238E27FC236}">
                <a16:creationId xmlns:a16="http://schemas.microsoft.com/office/drawing/2014/main" id="{0E109B5B-0881-4119-3393-F14A644D42D6}"/>
              </a:ext>
            </a:extLst>
          </p:cNvPr>
          <p:cNvSpPr>
            <a:spLocks noGrp="1"/>
          </p:cNvSpPr>
          <p:nvPr>
            <p:ph sz="half" idx="1"/>
          </p:nvPr>
        </p:nvSpPr>
        <p:spPr/>
        <p:txBody>
          <a:bodyPr lIns="90000" tIns="198000" rIns="54000" bIns="54000"/>
          <a:lstStyle/>
          <a:p>
            <a:r>
              <a:rPr lang="en-US" dirty="0"/>
              <a:t>Anaconda is an easy to install and easy to use Python distribution that comes with everything we need.</a:t>
            </a:r>
          </a:p>
          <a:p>
            <a:endParaRPr lang="en-US" dirty="0"/>
          </a:p>
          <a:p>
            <a:r>
              <a:rPr lang="en-US" dirty="0"/>
              <a:t>Download </a:t>
            </a:r>
            <a:r>
              <a:rPr lang="en-US" dirty="0">
                <a:hlinkClick r:id="rId2"/>
              </a:rPr>
              <a:t>https://www.anaconda.com/products/distribution</a:t>
            </a:r>
            <a:r>
              <a:rPr lang="en-US" dirty="0"/>
              <a:t> </a:t>
            </a:r>
          </a:p>
          <a:p>
            <a:endParaRPr lang="en-US" dirty="0"/>
          </a:p>
          <a:p>
            <a:r>
              <a:rPr lang="en-US" dirty="0"/>
              <a:t>Install</a:t>
            </a:r>
          </a:p>
          <a:p>
            <a:r>
              <a:rPr lang="en-US" dirty="0"/>
              <a:t>	 </a:t>
            </a:r>
            <a:r>
              <a:rPr lang="en-US" dirty="0">
                <a:hlinkClick r:id="rId3"/>
              </a:rPr>
              <a:t>https://web.microsoftstream.com/video/50227410-18db-452c-ae1a-6949b27bcfe1</a:t>
            </a:r>
            <a:r>
              <a:rPr lang="en-US" dirty="0"/>
              <a:t> </a:t>
            </a:r>
          </a:p>
          <a:p>
            <a:endParaRPr lang="en-US" dirty="0"/>
          </a:p>
          <a:p>
            <a:r>
              <a:rPr lang="en-US" dirty="0"/>
              <a:t>Run</a:t>
            </a:r>
          </a:p>
          <a:p>
            <a:r>
              <a:rPr lang="en-US" dirty="0"/>
              <a:t>	</a:t>
            </a:r>
          </a:p>
        </p:txBody>
      </p:sp>
      <p:sp>
        <p:nvSpPr>
          <p:cNvPr id="9" name="Inhaltsplatzhalter 8">
            <a:extLst>
              <a:ext uri="{FF2B5EF4-FFF2-40B4-BE49-F238E27FC236}">
                <a16:creationId xmlns:a16="http://schemas.microsoft.com/office/drawing/2014/main" id="{A8DF8E72-FEE6-B2A9-AF75-39EE400DC63F}"/>
              </a:ext>
            </a:extLst>
          </p:cNvPr>
          <p:cNvSpPr>
            <a:spLocks noGrp="1"/>
          </p:cNvSpPr>
          <p:nvPr>
            <p:ph sz="half" idx="2"/>
          </p:nvPr>
        </p:nvSpPr>
        <p:spPr/>
        <p:txBody>
          <a:bodyPr lIns="90000" tIns="198000" rIns="54000" bIns="54000"/>
          <a:lstStyle/>
          <a:p>
            <a:r>
              <a:rPr lang="en-US" dirty="0"/>
              <a:t>You typically need a Google account </a:t>
            </a:r>
          </a:p>
          <a:p>
            <a:endParaRPr lang="en-US" dirty="0"/>
          </a:p>
          <a:p>
            <a:r>
              <a:rPr lang="en-US" dirty="0"/>
              <a:t>Find </a:t>
            </a:r>
            <a:r>
              <a:rPr lang="en-US" dirty="0">
                <a:hlinkClick r:id="rId4"/>
              </a:rPr>
              <a:t>https://colab.research.google.com/</a:t>
            </a:r>
            <a:r>
              <a:rPr lang="en-US" dirty="0"/>
              <a:t> </a:t>
            </a:r>
          </a:p>
          <a:p>
            <a:endParaRPr lang="en-US" dirty="0"/>
          </a:p>
          <a:p>
            <a:r>
              <a:rPr lang="en-US" dirty="0"/>
              <a:t>Upload your Notebook</a:t>
            </a:r>
          </a:p>
          <a:p>
            <a:endParaRPr lang="en-US" dirty="0"/>
          </a:p>
          <a:p>
            <a:r>
              <a:rPr lang="en-US" dirty="0"/>
              <a:t>Run</a:t>
            </a:r>
          </a:p>
        </p:txBody>
      </p:sp>
      <p:sp>
        <p:nvSpPr>
          <p:cNvPr id="10" name="Textplatzhalter 9">
            <a:extLst>
              <a:ext uri="{FF2B5EF4-FFF2-40B4-BE49-F238E27FC236}">
                <a16:creationId xmlns:a16="http://schemas.microsoft.com/office/drawing/2014/main" id="{928697EE-6436-B596-7F15-32B21257BEF3}"/>
              </a:ext>
            </a:extLst>
          </p:cNvPr>
          <p:cNvSpPr>
            <a:spLocks noGrp="1"/>
          </p:cNvSpPr>
          <p:nvPr>
            <p:ph type="body" sz="quarter" idx="10"/>
          </p:nvPr>
        </p:nvSpPr>
        <p:spPr/>
        <p:txBody>
          <a:bodyPr/>
          <a:lstStyle/>
          <a:p>
            <a:r>
              <a:rPr lang="en-US" dirty="0"/>
              <a:t>While there are many more options, we support two ways of running Python/</a:t>
            </a:r>
            <a:r>
              <a:rPr lang="en-US" dirty="0" err="1"/>
              <a:t>Jupyter</a:t>
            </a:r>
            <a:r>
              <a:rPr lang="en-US" dirty="0"/>
              <a:t> Notebooks</a:t>
            </a:r>
          </a:p>
        </p:txBody>
      </p:sp>
      <p:sp>
        <p:nvSpPr>
          <p:cNvPr id="11" name="Textplatzhalter 10">
            <a:extLst>
              <a:ext uri="{FF2B5EF4-FFF2-40B4-BE49-F238E27FC236}">
                <a16:creationId xmlns:a16="http://schemas.microsoft.com/office/drawing/2014/main" id="{308AFFDD-8EAB-EB4B-50AF-7FA3D183DFBF}"/>
              </a:ext>
            </a:extLst>
          </p:cNvPr>
          <p:cNvSpPr>
            <a:spLocks noGrp="1"/>
          </p:cNvSpPr>
          <p:nvPr>
            <p:ph type="body" sz="quarter" idx="18"/>
          </p:nvPr>
        </p:nvSpPr>
        <p:spPr>
          <a:xfrm>
            <a:off x="412000" y="1054194"/>
            <a:ext cx="2500011" cy="430887"/>
          </a:xfrm>
        </p:spPr>
        <p:txBody>
          <a:bodyPr/>
          <a:lstStyle/>
          <a:p>
            <a:r>
              <a:rPr lang="en-US" dirty="0"/>
              <a:t>On your machine: Anaconda</a:t>
            </a:r>
          </a:p>
        </p:txBody>
      </p:sp>
      <p:sp>
        <p:nvSpPr>
          <p:cNvPr id="12" name="Textplatzhalter 11">
            <a:extLst>
              <a:ext uri="{FF2B5EF4-FFF2-40B4-BE49-F238E27FC236}">
                <a16:creationId xmlns:a16="http://schemas.microsoft.com/office/drawing/2014/main" id="{4623CE09-D813-978C-0BBD-278454AF5007}"/>
              </a:ext>
            </a:extLst>
          </p:cNvPr>
          <p:cNvSpPr>
            <a:spLocks noGrp="1"/>
          </p:cNvSpPr>
          <p:nvPr>
            <p:ph type="body" sz="quarter" idx="19"/>
          </p:nvPr>
        </p:nvSpPr>
        <p:spPr>
          <a:xfrm>
            <a:off x="4712834" y="1054194"/>
            <a:ext cx="2328046" cy="430887"/>
          </a:xfrm>
        </p:spPr>
        <p:txBody>
          <a:bodyPr/>
          <a:lstStyle/>
          <a:p>
            <a:r>
              <a:rPr lang="en-US" dirty="0"/>
              <a:t>In the cloud: Google </a:t>
            </a:r>
            <a:r>
              <a:rPr lang="en-US" dirty="0" err="1"/>
              <a:t>Colab</a:t>
            </a:r>
            <a:endParaRPr lang="en-US" dirty="0"/>
          </a:p>
        </p:txBody>
      </p:sp>
      <p:pic>
        <p:nvPicPr>
          <p:cNvPr id="14" name="Grafik 13">
            <a:extLst>
              <a:ext uri="{FF2B5EF4-FFF2-40B4-BE49-F238E27FC236}">
                <a16:creationId xmlns:a16="http://schemas.microsoft.com/office/drawing/2014/main" id="{AEC1404D-00AE-71C5-361F-FF30A31BBD86}"/>
              </a:ext>
            </a:extLst>
          </p:cNvPr>
          <p:cNvPicPr>
            <a:picLocks noChangeAspect="1"/>
          </p:cNvPicPr>
          <p:nvPr/>
        </p:nvPicPr>
        <p:blipFill>
          <a:blip r:embed="rId5"/>
          <a:stretch>
            <a:fillRect/>
          </a:stretch>
        </p:blipFill>
        <p:spPr>
          <a:xfrm>
            <a:off x="865665" y="3606502"/>
            <a:ext cx="1412443" cy="768784"/>
          </a:xfrm>
          <a:prstGeom prst="rect">
            <a:avLst/>
          </a:prstGeom>
          <a:ln w="9525" cap="flat" cmpd="sng" algn="ctr">
            <a:solidFill>
              <a:srgbClr val="D9D9D9"/>
            </a:solidFill>
            <a:prstDash val="solid"/>
            <a:round/>
            <a:headEnd type="none" w="med" len="med"/>
            <a:tailEnd type="none" w="med" len="med"/>
          </a:ln>
        </p:spPr>
      </p:pic>
      <p:pic>
        <p:nvPicPr>
          <p:cNvPr id="16" name="Grafik 15">
            <a:extLst>
              <a:ext uri="{FF2B5EF4-FFF2-40B4-BE49-F238E27FC236}">
                <a16:creationId xmlns:a16="http://schemas.microsoft.com/office/drawing/2014/main" id="{FD23FE13-9230-1780-19C2-F982067995EE}"/>
              </a:ext>
            </a:extLst>
          </p:cNvPr>
          <p:cNvPicPr>
            <a:picLocks noChangeAspect="1"/>
          </p:cNvPicPr>
          <p:nvPr/>
        </p:nvPicPr>
        <p:blipFill>
          <a:blip r:embed="rId6"/>
          <a:stretch>
            <a:fillRect/>
          </a:stretch>
        </p:blipFill>
        <p:spPr>
          <a:xfrm>
            <a:off x="2556804" y="3606502"/>
            <a:ext cx="1491176" cy="768784"/>
          </a:xfrm>
          <a:prstGeom prst="rect">
            <a:avLst/>
          </a:prstGeom>
          <a:ln w="9525" cap="flat" cmpd="sng" algn="ctr">
            <a:solidFill>
              <a:srgbClr val="D9D9D9"/>
            </a:solidFill>
            <a:prstDash val="solid"/>
            <a:round/>
            <a:headEnd type="none" w="med" len="med"/>
            <a:tailEnd type="none" w="med" len="med"/>
          </a:ln>
        </p:spPr>
      </p:pic>
      <p:pic>
        <p:nvPicPr>
          <p:cNvPr id="18" name="Grafik 17">
            <a:extLst>
              <a:ext uri="{FF2B5EF4-FFF2-40B4-BE49-F238E27FC236}">
                <a16:creationId xmlns:a16="http://schemas.microsoft.com/office/drawing/2014/main" id="{635DB8F5-5119-0388-63F2-487F770A5FA0}"/>
              </a:ext>
            </a:extLst>
          </p:cNvPr>
          <p:cNvPicPr>
            <a:picLocks noChangeAspect="1"/>
          </p:cNvPicPr>
          <p:nvPr/>
        </p:nvPicPr>
        <p:blipFill>
          <a:blip r:embed="rId7"/>
          <a:stretch>
            <a:fillRect/>
          </a:stretch>
        </p:blipFill>
        <p:spPr>
          <a:xfrm>
            <a:off x="5173026" y="2879747"/>
            <a:ext cx="2264898" cy="1495539"/>
          </a:xfrm>
          <a:prstGeom prst="rect">
            <a:avLst/>
          </a:prstGeom>
          <a:ln w="9525" cap="flat" cmpd="sng" algn="ctr">
            <a:solidFill>
              <a:srgbClr val="D9D9D9"/>
            </a:solidFill>
            <a:prstDash val="solid"/>
            <a:round/>
            <a:headEnd type="none" w="med" len="med"/>
            <a:tailEnd type="none" w="med" len="med"/>
          </a:ln>
        </p:spPr>
      </p:pic>
      <p:sp>
        <p:nvSpPr>
          <p:cNvPr id="19" name="Foliennummernplatzhalter 2">
            <a:extLst>
              <a:ext uri="{FF2B5EF4-FFF2-40B4-BE49-F238E27FC236}">
                <a16:creationId xmlns:a16="http://schemas.microsoft.com/office/drawing/2014/main" id="{53BBFFC2-4A5E-BAAD-F048-0AC62DC89DFC}"/>
              </a:ext>
            </a:extLst>
          </p:cNvPr>
          <p:cNvSpPr>
            <a:spLocks noGrp="1"/>
          </p:cNvSpPr>
          <p:nvPr>
            <p:ph type="sldNum" sz="quarter" idx="16"/>
          </p:nvPr>
        </p:nvSpPr>
        <p:spPr>
          <a:xfrm>
            <a:off x="8571600" y="4767263"/>
            <a:ext cx="216000" cy="273844"/>
          </a:xfrm>
        </p:spPr>
        <p:txBody>
          <a:bodyPr/>
          <a:lstStyle/>
          <a:p>
            <a:fld id="{7559FC98-AF75-4A00-A03C-DF9FEBF6BCB9}" type="slidenum">
              <a:rPr lang="en-GB" smtClean="0"/>
              <a:pPr/>
              <a:t>10</a:t>
            </a:fld>
            <a:endParaRPr lang="en-GB" dirty="0"/>
          </a:p>
        </p:txBody>
      </p:sp>
      <p:pic>
        <p:nvPicPr>
          <p:cNvPr id="2" name="Picture 1">
            <a:extLst>
              <a:ext uri="{FF2B5EF4-FFF2-40B4-BE49-F238E27FC236}">
                <a16:creationId xmlns:a16="http://schemas.microsoft.com/office/drawing/2014/main" id="{32A46A75-7647-0441-75B6-AEB01C50EA1E}"/>
              </a:ext>
            </a:extLst>
          </p:cNvPr>
          <p:cNvPicPr>
            <a:picLocks noChangeAspect="1"/>
          </p:cNvPicPr>
          <p:nvPr/>
        </p:nvPicPr>
        <p:blipFill rotWithShape="1">
          <a:blip r:embed="rId8"/>
          <a:srcRect l="6716"/>
          <a:stretch/>
        </p:blipFill>
        <p:spPr>
          <a:xfrm>
            <a:off x="683396" y="3930245"/>
            <a:ext cx="1722919" cy="211400"/>
          </a:xfrm>
          <a:prstGeom prst="rect">
            <a:avLst/>
          </a:prstGeom>
        </p:spPr>
      </p:pic>
      <p:pic>
        <p:nvPicPr>
          <p:cNvPr id="3" name="Picture 2">
            <a:extLst>
              <a:ext uri="{FF2B5EF4-FFF2-40B4-BE49-F238E27FC236}">
                <a16:creationId xmlns:a16="http://schemas.microsoft.com/office/drawing/2014/main" id="{5B090431-C792-AEBB-175C-3268FA279008}"/>
              </a:ext>
            </a:extLst>
          </p:cNvPr>
          <p:cNvPicPr>
            <a:picLocks noChangeAspect="1"/>
          </p:cNvPicPr>
          <p:nvPr/>
        </p:nvPicPr>
        <p:blipFill rotWithShape="1">
          <a:blip r:embed="rId9"/>
          <a:srcRect l="34219" t="14559" r="34473" b="46264"/>
          <a:stretch/>
        </p:blipFill>
        <p:spPr>
          <a:xfrm>
            <a:off x="3004496" y="3647223"/>
            <a:ext cx="610061" cy="692249"/>
          </a:xfrm>
          <a:prstGeom prst="rect">
            <a:avLst/>
          </a:prstGeom>
        </p:spPr>
      </p:pic>
    </p:spTree>
    <p:extLst>
      <p:ext uri="{BB962C8B-B14F-4D97-AF65-F5344CB8AC3E}">
        <p14:creationId xmlns:p14="http://schemas.microsoft.com/office/powerpoint/2010/main" val="302633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A032125E-17FD-5DAD-6186-96B5D3493F4D}"/>
              </a:ext>
            </a:extLst>
          </p:cNvPr>
          <p:cNvSpPr>
            <a:spLocks noGrp="1"/>
          </p:cNvSpPr>
          <p:nvPr>
            <p:ph type="title"/>
          </p:nvPr>
        </p:nvSpPr>
        <p:spPr>
          <a:xfrm>
            <a:off x="358775" y="376238"/>
            <a:ext cx="8426450" cy="609662"/>
          </a:xfrm>
        </p:spPr>
        <p:txBody>
          <a:bodyPr anchor="t">
            <a:normAutofit/>
          </a:bodyPr>
          <a:lstStyle/>
          <a:p>
            <a:r>
              <a:rPr lang="en-US" dirty="0"/>
              <a:t>Python / </a:t>
            </a:r>
            <a:r>
              <a:rPr lang="en-US" dirty="0" err="1"/>
              <a:t>Jupyter</a:t>
            </a:r>
            <a:r>
              <a:rPr lang="en-US" dirty="0"/>
              <a:t> Notebook</a:t>
            </a:r>
          </a:p>
        </p:txBody>
      </p:sp>
      <p:pic>
        <p:nvPicPr>
          <p:cNvPr id="12" name="Picture 13">
            <a:extLst>
              <a:ext uri="{FF2B5EF4-FFF2-40B4-BE49-F238E27FC236}">
                <a16:creationId xmlns:a16="http://schemas.microsoft.com/office/drawing/2014/main" id="{55C846E1-5276-C104-490A-6469B243C7DE}"/>
              </a:ext>
            </a:extLst>
          </p:cNvPr>
          <p:cNvPicPr>
            <a:picLocks noChangeAspect="1"/>
          </p:cNvPicPr>
          <p:nvPr/>
        </p:nvPicPr>
        <p:blipFill rotWithShape="1">
          <a:blip r:embed="rId2"/>
          <a:srcRect t="4723" r="2" b="1"/>
          <a:stretch/>
        </p:blipFill>
        <p:spPr>
          <a:xfrm>
            <a:off x="358776" y="1276349"/>
            <a:ext cx="4122738" cy="2621959"/>
          </a:xfrm>
          <a:prstGeom prst="rect">
            <a:avLst/>
          </a:prstGeom>
          <a:noFill/>
        </p:spPr>
      </p:pic>
      <p:sp>
        <p:nvSpPr>
          <p:cNvPr id="10" name="Inhaltsplatzhalter 9">
            <a:extLst>
              <a:ext uri="{FF2B5EF4-FFF2-40B4-BE49-F238E27FC236}">
                <a16:creationId xmlns:a16="http://schemas.microsoft.com/office/drawing/2014/main" id="{CC394EA4-C0A4-090D-9E3B-F536590008CE}"/>
              </a:ext>
            </a:extLst>
          </p:cNvPr>
          <p:cNvSpPr>
            <a:spLocks noGrp="1"/>
          </p:cNvSpPr>
          <p:nvPr>
            <p:ph sz="half" idx="2"/>
          </p:nvPr>
        </p:nvSpPr>
        <p:spPr>
          <a:xfrm>
            <a:off x="4662487" y="1276351"/>
            <a:ext cx="4122737" cy="2621958"/>
          </a:xfrm>
        </p:spPr>
        <p:txBody>
          <a:bodyPr>
            <a:normAutofit/>
          </a:bodyPr>
          <a:lstStyle/>
          <a:p>
            <a:pPr>
              <a:spcAft>
                <a:spcPts val="600"/>
              </a:spcAft>
            </a:pPr>
            <a:r>
              <a:rPr lang="en-US" dirty="0"/>
              <a:t>Having a running Python and </a:t>
            </a:r>
            <a:r>
              <a:rPr lang="en-US" dirty="0" err="1"/>
              <a:t>Jupyter</a:t>
            </a:r>
            <a:r>
              <a:rPr lang="en-US" dirty="0"/>
              <a:t> Notebook available is crucial, because …</a:t>
            </a:r>
          </a:p>
          <a:p>
            <a:pPr marL="464525" lvl="1" indent="-285750">
              <a:spcAft>
                <a:spcPts val="600"/>
              </a:spcAft>
              <a:buFont typeface="Symbol" panose="05050102010706020507" pitchFamily="18" charset="2"/>
              <a:buChar char="-"/>
            </a:pPr>
            <a:r>
              <a:rPr lang="en-US" dirty="0"/>
              <a:t>All the assignments will need such an environment</a:t>
            </a:r>
          </a:p>
          <a:p>
            <a:pPr marL="464525" lvl="1" indent="-285750">
              <a:spcAft>
                <a:spcPts val="600"/>
              </a:spcAft>
              <a:buFont typeface="Symbol" panose="05050102010706020507" pitchFamily="18" charset="2"/>
              <a:buChar char="-"/>
            </a:pPr>
            <a:r>
              <a:rPr lang="en-US" dirty="0"/>
              <a:t>All the lectures will provide their contents via notebooks</a:t>
            </a:r>
          </a:p>
          <a:p>
            <a:pPr marL="464525" lvl="1" indent="-285750">
              <a:spcAft>
                <a:spcPts val="600"/>
              </a:spcAft>
              <a:buFont typeface="Symbol" panose="05050102010706020507" pitchFamily="18" charset="2"/>
              <a:buChar char="-"/>
            </a:pPr>
            <a:endParaRPr lang="en-US" dirty="0"/>
          </a:p>
          <a:p>
            <a:pPr marL="0" indent="0">
              <a:spcAft>
                <a:spcPts val="600"/>
              </a:spcAft>
            </a:pPr>
            <a:r>
              <a:rPr lang="en-US" dirty="0"/>
              <a:t>Let’s do it … now</a:t>
            </a:r>
          </a:p>
          <a:p>
            <a:pPr>
              <a:spcAft>
                <a:spcPts val="600"/>
              </a:spcAft>
            </a:pPr>
            <a:endParaRPr lang="en-US" dirty="0"/>
          </a:p>
          <a:p>
            <a:pPr>
              <a:spcAft>
                <a:spcPts val="600"/>
              </a:spcAft>
            </a:pPr>
            <a:endParaRPr lang="en-US" dirty="0"/>
          </a:p>
        </p:txBody>
      </p:sp>
      <p:sp>
        <p:nvSpPr>
          <p:cNvPr id="5" name="Foliennummernplatzhalter 4">
            <a:extLst>
              <a:ext uri="{FF2B5EF4-FFF2-40B4-BE49-F238E27FC236}">
                <a16:creationId xmlns:a16="http://schemas.microsoft.com/office/drawing/2014/main" id="{E27CBF56-EB9C-DB97-0C29-9D196AA189F3}"/>
              </a:ext>
            </a:extLst>
          </p:cNvPr>
          <p:cNvSpPr>
            <a:spLocks noGrp="1"/>
          </p:cNvSpPr>
          <p:nvPr>
            <p:ph type="sldNum" sz="quarter" idx="16"/>
          </p:nvPr>
        </p:nvSpPr>
        <p:spPr>
          <a:xfrm>
            <a:off x="8571600" y="4767263"/>
            <a:ext cx="216000" cy="273844"/>
          </a:xfrm>
        </p:spPr>
        <p:txBody>
          <a:bodyPr anchor="t">
            <a:normAutofit/>
          </a:bodyPr>
          <a:lstStyle/>
          <a:p>
            <a:pPr>
              <a:spcAft>
                <a:spcPts val="600"/>
              </a:spcAft>
            </a:pPr>
            <a:fld id="{7559FC98-AF75-4A00-A03C-DF9FEBF6BCB9}" type="slidenum">
              <a:rPr lang="en-GB" smtClean="0"/>
              <a:pPr>
                <a:spcAft>
                  <a:spcPts val="600"/>
                </a:spcAft>
              </a:pPr>
              <a:t>11</a:t>
            </a:fld>
            <a:endParaRPr lang="en-GB"/>
          </a:p>
        </p:txBody>
      </p:sp>
      <p:sp>
        <p:nvSpPr>
          <p:cNvPr id="17" name="Text Placeholder 5">
            <a:extLst>
              <a:ext uri="{FF2B5EF4-FFF2-40B4-BE49-F238E27FC236}">
                <a16:creationId xmlns:a16="http://schemas.microsoft.com/office/drawing/2014/main" id="{D880B19F-5254-E435-3C34-BBB1CA3BAEE7}"/>
              </a:ext>
            </a:extLst>
          </p:cNvPr>
          <p:cNvSpPr>
            <a:spLocks noGrp="1"/>
          </p:cNvSpPr>
          <p:nvPr>
            <p:ph type="body" sz="quarter" idx="10"/>
          </p:nvPr>
        </p:nvSpPr>
        <p:spPr>
          <a:xfrm>
            <a:off x="359569" y="85788"/>
            <a:ext cx="8425656" cy="290450"/>
          </a:xfrm>
        </p:spPr>
        <p:txBody>
          <a:bodyPr/>
          <a:lstStyle/>
          <a:p>
            <a:endParaRPr lang="en-US"/>
          </a:p>
        </p:txBody>
      </p:sp>
      <p:sp>
        <p:nvSpPr>
          <p:cNvPr id="19" name="Text Placeholder 6">
            <a:extLst>
              <a:ext uri="{FF2B5EF4-FFF2-40B4-BE49-F238E27FC236}">
                <a16:creationId xmlns:a16="http://schemas.microsoft.com/office/drawing/2014/main" id="{C57B54BC-A693-103A-DFA5-66A5F291D57B}"/>
              </a:ext>
            </a:extLst>
          </p:cNvPr>
          <p:cNvSpPr>
            <a:spLocks noGrp="1"/>
          </p:cNvSpPr>
          <p:nvPr>
            <p:ph type="body" sz="quarter" idx="15"/>
          </p:nvPr>
        </p:nvSpPr>
        <p:spPr>
          <a:xfrm>
            <a:off x="358775" y="3939381"/>
            <a:ext cx="8425087" cy="540544"/>
          </a:xfrm>
        </p:spPr>
        <p:txBody>
          <a:bodyPr/>
          <a:lstStyle/>
          <a:p>
            <a:r>
              <a:rPr lang="en-US"/>
              <a:t>If there is one thing you should have by today it is a running Python / Jupyter Notebook.</a:t>
            </a:r>
            <a:endParaRPr lang="en-US" dirty="0"/>
          </a:p>
        </p:txBody>
      </p:sp>
      <p:sp>
        <p:nvSpPr>
          <p:cNvPr id="21" name="Content Placeholder 7">
            <a:extLst>
              <a:ext uri="{FF2B5EF4-FFF2-40B4-BE49-F238E27FC236}">
                <a16:creationId xmlns:a16="http://schemas.microsoft.com/office/drawing/2014/main" id="{DECA08F5-4D90-61CD-8BC2-74B74F9318C2}"/>
              </a:ext>
            </a:extLst>
          </p:cNvPr>
          <p:cNvSpPr>
            <a:spLocks noGrp="1"/>
          </p:cNvSpPr>
          <p:nvPr>
            <p:ph sz="quarter" idx="18"/>
          </p:nvPr>
        </p:nvSpPr>
        <p:spPr>
          <a:xfrm>
            <a:off x="358776" y="3939381"/>
            <a:ext cx="311018" cy="541083"/>
          </a:xfrm>
        </p:spPr>
        <p:txBody>
          <a:bodyPr/>
          <a:lstStyle/>
          <a:p>
            <a:endParaRPr lang="en-US"/>
          </a:p>
        </p:txBody>
      </p:sp>
    </p:spTree>
    <p:extLst>
      <p:ext uri="{BB962C8B-B14F-4D97-AF65-F5344CB8AC3E}">
        <p14:creationId xmlns:p14="http://schemas.microsoft.com/office/powerpoint/2010/main" val="196860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A032125E-17FD-5DAD-6186-96B5D3493F4D}"/>
              </a:ext>
            </a:extLst>
          </p:cNvPr>
          <p:cNvSpPr>
            <a:spLocks noGrp="1"/>
          </p:cNvSpPr>
          <p:nvPr>
            <p:ph type="title"/>
          </p:nvPr>
        </p:nvSpPr>
        <p:spPr>
          <a:xfrm>
            <a:off x="358775" y="376238"/>
            <a:ext cx="8426450" cy="609662"/>
          </a:xfrm>
        </p:spPr>
        <p:txBody>
          <a:bodyPr anchor="t">
            <a:normAutofit/>
          </a:bodyPr>
          <a:lstStyle/>
          <a:p>
            <a:r>
              <a:rPr lang="en-US" dirty="0"/>
              <a:t>Troubleshooting in </a:t>
            </a:r>
            <a:r>
              <a:rPr lang="en-US" dirty="0" err="1"/>
              <a:t>Jupyter</a:t>
            </a:r>
            <a:endParaRPr lang="en-US" dirty="0"/>
          </a:p>
        </p:txBody>
      </p:sp>
      <p:sp>
        <p:nvSpPr>
          <p:cNvPr id="10" name="Inhaltsplatzhalter 9">
            <a:extLst>
              <a:ext uri="{FF2B5EF4-FFF2-40B4-BE49-F238E27FC236}">
                <a16:creationId xmlns:a16="http://schemas.microsoft.com/office/drawing/2014/main" id="{CC394EA4-C0A4-090D-9E3B-F536590008CE}"/>
              </a:ext>
            </a:extLst>
          </p:cNvPr>
          <p:cNvSpPr>
            <a:spLocks noGrp="1"/>
          </p:cNvSpPr>
          <p:nvPr>
            <p:ph sz="half" idx="2"/>
          </p:nvPr>
        </p:nvSpPr>
        <p:spPr>
          <a:xfrm>
            <a:off x="358775" y="1276351"/>
            <a:ext cx="8426450" cy="2621958"/>
          </a:xfrm>
        </p:spPr>
        <p:txBody>
          <a:bodyPr>
            <a:normAutofit/>
          </a:bodyPr>
          <a:lstStyle/>
          <a:p>
            <a:pPr marL="179388" indent="-1588">
              <a:spcAft>
                <a:spcPts val="600"/>
              </a:spcAft>
            </a:pPr>
            <a:r>
              <a:rPr lang="en-US" dirty="0"/>
              <a:t>If your </a:t>
            </a:r>
            <a:r>
              <a:rPr lang="en-US" dirty="0" err="1"/>
              <a:t>Jupyter</a:t>
            </a:r>
            <a:r>
              <a:rPr lang="en-US" dirty="0"/>
              <a:t> Notebook:</a:t>
            </a:r>
          </a:p>
          <a:p>
            <a:pPr marL="464525" lvl="1" indent="-285750">
              <a:spcAft>
                <a:spcPts val="600"/>
              </a:spcAft>
              <a:buFont typeface="Symbol" panose="05050102010706020507" pitchFamily="18" charset="2"/>
              <a:buChar char="-"/>
            </a:pPr>
            <a:r>
              <a:rPr lang="en-US" dirty="0"/>
              <a:t>does not run anymore, or</a:t>
            </a:r>
          </a:p>
          <a:p>
            <a:pPr marL="464525" lvl="1" indent="-285750">
              <a:spcAft>
                <a:spcPts val="600"/>
              </a:spcAft>
              <a:buFont typeface="Symbol" panose="05050102010706020507" pitchFamily="18" charset="2"/>
              <a:buChar char="-"/>
            </a:pPr>
            <a:r>
              <a:rPr lang="en-US" dirty="0"/>
              <a:t>is taking more than a few (reasonable) seconds</a:t>
            </a:r>
          </a:p>
          <a:p>
            <a:pPr marL="178775" lvl="1" indent="0">
              <a:spcAft>
                <a:spcPts val="600"/>
              </a:spcAft>
              <a:buNone/>
            </a:pPr>
            <a:r>
              <a:rPr lang="en-US" dirty="0"/>
              <a:t>Restart the Kernel!</a:t>
            </a:r>
          </a:p>
          <a:p>
            <a:pPr marL="464525" lvl="1" indent="-285750">
              <a:spcAft>
                <a:spcPts val="600"/>
              </a:spcAft>
              <a:buFont typeface="Symbol" panose="05050102010706020507" pitchFamily="18" charset="2"/>
              <a:buChar char="-"/>
            </a:pPr>
            <a:endParaRPr lang="en-US" dirty="0"/>
          </a:p>
          <a:p>
            <a:pPr>
              <a:spcAft>
                <a:spcPts val="600"/>
              </a:spcAft>
            </a:pPr>
            <a:endParaRPr lang="en-US" dirty="0"/>
          </a:p>
          <a:p>
            <a:pPr>
              <a:spcAft>
                <a:spcPts val="600"/>
              </a:spcAft>
            </a:pPr>
            <a:endParaRPr lang="en-US" dirty="0"/>
          </a:p>
        </p:txBody>
      </p:sp>
      <p:sp>
        <p:nvSpPr>
          <p:cNvPr id="5" name="Foliennummernplatzhalter 4">
            <a:extLst>
              <a:ext uri="{FF2B5EF4-FFF2-40B4-BE49-F238E27FC236}">
                <a16:creationId xmlns:a16="http://schemas.microsoft.com/office/drawing/2014/main" id="{E27CBF56-EB9C-DB97-0C29-9D196AA189F3}"/>
              </a:ext>
            </a:extLst>
          </p:cNvPr>
          <p:cNvSpPr>
            <a:spLocks noGrp="1"/>
          </p:cNvSpPr>
          <p:nvPr>
            <p:ph type="sldNum" sz="quarter" idx="16"/>
          </p:nvPr>
        </p:nvSpPr>
        <p:spPr>
          <a:xfrm>
            <a:off x="8571600" y="4767263"/>
            <a:ext cx="216000" cy="273844"/>
          </a:xfrm>
        </p:spPr>
        <p:txBody>
          <a:bodyPr anchor="t">
            <a:normAutofit/>
          </a:bodyPr>
          <a:lstStyle/>
          <a:p>
            <a:pPr>
              <a:spcAft>
                <a:spcPts val="600"/>
              </a:spcAft>
            </a:pPr>
            <a:fld id="{7559FC98-AF75-4A00-A03C-DF9FEBF6BCB9}" type="slidenum">
              <a:rPr lang="en-GB" smtClean="0"/>
              <a:pPr>
                <a:spcAft>
                  <a:spcPts val="600"/>
                </a:spcAft>
              </a:pPr>
              <a:t>12</a:t>
            </a:fld>
            <a:endParaRPr lang="en-GB"/>
          </a:p>
        </p:txBody>
      </p:sp>
      <p:sp>
        <p:nvSpPr>
          <p:cNvPr id="17" name="Text Placeholder 5">
            <a:extLst>
              <a:ext uri="{FF2B5EF4-FFF2-40B4-BE49-F238E27FC236}">
                <a16:creationId xmlns:a16="http://schemas.microsoft.com/office/drawing/2014/main" id="{D880B19F-5254-E435-3C34-BBB1CA3BAEE7}"/>
              </a:ext>
            </a:extLst>
          </p:cNvPr>
          <p:cNvSpPr>
            <a:spLocks noGrp="1"/>
          </p:cNvSpPr>
          <p:nvPr>
            <p:ph type="body" sz="quarter" idx="10"/>
          </p:nvPr>
        </p:nvSpPr>
        <p:spPr>
          <a:xfrm>
            <a:off x="359569" y="85788"/>
            <a:ext cx="8425656" cy="290450"/>
          </a:xfrm>
        </p:spPr>
        <p:txBody>
          <a:bodyPr/>
          <a:lstStyle/>
          <a:p>
            <a:endParaRPr lang="en-US" dirty="0"/>
          </a:p>
        </p:txBody>
      </p:sp>
      <p:pic>
        <p:nvPicPr>
          <p:cNvPr id="2" name="Picture 1">
            <a:extLst>
              <a:ext uri="{FF2B5EF4-FFF2-40B4-BE49-F238E27FC236}">
                <a16:creationId xmlns:a16="http://schemas.microsoft.com/office/drawing/2014/main" id="{19659B16-88DD-1CB4-E77F-0705B0ADF25B}"/>
              </a:ext>
            </a:extLst>
          </p:cNvPr>
          <p:cNvPicPr>
            <a:picLocks noChangeAspect="1"/>
          </p:cNvPicPr>
          <p:nvPr/>
        </p:nvPicPr>
        <p:blipFill>
          <a:blip r:embed="rId2"/>
          <a:stretch>
            <a:fillRect/>
          </a:stretch>
        </p:blipFill>
        <p:spPr>
          <a:xfrm>
            <a:off x="2138383" y="2136681"/>
            <a:ext cx="6354817" cy="2342768"/>
          </a:xfrm>
          <a:prstGeom prst="rect">
            <a:avLst/>
          </a:prstGeom>
        </p:spPr>
      </p:pic>
    </p:spTree>
    <p:extLst>
      <p:ext uri="{BB962C8B-B14F-4D97-AF65-F5344CB8AC3E}">
        <p14:creationId xmlns:p14="http://schemas.microsoft.com/office/powerpoint/2010/main" val="355067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60191505-0B0C-4A0A-B64A-55E5D7A2534E}"/>
              </a:ext>
            </a:extLst>
          </p:cNvPr>
          <p:cNvSpPr>
            <a:spLocks noGrp="1"/>
          </p:cNvSpPr>
          <p:nvPr>
            <p:ph type="title"/>
          </p:nvPr>
        </p:nvSpPr>
        <p:spPr/>
        <p:txBody>
          <a:bodyPr/>
          <a:lstStyle/>
          <a:p>
            <a:endParaRPr lang="de-DE"/>
          </a:p>
        </p:txBody>
      </p:sp>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endParaRPr lang="de-DE" dirty="0">
              <a:cs typeface="Arial" pitchFamily="34" charset="0"/>
            </a:endParaRPr>
          </a:p>
          <a:p>
            <a:pPr marL="0" indent="0"/>
            <a:r>
              <a:rPr lang="de-DE" dirty="0">
                <a:cs typeface="Arial" pitchFamily="34" charset="0"/>
              </a:rPr>
              <a:t>Dominik Buchegger</a:t>
            </a:r>
          </a:p>
          <a:p>
            <a:pPr marL="0" indent="0"/>
            <a:r>
              <a:rPr lang="de-DE" b="0" dirty="0">
                <a:hlinkClick r:id="rId3"/>
              </a:rPr>
              <a:t>dominik.buchegger@student.unisg.ch</a:t>
            </a:r>
            <a:r>
              <a:rPr lang="de-DE" b="0" dirty="0"/>
              <a:t> </a:t>
            </a:r>
            <a:endParaRPr lang="de-DE" dirty="0"/>
          </a:p>
        </p:txBody>
      </p:sp>
    </p:spTree>
    <p:extLst>
      <p:ext uri="{BB962C8B-B14F-4D97-AF65-F5344CB8AC3E}">
        <p14:creationId xmlns:p14="http://schemas.microsoft.com/office/powerpoint/2010/main" val="395013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0ED5CBF-780F-41BA-A07C-57B685956F5E}"/>
              </a:ext>
            </a:extLst>
          </p:cNvPr>
          <p:cNvSpPr>
            <a:spLocks noGrp="1"/>
          </p:cNvSpPr>
          <p:nvPr>
            <p:ph type="title"/>
          </p:nvPr>
        </p:nvSpPr>
        <p:spPr/>
        <p:txBody>
          <a:bodyPr/>
          <a:lstStyle/>
          <a:p>
            <a:r>
              <a:rPr lang="de-DE" dirty="0"/>
              <a:t>Intro</a:t>
            </a:r>
          </a:p>
        </p:txBody>
      </p:sp>
      <p:sp>
        <p:nvSpPr>
          <p:cNvPr id="11" name="Inhaltsplatzhalter 10">
            <a:extLst>
              <a:ext uri="{FF2B5EF4-FFF2-40B4-BE49-F238E27FC236}">
                <a16:creationId xmlns:a16="http://schemas.microsoft.com/office/drawing/2014/main" id="{A0D06EFB-AAAE-FFBA-A6F2-5C9884DF7778}"/>
              </a:ext>
            </a:extLst>
          </p:cNvPr>
          <p:cNvSpPr>
            <a:spLocks noGrp="1"/>
          </p:cNvSpPr>
          <p:nvPr>
            <p:ph idx="1"/>
          </p:nvPr>
        </p:nvSpPr>
        <p:spPr>
          <a:xfrm>
            <a:off x="3158027" y="1276350"/>
            <a:ext cx="5627197" cy="3203575"/>
          </a:xfrm>
        </p:spPr>
        <p:txBody>
          <a:bodyPr/>
          <a:lstStyle/>
          <a:p>
            <a:pPr marL="285750" indent="-285750">
              <a:buFont typeface="Symbol" panose="05050102010706020507" pitchFamily="18" charset="2"/>
              <a:buChar char="-"/>
            </a:pPr>
            <a:r>
              <a:rPr lang="en-US" dirty="0"/>
              <a:t>Dominik Buchegger, 25</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 have a B.A. HSG in Law &amp; Economics…</a:t>
            </a:r>
            <a:br>
              <a:rPr lang="en-US" dirty="0"/>
            </a:br>
            <a:r>
              <a:rPr lang="en-US" dirty="0"/>
              <a:t>…but didn’t enjoy the Law part that much.</a:t>
            </a:r>
          </a:p>
          <a:p>
            <a:pPr marL="285750" indent="-285750">
              <a:buFont typeface="Symbol" panose="05050102010706020507" pitchFamily="18" charset="2"/>
              <a:buChar char="-"/>
            </a:pPr>
            <a:r>
              <a:rPr lang="en-US" dirty="0"/>
              <a:t>Therefore, I did a B.A. HSG in Business Administration…</a:t>
            </a:r>
            <a:br>
              <a:rPr lang="en-US" dirty="0"/>
            </a:br>
            <a:r>
              <a:rPr lang="en-US" dirty="0"/>
              <a:t>…and realized I don’t want to do a business master.</a:t>
            </a:r>
          </a:p>
          <a:p>
            <a:pPr marL="285750" indent="-285750">
              <a:buFont typeface="Symbol" panose="05050102010706020507" pitchFamily="18" charset="2"/>
              <a:buChar char="-"/>
            </a:pPr>
            <a:r>
              <a:rPr lang="en-US" dirty="0"/>
              <a:t>Currently I am studying Banking and Finance while also pursuing courses for the MSc Statistics at ETH.</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sym typeface="Wingdings" panose="05000000000000000000" pitchFamily="2" charset="2"/>
              </a:rPr>
              <a:t>I enjoy academia &amp; teaching (possibly doing a doctorate)</a:t>
            </a:r>
            <a:endParaRPr lang="en-US" dirty="0"/>
          </a:p>
          <a:p>
            <a:pPr marL="285750" indent="-285750">
              <a:buFont typeface="Symbol" panose="05050102010706020507" pitchFamily="18" charset="2"/>
              <a:buChar char="-"/>
            </a:pPr>
            <a:r>
              <a:rPr lang="en-US" dirty="0"/>
              <a:t>6</a:t>
            </a:r>
            <a:r>
              <a:rPr lang="en-US" baseline="30000" dirty="0"/>
              <a:t>th</a:t>
            </a:r>
            <a:r>
              <a:rPr lang="en-US" dirty="0"/>
              <a:t> time tutoring for this course</a:t>
            </a:r>
          </a:p>
          <a:p>
            <a:pPr marL="0" indent="0"/>
            <a:endParaRPr lang="en-US" dirty="0"/>
          </a:p>
          <a:p>
            <a:pPr marL="285750" indent="-285750">
              <a:buFont typeface="Symbol" panose="05050102010706020507" pitchFamily="18" charset="2"/>
              <a:buChar char="-"/>
            </a:pPr>
            <a:r>
              <a:rPr lang="en-US" dirty="0"/>
              <a:t>And if you are scared by now from the overwhelming course content:</a:t>
            </a:r>
            <a:br>
              <a:rPr lang="en-US" dirty="0"/>
            </a:br>
            <a:r>
              <a:rPr lang="en-US" b="1" dirty="0"/>
              <a:t>I learned programming 3 years ago in this exact course.</a:t>
            </a:r>
          </a:p>
        </p:txBody>
      </p:sp>
      <p:sp>
        <p:nvSpPr>
          <p:cNvPr id="3" name="Foliennummernplatzhalter 2">
            <a:extLst>
              <a:ext uri="{FF2B5EF4-FFF2-40B4-BE49-F238E27FC236}">
                <a16:creationId xmlns:a16="http://schemas.microsoft.com/office/drawing/2014/main" id="{5F6D452D-436E-40D8-BC98-23E5E5AA032D}"/>
              </a:ext>
            </a:extLst>
          </p:cNvPr>
          <p:cNvSpPr>
            <a:spLocks noGrp="1"/>
          </p:cNvSpPr>
          <p:nvPr>
            <p:ph type="sldNum" sz="quarter" idx="12"/>
          </p:nvPr>
        </p:nvSpPr>
        <p:spPr/>
        <p:txBody>
          <a:bodyPr/>
          <a:lstStyle/>
          <a:p>
            <a:fld id="{7D77B3A3-157C-467D-BC92-7A7CB5728D67}" type="slidenum">
              <a:rPr lang="de-DE" smtClean="0"/>
              <a:pPr/>
              <a:t>2</a:t>
            </a:fld>
            <a:endParaRPr lang="de-DE"/>
          </a:p>
        </p:txBody>
      </p:sp>
      <p:sp>
        <p:nvSpPr>
          <p:cNvPr id="8" name="Textplatzhalter 7">
            <a:extLst>
              <a:ext uri="{FF2B5EF4-FFF2-40B4-BE49-F238E27FC236}">
                <a16:creationId xmlns:a16="http://schemas.microsoft.com/office/drawing/2014/main" id="{05F549C4-9E03-0047-B808-D1BD123A10D6}"/>
              </a:ext>
            </a:extLst>
          </p:cNvPr>
          <p:cNvSpPr>
            <a:spLocks noGrp="1"/>
          </p:cNvSpPr>
          <p:nvPr>
            <p:ph type="body" sz="quarter" idx="10"/>
          </p:nvPr>
        </p:nvSpPr>
        <p:spPr/>
        <p:txBody>
          <a:bodyPr/>
          <a:lstStyle/>
          <a:p>
            <a:r>
              <a:rPr lang="en-US" dirty="0"/>
              <a:t>Who am I?</a:t>
            </a:r>
          </a:p>
        </p:txBody>
      </p:sp>
      <p:pic>
        <p:nvPicPr>
          <p:cNvPr id="4" name="Picture 3" descr="A person wearing glasses and a suit&#10;&#10;Description automatically generated with medium confidence">
            <a:extLst>
              <a:ext uri="{FF2B5EF4-FFF2-40B4-BE49-F238E27FC236}">
                <a16:creationId xmlns:a16="http://schemas.microsoft.com/office/drawing/2014/main" id="{B5CE0E72-7540-B95A-EFF7-711992A8F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97" y="1276350"/>
            <a:ext cx="1717939" cy="1647201"/>
          </a:xfrm>
          <a:prstGeom prst="rect">
            <a:avLst/>
          </a:prstGeom>
        </p:spPr>
      </p:pic>
    </p:spTree>
    <p:extLst>
      <p:ext uri="{BB962C8B-B14F-4D97-AF65-F5344CB8AC3E}">
        <p14:creationId xmlns:p14="http://schemas.microsoft.com/office/powerpoint/2010/main" val="84213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The CS Exercises</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3</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r>
              <a:rPr lang="en-US" dirty="0"/>
              <a:t>Where are we?</a:t>
            </a:r>
          </a:p>
        </p:txBody>
      </p:sp>
      <p:sp>
        <p:nvSpPr>
          <p:cNvPr id="42" name="Rechteck 41">
            <a:extLst>
              <a:ext uri="{FF2B5EF4-FFF2-40B4-BE49-F238E27FC236}">
                <a16:creationId xmlns:a16="http://schemas.microsoft.com/office/drawing/2014/main" id="{BE5569E4-5057-41B4-9E5C-A49A44F6106F}"/>
              </a:ext>
            </a:extLst>
          </p:cNvPr>
          <p:cNvSpPr/>
          <p:nvPr/>
        </p:nvSpPr>
        <p:spPr bwMode="auto">
          <a:xfrm>
            <a:off x="7554657" y="1445329"/>
            <a:ext cx="945390" cy="114715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Lecture</a:t>
            </a:r>
            <a:br>
              <a:rPr kumimoji="0" lang="en-US" sz="980" b="0" i="0" u="none" strike="noStrike" kern="0" cap="none" spc="0" normalizeH="0" baseline="0" noProof="0" dirty="0">
                <a:ln>
                  <a:noFill/>
                </a:ln>
                <a:solidFill>
                  <a:srgbClr val="FFFFFF"/>
                </a:solidFill>
                <a:effectLst/>
                <a:uLnTx/>
                <a:uFillTx/>
                <a:latin typeface="Arial"/>
              </a:rPr>
            </a:br>
            <a:r>
              <a:rPr kumimoji="0" lang="en-US" sz="630" b="0" i="0" u="none" strike="noStrike" kern="0" cap="none" spc="0" normalizeH="0" baseline="0" noProof="0" dirty="0">
                <a:ln>
                  <a:noFill/>
                </a:ln>
                <a:solidFill>
                  <a:srgbClr val="FFFFFF"/>
                </a:solidFill>
                <a:effectLst/>
                <a:uLnTx/>
                <a:uFillTx/>
                <a:latin typeface="Arial"/>
              </a:rPr>
              <a:t>frontal with interaction</a:t>
            </a:r>
          </a:p>
        </p:txBody>
      </p:sp>
      <p:cxnSp>
        <p:nvCxnSpPr>
          <p:cNvPr id="48" name="Gerade Verbindung mit Pfeil 69">
            <a:extLst>
              <a:ext uri="{FF2B5EF4-FFF2-40B4-BE49-F238E27FC236}">
                <a16:creationId xmlns:a16="http://schemas.microsoft.com/office/drawing/2014/main" id="{B7BCDDC4-E492-4531-8857-DFD188F69E09}"/>
              </a:ext>
            </a:extLst>
          </p:cNvPr>
          <p:cNvCxnSpPr>
            <a:cxnSpLocks/>
            <a:stCxn id="75" idx="3"/>
            <a:endCxn id="62" idx="0"/>
          </p:cNvCxnSpPr>
          <p:nvPr/>
        </p:nvCxnSpPr>
        <p:spPr bwMode="auto">
          <a:xfrm>
            <a:off x="2155052" y="2571908"/>
            <a:ext cx="559944" cy="138339"/>
          </a:xfrm>
          <a:prstGeom prst="bentConnector2">
            <a:avLst/>
          </a:prstGeom>
          <a:solidFill>
            <a:srgbClr val="00802F"/>
          </a:solidFill>
          <a:ln w="15558" cap="flat" cmpd="sng" algn="ctr">
            <a:solidFill>
              <a:schemeClr val="accent4"/>
            </a:solidFill>
            <a:prstDash val="sysDash"/>
            <a:round/>
            <a:headEnd type="none" w="med" len="med"/>
            <a:tailEnd type="none" w="med" len="med"/>
          </a:ln>
          <a:effectLst/>
        </p:spPr>
      </p:cxnSp>
      <p:sp>
        <p:nvSpPr>
          <p:cNvPr id="49" name="Rechteck 48">
            <a:extLst>
              <a:ext uri="{FF2B5EF4-FFF2-40B4-BE49-F238E27FC236}">
                <a16:creationId xmlns:a16="http://schemas.microsoft.com/office/drawing/2014/main" id="{1FCCFA7B-3B44-4436-94C2-0FBDC888C73D}"/>
              </a:ext>
            </a:extLst>
          </p:cNvPr>
          <p:cNvSpPr/>
          <p:nvPr/>
        </p:nvSpPr>
        <p:spPr bwMode="auto">
          <a:xfrm>
            <a:off x="1198427" y="1424593"/>
            <a:ext cx="914400" cy="1183669"/>
          </a:xfrm>
          <a:prstGeom prst="rect">
            <a:avLst/>
          </a:prstGeom>
          <a:solidFill>
            <a:schemeClr val="accent1"/>
          </a:solidFill>
          <a:ln w="1270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Lecture</a:t>
            </a:r>
            <a:br>
              <a:rPr kumimoji="0" lang="en-US" sz="980" b="0" i="0" u="none" strike="noStrike" kern="0" cap="none" spc="0" normalizeH="0" baseline="0" noProof="0" dirty="0">
                <a:ln>
                  <a:noFill/>
                </a:ln>
                <a:solidFill>
                  <a:srgbClr val="FFFFFF"/>
                </a:solidFill>
                <a:effectLst/>
                <a:uLnTx/>
                <a:uFillTx/>
                <a:latin typeface="Arial"/>
              </a:rPr>
            </a:br>
            <a:r>
              <a:rPr kumimoji="0" lang="en-US" sz="630" b="0" i="0" u="none" strike="noStrike" kern="0" cap="none" spc="0" normalizeH="0" baseline="0" noProof="0" dirty="0">
                <a:ln>
                  <a:noFill/>
                </a:ln>
                <a:solidFill>
                  <a:srgbClr val="FFFFFF"/>
                </a:solidFill>
                <a:effectLst/>
                <a:uLnTx/>
                <a:uFillTx/>
                <a:latin typeface="Arial"/>
              </a:rPr>
              <a:t>frontal with interaction</a:t>
            </a:r>
          </a:p>
        </p:txBody>
      </p:sp>
      <p:cxnSp>
        <p:nvCxnSpPr>
          <p:cNvPr id="50" name="Gerade Verbindung 9">
            <a:extLst>
              <a:ext uri="{FF2B5EF4-FFF2-40B4-BE49-F238E27FC236}">
                <a16:creationId xmlns:a16="http://schemas.microsoft.com/office/drawing/2014/main" id="{5C164C50-C90A-43A7-8010-C407997C8933}"/>
              </a:ext>
            </a:extLst>
          </p:cNvPr>
          <p:cNvCxnSpPr>
            <a:cxnSpLocks/>
          </p:cNvCxnSpPr>
          <p:nvPr/>
        </p:nvCxnSpPr>
        <p:spPr bwMode="auto">
          <a:xfrm>
            <a:off x="359569" y="1375710"/>
            <a:ext cx="8212031" cy="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1" name="Gerade Verbindung 11">
            <a:extLst>
              <a:ext uri="{FF2B5EF4-FFF2-40B4-BE49-F238E27FC236}">
                <a16:creationId xmlns:a16="http://schemas.microsoft.com/office/drawing/2014/main" id="{0D659638-551D-4435-AD45-0CCFF59C7A9E}"/>
              </a:ext>
            </a:extLst>
          </p:cNvPr>
          <p:cNvCxnSpPr>
            <a:cxnSpLocks/>
          </p:cNvCxnSpPr>
          <p:nvPr/>
        </p:nvCxnSpPr>
        <p:spPr bwMode="auto">
          <a:xfrm>
            <a:off x="359569" y="2662104"/>
            <a:ext cx="8212031" cy="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2" name="Gerade Verbindung 12">
            <a:extLst>
              <a:ext uri="{FF2B5EF4-FFF2-40B4-BE49-F238E27FC236}">
                <a16:creationId xmlns:a16="http://schemas.microsoft.com/office/drawing/2014/main" id="{C056818D-0669-4F69-ADAB-5EE06AA7E5E5}"/>
              </a:ext>
            </a:extLst>
          </p:cNvPr>
          <p:cNvCxnSpPr>
            <a:cxnSpLocks/>
          </p:cNvCxnSpPr>
          <p:nvPr/>
        </p:nvCxnSpPr>
        <p:spPr bwMode="auto">
          <a:xfrm>
            <a:off x="359569" y="3987984"/>
            <a:ext cx="8212031" cy="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3" name="Gerade Verbindung 13">
            <a:extLst>
              <a:ext uri="{FF2B5EF4-FFF2-40B4-BE49-F238E27FC236}">
                <a16:creationId xmlns:a16="http://schemas.microsoft.com/office/drawing/2014/main" id="{51B41271-F4E3-4D05-A267-F745D20AE273}"/>
              </a:ext>
            </a:extLst>
          </p:cNvPr>
          <p:cNvCxnSpPr>
            <a:cxnSpLocks/>
          </p:cNvCxnSpPr>
          <p:nvPr/>
        </p:nvCxnSpPr>
        <p:spPr bwMode="auto">
          <a:xfrm>
            <a:off x="1122288"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sp>
        <p:nvSpPr>
          <p:cNvPr id="54" name="Textfeld 53">
            <a:extLst>
              <a:ext uri="{FF2B5EF4-FFF2-40B4-BE49-F238E27FC236}">
                <a16:creationId xmlns:a16="http://schemas.microsoft.com/office/drawing/2014/main" id="{8022A716-C756-45D6-9C67-B3738CAA5FBA}"/>
              </a:ext>
            </a:extLst>
          </p:cNvPr>
          <p:cNvSpPr txBox="1"/>
          <p:nvPr/>
        </p:nvSpPr>
        <p:spPr>
          <a:xfrm>
            <a:off x="359570" y="1916531"/>
            <a:ext cx="682711" cy="253516"/>
          </a:xfrm>
          <a:prstGeom prst="rect">
            <a:avLst/>
          </a:prstGeom>
          <a:noFill/>
        </p:spPr>
        <p:txBody>
          <a:bodyPr wrap="none" lIns="0" tIns="0" rIns="0" bIns="0" rtlCol="0" anchor="ctr">
            <a:noAutofit/>
          </a:bodyPr>
          <a:lstStyle/>
          <a:p>
            <a:pPr algn="ctr" defTabSz="914400"/>
            <a:r>
              <a:rPr lang="en-US" sz="980">
                <a:solidFill>
                  <a:srgbClr val="818284"/>
                </a:solidFill>
                <a:latin typeface="Arial"/>
              </a:rPr>
              <a:t>8.15-12.00</a:t>
            </a:r>
            <a:endParaRPr lang="en-US" sz="980" dirty="0">
              <a:solidFill>
                <a:srgbClr val="818284"/>
              </a:solidFill>
              <a:latin typeface="Arial"/>
            </a:endParaRPr>
          </a:p>
        </p:txBody>
      </p:sp>
      <p:sp>
        <p:nvSpPr>
          <p:cNvPr id="55" name="Textfeld 54">
            <a:extLst>
              <a:ext uri="{FF2B5EF4-FFF2-40B4-BE49-F238E27FC236}">
                <a16:creationId xmlns:a16="http://schemas.microsoft.com/office/drawing/2014/main" id="{3B4AE453-88EB-4E73-BCAF-F79D5D1B169C}"/>
              </a:ext>
            </a:extLst>
          </p:cNvPr>
          <p:cNvSpPr txBox="1"/>
          <p:nvPr/>
        </p:nvSpPr>
        <p:spPr>
          <a:xfrm>
            <a:off x="359570" y="3198287"/>
            <a:ext cx="682711" cy="253516"/>
          </a:xfrm>
          <a:prstGeom prst="rect">
            <a:avLst/>
          </a:prstGeom>
          <a:noFill/>
        </p:spPr>
        <p:txBody>
          <a:bodyPr wrap="none" lIns="0" tIns="0" rIns="0" bIns="0" rtlCol="0" anchor="ctr">
            <a:noAutofit/>
          </a:bodyPr>
          <a:lstStyle/>
          <a:p>
            <a:pPr algn="ctr" defTabSz="914400"/>
            <a:r>
              <a:rPr lang="en-US" sz="980">
                <a:solidFill>
                  <a:srgbClr val="818284"/>
                </a:solidFill>
                <a:latin typeface="Arial"/>
              </a:rPr>
              <a:t>12.15-16.00</a:t>
            </a:r>
            <a:endParaRPr lang="en-US" sz="980" dirty="0">
              <a:solidFill>
                <a:srgbClr val="818284"/>
              </a:solidFill>
              <a:latin typeface="Arial"/>
            </a:endParaRPr>
          </a:p>
        </p:txBody>
      </p:sp>
      <p:sp>
        <p:nvSpPr>
          <p:cNvPr id="56" name="Textfeld 55">
            <a:extLst>
              <a:ext uri="{FF2B5EF4-FFF2-40B4-BE49-F238E27FC236}">
                <a16:creationId xmlns:a16="http://schemas.microsoft.com/office/drawing/2014/main" id="{2EA8FCF8-CB18-4BD4-9072-13A58D6044D4}"/>
              </a:ext>
            </a:extLst>
          </p:cNvPr>
          <p:cNvSpPr txBox="1"/>
          <p:nvPr/>
        </p:nvSpPr>
        <p:spPr>
          <a:xfrm>
            <a:off x="359570" y="4129771"/>
            <a:ext cx="682711" cy="253516"/>
          </a:xfrm>
          <a:prstGeom prst="rect">
            <a:avLst/>
          </a:prstGeom>
          <a:noFill/>
        </p:spPr>
        <p:txBody>
          <a:bodyPr wrap="none" lIns="0" tIns="0" rIns="0" bIns="0" rtlCol="0" anchor="ctr">
            <a:noAutofit/>
          </a:bodyPr>
          <a:lstStyle/>
          <a:p>
            <a:pPr algn="ctr" defTabSz="914400"/>
            <a:r>
              <a:rPr lang="en-US" sz="980">
                <a:solidFill>
                  <a:srgbClr val="818284"/>
                </a:solidFill>
                <a:latin typeface="Arial"/>
              </a:rPr>
              <a:t>16.15-18.00</a:t>
            </a:r>
            <a:endParaRPr lang="en-US" sz="980" dirty="0">
              <a:solidFill>
                <a:srgbClr val="818284"/>
              </a:solidFill>
              <a:latin typeface="Arial"/>
            </a:endParaRPr>
          </a:p>
        </p:txBody>
      </p:sp>
      <p:cxnSp>
        <p:nvCxnSpPr>
          <p:cNvPr id="57" name="Gerade Verbindung 21">
            <a:extLst>
              <a:ext uri="{FF2B5EF4-FFF2-40B4-BE49-F238E27FC236}">
                <a16:creationId xmlns:a16="http://schemas.microsoft.com/office/drawing/2014/main" id="{3F5162B1-6E9E-46E0-B0FF-E349DD33048E}"/>
              </a:ext>
            </a:extLst>
          </p:cNvPr>
          <p:cNvCxnSpPr>
            <a:cxnSpLocks/>
          </p:cNvCxnSpPr>
          <p:nvPr/>
        </p:nvCxnSpPr>
        <p:spPr bwMode="auto">
          <a:xfrm>
            <a:off x="2181659"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8" name="Gerade Verbindung 22">
            <a:extLst>
              <a:ext uri="{FF2B5EF4-FFF2-40B4-BE49-F238E27FC236}">
                <a16:creationId xmlns:a16="http://schemas.microsoft.com/office/drawing/2014/main" id="{B854466A-DB07-4FA5-B42B-E82A234D0BAF}"/>
              </a:ext>
            </a:extLst>
          </p:cNvPr>
          <p:cNvCxnSpPr>
            <a:cxnSpLocks/>
          </p:cNvCxnSpPr>
          <p:nvPr/>
        </p:nvCxnSpPr>
        <p:spPr bwMode="auto">
          <a:xfrm>
            <a:off x="3241031"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9" name="Gerade Verbindung 23">
            <a:extLst>
              <a:ext uri="{FF2B5EF4-FFF2-40B4-BE49-F238E27FC236}">
                <a16:creationId xmlns:a16="http://schemas.microsoft.com/office/drawing/2014/main" id="{CF88C2DE-BB31-404A-BD71-57F493C03C88}"/>
              </a:ext>
            </a:extLst>
          </p:cNvPr>
          <p:cNvCxnSpPr>
            <a:cxnSpLocks/>
          </p:cNvCxnSpPr>
          <p:nvPr/>
        </p:nvCxnSpPr>
        <p:spPr bwMode="auto">
          <a:xfrm>
            <a:off x="4300403"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60" name="Gerade Verbindung 24">
            <a:extLst>
              <a:ext uri="{FF2B5EF4-FFF2-40B4-BE49-F238E27FC236}">
                <a16:creationId xmlns:a16="http://schemas.microsoft.com/office/drawing/2014/main" id="{17716BEB-411F-409B-952E-E981C6B57DE0}"/>
              </a:ext>
            </a:extLst>
          </p:cNvPr>
          <p:cNvCxnSpPr>
            <a:cxnSpLocks/>
          </p:cNvCxnSpPr>
          <p:nvPr/>
        </p:nvCxnSpPr>
        <p:spPr bwMode="auto">
          <a:xfrm>
            <a:off x="5359774"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sp>
        <p:nvSpPr>
          <p:cNvPr id="61" name="Rechteck 60">
            <a:extLst>
              <a:ext uri="{FF2B5EF4-FFF2-40B4-BE49-F238E27FC236}">
                <a16:creationId xmlns:a16="http://schemas.microsoft.com/office/drawing/2014/main" id="{6B253527-B896-4249-98BB-5E5C7FFF7156}"/>
              </a:ext>
            </a:extLst>
          </p:cNvPr>
          <p:cNvSpPr/>
          <p:nvPr/>
        </p:nvSpPr>
        <p:spPr bwMode="auto">
          <a:xfrm>
            <a:off x="2257797" y="2073139"/>
            <a:ext cx="914400" cy="54760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Guided Exercise</a:t>
            </a:r>
            <a:br>
              <a:rPr kumimoji="0" lang="en-US" sz="980" b="0" i="0" u="none" strike="noStrike" kern="0" cap="none" spc="0" normalizeH="0" baseline="0" noProof="0" dirty="0">
                <a:ln>
                  <a:noFill/>
                </a:ln>
                <a:solidFill>
                  <a:srgbClr val="FFFFFF"/>
                </a:solidFill>
                <a:effectLst/>
                <a:uLnTx/>
                <a:uFillTx/>
                <a:latin typeface="Arial"/>
              </a:rPr>
            </a:br>
            <a:r>
              <a:rPr kumimoji="0" lang="en-US" sz="630" b="0" i="0" u="none" strike="noStrike" kern="0" cap="none" spc="0" normalizeH="0" baseline="0" noProof="0" dirty="0">
                <a:ln>
                  <a:noFill/>
                </a:ln>
                <a:solidFill>
                  <a:srgbClr val="FFFFFF"/>
                </a:solidFill>
                <a:effectLst/>
                <a:uLnTx/>
                <a:uFillTx/>
                <a:latin typeface="Arial"/>
              </a:rPr>
              <a:t>frontal with interaction</a:t>
            </a:r>
          </a:p>
        </p:txBody>
      </p:sp>
      <p:sp>
        <p:nvSpPr>
          <p:cNvPr id="62" name="Rechteck 61">
            <a:extLst>
              <a:ext uri="{FF2B5EF4-FFF2-40B4-BE49-F238E27FC236}">
                <a16:creationId xmlns:a16="http://schemas.microsoft.com/office/drawing/2014/main" id="{3C37652C-F8CE-40A4-A3DE-0DAA6425B970}"/>
              </a:ext>
            </a:extLst>
          </p:cNvPr>
          <p:cNvSpPr/>
          <p:nvPr/>
        </p:nvSpPr>
        <p:spPr bwMode="auto">
          <a:xfrm>
            <a:off x="2257796" y="2710247"/>
            <a:ext cx="914400" cy="547601"/>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Exercise</a:t>
            </a:r>
          </a:p>
          <a:p>
            <a:pPr marR="0" lvl="0" algn="ctr" defTabSz="785813" eaLnBrk="0" fontAlgn="base" latinLnBrk="0" hangingPunct="0">
              <a:lnSpc>
                <a:spcPct val="100000"/>
              </a:lnSpc>
              <a:spcBef>
                <a:spcPct val="0"/>
              </a:spcBef>
              <a:spcAft>
                <a:spcPct val="0"/>
              </a:spcAft>
              <a:buClrTx/>
              <a:buSzTx/>
              <a:buFontTx/>
              <a:buNone/>
              <a:tabLst/>
              <a:defRPr/>
            </a:pPr>
            <a:r>
              <a:rPr kumimoji="0" lang="en-US" sz="630" b="0" i="0" u="none" strike="noStrike" kern="0" cap="none" spc="0" normalizeH="0" baseline="0" noProof="0" dirty="0">
                <a:ln>
                  <a:noFill/>
                </a:ln>
                <a:solidFill>
                  <a:srgbClr val="FFFFFF"/>
                </a:solidFill>
                <a:effectLst/>
                <a:uLnTx/>
                <a:uFillTx/>
                <a:latin typeface="Arial"/>
              </a:rPr>
              <a:t>in (smaller) groups</a:t>
            </a:r>
          </a:p>
        </p:txBody>
      </p:sp>
      <p:sp>
        <p:nvSpPr>
          <p:cNvPr id="63" name="Rechteck 62">
            <a:extLst>
              <a:ext uri="{FF2B5EF4-FFF2-40B4-BE49-F238E27FC236}">
                <a16:creationId xmlns:a16="http://schemas.microsoft.com/office/drawing/2014/main" id="{BCF06E7B-4D22-4AC7-BEC0-A735121588C9}"/>
              </a:ext>
            </a:extLst>
          </p:cNvPr>
          <p:cNvSpPr/>
          <p:nvPr/>
        </p:nvSpPr>
        <p:spPr bwMode="auto">
          <a:xfrm>
            <a:off x="7630937" y="1480808"/>
            <a:ext cx="351363" cy="161600"/>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630" b="1" i="0" u="none" strike="noStrike" kern="0" cap="none" spc="0" normalizeH="0" baseline="0" noProof="0" dirty="0">
                <a:ln>
                  <a:noFill/>
                </a:ln>
                <a:solidFill>
                  <a:srgbClr val="FFFFFF"/>
                </a:solidFill>
                <a:effectLst/>
                <a:uLnTx/>
                <a:uFillTx/>
                <a:latin typeface="Arial"/>
              </a:rPr>
              <a:t>Quiz*</a:t>
            </a:r>
          </a:p>
        </p:txBody>
      </p:sp>
      <p:sp>
        <p:nvSpPr>
          <p:cNvPr id="64" name="Rechteck 63">
            <a:extLst>
              <a:ext uri="{FF2B5EF4-FFF2-40B4-BE49-F238E27FC236}">
                <a16:creationId xmlns:a16="http://schemas.microsoft.com/office/drawing/2014/main" id="{7662128E-83C4-45E4-997D-997528EBD0EB}"/>
              </a:ext>
            </a:extLst>
          </p:cNvPr>
          <p:cNvSpPr/>
          <p:nvPr/>
        </p:nvSpPr>
        <p:spPr bwMode="auto">
          <a:xfrm>
            <a:off x="4375528" y="4035250"/>
            <a:ext cx="914400" cy="498380"/>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630" b="0" i="0" u="none" strike="noStrike" kern="0" cap="none" spc="0" normalizeH="0" baseline="0" noProof="0" dirty="0">
                <a:ln>
                  <a:noFill/>
                </a:ln>
                <a:effectLst/>
                <a:uLnTx/>
                <a:uFillTx/>
                <a:latin typeface="Arial"/>
              </a:rPr>
              <a:t>optional</a:t>
            </a:r>
          </a:p>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effectLst/>
                <a:uLnTx/>
                <a:uFillTx/>
                <a:latin typeface="Arial"/>
              </a:rPr>
              <a:t>Coaching</a:t>
            </a:r>
          </a:p>
        </p:txBody>
      </p:sp>
      <p:sp>
        <p:nvSpPr>
          <p:cNvPr id="65" name="Textfeld 64">
            <a:extLst>
              <a:ext uri="{FF2B5EF4-FFF2-40B4-BE49-F238E27FC236}">
                <a16:creationId xmlns:a16="http://schemas.microsoft.com/office/drawing/2014/main" id="{1CBA6BF6-1708-421B-9C13-0011304C82F4}"/>
              </a:ext>
            </a:extLst>
          </p:cNvPr>
          <p:cNvSpPr txBox="1"/>
          <p:nvPr/>
        </p:nvSpPr>
        <p:spPr>
          <a:xfrm>
            <a:off x="1122289" y="1142952"/>
            <a:ext cx="1057934"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Thursday</a:t>
            </a:r>
          </a:p>
        </p:txBody>
      </p:sp>
      <p:sp>
        <p:nvSpPr>
          <p:cNvPr id="66" name="Textfeld 65">
            <a:extLst>
              <a:ext uri="{FF2B5EF4-FFF2-40B4-BE49-F238E27FC236}">
                <a16:creationId xmlns:a16="http://schemas.microsoft.com/office/drawing/2014/main" id="{8E22255D-28A2-4AA7-A293-D7A29F5535C6}"/>
              </a:ext>
            </a:extLst>
          </p:cNvPr>
          <p:cNvSpPr txBox="1"/>
          <p:nvPr/>
        </p:nvSpPr>
        <p:spPr>
          <a:xfrm>
            <a:off x="2180223" y="1140827"/>
            <a:ext cx="1057934"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Friday</a:t>
            </a:r>
          </a:p>
        </p:txBody>
      </p:sp>
      <p:sp>
        <p:nvSpPr>
          <p:cNvPr id="67" name="Textfeld 66">
            <a:extLst>
              <a:ext uri="{FF2B5EF4-FFF2-40B4-BE49-F238E27FC236}">
                <a16:creationId xmlns:a16="http://schemas.microsoft.com/office/drawing/2014/main" id="{D0F8B015-2AE3-4652-ADBF-E204C8C7C196}"/>
              </a:ext>
            </a:extLst>
          </p:cNvPr>
          <p:cNvSpPr txBox="1"/>
          <p:nvPr/>
        </p:nvSpPr>
        <p:spPr>
          <a:xfrm>
            <a:off x="3238157" y="1142494"/>
            <a:ext cx="1063683" cy="234883"/>
          </a:xfrm>
          <a:prstGeom prst="rect">
            <a:avLst/>
          </a:prstGeom>
          <a:noFill/>
        </p:spPr>
        <p:txBody>
          <a:bodyPr wrap="none" lIns="0" tIns="0" rIns="0" bIns="0" rtlCol="0" anchor="ctr">
            <a:noAutofit/>
          </a:bodyPr>
          <a:lstStyle/>
          <a:p>
            <a:pPr algn="ctr" defTabSz="914400"/>
            <a:r>
              <a:rPr lang="en-US" sz="600" dirty="0">
                <a:solidFill>
                  <a:srgbClr val="818284"/>
                </a:solidFill>
                <a:latin typeface="Arial"/>
              </a:rPr>
              <a:t>weekend</a:t>
            </a:r>
            <a:br>
              <a:rPr lang="en-US" sz="600" dirty="0">
                <a:solidFill>
                  <a:srgbClr val="818284"/>
                </a:solidFill>
                <a:latin typeface="Arial"/>
              </a:rPr>
            </a:br>
            <a:r>
              <a:rPr lang="en-US" sz="600" dirty="0">
                <a:solidFill>
                  <a:srgbClr val="818284"/>
                </a:solidFill>
                <a:latin typeface="Arial"/>
              </a:rPr>
              <a:t>(yeah…)</a:t>
            </a:r>
          </a:p>
        </p:txBody>
      </p:sp>
      <p:sp>
        <p:nvSpPr>
          <p:cNvPr id="68" name="Textfeld 67">
            <a:extLst>
              <a:ext uri="{FF2B5EF4-FFF2-40B4-BE49-F238E27FC236}">
                <a16:creationId xmlns:a16="http://schemas.microsoft.com/office/drawing/2014/main" id="{CB00179A-D360-438B-83AA-F65AF91183C1}"/>
              </a:ext>
            </a:extLst>
          </p:cNvPr>
          <p:cNvSpPr txBox="1"/>
          <p:nvPr/>
        </p:nvSpPr>
        <p:spPr>
          <a:xfrm>
            <a:off x="4301840" y="1142952"/>
            <a:ext cx="1056496"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Monday</a:t>
            </a:r>
          </a:p>
        </p:txBody>
      </p:sp>
      <p:sp>
        <p:nvSpPr>
          <p:cNvPr id="69" name="Textfeld 68">
            <a:extLst>
              <a:ext uri="{FF2B5EF4-FFF2-40B4-BE49-F238E27FC236}">
                <a16:creationId xmlns:a16="http://schemas.microsoft.com/office/drawing/2014/main" id="{02BEECB6-F2D7-4E35-9A90-9F36213146CE}"/>
              </a:ext>
            </a:extLst>
          </p:cNvPr>
          <p:cNvSpPr txBox="1"/>
          <p:nvPr/>
        </p:nvSpPr>
        <p:spPr>
          <a:xfrm>
            <a:off x="5358336" y="1142952"/>
            <a:ext cx="1056495"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Tuesday</a:t>
            </a:r>
          </a:p>
        </p:txBody>
      </p:sp>
      <p:cxnSp>
        <p:nvCxnSpPr>
          <p:cNvPr id="71" name="Gewinkelte Verbindung 42">
            <a:extLst>
              <a:ext uri="{FF2B5EF4-FFF2-40B4-BE49-F238E27FC236}">
                <a16:creationId xmlns:a16="http://schemas.microsoft.com/office/drawing/2014/main" id="{8517F573-90F9-453F-8A6F-2830C980A583}"/>
              </a:ext>
            </a:extLst>
          </p:cNvPr>
          <p:cNvCxnSpPr>
            <a:cxnSpLocks/>
            <a:stCxn id="49" idx="3"/>
            <a:endCxn id="61" idx="0"/>
          </p:cNvCxnSpPr>
          <p:nvPr/>
        </p:nvCxnSpPr>
        <p:spPr bwMode="auto">
          <a:xfrm>
            <a:off x="2112827" y="2016428"/>
            <a:ext cx="602170" cy="56711"/>
          </a:xfrm>
          <a:prstGeom prst="bentConnector2">
            <a:avLst/>
          </a:prstGeom>
          <a:solidFill>
            <a:srgbClr val="00802F"/>
          </a:solidFill>
          <a:ln w="15558" cap="flat" cmpd="sng" algn="ctr">
            <a:solidFill>
              <a:schemeClr val="accent4"/>
            </a:solidFill>
            <a:prstDash val="solid"/>
            <a:round/>
            <a:headEnd type="none" w="med" len="med"/>
            <a:tailEnd type="none" w="med" len="med"/>
          </a:ln>
          <a:effectLst/>
        </p:spPr>
      </p:cxnSp>
      <p:sp>
        <p:nvSpPr>
          <p:cNvPr id="72" name="Textfeld 71">
            <a:extLst>
              <a:ext uri="{FF2B5EF4-FFF2-40B4-BE49-F238E27FC236}">
                <a16:creationId xmlns:a16="http://schemas.microsoft.com/office/drawing/2014/main" id="{85247F30-F80B-4E57-8800-DBE6C4FB451A}"/>
              </a:ext>
            </a:extLst>
          </p:cNvPr>
          <p:cNvSpPr txBox="1"/>
          <p:nvPr/>
        </p:nvSpPr>
        <p:spPr>
          <a:xfrm>
            <a:off x="7402382" y="4349535"/>
            <a:ext cx="1394761" cy="130390"/>
          </a:xfrm>
          <a:prstGeom prst="rect">
            <a:avLst/>
          </a:prstGeom>
          <a:noFill/>
        </p:spPr>
        <p:txBody>
          <a:bodyPr wrap="square" lIns="0" tIns="0" rIns="0" bIns="0" rtlCol="0" anchor="b">
            <a:noAutofit/>
          </a:bodyPr>
          <a:lstStyle/>
          <a:p>
            <a:pPr algn="r" defTabSz="914400"/>
            <a:r>
              <a:rPr lang="en-US" sz="700" dirty="0">
                <a:solidFill>
                  <a:schemeClr val="accent4"/>
                </a:solidFill>
                <a:latin typeface="Arial"/>
              </a:rPr>
              <a:t>* 08:17-08:37, (mostly) graded</a:t>
            </a:r>
          </a:p>
        </p:txBody>
      </p:sp>
      <p:sp>
        <p:nvSpPr>
          <p:cNvPr id="73" name="Rechteck 72">
            <a:extLst>
              <a:ext uri="{FF2B5EF4-FFF2-40B4-BE49-F238E27FC236}">
                <a16:creationId xmlns:a16="http://schemas.microsoft.com/office/drawing/2014/main" id="{67E9E5E8-30F6-4E6A-B24E-1A0F78E8092C}"/>
              </a:ext>
            </a:extLst>
          </p:cNvPr>
          <p:cNvSpPr/>
          <p:nvPr/>
        </p:nvSpPr>
        <p:spPr bwMode="auto">
          <a:xfrm>
            <a:off x="4325999" y="3348873"/>
            <a:ext cx="1013459" cy="434147"/>
          </a:xfrm>
          <a:prstGeom prst="rect">
            <a:avLst/>
          </a:prstGeom>
          <a:noFill/>
          <a:ln w="8890" cap="flat" cmpd="sng" algn="ctr">
            <a:solidFill>
              <a:srgbClr val="818284"/>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560" b="0" i="0" u="none" strike="noStrike" kern="0" cap="none" spc="0" normalizeH="0" baseline="0" noProof="0" dirty="0">
                <a:ln>
                  <a:noFill/>
                </a:ln>
                <a:solidFill>
                  <a:srgbClr val="818284"/>
                </a:solidFill>
                <a:effectLst/>
                <a:uLnTx/>
                <a:uFillTx/>
                <a:latin typeface="Arial"/>
              </a:rPr>
              <a:t>There is no presentation, but coaches will support you individually, with your relevant questions</a:t>
            </a:r>
          </a:p>
        </p:txBody>
      </p:sp>
      <p:cxnSp>
        <p:nvCxnSpPr>
          <p:cNvPr id="74" name="Gerader Verbinder 73">
            <a:extLst>
              <a:ext uri="{FF2B5EF4-FFF2-40B4-BE49-F238E27FC236}">
                <a16:creationId xmlns:a16="http://schemas.microsoft.com/office/drawing/2014/main" id="{A3098734-E048-4FD1-BA34-CFDCCDE5FFEB}"/>
              </a:ext>
            </a:extLst>
          </p:cNvPr>
          <p:cNvCxnSpPr>
            <a:cxnSpLocks/>
            <a:stCxn id="73" idx="2"/>
            <a:endCxn id="64" idx="0"/>
          </p:cNvCxnSpPr>
          <p:nvPr/>
        </p:nvCxnSpPr>
        <p:spPr bwMode="auto">
          <a:xfrm flipH="1">
            <a:off x="4832728" y="3783020"/>
            <a:ext cx="1" cy="252230"/>
          </a:xfrm>
          <a:prstGeom prst="line">
            <a:avLst/>
          </a:prstGeom>
          <a:solidFill>
            <a:srgbClr val="00802F"/>
          </a:solidFill>
          <a:ln w="8890" cap="flat" cmpd="sng" algn="ctr">
            <a:solidFill>
              <a:srgbClr val="818284"/>
            </a:solidFill>
            <a:prstDash val="sysDash"/>
            <a:round/>
            <a:headEnd type="none" w="med" len="med"/>
            <a:tailEnd type="none" w="med" len="med"/>
          </a:ln>
          <a:effectLst/>
        </p:spPr>
      </p:cxnSp>
      <p:sp>
        <p:nvSpPr>
          <p:cNvPr id="75" name="Rechteck 74">
            <a:extLst>
              <a:ext uri="{FF2B5EF4-FFF2-40B4-BE49-F238E27FC236}">
                <a16:creationId xmlns:a16="http://schemas.microsoft.com/office/drawing/2014/main" id="{DB325014-1ADD-4CFC-9762-E6923FC58F94}"/>
              </a:ext>
            </a:extLst>
          </p:cNvPr>
          <p:cNvSpPr/>
          <p:nvPr/>
        </p:nvSpPr>
        <p:spPr bwMode="auto">
          <a:xfrm>
            <a:off x="1648321" y="2506388"/>
            <a:ext cx="506731" cy="131040"/>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630" b="0" i="0" u="none" strike="noStrike" kern="0" cap="none" spc="0" normalizeH="0" baseline="0" noProof="0" dirty="0">
                <a:ln>
                  <a:noFill/>
                </a:ln>
                <a:effectLst/>
                <a:uLnTx/>
                <a:uFillTx/>
                <a:latin typeface="Arial"/>
              </a:rPr>
              <a:t>Assignment</a:t>
            </a:r>
          </a:p>
        </p:txBody>
      </p:sp>
      <p:sp>
        <p:nvSpPr>
          <p:cNvPr id="76" name="Textfeld 75">
            <a:extLst>
              <a:ext uri="{FF2B5EF4-FFF2-40B4-BE49-F238E27FC236}">
                <a16:creationId xmlns:a16="http://schemas.microsoft.com/office/drawing/2014/main" id="{7EDBA38E-909C-43FB-8CD8-ACE95B1B1909}"/>
              </a:ext>
            </a:extLst>
          </p:cNvPr>
          <p:cNvSpPr txBox="1"/>
          <p:nvPr/>
        </p:nvSpPr>
        <p:spPr>
          <a:xfrm>
            <a:off x="6423461" y="1142952"/>
            <a:ext cx="1055056"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Wednesday</a:t>
            </a:r>
          </a:p>
        </p:txBody>
      </p:sp>
      <p:cxnSp>
        <p:nvCxnSpPr>
          <p:cNvPr id="77" name="Gerade Verbindung 24">
            <a:extLst>
              <a:ext uri="{FF2B5EF4-FFF2-40B4-BE49-F238E27FC236}">
                <a16:creationId xmlns:a16="http://schemas.microsoft.com/office/drawing/2014/main" id="{C6B7B004-F1B4-45A9-B995-EFCCBACB9592}"/>
              </a:ext>
            </a:extLst>
          </p:cNvPr>
          <p:cNvCxnSpPr>
            <a:cxnSpLocks/>
          </p:cNvCxnSpPr>
          <p:nvPr/>
        </p:nvCxnSpPr>
        <p:spPr bwMode="auto">
          <a:xfrm>
            <a:off x="6419146"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78" name="Gerade Verbindung 24">
            <a:extLst>
              <a:ext uri="{FF2B5EF4-FFF2-40B4-BE49-F238E27FC236}">
                <a16:creationId xmlns:a16="http://schemas.microsoft.com/office/drawing/2014/main" id="{51C6D6D4-1468-4722-9B91-290CE6C692C1}"/>
              </a:ext>
            </a:extLst>
          </p:cNvPr>
          <p:cNvCxnSpPr>
            <a:cxnSpLocks/>
          </p:cNvCxnSpPr>
          <p:nvPr/>
        </p:nvCxnSpPr>
        <p:spPr bwMode="auto">
          <a:xfrm>
            <a:off x="7478520"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79" name="Gerade Verbindung mit Pfeil 69">
            <a:extLst>
              <a:ext uri="{FF2B5EF4-FFF2-40B4-BE49-F238E27FC236}">
                <a16:creationId xmlns:a16="http://schemas.microsoft.com/office/drawing/2014/main" id="{8EF04FD7-47CF-4FF8-8443-8C076F3F97FD}"/>
              </a:ext>
            </a:extLst>
          </p:cNvPr>
          <p:cNvCxnSpPr>
            <a:cxnSpLocks/>
            <a:stCxn id="62" idx="2"/>
            <a:endCxn id="64" idx="1"/>
          </p:cNvCxnSpPr>
          <p:nvPr/>
        </p:nvCxnSpPr>
        <p:spPr bwMode="auto">
          <a:xfrm rot="16200000" flipH="1">
            <a:off x="3031966" y="2940878"/>
            <a:ext cx="1026592" cy="1660532"/>
          </a:xfrm>
          <a:prstGeom prst="bentConnector2">
            <a:avLst/>
          </a:prstGeom>
          <a:solidFill>
            <a:srgbClr val="00802F"/>
          </a:solidFill>
          <a:ln w="15558" cap="flat" cmpd="sng" algn="ctr">
            <a:solidFill>
              <a:schemeClr val="accent4"/>
            </a:solidFill>
            <a:prstDash val="sysDash"/>
            <a:round/>
            <a:headEnd type="none" w="med" len="med"/>
            <a:tailEnd type="none" w="med" len="med"/>
          </a:ln>
          <a:effectLst/>
        </p:spPr>
      </p:cxnSp>
      <p:cxnSp>
        <p:nvCxnSpPr>
          <p:cNvPr id="80" name="Gerade Verbindung mit Pfeil 69">
            <a:extLst>
              <a:ext uri="{FF2B5EF4-FFF2-40B4-BE49-F238E27FC236}">
                <a16:creationId xmlns:a16="http://schemas.microsoft.com/office/drawing/2014/main" id="{B5A3530C-A967-4754-A1C6-F42F80DECC49}"/>
              </a:ext>
            </a:extLst>
          </p:cNvPr>
          <p:cNvCxnSpPr>
            <a:cxnSpLocks/>
            <a:stCxn id="64" idx="3"/>
            <a:endCxn id="63" idx="1"/>
          </p:cNvCxnSpPr>
          <p:nvPr/>
        </p:nvCxnSpPr>
        <p:spPr bwMode="auto">
          <a:xfrm flipV="1">
            <a:off x="5289928" y="1561608"/>
            <a:ext cx="2341009" cy="2722832"/>
          </a:xfrm>
          <a:prstGeom prst="bentConnector3">
            <a:avLst>
              <a:gd name="adj1" fmla="val 59995"/>
            </a:avLst>
          </a:prstGeom>
          <a:solidFill>
            <a:srgbClr val="00802F"/>
          </a:solidFill>
          <a:ln w="15558" cap="flat" cmpd="sng" algn="ctr">
            <a:solidFill>
              <a:schemeClr val="accent4"/>
            </a:solidFill>
            <a:prstDash val="sysDash"/>
            <a:round/>
            <a:headEnd type="none" w="med" len="med"/>
            <a:tailEnd type="none" w="med" len="med"/>
          </a:ln>
          <a:effectLst/>
        </p:spPr>
      </p:cxnSp>
      <p:sp>
        <p:nvSpPr>
          <p:cNvPr id="81" name="Textfeld 80">
            <a:extLst>
              <a:ext uri="{FF2B5EF4-FFF2-40B4-BE49-F238E27FC236}">
                <a16:creationId xmlns:a16="http://schemas.microsoft.com/office/drawing/2014/main" id="{E0DA24BA-0AA9-4AD8-94CC-A1805D85856A}"/>
              </a:ext>
            </a:extLst>
          </p:cNvPr>
          <p:cNvSpPr txBox="1"/>
          <p:nvPr/>
        </p:nvSpPr>
        <p:spPr>
          <a:xfrm>
            <a:off x="7478518" y="1142952"/>
            <a:ext cx="945393"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Thursday</a:t>
            </a:r>
          </a:p>
        </p:txBody>
      </p:sp>
      <p:sp>
        <p:nvSpPr>
          <p:cNvPr id="8" name="Sprechblase: oval 7">
            <a:extLst>
              <a:ext uri="{FF2B5EF4-FFF2-40B4-BE49-F238E27FC236}">
                <a16:creationId xmlns:a16="http://schemas.microsoft.com/office/drawing/2014/main" id="{029ABE2B-2AF8-1ED5-B85A-181E555521D8}"/>
              </a:ext>
            </a:extLst>
          </p:cNvPr>
          <p:cNvSpPr/>
          <p:nvPr/>
        </p:nvSpPr>
        <p:spPr>
          <a:xfrm>
            <a:off x="4552970" y="376238"/>
            <a:ext cx="1647366" cy="378764"/>
          </a:xfrm>
          <a:prstGeom prst="wedgeEllipseCallout">
            <a:avLst>
              <a:gd name="adj1" fmla="val -140177"/>
              <a:gd name="adj2" fmla="val 598895"/>
            </a:avLst>
          </a:prstGeom>
          <a:solidFill>
            <a:schemeClr val="accent4"/>
          </a:solidFill>
          <a:ln w="12700" cap="flat" cmpd="sng" algn="ctr">
            <a:solidFill>
              <a:srgbClr val="80808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are here.</a:t>
            </a:r>
          </a:p>
        </p:txBody>
      </p:sp>
    </p:spTree>
    <p:extLst>
      <p:ext uri="{BB962C8B-B14F-4D97-AF65-F5344CB8AC3E}">
        <p14:creationId xmlns:p14="http://schemas.microsoft.com/office/powerpoint/2010/main" val="91678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68583-740F-2E2C-B3B0-EA3708098CAC}"/>
              </a:ext>
            </a:extLst>
          </p:cNvPr>
          <p:cNvSpPr>
            <a:spLocks noGrp="1"/>
          </p:cNvSpPr>
          <p:nvPr>
            <p:ph type="title"/>
          </p:nvPr>
        </p:nvSpPr>
        <p:spPr/>
        <p:txBody>
          <a:bodyPr/>
          <a:lstStyle/>
          <a:p>
            <a:r>
              <a:rPr lang="en-US" dirty="0"/>
              <a:t>What is the general idea of the exercises?</a:t>
            </a:r>
          </a:p>
        </p:txBody>
      </p:sp>
      <p:sp>
        <p:nvSpPr>
          <p:cNvPr id="6" name="Inhaltsplatzhalter 5">
            <a:extLst>
              <a:ext uri="{FF2B5EF4-FFF2-40B4-BE49-F238E27FC236}">
                <a16:creationId xmlns:a16="http://schemas.microsoft.com/office/drawing/2014/main" id="{2C86CC65-00F7-0E50-4FE4-E9E74D6FB8FB}"/>
              </a:ext>
            </a:extLst>
          </p:cNvPr>
          <p:cNvSpPr>
            <a:spLocks noGrp="1"/>
          </p:cNvSpPr>
          <p:nvPr>
            <p:ph idx="1"/>
          </p:nvPr>
        </p:nvSpPr>
        <p:spPr/>
        <p:txBody>
          <a:bodyPr/>
          <a:lstStyle/>
          <a:p>
            <a:pPr marL="285750" indent="-285750">
              <a:buFont typeface="Symbol" panose="05050102010706020507" pitchFamily="18" charset="2"/>
              <a:buChar char="-"/>
            </a:pPr>
            <a:r>
              <a:rPr lang="en-US" dirty="0"/>
              <a:t>Computer science </a:t>
            </a:r>
            <a:r>
              <a:rPr lang="en-US" b="1" dirty="0"/>
              <a:t>implementation competence </a:t>
            </a:r>
            <a:r>
              <a:rPr lang="en-US" dirty="0"/>
              <a:t>cannot be achieved through frontal teaching only</a:t>
            </a:r>
          </a:p>
          <a:p>
            <a:pPr marL="285750" indent="-285750">
              <a:buFont typeface="Symbol" panose="05050102010706020507" pitchFamily="18" charset="2"/>
              <a:buChar char="-"/>
            </a:pPr>
            <a:r>
              <a:rPr lang="en-US" dirty="0"/>
              <a:t>Similar to learning an instrument, it is necessary that we </a:t>
            </a:r>
            <a:r>
              <a:rPr lang="en-US" b="1" dirty="0"/>
              <a:t>actively practice</a:t>
            </a:r>
          </a:p>
          <a:p>
            <a:pPr marL="285750" indent="-285750">
              <a:buFont typeface="Symbol" panose="05050102010706020507" pitchFamily="18" charset="2"/>
              <a:buChar char="-"/>
            </a:pPr>
            <a:r>
              <a:rPr lang="en-US" dirty="0"/>
              <a:t>To guide practicing, we have </a:t>
            </a:r>
            <a:r>
              <a:rPr lang="en-US" b="1" dirty="0"/>
              <a:t>weekly assignments</a:t>
            </a:r>
            <a:r>
              <a:rPr lang="en-US" dirty="0"/>
              <a:t> (and their assessments, i.e., the quizzes)</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In the weekly exercises we</a:t>
            </a:r>
          </a:p>
          <a:p>
            <a:pPr marL="538163" lvl="1" indent="-285750">
              <a:buFont typeface="Symbol" panose="05050102010706020507" pitchFamily="18" charset="2"/>
              <a:buChar char="-"/>
            </a:pPr>
            <a:r>
              <a:rPr lang="en-US" dirty="0"/>
              <a:t>Discuss the </a:t>
            </a:r>
            <a:r>
              <a:rPr lang="en-US" b="1" dirty="0"/>
              <a:t>previous week’s assignment</a:t>
            </a:r>
            <a:r>
              <a:rPr lang="en-US" dirty="0"/>
              <a:t> and respective </a:t>
            </a:r>
            <a:r>
              <a:rPr lang="en-US" b="1" dirty="0"/>
              <a:t>quiz </a:t>
            </a:r>
            <a:r>
              <a:rPr lang="en-US" dirty="0"/>
              <a:t>(in depth) </a:t>
            </a:r>
            <a:r>
              <a:rPr lang="en-US" dirty="0">
                <a:solidFill>
                  <a:srgbClr val="BFBFBF"/>
                </a:solidFill>
                <a:sym typeface="Wingdings" panose="05000000000000000000" pitchFamily="2" charset="2"/>
              </a:rPr>
              <a:t> starting next week</a:t>
            </a:r>
            <a:endParaRPr lang="en-US" dirty="0">
              <a:solidFill>
                <a:srgbClr val="BFBFBF"/>
              </a:solidFill>
            </a:endParaRPr>
          </a:p>
          <a:p>
            <a:pPr marL="538163" lvl="1" indent="-285750">
              <a:buFont typeface="Symbol" panose="05050102010706020507" pitchFamily="18" charset="2"/>
              <a:buChar char="-"/>
            </a:pPr>
            <a:r>
              <a:rPr lang="en-US" dirty="0"/>
              <a:t>Briefly summarize the current week’s </a:t>
            </a:r>
            <a:r>
              <a:rPr lang="en-US" b="1" dirty="0"/>
              <a:t>lecture contents</a:t>
            </a:r>
          </a:p>
          <a:p>
            <a:pPr marL="538163" lvl="1" indent="-285750">
              <a:buFont typeface="Symbol" panose="05050102010706020507" pitchFamily="18" charset="2"/>
              <a:buChar char="-"/>
            </a:pPr>
            <a:r>
              <a:rPr lang="en-US" dirty="0"/>
              <a:t>Provide (some) time and support for the </a:t>
            </a:r>
            <a:r>
              <a:rPr lang="en-US" b="1" dirty="0"/>
              <a:t>current week’s assignment</a:t>
            </a:r>
          </a:p>
          <a:p>
            <a:pPr marL="538163" lvl="1" indent="-285750">
              <a:buFont typeface="Symbol" panose="05050102010706020507" pitchFamily="18" charset="2"/>
              <a:buChar char="-"/>
            </a:pPr>
            <a:endParaRPr lang="en-US" dirty="0"/>
          </a:p>
        </p:txBody>
      </p:sp>
      <p:sp>
        <p:nvSpPr>
          <p:cNvPr id="4" name="Foliennummernplatzhalter 3">
            <a:extLst>
              <a:ext uri="{FF2B5EF4-FFF2-40B4-BE49-F238E27FC236}">
                <a16:creationId xmlns:a16="http://schemas.microsoft.com/office/drawing/2014/main" id="{55F397C5-7D5E-3607-2E90-33F00AC0949E}"/>
              </a:ext>
            </a:extLst>
          </p:cNvPr>
          <p:cNvSpPr>
            <a:spLocks noGrp="1"/>
          </p:cNvSpPr>
          <p:nvPr>
            <p:ph type="sldNum" sz="quarter" idx="12"/>
          </p:nvPr>
        </p:nvSpPr>
        <p:spPr/>
        <p:txBody>
          <a:bodyPr/>
          <a:lstStyle/>
          <a:p>
            <a:fld id="{7559FC98-AF75-4A00-A03C-DF9FEBF6BCB9}" type="slidenum">
              <a:rPr lang="en-GB" smtClean="0"/>
              <a:pPr/>
              <a:t>4</a:t>
            </a:fld>
            <a:endParaRPr lang="en-GB" dirty="0"/>
          </a:p>
        </p:txBody>
      </p:sp>
      <p:sp>
        <p:nvSpPr>
          <p:cNvPr id="7" name="Textplatzhalter 6">
            <a:extLst>
              <a:ext uri="{FF2B5EF4-FFF2-40B4-BE49-F238E27FC236}">
                <a16:creationId xmlns:a16="http://schemas.microsoft.com/office/drawing/2014/main" id="{4C6A07A3-498F-E5BC-4AAA-19B63E7E2434}"/>
              </a:ext>
            </a:extLst>
          </p:cNvPr>
          <p:cNvSpPr>
            <a:spLocks noGrp="1"/>
          </p:cNvSpPr>
          <p:nvPr>
            <p:ph type="body" sz="quarter" idx="10"/>
          </p:nvPr>
        </p:nvSpPr>
        <p:spPr/>
        <p:txBody>
          <a:bodyPr/>
          <a:lstStyle/>
          <a:p>
            <a:endParaRPr lang="en-US" dirty="0"/>
          </a:p>
        </p:txBody>
      </p:sp>
      <p:sp>
        <p:nvSpPr>
          <p:cNvPr id="8" name="Textplatzhalter 7">
            <a:extLst>
              <a:ext uri="{FF2B5EF4-FFF2-40B4-BE49-F238E27FC236}">
                <a16:creationId xmlns:a16="http://schemas.microsoft.com/office/drawing/2014/main" id="{2F08026C-5BB3-D151-B4A9-0621CFB67E29}"/>
              </a:ext>
            </a:extLst>
          </p:cNvPr>
          <p:cNvSpPr>
            <a:spLocks noGrp="1"/>
          </p:cNvSpPr>
          <p:nvPr>
            <p:ph type="body" sz="quarter" idx="15"/>
          </p:nvPr>
        </p:nvSpPr>
        <p:spPr/>
        <p:txBody>
          <a:bodyPr/>
          <a:lstStyle/>
          <a:p>
            <a:r>
              <a:rPr lang="en-US" dirty="0"/>
              <a:t>In our small(er) group we have sufficient time and opportunity for discussing your individual questions.</a:t>
            </a:r>
          </a:p>
        </p:txBody>
      </p:sp>
      <p:sp>
        <p:nvSpPr>
          <p:cNvPr id="9" name="Inhaltsplatzhalter 8">
            <a:extLst>
              <a:ext uri="{FF2B5EF4-FFF2-40B4-BE49-F238E27FC236}">
                <a16:creationId xmlns:a16="http://schemas.microsoft.com/office/drawing/2014/main" id="{0C65080D-9E38-E59E-63F3-290A6485E057}"/>
              </a:ext>
            </a:extLst>
          </p:cNvPr>
          <p:cNvSpPr>
            <a:spLocks noGrp="1"/>
          </p:cNvSpPr>
          <p:nvPr>
            <p:ph sz="quarter" idx="17"/>
          </p:nvPr>
        </p:nvSpPr>
        <p:spPr/>
        <p:txBody>
          <a:bodyPr/>
          <a:lstStyle/>
          <a:p>
            <a:endParaRPr lang="en-US"/>
          </a:p>
        </p:txBody>
      </p:sp>
    </p:spTree>
    <p:extLst>
      <p:ext uri="{BB962C8B-B14F-4D97-AF65-F5344CB8AC3E}">
        <p14:creationId xmlns:p14="http://schemas.microsoft.com/office/powerpoint/2010/main" val="534269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68583-740F-2E2C-B3B0-EA3708098CAC}"/>
              </a:ext>
            </a:extLst>
          </p:cNvPr>
          <p:cNvSpPr>
            <a:spLocks noGrp="1"/>
          </p:cNvSpPr>
          <p:nvPr>
            <p:ph type="title"/>
          </p:nvPr>
        </p:nvSpPr>
        <p:spPr/>
        <p:txBody>
          <a:bodyPr/>
          <a:lstStyle/>
          <a:p>
            <a:r>
              <a:rPr lang="en-US" dirty="0"/>
              <a:t>What are </a:t>
            </a:r>
            <a:r>
              <a:rPr lang="en-US" dirty="0">
                <a:solidFill>
                  <a:srgbClr val="FF0000"/>
                </a:solidFill>
              </a:rPr>
              <a:t>we</a:t>
            </a:r>
            <a:r>
              <a:rPr lang="en-US" dirty="0"/>
              <a:t> doing in the exercises?</a:t>
            </a:r>
          </a:p>
        </p:txBody>
      </p:sp>
      <p:sp>
        <p:nvSpPr>
          <p:cNvPr id="6" name="Inhaltsplatzhalter 5">
            <a:extLst>
              <a:ext uri="{FF2B5EF4-FFF2-40B4-BE49-F238E27FC236}">
                <a16:creationId xmlns:a16="http://schemas.microsoft.com/office/drawing/2014/main" id="{2C86CC65-00F7-0E50-4FE4-E9E74D6FB8FB}"/>
              </a:ext>
            </a:extLst>
          </p:cNvPr>
          <p:cNvSpPr>
            <a:spLocks noGrp="1"/>
          </p:cNvSpPr>
          <p:nvPr>
            <p:ph idx="1"/>
          </p:nvPr>
        </p:nvSpPr>
        <p:spPr>
          <a:xfrm>
            <a:off x="358093" y="985900"/>
            <a:ext cx="8426450" cy="2556921"/>
          </a:xfrm>
        </p:spPr>
        <p:txBody>
          <a:bodyPr>
            <a:normAutofit/>
          </a:bodyPr>
          <a:lstStyle/>
          <a:p>
            <a:pPr marL="285750" indent="-285750">
              <a:buFont typeface="Symbol" panose="05050102010706020507" pitchFamily="18" charset="2"/>
              <a:buChar char="-"/>
            </a:pPr>
            <a:r>
              <a:rPr lang="en-US" dirty="0"/>
              <a:t> Discuss the </a:t>
            </a:r>
            <a:r>
              <a:rPr lang="en-US" b="1" dirty="0"/>
              <a:t>previous week’s assignment </a:t>
            </a:r>
            <a:r>
              <a:rPr lang="en-US" dirty="0">
                <a:solidFill>
                  <a:srgbClr val="FF0000"/>
                </a:solidFill>
              </a:rPr>
              <a:t>(briefly)</a:t>
            </a:r>
            <a:r>
              <a:rPr lang="en-US" b="1" dirty="0"/>
              <a:t> </a:t>
            </a:r>
            <a:r>
              <a:rPr lang="en-US" dirty="0"/>
              <a:t>and respective </a:t>
            </a:r>
            <a:r>
              <a:rPr lang="en-US" b="1" dirty="0"/>
              <a:t>quiz </a:t>
            </a:r>
            <a:r>
              <a:rPr lang="en-US" dirty="0"/>
              <a:t>(in depth) </a:t>
            </a:r>
            <a:r>
              <a:rPr lang="en-US" dirty="0">
                <a:solidFill>
                  <a:srgbClr val="BFBFBF"/>
                </a:solidFill>
                <a:sym typeface="Wingdings" panose="05000000000000000000" pitchFamily="2" charset="2"/>
              </a:rPr>
              <a:t> starting next week</a:t>
            </a:r>
            <a:endParaRPr lang="en-US" dirty="0"/>
          </a:p>
          <a:p>
            <a:pPr marL="285750" indent="-285750">
              <a:buFont typeface="Symbol" panose="05050102010706020507" pitchFamily="18" charset="2"/>
              <a:buChar char="-"/>
            </a:pPr>
            <a:r>
              <a:rPr lang="en-US" dirty="0"/>
              <a:t> Summarize the current week’s </a:t>
            </a:r>
            <a:r>
              <a:rPr lang="en-US" b="1" dirty="0"/>
              <a:t>lecture contents </a:t>
            </a:r>
            <a:r>
              <a:rPr lang="en-US" dirty="0">
                <a:solidFill>
                  <a:srgbClr val="FF0000"/>
                </a:solidFill>
              </a:rPr>
              <a:t>(in more detail &amp; including theory)</a:t>
            </a:r>
          </a:p>
          <a:p>
            <a:pPr marL="285750" indent="-285750">
              <a:buFont typeface="Symbol" panose="05050102010706020507" pitchFamily="18" charset="2"/>
              <a:buChar char="-"/>
            </a:pPr>
            <a:r>
              <a:rPr lang="en-US" dirty="0"/>
              <a:t> </a:t>
            </a:r>
            <a:r>
              <a:rPr lang="en-US" dirty="0">
                <a:solidFill>
                  <a:srgbClr val="FF0000"/>
                </a:solidFill>
              </a:rPr>
              <a:t>Provide additional material on Python Basics, Object Oriented Programming &amp; Data Science</a:t>
            </a:r>
            <a:br>
              <a:rPr lang="en-US" dirty="0">
                <a:solidFill>
                  <a:srgbClr val="FF0000"/>
                </a:solidFill>
              </a:rPr>
            </a:br>
            <a:r>
              <a:rPr lang="en-US" dirty="0">
                <a:solidFill>
                  <a:srgbClr val="FF0000"/>
                </a:solidFill>
              </a:rPr>
              <a:t> </a:t>
            </a:r>
            <a:r>
              <a:rPr lang="en-US" dirty="0">
                <a:sym typeface="Wingdings" panose="05000000000000000000" pitchFamily="2" charset="2"/>
              </a:rPr>
              <a:t> </a:t>
            </a:r>
            <a:r>
              <a:rPr lang="en-US" i="1" dirty="0">
                <a:sym typeface="Wingdings" panose="05000000000000000000" pitchFamily="2" charset="2"/>
              </a:rPr>
              <a:t>We will go through some of these material, but the idea behind them is self study / reference for questions.</a:t>
            </a:r>
            <a:endParaRPr lang="en-US" dirty="0">
              <a:solidFill>
                <a:srgbClr val="FF0000"/>
              </a:solidFill>
            </a:endParaRPr>
          </a:p>
          <a:p>
            <a:pPr marL="285750" indent="-285750">
              <a:buFont typeface="Symbol" panose="05050102010706020507" pitchFamily="18" charset="2"/>
              <a:buChar char="-"/>
            </a:pPr>
            <a:r>
              <a:rPr lang="en-US" dirty="0"/>
              <a:t> </a:t>
            </a:r>
            <a:r>
              <a:rPr lang="en-US" dirty="0">
                <a:solidFill>
                  <a:srgbClr val="FF0000"/>
                </a:solidFill>
              </a:rPr>
              <a:t>Solve together additional, smaller exercises to prepare you for the current week’s assignment</a:t>
            </a:r>
            <a:br>
              <a:rPr lang="en-US" dirty="0">
                <a:solidFill>
                  <a:srgbClr val="FF0000"/>
                </a:solidFill>
              </a:rPr>
            </a:br>
            <a:r>
              <a:rPr lang="en-US" dirty="0">
                <a:solidFill>
                  <a:srgbClr val="FF0000"/>
                </a:solidFill>
              </a:rPr>
              <a:t> </a:t>
            </a:r>
            <a:r>
              <a:rPr lang="en-US" dirty="0">
                <a:sym typeface="Wingdings" panose="05000000000000000000" pitchFamily="2" charset="2"/>
              </a:rPr>
              <a:t> </a:t>
            </a:r>
            <a:r>
              <a:rPr lang="en-US" i="1" dirty="0">
                <a:sym typeface="Wingdings" panose="05000000000000000000" pitchFamily="2" charset="2"/>
              </a:rPr>
              <a:t>I will upload them by Wednesday Noon. You benefit </a:t>
            </a:r>
            <a:r>
              <a:rPr lang="en-US" i="1" u="sng" dirty="0">
                <a:sym typeface="Wingdings" panose="05000000000000000000" pitchFamily="2" charset="2"/>
              </a:rPr>
              <a:t>most</a:t>
            </a:r>
            <a:r>
              <a:rPr lang="en-US" i="1" dirty="0">
                <a:sym typeface="Wingdings" panose="05000000000000000000" pitchFamily="2" charset="2"/>
              </a:rPr>
              <a:t> if you already try to solve them on your own.</a:t>
            </a:r>
            <a:endParaRPr lang="en-US" dirty="0"/>
          </a:p>
          <a:p>
            <a:pPr marL="0" indent="0"/>
            <a:endParaRPr lang="en-US" dirty="0"/>
          </a:p>
          <a:p>
            <a:pPr marL="285750" indent="-285750">
              <a:buFont typeface="Symbol" panose="05050102010706020507" pitchFamily="18" charset="2"/>
              <a:buChar char="-"/>
            </a:pPr>
            <a:r>
              <a:rPr lang="en-US" dirty="0"/>
              <a:t> </a:t>
            </a:r>
            <a:r>
              <a:rPr lang="en-US" dirty="0">
                <a:solidFill>
                  <a:srgbClr val="FF0000"/>
                </a:solidFill>
              </a:rPr>
              <a:t>Additionally we have a </a:t>
            </a:r>
            <a:r>
              <a:rPr lang="en-US" b="1" dirty="0">
                <a:solidFill>
                  <a:srgbClr val="FF0000"/>
                </a:solidFill>
              </a:rPr>
              <a:t>virtual office hour </a:t>
            </a:r>
            <a:r>
              <a:rPr lang="en-US" dirty="0"/>
              <a:t>(not to be confused with the official coaching session)</a:t>
            </a:r>
            <a:br>
              <a:rPr lang="en-US" dirty="0"/>
            </a:br>
            <a:r>
              <a:rPr lang="en-US" dirty="0"/>
              <a:t> </a:t>
            </a:r>
            <a:r>
              <a:rPr lang="en-US" dirty="0">
                <a:sym typeface="Wingdings" panose="05000000000000000000" pitchFamily="2" charset="2"/>
              </a:rPr>
              <a:t> </a:t>
            </a:r>
            <a:r>
              <a:rPr lang="en-US" i="1" dirty="0">
                <a:sym typeface="Wingdings" panose="05000000000000000000" pitchFamily="2" charset="2"/>
              </a:rPr>
              <a:t>Exact time TBD, most likely Tuesday evening.</a:t>
            </a:r>
          </a:p>
          <a:p>
            <a:pPr marL="285750" indent="-285750">
              <a:buFont typeface="Symbol" panose="05050102010706020507" pitchFamily="18" charset="2"/>
              <a:buChar char="-"/>
            </a:pPr>
            <a:endParaRPr lang="en-US" i="1" dirty="0">
              <a:sym typeface="Wingdings" panose="05000000000000000000" pitchFamily="2" charset="2"/>
            </a:endParaRPr>
          </a:p>
          <a:p>
            <a:pPr marL="285750" indent="-285750">
              <a:buFont typeface="Symbol" panose="05050102010706020507" pitchFamily="18" charset="2"/>
              <a:buChar char="-"/>
            </a:pPr>
            <a:r>
              <a:rPr lang="en-US" dirty="0">
                <a:sym typeface="Wingdings" panose="05000000000000000000" pitchFamily="2" charset="2"/>
              </a:rPr>
              <a:t> Slides, exercises/solutions, schedule/link for the office hour, … are uploaded to: </a:t>
            </a:r>
            <a:r>
              <a:rPr lang="en-US" b="1" dirty="0">
                <a:sym typeface="Wingdings" panose="05000000000000000000" pitchFamily="2" charset="2"/>
              </a:rPr>
              <a:t>https://dombbb.github.io/</a:t>
            </a:r>
            <a:endParaRPr lang="en-US" b="1" dirty="0"/>
          </a:p>
        </p:txBody>
      </p:sp>
      <p:sp>
        <p:nvSpPr>
          <p:cNvPr id="4" name="Foliennummernplatzhalter 3">
            <a:extLst>
              <a:ext uri="{FF2B5EF4-FFF2-40B4-BE49-F238E27FC236}">
                <a16:creationId xmlns:a16="http://schemas.microsoft.com/office/drawing/2014/main" id="{55F397C5-7D5E-3607-2E90-33F00AC0949E}"/>
              </a:ext>
            </a:extLst>
          </p:cNvPr>
          <p:cNvSpPr>
            <a:spLocks noGrp="1"/>
          </p:cNvSpPr>
          <p:nvPr>
            <p:ph type="sldNum" sz="quarter" idx="12"/>
          </p:nvPr>
        </p:nvSpPr>
        <p:spPr/>
        <p:txBody>
          <a:bodyPr/>
          <a:lstStyle/>
          <a:p>
            <a:fld id="{7559FC98-AF75-4A00-A03C-DF9FEBF6BCB9}" type="slidenum">
              <a:rPr lang="en-GB" smtClean="0"/>
              <a:pPr/>
              <a:t>5</a:t>
            </a:fld>
            <a:endParaRPr lang="en-GB" dirty="0"/>
          </a:p>
        </p:txBody>
      </p:sp>
      <p:sp>
        <p:nvSpPr>
          <p:cNvPr id="7" name="Textplatzhalter 6">
            <a:extLst>
              <a:ext uri="{FF2B5EF4-FFF2-40B4-BE49-F238E27FC236}">
                <a16:creationId xmlns:a16="http://schemas.microsoft.com/office/drawing/2014/main" id="{4C6A07A3-498F-E5BC-4AAA-19B63E7E2434}"/>
              </a:ext>
            </a:extLst>
          </p:cNvPr>
          <p:cNvSpPr>
            <a:spLocks noGrp="1"/>
          </p:cNvSpPr>
          <p:nvPr>
            <p:ph type="body" sz="quarter" idx="10"/>
          </p:nvPr>
        </p:nvSpPr>
        <p:spPr/>
        <p:txBody>
          <a:bodyPr/>
          <a:lstStyle/>
          <a:p>
            <a:endParaRPr lang="en-US" dirty="0"/>
          </a:p>
        </p:txBody>
      </p:sp>
      <p:sp>
        <p:nvSpPr>
          <p:cNvPr id="8" name="Textplatzhalter 7">
            <a:extLst>
              <a:ext uri="{FF2B5EF4-FFF2-40B4-BE49-F238E27FC236}">
                <a16:creationId xmlns:a16="http://schemas.microsoft.com/office/drawing/2014/main" id="{2F08026C-5BB3-D151-B4A9-0621CFB67E29}"/>
              </a:ext>
            </a:extLst>
          </p:cNvPr>
          <p:cNvSpPr>
            <a:spLocks noGrp="1"/>
          </p:cNvSpPr>
          <p:nvPr>
            <p:ph type="body" sz="quarter" idx="15"/>
          </p:nvPr>
        </p:nvSpPr>
        <p:spPr>
          <a:xfrm>
            <a:off x="359456" y="3659890"/>
            <a:ext cx="8425087" cy="743680"/>
          </a:xfrm>
        </p:spPr>
        <p:txBody>
          <a:bodyPr>
            <a:noAutofit/>
          </a:bodyPr>
          <a:lstStyle/>
          <a:p>
            <a:r>
              <a:rPr lang="en-US" sz="1350" b="1" dirty="0"/>
              <a:t>Our group differs! </a:t>
            </a:r>
            <a:r>
              <a:rPr lang="en-US" sz="1350" dirty="0"/>
              <a:t>In other groups you’ll have more time to work on the assignment &amp; ask questions during the session. Of course you can also ask questions here, but there will be no timeslot dedicated to working on the assignment </a:t>
            </a:r>
            <a:r>
              <a:rPr lang="en-US" sz="1350" dirty="0">
                <a:sym typeface="Wingdings" panose="05000000000000000000" pitchFamily="2" charset="2"/>
              </a:rPr>
              <a:t> </a:t>
            </a:r>
            <a:r>
              <a:rPr lang="en-US" sz="1350" b="1" dirty="0"/>
              <a:t>Feel free to change groups if you would rather follow another structure.</a:t>
            </a:r>
          </a:p>
        </p:txBody>
      </p:sp>
      <p:sp>
        <p:nvSpPr>
          <p:cNvPr id="9" name="Inhaltsplatzhalter 8">
            <a:extLst>
              <a:ext uri="{FF2B5EF4-FFF2-40B4-BE49-F238E27FC236}">
                <a16:creationId xmlns:a16="http://schemas.microsoft.com/office/drawing/2014/main" id="{0C65080D-9E38-E59E-63F3-290A6485E057}"/>
              </a:ext>
            </a:extLst>
          </p:cNvPr>
          <p:cNvSpPr>
            <a:spLocks noGrp="1"/>
          </p:cNvSpPr>
          <p:nvPr>
            <p:ph sz="quarter" idx="17"/>
          </p:nvPr>
        </p:nvSpPr>
        <p:spPr>
          <a:xfrm>
            <a:off x="358093" y="3659890"/>
            <a:ext cx="311018" cy="743680"/>
          </a:xfrm>
        </p:spPr>
        <p:txBody>
          <a:bodyPr/>
          <a:lstStyle/>
          <a:p>
            <a:endParaRPr lang="en-US" dirty="0"/>
          </a:p>
        </p:txBody>
      </p:sp>
    </p:spTree>
    <p:extLst>
      <p:ext uri="{BB962C8B-B14F-4D97-AF65-F5344CB8AC3E}">
        <p14:creationId xmlns:p14="http://schemas.microsoft.com/office/powerpoint/2010/main" val="230533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The CS Exercises</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6</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r>
              <a:rPr lang="en-US" dirty="0"/>
              <a:t>Where are we?</a:t>
            </a:r>
          </a:p>
        </p:txBody>
      </p:sp>
      <p:sp>
        <p:nvSpPr>
          <p:cNvPr id="42" name="Rechteck 41">
            <a:extLst>
              <a:ext uri="{FF2B5EF4-FFF2-40B4-BE49-F238E27FC236}">
                <a16:creationId xmlns:a16="http://schemas.microsoft.com/office/drawing/2014/main" id="{BE5569E4-5057-41B4-9E5C-A49A44F6106F}"/>
              </a:ext>
            </a:extLst>
          </p:cNvPr>
          <p:cNvSpPr/>
          <p:nvPr/>
        </p:nvSpPr>
        <p:spPr bwMode="auto">
          <a:xfrm>
            <a:off x="7554657" y="1445329"/>
            <a:ext cx="945390" cy="114715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Lecture</a:t>
            </a:r>
            <a:br>
              <a:rPr kumimoji="0" lang="en-US" sz="980" b="0" i="0" u="none" strike="noStrike" kern="0" cap="none" spc="0" normalizeH="0" baseline="0" noProof="0" dirty="0">
                <a:ln>
                  <a:noFill/>
                </a:ln>
                <a:solidFill>
                  <a:srgbClr val="FFFFFF"/>
                </a:solidFill>
                <a:effectLst/>
                <a:uLnTx/>
                <a:uFillTx/>
                <a:latin typeface="Arial"/>
              </a:rPr>
            </a:br>
            <a:r>
              <a:rPr kumimoji="0" lang="en-US" sz="630" b="0" i="0" u="none" strike="noStrike" kern="0" cap="none" spc="0" normalizeH="0" baseline="0" noProof="0" dirty="0">
                <a:ln>
                  <a:noFill/>
                </a:ln>
                <a:solidFill>
                  <a:srgbClr val="FFFFFF"/>
                </a:solidFill>
                <a:effectLst/>
                <a:uLnTx/>
                <a:uFillTx/>
                <a:latin typeface="Arial"/>
              </a:rPr>
              <a:t>frontal with interaction</a:t>
            </a:r>
          </a:p>
        </p:txBody>
      </p:sp>
      <p:cxnSp>
        <p:nvCxnSpPr>
          <p:cNvPr id="48" name="Gerade Verbindung mit Pfeil 69">
            <a:extLst>
              <a:ext uri="{FF2B5EF4-FFF2-40B4-BE49-F238E27FC236}">
                <a16:creationId xmlns:a16="http://schemas.microsoft.com/office/drawing/2014/main" id="{B7BCDDC4-E492-4531-8857-DFD188F69E09}"/>
              </a:ext>
            </a:extLst>
          </p:cNvPr>
          <p:cNvCxnSpPr>
            <a:cxnSpLocks/>
            <a:stCxn id="75" idx="3"/>
            <a:endCxn id="62" idx="0"/>
          </p:cNvCxnSpPr>
          <p:nvPr/>
        </p:nvCxnSpPr>
        <p:spPr bwMode="auto">
          <a:xfrm>
            <a:off x="2155052" y="2571908"/>
            <a:ext cx="559944" cy="138339"/>
          </a:xfrm>
          <a:prstGeom prst="bentConnector2">
            <a:avLst/>
          </a:prstGeom>
          <a:solidFill>
            <a:srgbClr val="00802F"/>
          </a:solidFill>
          <a:ln w="15558" cap="flat" cmpd="sng" algn="ctr">
            <a:solidFill>
              <a:schemeClr val="accent4"/>
            </a:solidFill>
            <a:prstDash val="sysDash"/>
            <a:round/>
            <a:headEnd type="none" w="med" len="med"/>
            <a:tailEnd type="none" w="med" len="med"/>
          </a:ln>
          <a:effectLst/>
        </p:spPr>
      </p:cxnSp>
      <p:sp>
        <p:nvSpPr>
          <p:cNvPr id="49" name="Rechteck 48">
            <a:extLst>
              <a:ext uri="{FF2B5EF4-FFF2-40B4-BE49-F238E27FC236}">
                <a16:creationId xmlns:a16="http://schemas.microsoft.com/office/drawing/2014/main" id="{1FCCFA7B-3B44-4436-94C2-0FBDC888C73D}"/>
              </a:ext>
            </a:extLst>
          </p:cNvPr>
          <p:cNvSpPr/>
          <p:nvPr/>
        </p:nvSpPr>
        <p:spPr bwMode="auto">
          <a:xfrm>
            <a:off x="1198427" y="1424593"/>
            <a:ext cx="914400" cy="1183669"/>
          </a:xfrm>
          <a:prstGeom prst="rect">
            <a:avLst/>
          </a:prstGeom>
          <a:solidFill>
            <a:schemeClr val="accent1"/>
          </a:solidFill>
          <a:ln w="12700" cap="flat" cmpd="sng" algn="ctr">
            <a:solidFill>
              <a:schemeClr val="accent1"/>
            </a:solid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Lecture</a:t>
            </a:r>
            <a:br>
              <a:rPr kumimoji="0" lang="en-US" sz="980" b="0" i="0" u="none" strike="noStrike" kern="0" cap="none" spc="0" normalizeH="0" baseline="0" noProof="0" dirty="0">
                <a:ln>
                  <a:noFill/>
                </a:ln>
                <a:solidFill>
                  <a:srgbClr val="FFFFFF"/>
                </a:solidFill>
                <a:effectLst/>
                <a:uLnTx/>
                <a:uFillTx/>
                <a:latin typeface="Arial"/>
              </a:rPr>
            </a:br>
            <a:r>
              <a:rPr kumimoji="0" lang="en-US" sz="630" b="0" i="0" u="none" strike="noStrike" kern="0" cap="none" spc="0" normalizeH="0" baseline="0" noProof="0" dirty="0">
                <a:ln>
                  <a:noFill/>
                </a:ln>
                <a:solidFill>
                  <a:srgbClr val="FFFFFF"/>
                </a:solidFill>
                <a:effectLst/>
                <a:uLnTx/>
                <a:uFillTx/>
                <a:latin typeface="Arial"/>
              </a:rPr>
              <a:t>frontal with interaction</a:t>
            </a:r>
          </a:p>
        </p:txBody>
      </p:sp>
      <p:cxnSp>
        <p:nvCxnSpPr>
          <p:cNvPr id="50" name="Gerade Verbindung 9">
            <a:extLst>
              <a:ext uri="{FF2B5EF4-FFF2-40B4-BE49-F238E27FC236}">
                <a16:creationId xmlns:a16="http://schemas.microsoft.com/office/drawing/2014/main" id="{5C164C50-C90A-43A7-8010-C407997C8933}"/>
              </a:ext>
            </a:extLst>
          </p:cNvPr>
          <p:cNvCxnSpPr>
            <a:cxnSpLocks/>
          </p:cNvCxnSpPr>
          <p:nvPr/>
        </p:nvCxnSpPr>
        <p:spPr bwMode="auto">
          <a:xfrm>
            <a:off x="359569" y="1375710"/>
            <a:ext cx="8212031" cy="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1" name="Gerade Verbindung 11">
            <a:extLst>
              <a:ext uri="{FF2B5EF4-FFF2-40B4-BE49-F238E27FC236}">
                <a16:creationId xmlns:a16="http://schemas.microsoft.com/office/drawing/2014/main" id="{0D659638-551D-4435-AD45-0CCFF59C7A9E}"/>
              </a:ext>
            </a:extLst>
          </p:cNvPr>
          <p:cNvCxnSpPr>
            <a:cxnSpLocks/>
          </p:cNvCxnSpPr>
          <p:nvPr/>
        </p:nvCxnSpPr>
        <p:spPr bwMode="auto">
          <a:xfrm>
            <a:off x="359569" y="2662104"/>
            <a:ext cx="8212031" cy="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2" name="Gerade Verbindung 12">
            <a:extLst>
              <a:ext uri="{FF2B5EF4-FFF2-40B4-BE49-F238E27FC236}">
                <a16:creationId xmlns:a16="http://schemas.microsoft.com/office/drawing/2014/main" id="{C056818D-0669-4F69-ADAB-5EE06AA7E5E5}"/>
              </a:ext>
            </a:extLst>
          </p:cNvPr>
          <p:cNvCxnSpPr>
            <a:cxnSpLocks/>
          </p:cNvCxnSpPr>
          <p:nvPr/>
        </p:nvCxnSpPr>
        <p:spPr bwMode="auto">
          <a:xfrm>
            <a:off x="359569" y="3987984"/>
            <a:ext cx="8212031" cy="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3" name="Gerade Verbindung 13">
            <a:extLst>
              <a:ext uri="{FF2B5EF4-FFF2-40B4-BE49-F238E27FC236}">
                <a16:creationId xmlns:a16="http://schemas.microsoft.com/office/drawing/2014/main" id="{51B41271-F4E3-4D05-A267-F745D20AE273}"/>
              </a:ext>
            </a:extLst>
          </p:cNvPr>
          <p:cNvCxnSpPr>
            <a:cxnSpLocks/>
          </p:cNvCxnSpPr>
          <p:nvPr/>
        </p:nvCxnSpPr>
        <p:spPr bwMode="auto">
          <a:xfrm>
            <a:off x="1122288"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sp>
        <p:nvSpPr>
          <p:cNvPr id="54" name="Textfeld 53">
            <a:extLst>
              <a:ext uri="{FF2B5EF4-FFF2-40B4-BE49-F238E27FC236}">
                <a16:creationId xmlns:a16="http://schemas.microsoft.com/office/drawing/2014/main" id="{8022A716-C756-45D6-9C67-B3738CAA5FBA}"/>
              </a:ext>
            </a:extLst>
          </p:cNvPr>
          <p:cNvSpPr txBox="1"/>
          <p:nvPr/>
        </p:nvSpPr>
        <p:spPr>
          <a:xfrm>
            <a:off x="359570" y="1916531"/>
            <a:ext cx="682711" cy="253516"/>
          </a:xfrm>
          <a:prstGeom prst="rect">
            <a:avLst/>
          </a:prstGeom>
          <a:noFill/>
        </p:spPr>
        <p:txBody>
          <a:bodyPr wrap="none" lIns="0" tIns="0" rIns="0" bIns="0" rtlCol="0" anchor="ctr">
            <a:noAutofit/>
          </a:bodyPr>
          <a:lstStyle/>
          <a:p>
            <a:pPr algn="ctr" defTabSz="914400"/>
            <a:r>
              <a:rPr lang="en-US" sz="980">
                <a:solidFill>
                  <a:srgbClr val="818284"/>
                </a:solidFill>
                <a:latin typeface="Arial"/>
              </a:rPr>
              <a:t>8.15-12.00</a:t>
            </a:r>
            <a:endParaRPr lang="en-US" sz="980" dirty="0">
              <a:solidFill>
                <a:srgbClr val="818284"/>
              </a:solidFill>
              <a:latin typeface="Arial"/>
            </a:endParaRPr>
          </a:p>
        </p:txBody>
      </p:sp>
      <p:sp>
        <p:nvSpPr>
          <p:cNvPr id="55" name="Textfeld 54">
            <a:extLst>
              <a:ext uri="{FF2B5EF4-FFF2-40B4-BE49-F238E27FC236}">
                <a16:creationId xmlns:a16="http://schemas.microsoft.com/office/drawing/2014/main" id="{3B4AE453-88EB-4E73-BCAF-F79D5D1B169C}"/>
              </a:ext>
            </a:extLst>
          </p:cNvPr>
          <p:cNvSpPr txBox="1"/>
          <p:nvPr/>
        </p:nvSpPr>
        <p:spPr>
          <a:xfrm>
            <a:off x="359570" y="3198287"/>
            <a:ext cx="682711" cy="253516"/>
          </a:xfrm>
          <a:prstGeom prst="rect">
            <a:avLst/>
          </a:prstGeom>
          <a:noFill/>
        </p:spPr>
        <p:txBody>
          <a:bodyPr wrap="none" lIns="0" tIns="0" rIns="0" bIns="0" rtlCol="0" anchor="ctr">
            <a:noAutofit/>
          </a:bodyPr>
          <a:lstStyle/>
          <a:p>
            <a:pPr algn="ctr" defTabSz="914400"/>
            <a:r>
              <a:rPr lang="en-US" sz="980">
                <a:solidFill>
                  <a:srgbClr val="818284"/>
                </a:solidFill>
                <a:latin typeface="Arial"/>
              </a:rPr>
              <a:t>12.15-16.00</a:t>
            </a:r>
            <a:endParaRPr lang="en-US" sz="980" dirty="0">
              <a:solidFill>
                <a:srgbClr val="818284"/>
              </a:solidFill>
              <a:latin typeface="Arial"/>
            </a:endParaRPr>
          </a:p>
        </p:txBody>
      </p:sp>
      <p:sp>
        <p:nvSpPr>
          <p:cNvPr id="56" name="Textfeld 55">
            <a:extLst>
              <a:ext uri="{FF2B5EF4-FFF2-40B4-BE49-F238E27FC236}">
                <a16:creationId xmlns:a16="http://schemas.microsoft.com/office/drawing/2014/main" id="{2EA8FCF8-CB18-4BD4-9072-13A58D6044D4}"/>
              </a:ext>
            </a:extLst>
          </p:cNvPr>
          <p:cNvSpPr txBox="1"/>
          <p:nvPr/>
        </p:nvSpPr>
        <p:spPr>
          <a:xfrm>
            <a:off x="359570" y="4129771"/>
            <a:ext cx="682711" cy="253516"/>
          </a:xfrm>
          <a:prstGeom prst="rect">
            <a:avLst/>
          </a:prstGeom>
          <a:noFill/>
        </p:spPr>
        <p:txBody>
          <a:bodyPr wrap="none" lIns="0" tIns="0" rIns="0" bIns="0" rtlCol="0" anchor="ctr">
            <a:noAutofit/>
          </a:bodyPr>
          <a:lstStyle/>
          <a:p>
            <a:pPr algn="ctr" defTabSz="914400"/>
            <a:r>
              <a:rPr lang="en-US" sz="980">
                <a:solidFill>
                  <a:srgbClr val="818284"/>
                </a:solidFill>
                <a:latin typeface="Arial"/>
              </a:rPr>
              <a:t>16.15-18.00</a:t>
            </a:r>
            <a:endParaRPr lang="en-US" sz="980" dirty="0">
              <a:solidFill>
                <a:srgbClr val="818284"/>
              </a:solidFill>
              <a:latin typeface="Arial"/>
            </a:endParaRPr>
          </a:p>
        </p:txBody>
      </p:sp>
      <p:cxnSp>
        <p:nvCxnSpPr>
          <p:cNvPr id="57" name="Gerade Verbindung 21">
            <a:extLst>
              <a:ext uri="{FF2B5EF4-FFF2-40B4-BE49-F238E27FC236}">
                <a16:creationId xmlns:a16="http://schemas.microsoft.com/office/drawing/2014/main" id="{3F5162B1-6E9E-46E0-B0FF-E349DD33048E}"/>
              </a:ext>
            </a:extLst>
          </p:cNvPr>
          <p:cNvCxnSpPr>
            <a:cxnSpLocks/>
          </p:cNvCxnSpPr>
          <p:nvPr/>
        </p:nvCxnSpPr>
        <p:spPr bwMode="auto">
          <a:xfrm>
            <a:off x="2181659"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8" name="Gerade Verbindung 22">
            <a:extLst>
              <a:ext uri="{FF2B5EF4-FFF2-40B4-BE49-F238E27FC236}">
                <a16:creationId xmlns:a16="http://schemas.microsoft.com/office/drawing/2014/main" id="{B854466A-DB07-4FA5-B42B-E82A234D0BAF}"/>
              </a:ext>
            </a:extLst>
          </p:cNvPr>
          <p:cNvCxnSpPr>
            <a:cxnSpLocks/>
          </p:cNvCxnSpPr>
          <p:nvPr/>
        </p:nvCxnSpPr>
        <p:spPr bwMode="auto">
          <a:xfrm>
            <a:off x="3241031"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59" name="Gerade Verbindung 23">
            <a:extLst>
              <a:ext uri="{FF2B5EF4-FFF2-40B4-BE49-F238E27FC236}">
                <a16:creationId xmlns:a16="http://schemas.microsoft.com/office/drawing/2014/main" id="{CF88C2DE-BB31-404A-BD71-57F493C03C88}"/>
              </a:ext>
            </a:extLst>
          </p:cNvPr>
          <p:cNvCxnSpPr>
            <a:cxnSpLocks/>
          </p:cNvCxnSpPr>
          <p:nvPr/>
        </p:nvCxnSpPr>
        <p:spPr bwMode="auto">
          <a:xfrm>
            <a:off x="4300403"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60" name="Gerade Verbindung 24">
            <a:extLst>
              <a:ext uri="{FF2B5EF4-FFF2-40B4-BE49-F238E27FC236}">
                <a16:creationId xmlns:a16="http://schemas.microsoft.com/office/drawing/2014/main" id="{17716BEB-411F-409B-952E-E981C6B57DE0}"/>
              </a:ext>
            </a:extLst>
          </p:cNvPr>
          <p:cNvCxnSpPr>
            <a:cxnSpLocks/>
          </p:cNvCxnSpPr>
          <p:nvPr/>
        </p:nvCxnSpPr>
        <p:spPr bwMode="auto">
          <a:xfrm>
            <a:off x="5359774"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sp>
        <p:nvSpPr>
          <p:cNvPr id="61" name="Rechteck 60">
            <a:extLst>
              <a:ext uri="{FF2B5EF4-FFF2-40B4-BE49-F238E27FC236}">
                <a16:creationId xmlns:a16="http://schemas.microsoft.com/office/drawing/2014/main" id="{6B253527-B896-4249-98BB-5E5C7FFF7156}"/>
              </a:ext>
            </a:extLst>
          </p:cNvPr>
          <p:cNvSpPr/>
          <p:nvPr/>
        </p:nvSpPr>
        <p:spPr bwMode="auto">
          <a:xfrm>
            <a:off x="2257797" y="2073139"/>
            <a:ext cx="914400" cy="547601"/>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Guided Exercise</a:t>
            </a:r>
            <a:br>
              <a:rPr kumimoji="0" lang="en-US" sz="980" b="0" i="0" u="none" strike="noStrike" kern="0" cap="none" spc="0" normalizeH="0" baseline="0" noProof="0" dirty="0">
                <a:ln>
                  <a:noFill/>
                </a:ln>
                <a:solidFill>
                  <a:srgbClr val="FFFFFF"/>
                </a:solidFill>
                <a:effectLst/>
                <a:uLnTx/>
                <a:uFillTx/>
                <a:latin typeface="Arial"/>
              </a:rPr>
            </a:br>
            <a:r>
              <a:rPr kumimoji="0" lang="en-US" sz="630" b="0" i="0" u="none" strike="noStrike" kern="0" cap="none" spc="0" normalizeH="0" baseline="0" noProof="0" dirty="0">
                <a:ln>
                  <a:noFill/>
                </a:ln>
                <a:solidFill>
                  <a:srgbClr val="FFFFFF"/>
                </a:solidFill>
                <a:effectLst/>
                <a:uLnTx/>
                <a:uFillTx/>
                <a:latin typeface="Arial"/>
              </a:rPr>
              <a:t>frontal with interaction</a:t>
            </a:r>
          </a:p>
        </p:txBody>
      </p:sp>
      <p:sp>
        <p:nvSpPr>
          <p:cNvPr id="62" name="Rechteck 61">
            <a:extLst>
              <a:ext uri="{FF2B5EF4-FFF2-40B4-BE49-F238E27FC236}">
                <a16:creationId xmlns:a16="http://schemas.microsoft.com/office/drawing/2014/main" id="{3C37652C-F8CE-40A4-A3DE-0DAA6425B970}"/>
              </a:ext>
            </a:extLst>
          </p:cNvPr>
          <p:cNvSpPr/>
          <p:nvPr/>
        </p:nvSpPr>
        <p:spPr bwMode="auto">
          <a:xfrm>
            <a:off x="2257796" y="2710247"/>
            <a:ext cx="914400" cy="547601"/>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solidFill>
                  <a:srgbClr val="FFFFFF"/>
                </a:solidFill>
                <a:effectLst/>
                <a:uLnTx/>
                <a:uFillTx/>
                <a:latin typeface="Arial"/>
              </a:rPr>
              <a:t>Exercise</a:t>
            </a:r>
          </a:p>
          <a:p>
            <a:pPr marR="0" lvl="0" algn="ctr" defTabSz="785813" eaLnBrk="0" fontAlgn="base" latinLnBrk="0" hangingPunct="0">
              <a:lnSpc>
                <a:spcPct val="100000"/>
              </a:lnSpc>
              <a:spcBef>
                <a:spcPct val="0"/>
              </a:spcBef>
              <a:spcAft>
                <a:spcPct val="0"/>
              </a:spcAft>
              <a:buClrTx/>
              <a:buSzTx/>
              <a:buFontTx/>
              <a:buNone/>
              <a:tabLst/>
              <a:defRPr/>
            </a:pPr>
            <a:r>
              <a:rPr kumimoji="0" lang="en-US" sz="630" b="0" i="0" u="none" strike="noStrike" kern="0" cap="none" spc="0" normalizeH="0" baseline="0" noProof="0" dirty="0">
                <a:ln>
                  <a:noFill/>
                </a:ln>
                <a:solidFill>
                  <a:srgbClr val="FFFFFF"/>
                </a:solidFill>
                <a:effectLst/>
                <a:uLnTx/>
                <a:uFillTx/>
                <a:latin typeface="Arial"/>
              </a:rPr>
              <a:t>in (smaller) groups</a:t>
            </a:r>
          </a:p>
        </p:txBody>
      </p:sp>
      <p:sp>
        <p:nvSpPr>
          <p:cNvPr id="63" name="Rechteck 62">
            <a:extLst>
              <a:ext uri="{FF2B5EF4-FFF2-40B4-BE49-F238E27FC236}">
                <a16:creationId xmlns:a16="http://schemas.microsoft.com/office/drawing/2014/main" id="{BCF06E7B-4D22-4AC7-BEC0-A735121588C9}"/>
              </a:ext>
            </a:extLst>
          </p:cNvPr>
          <p:cNvSpPr/>
          <p:nvPr/>
        </p:nvSpPr>
        <p:spPr bwMode="auto">
          <a:xfrm>
            <a:off x="7630937" y="1480808"/>
            <a:ext cx="351363" cy="161600"/>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630" b="1" i="0" u="none" strike="noStrike" kern="0" cap="none" spc="0" normalizeH="0" baseline="0" noProof="0" dirty="0">
                <a:ln>
                  <a:noFill/>
                </a:ln>
                <a:solidFill>
                  <a:srgbClr val="FFFFFF"/>
                </a:solidFill>
                <a:effectLst/>
                <a:uLnTx/>
                <a:uFillTx/>
                <a:latin typeface="Arial"/>
              </a:rPr>
              <a:t>Quiz*</a:t>
            </a:r>
          </a:p>
        </p:txBody>
      </p:sp>
      <p:sp>
        <p:nvSpPr>
          <p:cNvPr id="64" name="Rechteck 63">
            <a:extLst>
              <a:ext uri="{FF2B5EF4-FFF2-40B4-BE49-F238E27FC236}">
                <a16:creationId xmlns:a16="http://schemas.microsoft.com/office/drawing/2014/main" id="{7662128E-83C4-45E4-997D-997528EBD0EB}"/>
              </a:ext>
            </a:extLst>
          </p:cNvPr>
          <p:cNvSpPr/>
          <p:nvPr/>
        </p:nvSpPr>
        <p:spPr bwMode="auto">
          <a:xfrm>
            <a:off x="4375528" y="4035250"/>
            <a:ext cx="914400" cy="498380"/>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64008" tIns="32004" rIns="64008" bIns="32004"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630" b="0" i="0" u="none" strike="noStrike" kern="0" cap="none" spc="0" normalizeH="0" baseline="0" noProof="0" dirty="0">
                <a:ln>
                  <a:noFill/>
                </a:ln>
                <a:effectLst/>
                <a:uLnTx/>
                <a:uFillTx/>
                <a:latin typeface="Arial"/>
              </a:rPr>
              <a:t>optional</a:t>
            </a:r>
          </a:p>
          <a:p>
            <a:pPr marR="0" lvl="0" algn="ctr" defTabSz="785813" eaLnBrk="0" fontAlgn="base" latinLnBrk="0" hangingPunct="0">
              <a:lnSpc>
                <a:spcPct val="100000"/>
              </a:lnSpc>
              <a:spcBef>
                <a:spcPct val="0"/>
              </a:spcBef>
              <a:spcAft>
                <a:spcPct val="0"/>
              </a:spcAft>
              <a:buClrTx/>
              <a:buSzTx/>
              <a:buFontTx/>
              <a:buNone/>
              <a:tabLst/>
              <a:defRPr/>
            </a:pPr>
            <a:r>
              <a:rPr kumimoji="0" lang="en-US" sz="980" b="1" i="0" u="none" strike="noStrike" kern="0" cap="none" spc="0" normalizeH="0" baseline="0" noProof="0" dirty="0">
                <a:ln>
                  <a:noFill/>
                </a:ln>
                <a:effectLst/>
                <a:uLnTx/>
                <a:uFillTx/>
                <a:latin typeface="Arial"/>
              </a:rPr>
              <a:t>Coaching</a:t>
            </a:r>
          </a:p>
        </p:txBody>
      </p:sp>
      <p:sp>
        <p:nvSpPr>
          <p:cNvPr id="65" name="Textfeld 64">
            <a:extLst>
              <a:ext uri="{FF2B5EF4-FFF2-40B4-BE49-F238E27FC236}">
                <a16:creationId xmlns:a16="http://schemas.microsoft.com/office/drawing/2014/main" id="{1CBA6BF6-1708-421B-9C13-0011304C82F4}"/>
              </a:ext>
            </a:extLst>
          </p:cNvPr>
          <p:cNvSpPr txBox="1"/>
          <p:nvPr/>
        </p:nvSpPr>
        <p:spPr>
          <a:xfrm>
            <a:off x="1122289" y="1142952"/>
            <a:ext cx="1057934"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Thursday</a:t>
            </a:r>
          </a:p>
        </p:txBody>
      </p:sp>
      <p:sp>
        <p:nvSpPr>
          <p:cNvPr id="66" name="Textfeld 65">
            <a:extLst>
              <a:ext uri="{FF2B5EF4-FFF2-40B4-BE49-F238E27FC236}">
                <a16:creationId xmlns:a16="http://schemas.microsoft.com/office/drawing/2014/main" id="{8E22255D-28A2-4AA7-A293-D7A29F5535C6}"/>
              </a:ext>
            </a:extLst>
          </p:cNvPr>
          <p:cNvSpPr txBox="1"/>
          <p:nvPr/>
        </p:nvSpPr>
        <p:spPr>
          <a:xfrm>
            <a:off x="2180223" y="1140827"/>
            <a:ext cx="1057934"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Friday</a:t>
            </a:r>
          </a:p>
        </p:txBody>
      </p:sp>
      <p:sp>
        <p:nvSpPr>
          <p:cNvPr id="67" name="Textfeld 66">
            <a:extLst>
              <a:ext uri="{FF2B5EF4-FFF2-40B4-BE49-F238E27FC236}">
                <a16:creationId xmlns:a16="http://schemas.microsoft.com/office/drawing/2014/main" id="{D0F8B015-2AE3-4652-ADBF-E204C8C7C196}"/>
              </a:ext>
            </a:extLst>
          </p:cNvPr>
          <p:cNvSpPr txBox="1"/>
          <p:nvPr/>
        </p:nvSpPr>
        <p:spPr>
          <a:xfrm>
            <a:off x="3238157" y="1142494"/>
            <a:ext cx="1063683" cy="234883"/>
          </a:xfrm>
          <a:prstGeom prst="rect">
            <a:avLst/>
          </a:prstGeom>
          <a:noFill/>
        </p:spPr>
        <p:txBody>
          <a:bodyPr wrap="none" lIns="0" tIns="0" rIns="0" bIns="0" rtlCol="0" anchor="ctr">
            <a:noAutofit/>
          </a:bodyPr>
          <a:lstStyle/>
          <a:p>
            <a:pPr algn="ctr" defTabSz="914400"/>
            <a:r>
              <a:rPr lang="en-US" sz="600" dirty="0">
                <a:solidFill>
                  <a:srgbClr val="818284"/>
                </a:solidFill>
                <a:latin typeface="Arial"/>
              </a:rPr>
              <a:t>weekend</a:t>
            </a:r>
            <a:br>
              <a:rPr lang="en-US" sz="600" dirty="0">
                <a:solidFill>
                  <a:srgbClr val="818284"/>
                </a:solidFill>
                <a:latin typeface="Arial"/>
              </a:rPr>
            </a:br>
            <a:r>
              <a:rPr lang="en-US" sz="600" dirty="0">
                <a:solidFill>
                  <a:srgbClr val="818284"/>
                </a:solidFill>
                <a:latin typeface="Arial"/>
              </a:rPr>
              <a:t>(yeah…)</a:t>
            </a:r>
          </a:p>
        </p:txBody>
      </p:sp>
      <p:sp>
        <p:nvSpPr>
          <p:cNvPr id="68" name="Textfeld 67">
            <a:extLst>
              <a:ext uri="{FF2B5EF4-FFF2-40B4-BE49-F238E27FC236}">
                <a16:creationId xmlns:a16="http://schemas.microsoft.com/office/drawing/2014/main" id="{CB00179A-D360-438B-83AA-F65AF91183C1}"/>
              </a:ext>
            </a:extLst>
          </p:cNvPr>
          <p:cNvSpPr txBox="1"/>
          <p:nvPr/>
        </p:nvSpPr>
        <p:spPr>
          <a:xfrm>
            <a:off x="4301840" y="1142952"/>
            <a:ext cx="1056496"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Monday</a:t>
            </a:r>
          </a:p>
        </p:txBody>
      </p:sp>
      <p:sp>
        <p:nvSpPr>
          <p:cNvPr id="69" name="Textfeld 68">
            <a:extLst>
              <a:ext uri="{FF2B5EF4-FFF2-40B4-BE49-F238E27FC236}">
                <a16:creationId xmlns:a16="http://schemas.microsoft.com/office/drawing/2014/main" id="{02BEECB6-F2D7-4E35-9A90-9F36213146CE}"/>
              </a:ext>
            </a:extLst>
          </p:cNvPr>
          <p:cNvSpPr txBox="1"/>
          <p:nvPr/>
        </p:nvSpPr>
        <p:spPr>
          <a:xfrm>
            <a:off x="5358336" y="1142952"/>
            <a:ext cx="1056495"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Tuesday</a:t>
            </a:r>
          </a:p>
        </p:txBody>
      </p:sp>
      <p:cxnSp>
        <p:nvCxnSpPr>
          <p:cNvPr id="71" name="Gewinkelte Verbindung 42">
            <a:extLst>
              <a:ext uri="{FF2B5EF4-FFF2-40B4-BE49-F238E27FC236}">
                <a16:creationId xmlns:a16="http://schemas.microsoft.com/office/drawing/2014/main" id="{8517F573-90F9-453F-8A6F-2830C980A583}"/>
              </a:ext>
            </a:extLst>
          </p:cNvPr>
          <p:cNvCxnSpPr>
            <a:cxnSpLocks/>
            <a:stCxn id="49" idx="3"/>
            <a:endCxn id="61" idx="0"/>
          </p:cNvCxnSpPr>
          <p:nvPr/>
        </p:nvCxnSpPr>
        <p:spPr bwMode="auto">
          <a:xfrm>
            <a:off x="2112827" y="2016428"/>
            <a:ext cx="602170" cy="56711"/>
          </a:xfrm>
          <a:prstGeom prst="bentConnector2">
            <a:avLst/>
          </a:prstGeom>
          <a:solidFill>
            <a:srgbClr val="00802F"/>
          </a:solidFill>
          <a:ln w="15558" cap="flat" cmpd="sng" algn="ctr">
            <a:solidFill>
              <a:schemeClr val="accent4"/>
            </a:solidFill>
            <a:prstDash val="solid"/>
            <a:round/>
            <a:headEnd type="none" w="med" len="med"/>
            <a:tailEnd type="none" w="med" len="med"/>
          </a:ln>
          <a:effectLst/>
        </p:spPr>
      </p:cxnSp>
      <p:sp>
        <p:nvSpPr>
          <p:cNvPr id="72" name="Textfeld 71">
            <a:extLst>
              <a:ext uri="{FF2B5EF4-FFF2-40B4-BE49-F238E27FC236}">
                <a16:creationId xmlns:a16="http://schemas.microsoft.com/office/drawing/2014/main" id="{85247F30-F80B-4E57-8800-DBE6C4FB451A}"/>
              </a:ext>
            </a:extLst>
          </p:cNvPr>
          <p:cNvSpPr txBox="1"/>
          <p:nvPr/>
        </p:nvSpPr>
        <p:spPr>
          <a:xfrm>
            <a:off x="7402382" y="4349535"/>
            <a:ext cx="1394761" cy="130390"/>
          </a:xfrm>
          <a:prstGeom prst="rect">
            <a:avLst/>
          </a:prstGeom>
          <a:noFill/>
        </p:spPr>
        <p:txBody>
          <a:bodyPr wrap="square" lIns="0" tIns="0" rIns="0" bIns="0" rtlCol="0" anchor="b">
            <a:noAutofit/>
          </a:bodyPr>
          <a:lstStyle/>
          <a:p>
            <a:pPr algn="r" defTabSz="914400"/>
            <a:r>
              <a:rPr lang="en-US" sz="700" dirty="0">
                <a:solidFill>
                  <a:schemeClr val="accent4"/>
                </a:solidFill>
                <a:latin typeface="Arial"/>
              </a:rPr>
              <a:t>* 08:17-08:37, (mostly) graded</a:t>
            </a:r>
          </a:p>
        </p:txBody>
      </p:sp>
      <p:sp>
        <p:nvSpPr>
          <p:cNvPr id="73" name="Rechteck 72">
            <a:extLst>
              <a:ext uri="{FF2B5EF4-FFF2-40B4-BE49-F238E27FC236}">
                <a16:creationId xmlns:a16="http://schemas.microsoft.com/office/drawing/2014/main" id="{67E9E5E8-30F6-4E6A-B24E-1A0F78E8092C}"/>
              </a:ext>
            </a:extLst>
          </p:cNvPr>
          <p:cNvSpPr/>
          <p:nvPr/>
        </p:nvSpPr>
        <p:spPr bwMode="auto">
          <a:xfrm>
            <a:off x="4325999" y="3348873"/>
            <a:ext cx="1013459" cy="434147"/>
          </a:xfrm>
          <a:prstGeom prst="rect">
            <a:avLst/>
          </a:prstGeom>
          <a:noFill/>
          <a:ln w="8890" cap="flat" cmpd="sng" algn="ctr">
            <a:solidFill>
              <a:srgbClr val="818284"/>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560" b="0" i="0" u="none" strike="noStrike" kern="0" cap="none" spc="0" normalizeH="0" baseline="0" noProof="0" dirty="0">
                <a:ln>
                  <a:noFill/>
                </a:ln>
                <a:solidFill>
                  <a:srgbClr val="818284"/>
                </a:solidFill>
                <a:effectLst/>
                <a:uLnTx/>
                <a:uFillTx/>
                <a:latin typeface="Arial"/>
              </a:rPr>
              <a:t>There is no presentation, but coaches will support you individually, with your relevant questions</a:t>
            </a:r>
          </a:p>
        </p:txBody>
      </p:sp>
      <p:cxnSp>
        <p:nvCxnSpPr>
          <p:cNvPr id="74" name="Gerader Verbinder 73">
            <a:extLst>
              <a:ext uri="{FF2B5EF4-FFF2-40B4-BE49-F238E27FC236}">
                <a16:creationId xmlns:a16="http://schemas.microsoft.com/office/drawing/2014/main" id="{A3098734-E048-4FD1-BA34-CFDCCDE5FFEB}"/>
              </a:ext>
            </a:extLst>
          </p:cNvPr>
          <p:cNvCxnSpPr>
            <a:cxnSpLocks/>
            <a:stCxn id="73" idx="2"/>
            <a:endCxn id="64" idx="0"/>
          </p:cNvCxnSpPr>
          <p:nvPr/>
        </p:nvCxnSpPr>
        <p:spPr bwMode="auto">
          <a:xfrm flipH="1">
            <a:off x="4832728" y="3783020"/>
            <a:ext cx="1" cy="252230"/>
          </a:xfrm>
          <a:prstGeom prst="line">
            <a:avLst/>
          </a:prstGeom>
          <a:solidFill>
            <a:srgbClr val="00802F"/>
          </a:solidFill>
          <a:ln w="8890" cap="flat" cmpd="sng" algn="ctr">
            <a:solidFill>
              <a:srgbClr val="818284"/>
            </a:solidFill>
            <a:prstDash val="sysDash"/>
            <a:round/>
            <a:headEnd type="none" w="med" len="med"/>
            <a:tailEnd type="none" w="med" len="med"/>
          </a:ln>
          <a:effectLst/>
        </p:spPr>
      </p:cxnSp>
      <p:sp>
        <p:nvSpPr>
          <p:cNvPr id="75" name="Rechteck 74">
            <a:extLst>
              <a:ext uri="{FF2B5EF4-FFF2-40B4-BE49-F238E27FC236}">
                <a16:creationId xmlns:a16="http://schemas.microsoft.com/office/drawing/2014/main" id="{DB325014-1ADD-4CFC-9762-E6923FC58F94}"/>
              </a:ext>
            </a:extLst>
          </p:cNvPr>
          <p:cNvSpPr/>
          <p:nvPr/>
        </p:nvSpPr>
        <p:spPr bwMode="auto">
          <a:xfrm>
            <a:off x="1648321" y="2506388"/>
            <a:ext cx="506731" cy="131040"/>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gn="ctr" defTabSz="785813" eaLnBrk="0" fontAlgn="base" latinLnBrk="0" hangingPunct="0">
              <a:lnSpc>
                <a:spcPct val="100000"/>
              </a:lnSpc>
              <a:spcBef>
                <a:spcPct val="0"/>
              </a:spcBef>
              <a:spcAft>
                <a:spcPct val="0"/>
              </a:spcAft>
              <a:buClrTx/>
              <a:buSzTx/>
              <a:buFontTx/>
              <a:buNone/>
              <a:tabLst/>
              <a:defRPr/>
            </a:pPr>
            <a:r>
              <a:rPr kumimoji="0" lang="en-US" sz="630" b="0" i="0" u="none" strike="noStrike" kern="0" cap="none" spc="0" normalizeH="0" baseline="0" noProof="0" dirty="0">
                <a:ln>
                  <a:noFill/>
                </a:ln>
                <a:effectLst/>
                <a:uLnTx/>
                <a:uFillTx/>
                <a:latin typeface="Arial"/>
              </a:rPr>
              <a:t>Assignment</a:t>
            </a:r>
          </a:p>
        </p:txBody>
      </p:sp>
      <p:sp>
        <p:nvSpPr>
          <p:cNvPr id="76" name="Textfeld 75">
            <a:extLst>
              <a:ext uri="{FF2B5EF4-FFF2-40B4-BE49-F238E27FC236}">
                <a16:creationId xmlns:a16="http://schemas.microsoft.com/office/drawing/2014/main" id="{7EDBA38E-909C-43FB-8CD8-ACE95B1B1909}"/>
              </a:ext>
            </a:extLst>
          </p:cNvPr>
          <p:cNvSpPr txBox="1"/>
          <p:nvPr/>
        </p:nvSpPr>
        <p:spPr>
          <a:xfrm>
            <a:off x="6423461" y="1142952"/>
            <a:ext cx="1055056"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Wednesday</a:t>
            </a:r>
          </a:p>
        </p:txBody>
      </p:sp>
      <p:cxnSp>
        <p:nvCxnSpPr>
          <p:cNvPr id="77" name="Gerade Verbindung 24">
            <a:extLst>
              <a:ext uri="{FF2B5EF4-FFF2-40B4-BE49-F238E27FC236}">
                <a16:creationId xmlns:a16="http://schemas.microsoft.com/office/drawing/2014/main" id="{C6B7B004-F1B4-45A9-B995-EFCCBACB9592}"/>
              </a:ext>
            </a:extLst>
          </p:cNvPr>
          <p:cNvCxnSpPr>
            <a:cxnSpLocks/>
          </p:cNvCxnSpPr>
          <p:nvPr/>
        </p:nvCxnSpPr>
        <p:spPr bwMode="auto">
          <a:xfrm>
            <a:off x="6419146"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78" name="Gerade Verbindung 24">
            <a:extLst>
              <a:ext uri="{FF2B5EF4-FFF2-40B4-BE49-F238E27FC236}">
                <a16:creationId xmlns:a16="http://schemas.microsoft.com/office/drawing/2014/main" id="{51C6D6D4-1468-4722-9B91-290CE6C692C1}"/>
              </a:ext>
            </a:extLst>
          </p:cNvPr>
          <p:cNvCxnSpPr>
            <a:cxnSpLocks/>
          </p:cNvCxnSpPr>
          <p:nvPr/>
        </p:nvCxnSpPr>
        <p:spPr bwMode="auto">
          <a:xfrm>
            <a:off x="7478520" y="1205299"/>
            <a:ext cx="0" cy="3370810"/>
          </a:xfrm>
          <a:prstGeom prst="line">
            <a:avLst/>
          </a:prstGeom>
          <a:solidFill>
            <a:srgbClr val="00802F"/>
          </a:solidFill>
          <a:ln w="8890" cap="flat" cmpd="sng" algn="ctr">
            <a:solidFill>
              <a:srgbClr val="818284"/>
            </a:solidFill>
            <a:prstDash val="solid"/>
            <a:round/>
            <a:headEnd type="none" w="med" len="med"/>
            <a:tailEnd type="none" w="med" len="med"/>
          </a:ln>
          <a:effectLst/>
        </p:spPr>
      </p:cxnSp>
      <p:cxnSp>
        <p:nvCxnSpPr>
          <p:cNvPr id="79" name="Gerade Verbindung mit Pfeil 69">
            <a:extLst>
              <a:ext uri="{FF2B5EF4-FFF2-40B4-BE49-F238E27FC236}">
                <a16:creationId xmlns:a16="http://schemas.microsoft.com/office/drawing/2014/main" id="{8EF04FD7-47CF-4FF8-8443-8C076F3F97FD}"/>
              </a:ext>
            </a:extLst>
          </p:cNvPr>
          <p:cNvCxnSpPr>
            <a:cxnSpLocks/>
            <a:stCxn id="62" idx="2"/>
            <a:endCxn id="64" idx="1"/>
          </p:cNvCxnSpPr>
          <p:nvPr/>
        </p:nvCxnSpPr>
        <p:spPr bwMode="auto">
          <a:xfrm rot="16200000" flipH="1">
            <a:off x="3031966" y="2940878"/>
            <a:ext cx="1026592" cy="1660532"/>
          </a:xfrm>
          <a:prstGeom prst="bentConnector2">
            <a:avLst/>
          </a:prstGeom>
          <a:solidFill>
            <a:srgbClr val="00802F"/>
          </a:solidFill>
          <a:ln w="15558" cap="flat" cmpd="sng" algn="ctr">
            <a:solidFill>
              <a:schemeClr val="accent4"/>
            </a:solidFill>
            <a:prstDash val="sysDash"/>
            <a:round/>
            <a:headEnd type="none" w="med" len="med"/>
            <a:tailEnd type="none" w="med" len="med"/>
          </a:ln>
          <a:effectLst/>
        </p:spPr>
      </p:cxnSp>
      <p:cxnSp>
        <p:nvCxnSpPr>
          <p:cNvPr id="80" name="Gerade Verbindung mit Pfeil 69">
            <a:extLst>
              <a:ext uri="{FF2B5EF4-FFF2-40B4-BE49-F238E27FC236}">
                <a16:creationId xmlns:a16="http://schemas.microsoft.com/office/drawing/2014/main" id="{B5A3530C-A967-4754-A1C6-F42F80DECC49}"/>
              </a:ext>
            </a:extLst>
          </p:cNvPr>
          <p:cNvCxnSpPr>
            <a:cxnSpLocks/>
            <a:stCxn id="64" idx="3"/>
            <a:endCxn id="63" idx="1"/>
          </p:cNvCxnSpPr>
          <p:nvPr/>
        </p:nvCxnSpPr>
        <p:spPr bwMode="auto">
          <a:xfrm flipV="1">
            <a:off x="5289928" y="1561608"/>
            <a:ext cx="2341009" cy="2722832"/>
          </a:xfrm>
          <a:prstGeom prst="bentConnector3">
            <a:avLst>
              <a:gd name="adj1" fmla="val 59995"/>
            </a:avLst>
          </a:prstGeom>
          <a:solidFill>
            <a:srgbClr val="00802F"/>
          </a:solidFill>
          <a:ln w="15558" cap="flat" cmpd="sng" algn="ctr">
            <a:solidFill>
              <a:schemeClr val="accent4"/>
            </a:solidFill>
            <a:prstDash val="sysDash"/>
            <a:round/>
            <a:headEnd type="none" w="med" len="med"/>
            <a:tailEnd type="none" w="med" len="med"/>
          </a:ln>
          <a:effectLst/>
        </p:spPr>
      </p:cxnSp>
      <p:sp>
        <p:nvSpPr>
          <p:cNvPr id="81" name="Textfeld 80">
            <a:extLst>
              <a:ext uri="{FF2B5EF4-FFF2-40B4-BE49-F238E27FC236}">
                <a16:creationId xmlns:a16="http://schemas.microsoft.com/office/drawing/2014/main" id="{E0DA24BA-0AA9-4AD8-94CC-A1805D85856A}"/>
              </a:ext>
            </a:extLst>
          </p:cNvPr>
          <p:cNvSpPr txBox="1"/>
          <p:nvPr/>
        </p:nvSpPr>
        <p:spPr>
          <a:xfrm>
            <a:off x="7478518" y="1142952"/>
            <a:ext cx="945393" cy="234883"/>
          </a:xfrm>
          <a:prstGeom prst="rect">
            <a:avLst/>
          </a:prstGeom>
          <a:noFill/>
        </p:spPr>
        <p:txBody>
          <a:bodyPr wrap="none" lIns="0" tIns="0" rIns="0" bIns="0" rtlCol="0" anchor="ctr">
            <a:noAutofit/>
          </a:bodyPr>
          <a:lstStyle/>
          <a:p>
            <a:pPr algn="ctr" defTabSz="914400"/>
            <a:r>
              <a:rPr lang="en-US" sz="980" b="1" dirty="0">
                <a:solidFill>
                  <a:srgbClr val="818284"/>
                </a:solidFill>
                <a:latin typeface="Arial"/>
              </a:rPr>
              <a:t>Thursday</a:t>
            </a:r>
          </a:p>
        </p:txBody>
      </p:sp>
      <p:sp>
        <p:nvSpPr>
          <p:cNvPr id="8" name="Sprechblase: oval 7">
            <a:extLst>
              <a:ext uri="{FF2B5EF4-FFF2-40B4-BE49-F238E27FC236}">
                <a16:creationId xmlns:a16="http://schemas.microsoft.com/office/drawing/2014/main" id="{029ABE2B-2AF8-1ED5-B85A-181E555521D8}"/>
              </a:ext>
            </a:extLst>
          </p:cNvPr>
          <p:cNvSpPr/>
          <p:nvPr/>
        </p:nvSpPr>
        <p:spPr>
          <a:xfrm>
            <a:off x="4552970" y="376238"/>
            <a:ext cx="1647366" cy="378764"/>
          </a:xfrm>
          <a:prstGeom prst="wedgeEllipseCallout">
            <a:avLst>
              <a:gd name="adj1" fmla="val -140177"/>
              <a:gd name="adj2" fmla="val 598895"/>
            </a:avLst>
          </a:prstGeom>
          <a:solidFill>
            <a:schemeClr val="accent4"/>
          </a:solidFill>
          <a:ln w="12700" cap="flat" cmpd="sng" algn="ctr">
            <a:solidFill>
              <a:srgbClr val="80808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are here.</a:t>
            </a:r>
          </a:p>
        </p:txBody>
      </p:sp>
      <p:sp>
        <p:nvSpPr>
          <p:cNvPr id="2" name="Rectangle 1">
            <a:extLst>
              <a:ext uri="{FF2B5EF4-FFF2-40B4-BE49-F238E27FC236}">
                <a16:creationId xmlns:a16="http://schemas.microsoft.com/office/drawing/2014/main" id="{41409E61-BD58-282D-F18A-6BF7CA231295}"/>
              </a:ext>
            </a:extLst>
          </p:cNvPr>
          <p:cNvSpPr/>
          <p:nvPr/>
        </p:nvSpPr>
        <p:spPr>
          <a:xfrm>
            <a:off x="5399635" y="3665913"/>
            <a:ext cx="985806" cy="527852"/>
          </a:xfrm>
          <a:prstGeom prst="rect">
            <a:avLst/>
          </a:prstGeom>
          <a:solidFill>
            <a:srgbClr val="EB6969"/>
          </a:solidFill>
          <a:ln>
            <a:solidFill>
              <a:srgbClr val="EB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100" dirty="0"/>
              <a:t>Virtual Office Hour</a:t>
            </a:r>
            <a:endParaRPr lang="en-GB" sz="1100" dirty="0"/>
          </a:p>
        </p:txBody>
      </p:sp>
    </p:spTree>
    <p:extLst>
      <p:ext uri="{BB962C8B-B14F-4D97-AF65-F5344CB8AC3E}">
        <p14:creationId xmlns:p14="http://schemas.microsoft.com/office/powerpoint/2010/main" val="221259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6D30A-0BB8-3C9F-FE2D-5F5148724A51}"/>
              </a:ext>
            </a:extLst>
          </p:cNvPr>
          <p:cNvSpPr>
            <a:spLocks noGrp="1"/>
          </p:cNvSpPr>
          <p:nvPr>
            <p:ph type="body" sz="quarter" idx="10"/>
          </p:nvPr>
        </p:nvSpPr>
        <p:spPr/>
        <p:txBody>
          <a:bodyPr>
            <a:normAutofit fontScale="40000" lnSpcReduction="20000"/>
          </a:bodyPr>
          <a:lstStyle/>
          <a:p>
            <a:r>
              <a:rPr lang="en-GB" b="1" dirty="0">
                <a:solidFill>
                  <a:schemeClr val="bg1"/>
                </a:solidFill>
              </a:rPr>
              <a:t>The content corresponds to what I understand to be the core contents after reviewing the lecture slides and should only be understood as an overview.</a:t>
            </a:r>
          </a:p>
          <a:p>
            <a:endParaRPr lang="en-GB" b="1" dirty="0">
              <a:solidFill>
                <a:schemeClr val="bg1"/>
              </a:solidFill>
            </a:endParaRPr>
          </a:p>
          <a:p>
            <a:r>
              <a:rPr lang="en-GB" b="1" dirty="0">
                <a:solidFill>
                  <a:schemeClr val="bg1"/>
                </a:solidFill>
              </a:rPr>
              <a:t>This does not necessarily correspond to the opinion of the lecturer and does not claim to be complete, nor does it allow conclusions to be drawn about the quiz questions or the exam (which are both unknown to me).</a:t>
            </a:r>
          </a:p>
          <a:p>
            <a:endParaRPr lang="en-GB" dirty="0"/>
          </a:p>
        </p:txBody>
      </p:sp>
      <p:sp>
        <p:nvSpPr>
          <p:cNvPr id="3" name="Text Placeholder 2">
            <a:extLst>
              <a:ext uri="{FF2B5EF4-FFF2-40B4-BE49-F238E27FC236}">
                <a16:creationId xmlns:a16="http://schemas.microsoft.com/office/drawing/2014/main" id="{6219FDED-3410-CAC4-2F32-1F9D8E016CBC}"/>
              </a:ext>
            </a:extLst>
          </p:cNvPr>
          <p:cNvSpPr>
            <a:spLocks noGrp="1"/>
          </p:cNvSpPr>
          <p:nvPr>
            <p:ph type="body" sz="quarter" idx="11"/>
          </p:nvPr>
        </p:nvSpPr>
        <p:spPr/>
        <p:txBody>
          <a:bodyPr/>
          <a:lstStyle/>
          <a:p>
            <a:r>
              <a:rPr lang="de-CH" sz="3600" dirty="0">
                <a:solidFill>
                  <a:schemeClr val="bg1"/>
                </a:solidFill>
              </a:rPr>
              <a:t>Disclaimer</a:t>
            </a:r>
            <a:endParaRPr lang="en-GB" sz="3600" dirty="0">
              <a:solidFill>
                <a:schemeClr val="bg1"/>
              </a:solidFill>
            </a:endParaRPr>
          </a:p>
        </p:txBody>
      </p:sp>
    </p:spTree>
    <p:extLst>
      <p:ext uri="{BB962C8B-B14F-4D97-AF65-F5344CB8AC3E}">
        <p14:creationId xmlns:p14="http://schemas.microsoft.com/office/powerpoint/2010/main" val="207615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7DB3436-ED48-75F7-EFC8-D81AEA02D09F}"/>
              </a:ext>
            </a:extLst>
          </p:cNvPr>
          <p:cNvSpPr>
            <a:spLocks noGrp="1"/>
          </p:cNvSpPr>
          <p:nvPr>
            <p:ph type="sldNum" sz="quarter" idx="16"/>
          </p:nvPr>
        </p:nvSpPr>
        <p:spPr/>
        <p:txBody>
          <a:bodyPr/>
          <a:lstStyle/>
          <a:p>
            <a:fld id="{7559FC98-AF75-4A00-A03C-DF9FEBF6BCB9}" type="slidenum">
              <a:rPr lang="en-GB" smtClean="0"/>
              <a:pPr/>
              <a:t>8</a:t>
            </a:fld>
            <a:endParaRPr lang="en-GB" dirty="0"/>
          </a:p>
        </p:txBody>
      </p:sp>
      <p:sp>
        <p:nvSpPr>
          <p:cNvPr id="4" name="Titel 3">
            <a:extLst>
              <a:ext uri="{FF2B5EF4-FFF2-40B4-BE49-F238E27FC236}">
                <a16:creationId xmlns:a16="http://schemas.microsoft.com/office/drawing/2014/main" id="{A7DF72C1-C663-3FA3-FACB-98369A161D17}"/>
              </a:ext>
            </a:extLst>
          </p:cNvPr>
          <p:cNvSpPr>
            <a:spLocks noGrp="1"/>
          </p:cNvSpPr>
          <p:nvPr>
            <p:ph type="title"/>
          </p:nvPr>
        </p:nvSpPr>
        <p:spPr>
          <a:xfrm>
            <a:off x="358775" y="358744"/>
            <a:ext cx="5292725" cy="609662"/>
          </a:xfrm>
        </p:spPr>
        <p:txBody>
          <a:bodyPr/>
          <a:lstStyle/>
          <a:p>
            <a:r>
              <a:rPr lang="en-US" dirty="0"/>
              <a:t>Today’s Menu</a:t>
            </a:r>
          </a:p>
        </p:txBody>
      </p:sp>
      <p:sp>
        <p:nvSpPr>
          <p:cNvPr id="2" name="Textplatzhalter 1">
            <a:extLst>
              <a:ext uri="{FF2B5EF4-FFF2-40B4-BE49-F238E27FC236}">
                <a16:creationId xmlns:a16="http://schemas.microsoft.com/office/drawing/2014/main" id="{38C104DD-55A5-D5D7-68B1-A81097757DA7}"/>
              </a:ext>
            </a:extLst>
          </p:cNvPr>
          <p:cNvSpPr>
            <a:spLocks noGrp="1"/>
          </p:cNvSpPr>
          <p:nvPr>
            <p:ph type="body" sz="quarter" idx="13"/>
          </p:nvPr>
        </p:nvSpPr>
        <p:spPr/>
        <p:txBody>
          <a:bodyPr/>
          <a:lstStyle/>
          <a:p>
            <a:pPr marL="0" indent="0">
              <a:buNone/>
            </a:pPr>
            <a:r>
              <a:rPr lang="en-US" dirty="0"/>
              <a:t>0.    Setting you up (Python / </a:t>
            </a:r>
            <a:r>
              <a:rPr lang="en-US" dirty="0" err="1"/>
              <a:t>Jupyter</a:t>
            </a:r>
            <a:r>
              <a:rPr lang="en-US" dirty="0"/>
              <a:t> Notebook environment) &amp;</a:t>
            </a:r>
            <a:br>
              <a:rPr lang="en-US" dirty="0"/>
            </a:br>
            <a:r>
              <a:rPr lang="en-US" dirty="0"/>
              <a:t>       enabling you to find, download, (unzip) &amp; load a .</a:t>
            </a:r>
            <a:r>
              <a:rPr lang="en-US" dirty="0" err="1"/>
              <a:t>ipynb</a:t>
            </a:r>
            <a:endParaRPr lang="en-US" dirty="0"/>
          </a:p>
          <a:p>
            <a:r>
              <a:rPr lang="en-US" dirty="0">
                <a:solidFill>
                  <a:schemeClr val="bg1">
                    <a:lumMod val="85000"/>
                  </a:schemeClr>
                </a:solidFill>
              </a:rPr>
              <a:t>Discuss previous week’s assignment &amp; quiz</a:t>
            </a:r>
          </a:p>
          <a:p>
            <a:r>
              <a:rPr lang="en-US" dirty="0"/>
              <a:t>Summary of the current week’s lecture content</a:t>
            </a:r>
          </a:p>
          <a:p>
            <a:r>
              <a:rPr lang="en-US" dirty="0"/>
              <a:t>Additional material on coding (today incl. Python in 7 Slides)</a:t>
            </a:r>
          </a:p>
          <a:p>
            <a:r>
              <a:rPr lang="en-US" dirty="0"/>
              <a:t>Enable you to solve the assignment by solving together the smaller exercises</a:t>
            </a:r>
          </a:p>
          <a:p>
            <a:pPr>
              <a:buAutoNum type="alphaLcPeriod" startAt="14"/>
            </a:pPr>
            <a:r>
              <a:rPr lang="en-US" dirty="0">
                <a:solidFill>
                  <a:schemeClr val="bg1">
                    <a:lumMod val="85000"/>
                  </a:schemeClr>
                </a:solidFill>
              </a:rPr>
              <a:t>You solve the assignment</a:t>
            </a:r>
          </a:p>
          <a:p>
            <a:pPr marL="0" indent="0">
              <a:buNone/>
            </a:pPr>
            <a:r>
              <a:rPr lang="en-US" dirty="0">
                <a:solidFill>
                  <a:schemeClr val="bg1">
                    <a:lumMod val="85000"/>
                  </a:schemeClr>
                </a:solidFill>
              </a:rPr>
              <a:t>n+1. Virtual Office Hour</a:t>
            </a:r>
          </a:p>
          <a:p>
            <a:endParaRPr lang="en-US" dirty="0">
              <a:solidFill>
                <a:schemeClr val="bg1">
                  <a:lumMod val="85000"/>
                </a:schemeClr>
              </a:solidFill>
            </a:endParaRPr>
          </a:p>
        </p:txBody>
      </p:sp>
    </p:spTree>
    <p:extLst>
      <p:ext uri="{BB962C8B-B14F-4D97-AF65-F5344CB8AC3E}">
        <p14:creationId xmlns:p14="http://schemas.microsoft.com/office/powerpoint/2010/main" val="2946332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p:txBody>
          <a:bodyPr/>
          <a:lstStyle/>
          <a:p>
            <a:r>
              <a:rPr lang="en-US" dirty="0"/>
              <a:t>Python/</a:t>
            </a:r>
            <a:r>
              <a:rPr lang="en-US" dirty="0" err="1"/>
              <a:t>Jupyter</a:t>
            </a:r>
            <a:r>
              <a:rPr lang="en-US" dirty="0"/>
              <a:t> Notebooks</a:t>
            </a:r>
          </a:p>
        </p:txBody>
      </p:sp>
      <p:sp>
        <p:nvSpPr>
          <p:cNvPr id="3" name="Textplatzhalter 2">
            <a:extLst>
              <a:ext uri="{FF2B5EF4-FFF2-40B4-BE49-F238E27FC236}">
                <a16:creationId xmlns:a16="http://schemas.microsoft.com/office/drawing/2014/main" id="{603ED5D4-D1BB-7B89-F03F-E143418179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09055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9" ma:contentTypeDescription="Ein neues Dokument erstellen." ma:contentTypeScope="" ma:versionID="3ac7e300c56cbe738136fa13d3a90518">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8e222083bbe7ae665e818514177159bf"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AAF511-705D-4D22-B307-3E691874066C}">
  <ds:schemaRefs>
    <ds:schemaRef ds:uri="http://schemas.microsoft.com/sharepoint/v3/contenttype/forms"/>
  </ds:schemaRefs>
</ds:datastoreItem>
</file>

<file path=customXml/itemProps2.xml><?xml version="1.0" encoding="utf-8"?>
<ds:datastoreItem xmlns:ds="http://schemas.openxmlformats.org/officeDocument/2006/customXml" ds:itemID="{2D8F7A10-D8C7-4204-A685-58CDBFEDD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db94c-82de-4c89-acb5-d41e1b03bacc"/>
    <ds:schemaRef ds:uri="5dc96929-7643-4924-91c0-9b0ff0545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1000</Words>
  <Application>Microsoft Office PowerPoint</Application>
  <PresentationFormat>On-screen Show (16:9)</PresentationFormat>
  <Paragraphs>147</Paragraphs>
  <Slides>13</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Arial</vt:lpstr>
      <vt:lpstr>Calibri</vt:lpstr>
      <vt:lpstr>Gill Alt One MT Light</vt:lpstr>
      <vt:lpstr>Gill Sans Nova</vt:lpstr>
      <vt:lpstr>Gill Sans Nova Light</vt:lpstr>
      <vt:lpstr>Symbol</vt:lpstr>
      <vt:lpstr>Wingdings</vt:lpstr>
      <vt:lpstr>SCS_Theme</vt:lpstr>
      <vt:lpstr>think-cell Slide</vt:lpstr>
      <vt:lpstr>Grundlagen und Methoden  der Informatik</vt:lpstr>
      <vt:lpstr>Intro</vt:lpstr>
      <vt:lpstr>The CS Exercises</vt:lpstr>
      <vt:lpstr>What is the general idea of the exercises?</vt:lpstr>
      <vt:lpstr>What are we doing in the exercises?</vt:lpstr>
      <vt:lpstr>The CS Exercises</vt:lpstr>
      <vt:lpstr>PowerPoint Presentation</vt:lpstr>
      <vt:lpstr>Today’s Menu</vt:lpstr>
      <vt:lpstr>Python/Jupyter Notebooks</vt:lpstr>
      <vt:lpstr>On your machine or in the cloud</vt:lpstr>
      <vt:lpstr>Python / Jupyter Notebook</vt:lpstr>
      <vt:lpstr>Troubleshooting in Jupyter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Dominik Buchegger</cp:lastModifiedBy>
  <cp:revision>39</cp:revision>
  <dcterms:created xsi:type="dcterms:W3CDTF">2022-09-12T10:36:05Z</dcterms:created>
  <dcterms:modified xsi:type="dcterms:W3CDTF">2023-09-03T11:07:31Z</dcterms:modified>
</cp:coreProperties>
</file>