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9"/>
  </p:notesMasterIdLst>
  <p:handoutMasterIdLst>
    <p:handoutMasterId r:id="rId30"/>
  </p:handoutMasterIdLst>
  <p:sldIdLst>
    <p:sldId id="256" r:id="rId5"/>
    <p:sldId id="1460" r:id="rId6"/>
    <p:sldId id="1461" r:id="rId7"/>
    <p:sldId id="1434" r:id="rId8"/>
    <p:sldId id="1596" r:id="rId9"/>
    <p:sldId id="1597" r:id="rId10"/>
    <p:sldId id="1598" r:id="rId11"/>
    <p:sldId id="1599" r:id="rId12"/>
    <p:sldId id="1600" r:id="rId13"/>
    <p:sldId id="1592" r:id="rId14"/>
    <p:sldId id="1605" r:id="rId15"/>
    <p:sldId id="1604" r:id="rId16"/>
    <p:sldId id="1593" r:id="rId17"/>
    <p:sldId id="1601" r:id="rId18"/>
    <p:sldId id="1602" r:id="rId19"/>
    <p:sldId id="1594" r:id="rId20"/>
    <p:sldId id="1603" r:id="rId21"/>
    <p:sldId id="1595" r:id="rId22"/>
    <p:sldId id="1551" r:id="rId23"/>
    <p:sldId id="1590" r:id="rId24"/>
    <p:sldId id="1588" r:id="rId25"/>
    <p:sldId id="1589" r:id="rId26"/>
    <p:sldId id="1591" r:id="rId27"/>
    <p:sldId id="1425" r:id="rId28"/>
  </p:sldIdLst>
  <p:sldSz cx="9144000" cy="5143500" type="screen16x9"/>
  <p:notesSz cx="6858000" cy="9144000"/>
  <p:custDataLst>
    <p:tags r:id="rId31"/>
  </p:custDataLst>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FB0D84-12EB-DA4F-E84C-2573E9CCE67E}" name="Mizutani, Iori" initials="MI" userId="S::iori.mizutani@unisg.ch::61732c85-4620-4df0-bf02-1d16ba9cd624" providerId="AD"/>
  <p188:author id="{D781EADA-B33A-31CA-FE0C-129C4F82D78C}" name="Maillard, Alexiane" initials="MA" userId="Maillard, Alexiane"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2F"/>
    <a:srgbClr val="084722"/>
    <a:srgbClr val="6CF0A2"/>
    <a:srgbClr val="006023"/>
    <a:srgbClr val="D4D4D4"/>
    <a:srgbClr val="00802E"/>
    <a:srgbClr val="0A5F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9EC48-63F2-4B73-95AD-E93FEEA73621}" v="1" dt="2023-12-04T08:57:48.2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102" d="100"/>
          <a:sy n="102" d="100"/>
        </p:scale>
        <p:origin x="624" y="58"/>
      </p:cViewPr>
      <p:guideLst>
        <p:guide orient="horz" pos="1643"/>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llard, Alexiane" userId="50e9f12d-6c48-4918-8cf8-0a805f3546a2" providerId="ADAL" clId="{2239EC48-63F2-4B73-95AD-E93FEEA73621}"/>
    <pc:docChg chg="modSld">
      <pc:chgData name="Maillard, Alexiane" userId="50e9f12d-6c48-4918-8cf8-0a805f3546a2" providerId="ADAL" clId="{2239EC48-63F2-4B73-95AD-E93FEEA73621}" dt="2023-12-04T08:57:48.269" v="0"/>
      <pc:docMkLst>
        <pc:docMk/>
      </pc:docMkLst>
      <pc:sldChg chg="addSp modSp">
        <pc:chgData name="Maillard, Alexiane" userId="50e9f12d-6c48-4918-8cf8-0a805f3546a2" providerId="ADAL" clId="{2239EC48-63F2-4B73-95AD-E93FEEA73621}" dt="2023-12-04T08:57:48.269" v="0"/>
        <pc:sldMkLst>
          <pc:docMk/>
          <pc:sldMk cId="2610787806" sldId="1605"/>
        </pc:sldMkLst>
        <pc:spChg chg="add mod">
          <ac:chgData name="Maillard, Alexiane" userId="50e9f12d-6c48-4918-8cf8-0a805f3546a2" providerId="ADAL" clId="{2239EC48-63F2-4B73-95AD-E93FEEA73621}" dt="2023-12-04T08:57:48.269" v="0"/>
          <ac:spMkLst>
            <pc:docMk/>
            <pc:sldMk cId="2610787806" sldId="1605"/>
            <ac:spMk id="4" creationId="{398A54F2-663C-630C-67DC-16D60D48D883}"/>
          </ac:spMkLst>
        </pc:spChg>
        <pc:picChg chg="add mod">
          <ac:chgData name="Maillard, Alexiane" userId="50e9f12d-6c48-4918-8cf8-0a805f3546a2" providerId="ADAL" clId="{2239EC48-63F2-4B73-95AD-E93FEEA73621}" dt="2023-12-04T08:57:48.269" v="0"/>
          <ac:picMkLst>
            <pc:docMk/>
            <pc:sldMk cId="2610787806" sldId="1605"/>
            <ac:picMk id="7" creationId="{158CF2B8-B542-055C-D9E9-F6AD7282A2C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64B4CB-5C97-2448-95EC-97E63C829D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107F26E-F048-732F-EAEA-A4859B271E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7B7279-642E-4EAE-87ED-F0D61E331FB1}" type="datetimeFigureOut">
              <a:rPr lang="en-GB" smtClean="0"/>
              <a:t>04/12/2023</a:t>
            </a:fld>
            <a:endParaRPr lang="en-GB"/>
          </a:p>
        </p:txBody>
      </p:sp>
      <p:sp>
        <p:nvSpPr>
          <p:cNvPr id="4" name="Footer Placeholder 3">
            <a:extLst>
              <a:ext uri="{FF2B5EF4-FFF2-40B4-BE49-F238E27FC236}">
                <a16:creationId xmlns:a16="http://schemas.microsoft.com/office/drawing/2014/main" id="{67E834D3-552C-B986-083F-8BD4F1EC00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799BC18-6A38-7954-D8EC-E927F38804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5DD3B8-8DC8-41AA-A3CA-4F238E852723}" type="slidenum">
              <a:rPr lang="en-GB" smtClean="0"/>
              <a:t>‹#›</a:t>
            </a:fld>
            <a:endParaRPr lang="en-GB"/>
          </a:p>
        </p:txBody>
      </p:sp>
    </p:spTree>
    <p:extLst>
      <p:ext uri="{BB962C8B-B14F-4D97-AF65-F5344CB8AC3E}">
        <p14:creationId xmlns:p14="http://schemas.microsoft.com/office/powerpoint/2010/main" val="13757238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8F3C46-3F11-47F1-8233-2D2A4F656EAA}" type="datetimeFigureOut">
              <a:rPr lang="de-DE" smtClean="0"/>
              <a:t>04.12.2023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8140C-7C65-48C5-AF48-8AE3F4A693ED}" type="slidenum">
              <a:rPr lang="de-DE" smtClean="0"/>
              <a:t>‹#›</a:t>
            </a:fld>
            <a:endParaRPr lang="de-DE"/>
          </a:p>
        </p:txBody>
      </p:sp>
    </p:spTree>
    <p:extLst>
      <p:ext uri="{BB962C8B-B14F-4D97-AF65-F5344CB8AC3E}">
        <p14:creationId xmlns:p14="http://schemas.microsoft.com/office/powerpoint/2010/main" val="24745064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6F18140C-7C65-48C5-AF48-8AE3F4A693ED}" type="slidenum">
              <a:rPr lang="de-DE" smtClean="0"/>
              <a:t>2</a:t>
            </a:fld>
            <a:endParaRPr lang="de-DE"/>
          </a:p>
        </p:txBody>
      </p:sp>
    </p:spTree>
    <p:extLst>
      <p:ext uri="{BB962C8B-B14F-4D97-AF65-F5344CB8AC3E}">
        <p14:creationId xmlns:p14="http://schemas.microsoft.com/office/powerpoint/2010/main" val="873768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81C78C-DF60-43AA-9025-896AF7F512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95044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6.jpeg"/><Relationship Id="rId7" Type="http://schemas.openxmlformats.org/officeDocument/2006/relationships/image" Target="../media/image9.emf"/><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emf"/><Relationship Id="rId10" Type="http://schemas.openxmlformats.org/officeDocument/2006/relationships/image" Target="../media/image1.png"/><Relationship Id="rId4" Type="http://schemas.openxmlformats.org/officeDocument/2006/relationships/oleObject" Target="../embeddings/oleObject1.bin"/><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el Slide 1">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EE742CE-731B-4B2E-A341-DD1A2BF3F5B5}"/>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0"/>
            <a:ext cx="9144000" cy="5143498"/>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DFF74B8C-606D-4C49-A5DA-1496FFDE21B4}"/>
              </a:ext>
            </a:extLst>
          </p:cNvPr>
          <p:cNvSpPr/>
          <p:nvPr/>
        </p:nvSpPr>
        <p:spPr>
          <a:xfrm>
            <a:off x="4583371" y="3168046"/>
            <a:ext cx="4560629" cy="1975452"/>
          </a:xfrm>
          <a:custGeom>
            <a:avLst/>
            <a:gdLst>
              <a:gd name="connsiteX0" fmla="*/ 4560629 w 4560629"/>
              <a:gd name="connsiteY0" fmla="*/ 0 h 1975452"/>
              <a:gd name="connsiteX1" fmla="*/ 4560629 w 4560629"/>
              <a:gd name="connsiteY1" fmla="*/ 1975452 h 1975452"/>
              <a:gd name="connsiteX2" fmla="*/ 166568 w 4560629"/>
              <a:gd name="connsiteY2" fmla="*/ 1975452 h 1975452"/>
              <a:gd name="connsiteX3" fmla="*/ 0 w 4560629"/>
              <a:gd name="connsiteY3" fmla="*/ 1045124 h 1975452"/>
            </a:gdLst>
            <a:ahLst/>
            <a:cxnLst>
              <a:cxn ang="0">
                <a:pos x="connsiteX0" y="connsiteY0"/>
              </a:cxn>
              <a:cxn ang="0">
                <a:pos x="connsiteX1" y="connsiteY1"/>
              </a:cxn>
              <a:cxn ang="0">
                <a:pos x="connsiteX2" y="connsiteY2"/>
              </a:cxn>
              <a:cxn ang="0">
                <a:pos x="connsiteX3" y="connsiteY3"/>
              </a:cxn>
            </a:cxnLst>
            <a:rect l="l" t="t" r="r" b="b"/>
            <a:pathLst>
              <a:path w="4560629" h="1975452">
                <a:moveTo>
                  <a:pt x="4560629" y="0"/>
                </a:moveTo>
                <a:lnTo>
                  <a:pt x="4560629" y="1975452"/>
                </a:lnTo>
                <a:lnTo>
                  <a:pt x="166568" y="1975452"/>
                </a:lnTo>
                <a:lnTo>
                  <a:pt x="0" y="104512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4" name="TextBox 13">
            <a:extLst>
              <a:ext uri="{FF2B5EF4-FFF2-40B4-BE49-F238E27FC236}">
                <a16:creationId xmlns:a16="http://schemas.microsoft.com/office/drawing/2014/main" id="{69B6FC2A-29C4-4742-B32D-604659C0CB22}"/>
              </a:ext>
            </a:extLst>
          </p:cNvPr>
          <p:cNvSpPr txBox="1"/>
          <p:nvPr/>
        </p:nvSpPr>
        <p:spPr>
          <a:xfrm>
            <a:off x="6789318" y="4613375"/>
            <a:ext cx="1995907" cy="153888"/>
          </a:xfrm>
          <a:prstGeom prst="rect">
            <a:avLst/>
          </a:prstGeom>
          <a:noFill/>
        </p:spPr>
        <p:txBody>
          <a:bodyPr wrap="square" lIns="0" tIns="0" rIns="0" bIns="0" rtlCol="0">
            <a:spAutoFit/>
          </a:bodyPr>
          <a:lstStyle/>
          <a:p>
            <a:pPr algn="r"/>
            <a:r>
              <a:rPr lang="en-GB" sz="1000">
                <a:solidFill>
                  <a:schemeClr val="bg2"/>
                </a:solidFill>
              </a:rPr>
              <a:t>From </a:t>
            </a:r>
            <a:r>
              <a:rPr lang="en-GB" sz="1000" err="1">
                <a:solidFill>
                  <a:schemeClr val="bg2"/>
                </a:solidFill>
              </a:rPr>
              <a:t>insight</a:t>
            </a:r>
            <a:r>
              <a:rPr lang="en-GB" sz="1000">
                <a:solidFill>
                  <a:schemeClr val="bg2"/>
                </a:solidFill>
              </a:rPr>
              <a:t> </a:t>
            </a:r>
            <a:r>
              <a:rPr lang="en-GB" sz="1000" err="1">
                <a:solidFill>
                  <a:schemeClr val="bg2"/>
                </a:solidFill>
              </a:rPr>
              <a:t>to</a:t>
            </a:r>
            <a:r>
              <a:rPr lang="en-GB" sz="1000">
                <a:solidFill>
                  <a:schemeClr val="bg2"/>
                </a:solidFill>
              </a:rPr>
              <a:t> </a:t>
            </a:r>
            <a:r>
              <a:rPr lang="en-GB" sz="1000" err="1">
                <a:solidFill>
                  <a:schemeClr val="bg2"/>
                </a:solidFill>
              </a:rPr>
              <a:t>impact</a:t>
            </a:r>
            <a:r>
              <a:rPr lang="en-GB" sz="1000">
                <a:solidFill>
                  <a:schemeClr val="bg2"/>
                </a:solidFill>
              </a:rPr>
              <a:t>.</a:t>
            </a:r>
          </a:p>
        </p:txBody>
      </p:sp>
      <p:pic>
        <p:nvPicPr>
          <p:cNvPr id="1609015164" name="Rectangle 2" descr="{&quot;templafy&quot;:{&quot;id&quot;:&quot;b9ddadaa-0495-446c-a774-3deec88f84b2&quot;}}"/>
          <p:cNvPicPr>
            <a:picLocks noChangeAspect="1"/>
          </p:cNvPicPr>
          <p:nvPr/>
        </p:nvPicPr>
        <p:blipFill>
          <a:blip r:embed="rId3"/>
          <a:stretch>
            <a:fillRect/>
          </a:stretch>
        </p:blipFill>
        <p:spPr>
          <a:xfrm>
            <a:off x="361173" y="313025"/>
            <a:ext cx="2221200" cy="460800"/>
          </a:xfrm>
          <a:prstGeom prst="rect">
            <a:avLst/>
          </a:prstGeom>
        </p:spPr>
      </p:pic>
      <p:sp>
        <p:nvSpPr>
          <p:cNvPr id="5" name="Title 4">
            <a:extLst>
              <a:ext uri="{FF2B5EF4-FFF2-40B4-BE49-F238E27FC236}">
                <a16:creationId xmlns:a16="http://schemas.microsoft.com/office/drawing/2014/main" id="{A891F29F-BED8-4555-9938-829D3AC33287}"/>
              </a:ext>
            </a:extLst>
          </p:cNvPr>
          <p:cNvSpPr>
            <a:spLocks noGrp="1"/>
          </p:cNvSpPr>
          <p:nvPr>
            <p:ph type="title"/>
          </p:nvPr>
        </p:nvSpPr>
        <p:spPr>
          <a:xfrm>
            <a:off x="827015" y="1636541"/>
            <a:ext cx="7958210" cy="1531505"/>
          </a:xfrm>
        </p:spPr>
        <p:txBody>
          <a:bodyPr anchor="b"/>
          <a:lstStyle>
            <a:lvl1pPr>
              <a:lnSpc>
                <a:spcPts val="4200"/>
              </a:lnSpc>
              <a:defRPr sz="4000">
                <a:latin typeface="Gill Sans Nova Light" panose="020B0302020104020203" pitchFamily="34" charset="0"/>
              </a:defRPr>
            </a:lvl1pPr>
          </a:lstStyle>
          <a:p>
            <a:r>
              <a:rPr lang="de-DE"/>
              <a:t>Mastertitelformat bearbeiten</a:t>
            </a:r>
            <a:endParaRPr lang="en-GB"/>
          </a:p>
        </p:txBody>
      </p:sp>
      <p:sp>
        <p:nvSpPr>
          <p:cNvPr id="7" name="Text Placeholder 6">
            <a:extLst>
              <a:ext uri="{FF2B5EF4-FFF2-40B4-BE49-F238E27FC236}">
                <a16:creationId xmlns:a16="http://schemas.microsoft.com/office/drawing/2014/main" id="{D3654089-CB0E-4321-8557-8E0B4ACD847A}"/>
              </a:ext>
            </a:extLst>
          </p:cNvPr>
          <p:cNvSpPr>
            <a:spLocks noGrp="1"/>
          </p:cNvSpPr>
          <p:nvPr>
            <p:ph type="body" sz="quarter" idx="10" hasCustomPrompt="1"/>
          </p:nvPr>
        </p:nvSpPr>
        <p:spPr>
          <a:xfrm>
            <a:off x="831027" y="3305908"/>
            <a:ext cx="3650486" cy="1174017"/>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en-US" noProof="0"/>
              <a:t>Placeholder for subtitle, contact information, date etc.</a:t>
            </a:r>
          </a:p>
        </p:txBody>
      </p:sp>
    </p:spTree>
    <p:extLst>
      <p:ext uri="{BB962C8B-B14F-4D97-AF65-F5344CB8AC3E}">
        <p14:creationId xmlns:p14="http://schemas.microsoft.com/office/powerpoint/2010/main" val="285176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dirty="0"/>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C79379B6-1E39-4682-9F6B-683C8095527D}" type="datetime6">
              <a:rPr lang="de-CH" smtClean="0"/>
              <a:t>Dezember 23</a:t>
            </a:fld>
            <a:endParaRPr lang="de-DE"/>
          </a:p>
        </p:txBody>
      </p:sp>
    </p:spTree>
    <p:extLst>
      <p:ext uri="{BB962C8B-B14F-4D97-AF65-F5344CB8AC3E}">
        <p14:creationId xmlns:p14="http://schemas.microsoft.com/office/powerpoint/2010/main" val="85054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AF0AE721-0752-477B-B377-E392AA53C6D4}" type="datetime6">
              <a:rPr lang="de-CH" smtClean="0"/>
              <a:t>Dezember 23</a:t>
            </a:fld>
            <a:endParaRPr lang="de-DE"/>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944674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2621959"/>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1"/>
            <a:ext cx="4122737" cy="262195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B9FF5402-F3F6-4120-BCBA-0CA65E80934A}" type="datetime6">
              <a:rPr lang="de-CH" smtClean="0"/>
              <a:t>Dezember 23</a:t>
            </a:fld>
            <a:endParaRPr lang="de-DE"/>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3" name="Textplatzhalter 6">
            <a:extLst>
              <a:ext uri="{FF2B5EF4-FFF2-40B4-BE49-F238E27FC236}">
                <a16:creationId xmlns:a16="http://schemas.microsoft.com/office/drawing/2014/main" id="{86B5E8FE-8CBE-4759-BB01-C3BFECF4A0EE}"/>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4" name="Inhaltsplatzhalter 16">
            <a:extLst>
              <a:ext uri="{FF2B5EF4-FFF2-40B4-BE49-F238E27FC236}">
                <a16:creationId xmlns:a16="http://schemas.microsoft.com/office/drawing/2014/main" id="{8AD8B021-5AD6-44F8-B57D-010BB7B137AA}"/>
              </a:ext>
            </a:extLst>
          </p:cNvPr>
          <p:cNvSpPr>
            <a:spLocks noGrp="1"/>
          </p:cNvSpPr>
          <p:nvPr>
            <p:ph sz="quarter" idx="18"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144349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a:ln w="12700" cap="flat" cmpd="sng" algn="ctr">
            <a:solidFill>
              <a:srgbClr val="A0A0A0"/>
            </a:solidFill>
            <a:prstDash val="solid"/>
            <a:round/>
            <a:headEnd type="none" w="med" len="med"/>
            <a:tailEnd type="none" w="med" len="med"/>
          </a:ln>
        </p:spPr>
        <p:txBody>
          <a:bodyPr lIns="90000" tIns="144000" rIns="54000" bIns="5400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a:ln w="12700" cap="flat" cmpd="sng" algn="ctr">
            <a:solidFill>
              <a:srgbClr val="A0A0A0"/>
            </a:solidFill>
            <a:prstDash val="solid"/>
            <a:round/>
            <a:headEnd type="none" w="med" len="med"/>
            <a:tailEnd type="none" w="med" len="med"/>
          </a:ln>
        </p:spPr>
        <p:txBody>
          <a:bodyPr vert="horz" lIns="90000" tIns="144000" rIns="54000" bIns="54000" rtlCol="0">
            <a:normAutofit/>
          </a:bodyPr>
          <a:lstStyle>
            <a:lvl1pPr>
              <a:defRPr lang="de-DE"/>
            </a:lvl1pPr>
            <a:lvl2pPr>
              <a:defRPr lang="de-DE"/>
            </a:lvl2pPr>
            <a:lvl3pPr>
              <a:defRPr lang="de-DE"/>
            </a:lvl3pPr>
            <a:lvl4pPr>
              <a:defRPr lang="de-DE"/>
            </a:lvl4pPr>
            <a:lvl5pPr>
              <a:defRPr lang="en-GB"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D0B0C398-B30F-49FE-A248-A77C4C239BC1}" type="datetime6">
              <a:rPr lang="de-CH" smtClean="0"/>
              <a:t>Dezember 23</a:t>
            </a:fld>
            <a:endParaRPr lang="de-DE"/>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8" name="Textplatzhalter 7">
            <a:extLst>
              <a:ext uri="{FF2B5EF4-FFF2-40B4-BE49-F238E27FC236}">
                <a16:creationId xmlns:a16="http://schemas.microsoft.com/office/drawing/2014/main" id="{2ECDA3B4-D189-4EED-AC0A-770C12A9C9B2}"/>
              </a:ext>
            </a:extLst>
          </p:cNvPr>
          <p:cNvSpPr>
            <a:spLocks noGrp="1"/>
          </p:cNvSpPr>
          <p:nvPr>
            <p:ph type="body" sz="quarter" idx="18" hasCustomPrompt="1"/>
          </p:nvPr>
        </p:nvSpPr>
        <p:spPr>
          <a:xfrm>
            <a:off x="412001"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a:t>Titel</a:t>
            </a:r>
          </a:p>
        </p:txBody>
      </p:sp>
      <p:sp>
        <p:nvSpPr>
          <p:cNvPr id="14" name="Textplatzhalter 7">
            <a:extLst>
              <a:ext uri="{FF2B5EF4-FFF2-40B4-BE49-F238E27FC236}">
                <a16:creationId xmlns:a16="http://schemas.microsoft.com/office/drawing/2014/main" id="{76584061-1DF3-4759-91E9-7033FFD9520D}"/>
              </a:ext>
            </a:extLst>
          </p:cNvPr>
          <p:cNvSpPr>
            <a:spLocks noGrp="1"/>
          </p:cNvSpPr>
          <p:nvPr>
            <p:ph type="body" sz="quarter" idx="19" hasCustomPrompt="1"/>
          </p:nvPr>
        </p:nvSpPr>
        <p:spPr>
          <a:xfrm>
            <a:off x="4712834"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a:t>Titel</a:t>
            </a:r>
          </a:p>
        </p:txBody>
      </p:sp>
    </p:spTree>
    <p:extLst>
      <p:ext uri="{BB962C8B-B14F-4D97-AF65-F5344CB8AC3E}">
        <p14:creationId xmlns:p14="http://schemas.microsoft.com/office/powerpoint/2010/main" val="445398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2621959"/>
          </a:xfrm>
          <a:ln w="12700" cap="flat" cmpd="sng" algn="ctr">
            <a:solidFill>
              <a:srgbClr val="A0A0A0"/>
            </a:solidFill>
            <a:prstDash val="solid"/>
            <a:round/>
            <a:headEnd type="none" w="med" len="med"/>
            <a:tailEnd type="none" w="med" len="med"/>
          </a:ln>
        </p:spPr>
        <p:txBody>
          <a:bodyPr lIns="90000" tIns="144000" rIns="54000" bIns="5400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2621958"/>
          </a:xfrm>
          <a:ln w="12700" cap="flat" cmpd="sng" algn="ctr">
            <a:solidFill>
              <a:srgbClr val="A0A0A0"/>
            </a:solidFill>
            <a:prstDash val="solid"/>
            <a:round/>
            <a:headEnd type="none" w="med" len="med"/>
            <a:tailEnd type="none" w="med" len="med"/>
          </a:ln>
        </p:spPr>
        <p:txBody>
          <a:bodyPr vert="horz" lIns="90000" tIns="144000" rIns="54000" bIns="54000" rtlCol="0">
            <a:normAutofit/>
          </a:bodyPr>
          <a:lstStyle>
            <a:lvl1pPr>
              <a:defRPr lang="de-DE"/>
            </a:lvl1pPr>
            <a:lvl2pPr>
              <a:defRPr lang="de-DE"/>
            </a:lvl2pPr>
            <a:lvl3pPr>
              <a:defRPr lang="de-DE"/>
            </a:lvl3pPr>
            <a:lvl4pPr>
              <a:defRPr lang="de-DE"/>
            </a:lvl4pPr>
            <a:lvl5pPr>
              <a:defRPr lang="en-GB"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A7E3E66F-81D9-4390-89EF-0F0F498ADB37}" type="datetime6">
              <a:rPr lang="de-CH" smtClean="0"/>
              <a:t>Dezember 23</a:t>
            </a:fld>
            <a:endParaRPr lang="de-DE"/>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8" name="Textplatzhalter 7">
            <a:extLst>
              <a:ext uri="{FF2B5EF4-FFF2-40B4-BE49-F238E27FC236}">
                <a16:creationId xmlns:a16="http://schemas.microsoft.com/office/drawing/2014/main" id="{2ECDA3B4-D189-4EED-AC0A-770C12A9C9B2}"/>
              </a:ext>
            </a:extLst>
          </p:cNvPr>
          <p:cNvSpPr>
            <a:spLocks noGrp="1"/>
          </p:cNvSpPr>
          <p:nvPr>
            <p:ph type="body" sz="quarter" idx="18" hasCustomPrompt="1"/>
          </p:nvPr>
        </p:nvSpPr>
        <p:spPr>
          <a:xfrm>
            <a:off x="412001"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a:t>Titel</a:t>
            </a:r>
          </a:p>
        </p:txBody>
      </p:sp>
      <p:sp>
        <p:nvSpPr>
          <p:cNvPr id="14" name="Textplatzhalter 7">
            <a:extLst>
              <a:ext uri="{FF2B5EF4-FFF2-40B4-BE49-F238E27FC236}">
                <a16:creationId xmlns:a16="http://schemas.microsoft.com/office/drawing/2014/main" id="{76584061-1DF3-4759-91E9-7033FFD9520D}"/>
              </a:ext>
            </a:extLst>
          </p:cNvPr>
          <p:cNvSpPr>
            <a:spLocks noGrp="1"/>
          </p:cNvSpPr>
          <p:nvPr>
            <p:ph type="body" sz="quarter" idx="19" hasCustomPrompt="1"/>
          </p:nvPr>
        </p:nvSpPr>
        <p:spPr>
          <a:xfrm>
            <a:off x="4712834"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a:t>Titel</a:t>
            </a:r>
          </a:p>
        </p:txBody>
      </p:sp>
      <p:sp>
        <p:nvSpPr>
          <p:cNvPr id="13" name="Textplatzhalter 6">
            <a:extLst>
              <a:ext uri="{FF2B5EF4-FFF2-40B4-BE49-F238E27FC236}">
                <a16:creationId xmlns:a16="http://schemas.microsoft.com/office/drawing/2014/main" id="{3A5845F3-A444-47AE-917F-673A907B9092}"/>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5" name="Inhaltsplatzhalter 16">
            <a:extLst>
              <a:ext uri="{FF2B5EF4-FFF2-40B4-BE49-F238E27FC236}">
                <a16:creationId xmlns:a16="http://schemas.microsoft.com/office/drawing/2014/main" id="{BF83157E-6215-44CE-AB8B-6FE4750FAB3F}"/>
              </a:ext>
            </a:extLst>
          </p:cNvPr>
          <p:cNvSpPr>
            <a:spLocks noGrp="1"/>
          </p:cNvSpPr>
          <p:nvPr>
            <p:ph sz="quarter" idx="20"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1289387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3203576"/>
          </a:xfrm>
        </p:spPr>
        <p:txBody>
          <a:bodyPr anchor="ctr"/>
          <a:lstStyle>
            <a:lvl1pPr algn="ctr">
              <a:defRPr/>
            </a:lvl1pPr>
          </a:lstStyle>
          <a:p>
            <a:r>
              <a:rPr lang="en-US" noProof="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0"/>
            <a:ext cx="4213225" cy="3203575"/>
          </a:xfrm>
        </p:spPr>
        <p:txBody>
          <a:bodyPr anchor="ctr"/>
          <a:lstStyle>
            <a:lvl1pPr algn="ctr">
              <a:defRPr/>
            </a:lvl1pPr>
          </a:lstStyle>
          <a:p>
            <a:r>
              <a:rPr lang="en-US"/>
              <a:t>(</a:t>
            </a:r>
            <a:r>
              <a:rPr lang="en-US" noProof="0"/>
              <a:t>click</a:t>
            </a:r>
            <a:r>
              <a:rPr lang="en-US"/>
              <a:t> to add a picture)</a:t>
            </a:r>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0EF7C038-72FE-41D2-8BE4-94BB751E829D}" type="datetime6">
              <a:rPr lang="de-CH" smtClean="0"/>
              <a:t>Dezember 23</a:t>
            </a:fld>
            <a:endParaRPr lang="de-DE"/>
          </a:p>
        </p:txBody>
      </p:sp>
    </p:spTree>
    <p:extLst>
      <p:ext uri="{BB962C8B-B14F-4D97-AF65-F5344CB8AC3E}">
        <p14:creationId xmlns:p14="http://schemas.microsoft.com/office/powerpoint/2010/main" val="3479676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3203576"/>
          </a:xfrm>
        </p:spPr>
        <p:txBody>
          <a:bodyPr anchor="ctr"/>
          <a:lstStyle>
            <a:lvl1pPr algn="ctr">
              <a:defRPr/>
            </a:lvl1pPr>
          </a:lstStyle>
          <a:p>
            <a:r>
              <a:rPr lang="en-US" noProof="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0"/>
            <a:ext cx="4213225" cy="3203575"/>
          </a:xfrm>
        </p:spPr>
        <p:txBody>
          <a:bodyPr anchor="ctr"/>
          <a:lstStyle>
            <a:lvl1pPr algn="ctr">
              <a:defRPr/>
            </a:lvl1pPr>
          </a:lstStyle>
          <a:p>
            <a:r>
              <a:rPr lang="en-US"/>
              <a:t>(</a:t>
            </a:r>
            <a:r>
              <a:rPr lang="en-US" noProof="0"/>
              <a:t>click</a:t>
            </a:r>
            <a:r>
              <a:rPr lang="en-US"/>
              <a:t> to add a picture)</a:t>
            </a:r>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457324EB-4395-420F-BBBD-2BBD99D2A9AF}" type="datetime6">
              <a:rPr lang="de-CH" smtClean="0"/>
              <a:t>Dezember 23</a:t>
            </a:fld>
            <a:endParaRPr lang="de-DE"/>
          </a:p>
        </p:txBody>
      </p:sp>
      <p:sp>
        <p:nvSpPr>
          <p:cNvPr id="13" name="Textplatzhalter 3">
            <a:extLst>
              <a:ext uri="{FF2B5EF4-FFF2-40B4-BE49-F238E27FC236}">
                <a16:creationId xmlns:a16="http://schemas.microsoft.com/office/drawing/2014/main" id="{971DEB7D-6D6C-4939-95C1-419F89E998C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n-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1763601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2605054"/>
          </a:xfrm>
        </p:spPr>
        <p:txBody>
          <a:bodyPr anchor="ctr"/>
          <a:lstStyle>
            <a:lvl1pPr algn="ctr">
              <a:defRPr/>
            </a:lvl1pPr>
          </a:lstStyle>
          <a:p>
            <a:r>
              <a:rPr lang="en-US" noProof="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1"/>
            <a:ext cx="4213225" cy="2605054"/>
          </a:xfrm>
        </p:spPr>
        <p:txBody>
          <a:bodyPr anchor="ctr"/>
          <a:lstStyle>
            <a:lvl1pPr algn="ctr">
              <a:defRPr/>
            </a:lvl1pPr>
          </a:lstStyle>
          <a:p>
            <a:r>
              <a:rPr lang="en-US"/>
              <a:t>(</a:t>
            </a:r>
            <a:r>
              <a:rPr lang="en-US" noProof="0"/>
              <a:t>click</a:t>
            </a:r>
            <a:r>
              <a:rPr lang="en-US"/>
              <a:t> to add a picture)</a:t>
            </a:r>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24D7AF7B-3F2D-4100-BCE3-84C0FBEB067C}" type="datetime6">
              <a:rPr lang="de-CH" smtClean="0"/>
              <a:t>Dezember 23</a:t>
            </a:fld>
            <a:endParaRPr lang="de-DE"/>
          </a:p>
        </p:txBody>
      </p:sp>
      <p:sp>
        <p:nvSpPr>
          <p:cNvPr id="13" name="Textplatzhalter 3">
            <a:extLst>
              <a:ext uri="{FF2B5EF4-FFF2-40B4-BE49-F238E27FC236}">
                <a16:creationId xmlns:a16="http://schemas.microsoft.com/office/drawing/2014/main" id="{971DEB7D-6D6C-4939-95C1-419F89E998C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4" name="Textplatzhalter 6">
            <a:extLst>
              <a:ext uri="{FF2B5EF4-FFF2-40B4-BE49-F238E27FC236}">
                <a16:creationId xmlns:a16="http://schemas.microsoft.com/office/drawing/2014/main" id="{9836CA3C-1FB4-448E-8E4F-D95C186A1FD0}"/>
              </a:ext>
            </a:extLst>
          </p:cNvPr>
          <p:cNvSpPr>
            <a:spLocks noGrp="1"/>
          </p:cNvSpPr>
          <p:nvPr>
            <p:ph type="body" sz="quarter" idx="16"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5" name="Inhaltsplatzhalter 16">
            <a:extLst>
              <a:ext uri="{FF2B5EF4-FFF2-40B4-BE49-F238E27FC236}">
                <a16:creationId xmlns:a16="http://schemas.microsoft.com/office/drawing/2014/main" id="{6AAFEC9F-D413-4D3E-8DEC-EF47020CE4D1}"/>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3566422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Zwei Bilder mit Legen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FEC9FF2-0829-44EA-809D-F5C42173624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0" y="0"/>
            <a:ext cx="4571999" cy="3887599"/>
          </a:xfrm>
          <a:pattFill prst="wdUpDiag">
            <a:fgClr>
              <a:schemeClr val="accent1"/>
            </a:fgClr>
            <a:bgClr>
              <a:schemeClr val="bg1"/>
            </a:bgClr>
          </a:pattFill>
        </p:spPr>
        <p:txBody>
          <a:bodyPr anchor="ctr"/>
          <a:lstStyle>
            <a:lvl1pPr algn="ctr">
              <a:defRPr/>
            </a:lvl1pPr>
          </a:lstStyle>
          <a:p>
            <a:r>
              <a:rPr lang="en-US" noProof="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0"/>
            <a:ext cx="4572000" cy="3887599"/>
          </a:xfrm>
          <a:pattFill prst="wdDnDiag">
            <a:fgClr>
              <a:schemeClr val="accent1"/>
            </a:fgClr>
            <a:bgClr>
              <a:schemeClr val="bg1"/>
            </a:bgClr>
          </a:pattFill>
        </p:spPr>
        <p:txBody>
          <a:bodyPr anchor="ctr"/>
          <a:lstStyle>
            <a:lvl1pPr algn="ctr">
              <a:defRPr/>
            </a:lvl1pPr>
          </a:lstStyle>
          <a:p>
            <a:r>
              <a:rPr lang="en-US" noProof="0"/>
              <a:t>(click to add a picture)</a:t>
            </a:r>
          </a:p>
        </p:txBody>
      </p:sp>
      <p:sp>
        <p:nvSpPr>
          <p:cNvPr id="4" name="Text Placeholder 3">
            <a:extLst>
              <a:ext uri="{FF2B5EF4-FFF2-40B4-BE49-F238E27FC236}">
                <a16:creationId xmlns:a16="http://schemas.microsoft.com/office/drawing/2014/main" id="{C19FAD45-6EEE-4522-8CA6-5189DCDD487C}"/>
              </a:ext>
            </a:extLst>
          </p:cNvPr>
          <p:cNvSpPr>
            <a:spLocks noGrp="1"/>
          </p:cNvSpPr>
          <p:nvPr>
            <p:ph type="body" sz="quarter" idx="16" hasCustomPrompt="1"/>
          </p:nvPr>
        </p:nvSpPr>
        <p:spPr>
          <a:xfrm>
            <a:off x="99317" y="3989388"/>
            <a:ext cx="4382196" cy="490537"/>
          </a:xfrm>
        </p:spPr>
        <p:txBody>
          <a:bodyPr anchor="b">
            <a:normAutofit/>
          </a:bodyPr>
          <a:lstStyle>
            <a:lvl1pPr marL="0" indent="0" algn="ctr">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en-US" noProof="0"/>
              <a:t>Placeholder for Caption Title</a:t>
            </a:r>
          </a:p>
        </p:txBody>
      </p:sp>
      <p:sp>
        <p:nvSpPr>
          <p:cNvPr id="12" name="Text Placeholder 3">
            <a:extLst>
              <a:ext uri="{FF2B5EF4-FFF2-40B4-BE49-F238E27FC236}">
                <a16:creationId xmlns:a16="http://schemas.microsoft.com/office/drawing/2014/main" id="{447F9A9E-BA08-4C8F-96E1-0E7C7D71B398}"/>
              </a:ext>
            </a:extLst>
          </p:cNvPr>
          <p:cNvSpPr>
            <a:spLocks noGrp="1"/>
          </p:cNvSpPr>
          <p:nvPr>
            <p:ph type="body" sz="quarter" idx="17" hasCustomPrompt="1"/>
          </p:nvPr>
        </p:nvSpPr>
        <p:spPr>
          <a:xfrm>
            <a:off x="4662486" y="3989387"/>
            <a:ext cx="4382195" cy="490537"/>
          </a:xfrm>
        </p:spPr>
        <p:txBody>
          <a:bodyPr anchor="b">
            <a:normAutofit/>
          </a:bodyPr>
          <a:lstStyle>
            <a:lvl1pPr marL="0" indent="0" algn="ctr">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en-US" noProof="0"/>
              <a:t>Placeholder for Caption Title</a:t>
            </a:r>
          </a:p>
        </p:txBody>
      </p:sp>
      <p:pic>
        <p:nvPicPr>
          <p:cNvPr id="1613922474" name="Rectangle 14" descr="{&quot;templafy&quot;:{&quot;id&quot;:&quot;a3bfa591-4d50-4d64-bc9e-6e4385707fec&quot;}}" hidden="1"/>
          <p:cNvPicPr>
            <a:picLocks noChangeAspect="1"/>
          </p:cNvPicPr>
          <p:nvPr/>
        </p:nvPicPr>
        <p:blipFill>
          <a:blip r:embed="rId2"/>
          <a:stretch>
            <a:fillRect/>
          </a:stretch>
        </p:blipFill>
        <p:spPr>
          <a:xfrm>
            <a:off x="358775" y="4668427"/>
            <a:ext cx="1036800" cy="306000"/>
          </a:xfrm>
          <a:prstGeom prst="rect">
            <a:avLst/>
          </a:prstGeom>
        </p:spPr>
      </p:pic>
      <p:sp>
        <p:nvSpPr>
          <p:cNvPr id="13" name="Date Placeholder 3">
            <a:extLst>
              <a:ext uri="{FF2B5EF4-FFF2-40B4-BE49-F238E27FC236}">
                <a16:creationId xmlns:a16="http://schemas.microsoft.com/office/drawing/2014/main" id="{C2D3E358-7013-49C0-B535-4D724985DD79}"/>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A62E9EE-6CB2-4F12-A7D3-1697BF613A8B}" type="datetime6">
              <a:rPr lang="de-CH" smtClean="0"/>
              <a:t>Dezember 23</a:t>
            </a:fld>
            <a:endParaRPr lang="de-DE"/>
          </a:p>
        </p:txBody>
      </p:sp>
    </p:spTree>
    <p:extLst>
      <p:ext uri="{BB962C8B-B14F-4D97-AF65-F5344CB8AC3E}">
        <p14:creationId xmlns:p14="http://schemas.microsoft.com/office/powerpoint/2010/main" val="2081201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F8A77828-1648-430A-A849-6C5FAEED4DD6}" type="datetime6">
              <a:rPr lang="de-CH" smtClean="0"/>
              <a:t>Dezember 23</a:t>
            </a:fld>
            <a:endParaRPr lang="de-DE"/>
          </a:p>
        </p:txBody>
      </p:sp>
    </p:spTree>
    <p:extLst>
      <p:ext uri="{BB962C8B-B14F-4D97-AF65-F5344CB8AC3E}">
        <p14:creationId xmlns:p14="http://schemas.microsoft.com/office/powerpoint/2010/main" val="385140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 Slide 2">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B6FC2A-29C4-4742-B32D-604659C0CB22}"/>
              </a:ext>
            </a:extLst>
          </p:cNvPr>
          <p:cNvSpPr txBox="1"/>
          <p:nvPr/>
        </p:nvSpPr>
        <p:spPr>
          <a:xfrm>
            <a:off x="828000" y="4613375"/>
            <a:ext cx="1997563" cy="153888"/>
          </a:xfrm>
          <a:prstGeom prst="rect">
            <a:avLst/>
          </a:prstGeom>
          <a:noFill/>
        </p:spPr>
        <p:txBody>
          <a:bodyPr wrap="square" lIns="0" tIns="0" rIns="0" bIns="0" rtlCol="0">
            <a:spAutoFit/>
          </a:bodyPr>
          <a:lstStyle/>
          <a:p>
            <a:pPr algn="l"/>
            <a:r>
              <a:rPr lang="en-US" sz="1000" noProof="0">
                <a:solidFill>
                  <a:schemeClr val="tx1"/>
                </a:solidFill>
              </a:rPr>
              <a:t>From insight to impact</a:t>
            </a:r>
          </a:p>
        </p:txBody>
      </p:sp>
      <p:sp>
        <p:nvSpPr>
          <p:cNvPr id="6" name="Picture Placeholder 5">
            <a:extLst>
              <a:ext uri="{FF2B5EF4-FFF2-40B4-BE49-F238E27FC236}">
                <a16:creationId xmlns:a16="http://schemas.microsoft.com/office/drawing/2014/main" id="{1CACC6D5-D1D4-442A-84CB-4AA5E5B9ECDE}"/>
              </a:ext>
            </a:extLst>
          </p:cNvPr>
          <p:cNvSpPr>
            <a:spLocks noGrp="1"/>
          </p:cNvSpPr>
          <p:nvPr>
            <p:ph type="pic" sz="quarter" idx="10" hasCustomPrompt="1"/>
          </p:nvPr>
        </p:nvSpPr>
        <p:spPr>
          <a:xfrm>
            <a:off x="5965200" y="0"/>
            <a:ext cx="3178800" cy="5143500"/>
          </a:xfrm>
          <a:pattFill prst="wdUpDiag">
            <a:fgClr>
              <a:schemeClr val="accent1"/>
            </a:fgClr>
            <a:bgClr>
              <a:schemeClr val="bg1"/>
            </a:bgClr>
          </a:pattFill>
        </p:spPr>
        <p:txBody>
          <a:bodyPr anchor="ctr"/>
          <a:lstStyle>
            <a:lvl1pPr algn="ctr">
              <a:defRPr>
                <a:solidFill>
                  <a:schemeClr val="tx1"/>
                </a:solidFill>
              </a:defRPr>
            </a:lvl1pPr>
          </a:lstStyle>
          <a:p>
            <a:r>
              <a:rPr lang="en-US" noProof="0"/>
              <a:t>(click to insert a picture)</a:t>
            </a:r>
          </a:p>
        </p:txBody>
      </p:sp>
      <p:sp>
        <p:nvSpPr>
          <p:cNvPr id="13" name="Titel 2">
            <a:extLst>
              <a:ext uri="{FF2B5EF4-FFF2-40B4-BE49-F238E27FC236}">
                <a16:creationId xmlns:a16="http://schemas.microsoft.com/office/drawing/2014/main" id="{A1CDFD74-691B-4614-A492-077E7072F1AC}"/>
              </a:ext>
            </a:extLst>
          </p:cNvPr>
          <p:cNvSpPr>
            <a:spLocks noGrp="1"/>
          </p:cNvSpPr>
          <p:nvPr>
            <p:ph type="title" hasCustomPrompt="1"/>
          </p:nvPr>
        </p:nvSpPr>
        <p:spPr>
          <a:xfrm>
            <a:off x="827999" y="1204714"/>
            <a:ext cx="4810801" cy="1686263"/>
          </a:xfrm>
        </p:spPr>
        <p:txBody>
          <a:bodyPr anchor="b"/>
          <a:lstStyle>
            <a:lvl1pPr>
              <a:defRPr sz="4000" b="0">
                <a:latin typeface="Gill Sans Nova Light" panose="020B0302020104020203" pitchFamily="34" charset="0"/>
              </a:defRPr>
            </a:lvl1pPr>
          </a:lstStyle>
          <a:p>
            <a:r>
              <a:rPr lang="en-US" noProof="0"/>
              <a:t>Title placeholder</a:t>
            </a:r>
          </a:p>
        </p:txBody>
      </p:sp>
      <p:sp>
        <p:nvSpPr>
          <p:cNvPr id="15" name="Inhaltsplatzhalter 5">
            <a:extLst>
              <a:ext uri="{FF2B5EF4-FFF2-40B4-BE49-F238E27FC236}">
                <a16:creationId xmlns:a16="http://schemas.microsoft.com/office/drawing/2014/main" id="{AE1AF548-C38C-443B-8063-F7E88D88692B}"/>
              </a:ext>
            </a:extLst>
          </p:cNvPr>
          <p:cNvSpPr>
            <a:spLocks noGrp="1"/>
          </p:cNvSpPr>
          <p:nvPr>
            <p:ph sz="quarter" idx="11" hasCustomPrompt="1"/>
          </p:nvPr>
        </p:nvSpPr>
        <p:spPr>
          <a:xfrm>
            <a:off x="827999" y="3123866"/>
            <a:ext cx="4810801" cy="1341437"/>
          </a:xfrm>
        </p:spPr>
        <p:txBody>
          <a:bodyPr>
            <a:normAutofit/>
          </a:bodyPr>
          <a:lstStyle>
            <a:lvl1pPr>
              <a:defRPr sz="1600"/>
            </a:lvl1pPr>
          </a:lstStyle>
          <a:p>
            <a:pPr lvl="0"/>
            <a:r>
              <a:rPr lang="en-US" noProof="0"/>
              <a:t>Placeholder for subtitle, contact information, date etc.</a:t>
            </a:r>
          </a:p>
        </p:txBody>
      </p:sp>
      <p:pic>
        <p:nvPicPr>
          <p:cNvPr id="7" name="Rectangle 2" descr="{&quot;templafy&quot;:{&quot;id&quot;:&quot;b9ddadaa-0495-446c-a774-3deec88f84b2&quot;}}">
            <a:extLst>
              <a:ext uri="{FF2B5EF4-FFF2-40B4-BE49-F238E27FC236}">
                <a16:creationId xmlns:a16="http://schemas.microsoft.com/office/drawing/2014/main" id="{9E48B927-DD41-4992-B1BC-98281B1B6BED}"/>
              </a:ext>
            </a:extLst>
          </p:cNvPr>
          <p:cNvPicPr>
            <a:picLocks noChangeAspect="1"/>
          </p:cNvPicPr>
          <p:nvPr/>
        </p:nvPicPr>
        <p:blipFill>
          <a:blip r:embed="rId2"/>
          <a:stretch>
            <a:fillRect/>
          </a:stretch>
        </p:blipFill>
        <p:spPr>
          <a:xfrm>
            <a:off x="361173" y="313025"/>
            <a:ext cx="2221200" cy="460800"/>
          </a:xfrm>
          <a:prstGeom prst="rect">
            <a:avLst/>
          </a:prstGeom>
        </p:spPr>
      </p:pic>
    </p:spTree>
    <p:extLst>
      <p:ext uri="{BB962C8B-B14F-4D97-AF65-F5344CB8AC3E}">
        <p14:creationId xmlns:p14="http://schemas.microsoft.com/office/powerpoint/2010/main" val="127909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E29B9BEC-208A-46D5-8AB2-E1077B675836}" type="datetime6">
              <a:rPr lang="de-CH" smtClean="0"/>
              <a:t>Dezember 23</a:t>
            </a:fld>
            <a:endParaRPr lang="de-DE"/>
          </a:p>
        </p:txBody>
      </p:sp>
      <p:sp>
        <p:nvSpPr>
          <p:cNvPr id="10" name="Textplatzhalter 3">
            <a:extLst>
              <a:ext uri="{FF2B5EF4-FFF2-40B4-BE49-F238E27FC236}">
                <a16:creationId xmlns:a16="http://schemas.microsoft.com/office/drawing/2014/main" id="{6318D65C-D216-4FD0-81E1-BE6FBAB1CAAC}"/>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4049617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171EB1E1-EF98-4ACA-A778-CF1EA1C3B477}" type="datetime6">
              <a:rPr lang="de-CH" smtClean="0"/>
              <a:t>Dezember 23</a:t>
            </a:fld>
            <a:endParaRPr lang="de-DE"/>
          </a:p>
        </p:txBody>
      </p:sp>
      <p:sp>
        <p:nvSpPr>
          <p:cNvPr id="10" name="Textplatzhalter 3">
            <a:extLst>
              <a:ext uri="{FF2B5EF4-FFF2-40B4-BE49-F238E27FC236}">
                <a16:creationId xmlns:a16="http://schemas.microsoft.com/office/drawing/2014/main" id="{6318D65C-D216-4FD0-81E1-BE6FBAB1CAAC}"/>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2" name="Textplatzhalter 6">
            <a:extLst>
              <a:ext uri="{FF2B5EF4-FFF2-40B4-BE49-F238E27FC236}">
                <a16:creationId xmlns:a16="http://schemas.microsoft.com/office/drawing/2014/main" id="{6A048957-9563-4CBB-9658-4EEC37F56DEA}"/>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3" name="Inhaltsplatzhalter 16">
            <a:extLst>
              <a:ext uri="{FF2B5EF4-FFF2-40B4-BE49-F238E27FC236}">
                <a16:creationId xmlns:a16="http://schemas.microsoft.com/office/drawing/2014/main" id="{EE6EFAB4-A25E-40AE-A96E-9D0D5472F14C}"/>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3799943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ild Vollfläch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C11C186-C392-4982-A2C0-7824EE98FA4F}"/>
              </a:ext>
            </a:extLst>
          </p:cNvPr>
          <p:cNvSpPr>
            <a:spLocks noGrp="1"/>
          </p:cNvSpPr>
          <p:nvPr>
            <p:ph type="pic" sz="quarter" idx="10" hasCustomPrompt="1"/>
          </p:nvPr>
        </p:nvSpPr>
        <p:spPr>
          <a:xfrm>
            <a:off x="0" y="0"/>
            <a:ext cx="9144000" cy="5143500"/>
          </a:xfrm>
        </p:spPr>
        <p:txBody>
          <a:bodyPr anchor="ctr"/>
          <a:lstStyle>
            <a:lvl1pPr algn="ctr">
              <a:defRPr/>
            </a:lvl1pPr>
          </a:lstStyle>
          <a:p>
            <a:r>
              <a:rPr lang="en-US" noProof="0"/>
              <a:t>(click to add a picture)</a:t>
            </a:r>
          </a:p>
        </p:txBody>
      </p:sp>
    </p:spTree>
    <p:extLst>
      <p:ext uri="{BB962C8B-B14F-4D97-AF65-F5344CB8AC3E}">
        <p14:creationId xmlns:p14="http://schemas.microsoft.com/office/powerpoint/2010/main" val="34893341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Zitat schwarze Schrift">
    <p:bg>
      <p:bgPr>
        <a:solidFill>
          <a:schemeClr val="accent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5F94A4-74DF-4FC6-AF8D-8F883B56E718}"/>
              </a:ext>
            </a:extLst>
          </p:cNvPr>
          <p:cNvSpPr>
            <a:spLocks noGrp="1"/>
          </p:cNvSpPr>
          <p:nvPr>
            <p:ph type="body" sz="quarter" idx="10" hasCustomPrompt="1"/>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en-US" noProof="0"/>
              <a:t>Placeholder for a Title</a:t>
            </a:r>
          </a:p>
        </p:txBody>
      </p:sp>
      <p:sp>
        <p:nvSpPr>
          <p:cNvPr id="9" name="Text Placeholder 8">
            <a:extLst>
              <a:ext uri="{FF2B5EF4-FFF2-40B4-BE49-F238E27FC236}">
                <a16:creationId xmlns:a16="http://schemas.microsoft.com/office/drawing/2014/main" id="{ED8D12DF-4F43-44AF-B5F9-5E632D8CD53D}"/>
              </a:ext>
            </a:extLst>
          </p:cNvPr>
          <p:cNvSpPr>
            <a:spLocks noGrp="1"/>
          </p:cNvSpPr>
          <p:nvPr>
            <p:ph type="body" sz="quarter" idx="11" hasCustomPrompt="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en-US" noProof="0"/>
              <a:t>Placeholder for a sub-title </a:t>
            </a:r>
          </a:p>
        </p:txBody>
      </p:sp>
    </p:spTree>
    <p:extLst>
      <p:ext uri="{BB962C8B-B14F-4D97-AF65-F5344CB8AC3E}">
        <p14:creationId xmlns:p14="http://schemas.microsoft.com/office/powerpoint/2010/main" val="11041204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Zitat weisse Schrift">
    <p:bg>
      <p:bgPr>
        <a:solidFill>
          <a:schemeClr val="accent3"/>
        </a:soli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48C5A9E-D3FC-4F7A-895D-E35078A993C5}"/>
              </a:ext>
            </a:extLst>
          </p:cNvPr>
          <p:cNvSpPr>
            <a:spLocks noGrp="1"/>
          </p:cNvSpPr>
          <p:nvPr>
            <p:ph type="body" sz="quarter" idx="10" hasCustomPrompt="1"/>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en-US" noProof="0"/>
              <a:t>Placeholder for a Title</a:t>
            </a:r>
          </a:p>
        </p:txBody>
      </p:sp>
      <p:sp>
        <p:nvSpPr>
          <p:cNvPr id="5" name="Text Placeholder 8">
            <a:extLst>
              <a:ext uri="{FF2B5EF4-FFF2-40B4-BE49-F238E27FC236}">
                <a16:creationId xmlns:a16="http://schemas.microsoft.com/office/drawing/2014/main" id="{E333CEB4-EDBA-436D-9394-E4DEFD39C827}"/>
              </a:ext>
            </a:extLst>
          </p:cNvPr>
          <p:cNvSpPr>
            <a:spLocks noGrp="1"/>
          </p:cNvSpPr>
          <p:nvPr>
            <p:ph type="body" sz="quarter" idx="11" hasCustomPrompt="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en-US" noProof="0"/>
              <a:t>Placeholder for a sub-title </a:t>
            </a:r>
          </a:p>
        </p:txBody>
      </p:sp>
    </p:spTree>
    <p:extLst>
      <p:ext uri="{BB962C8B-B14F-4D97-AF65-F5344CB8AC3E}">
        <p14:creationId xmlns:p14="http://schemas.microsoft.com/office/powerpoint/2010/main" val="38188518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tatem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F60-1436-43F1-AAD9-4C2415299607}"/>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bg2"/>
                </a:solidFill>
                <a:latin typeface="Gill Sans Nova Light" panose="020B0302020104020203" pitchFamily="34" charset="0"/>
              </a:defRPr>
            </a:lvl1pPr>
          </a:lstStyle>
          <a:p>
            <a:r>
              <a:rPr lang="en-US" noProof="0"/>
              <a:t>Placeholder for a Title</a:t>
            </a:r>
          </a:p>
        </p:txBody>
      </p:sp>
      <p:sp>
        <p:nvSpPr>
          <p:cNvPr id="4" name="Inhaltsplatzhalter 3">
            <a:extLst>
              <a:ext uri="{FF2B5EF4-FFF2-40B4-BE49-F238E27FC236}">
                <a16:creationId xmlns:a16="http://schemas.microsoft.com/office/drawing/2014/main" id="{DE199CDC-B569-4BBB-9A2F-680DDE6121E0}"/>
              </a:ext>
            </a:extLst>
          </p:cNvPr>
          <p:cNvSpPr>
            <a:spLocks noGrp="1"/>
          </p:cNvSpPr>
          <p:nvPr>
            <p:ph sz="quarter" idx="11" hasCustomPrompt="1"/>
          </p:nvPr>
        </p:nvSpPr>
        <p:spPr>
          <a:xfrm>
            <a:off x="6624638" y="735013"/>
            <a:ext cx="2160587" cy="2160587"/>
          </a:xfrm>
        </p:spPr>
        <p:txBody>
          <a:bodyPr/>
          <a:lstStyle>
            <a:lvl1pPr algn="ctr">
              <a:defRPr>
                <a:solidFill>
                  <a:schemeClr val="bg1"/>
                </a:solidFill>
              </a:defRPr>
            </a:lvl1pPr>
          </a:lstStyle>
          <a:p>
            <a:pPr lvl="0"/>
            <a:r>
              <a:rPr lang="de-DE"/>
              <a:t>(</a:t>
            </a:r>
            <a:r>
              <a:rPr lang="de-DE" err="1"/>
              <a:t>click</a:t>
            </a:r>
            <a:r>
              <a:rPr lang="de-DE"/>
              <a:t> on </a:t>
            </a:r>
            <a:r>
              <a:rPr lang="de-DE" err="1"/>
              <a:t>the</a:t>
            </a:r>
            <a:r>
              <a:rPr lang="de-DE"/>
              <a:t> </a:t>
            </a:r>
            <a:r>
              <a:rPr lang="de-DE" err="1"/>
              <a:t>content</a:t>
            </a:r>
            <a:r>
              <a:rPr lang="de-DE"/>
              <a:t> type </a:t>
            </a:r>
            <a:r>
              <a:rPr lang="de-DE" err="1"/>
              <a:t>you</a:t>
            </a:r>
            <a:r>
              <a:rPr lang="de-DE"/>
              <a:t> </a:t>
            </a:r>
            <a:r>
              <a:rPr lang="de-DE" err="1"/>
              <a:t>wish</a:t>
            </a:r>
            <a:r>
              <a:rPr lang="de-DE"/>
              <a:t> </a:t>
            </a:r>
            <a:r>
              <a:rPr lang="de-DE" err="1"/>
              <a:t>to</a:t>
            </a:r>
            <a:r>
              <a:rPr lang="de-DE"/>
              <a:t> </a:t>
            </a:r>
            <a:r>
              <a:rPr lang="de-DE" err="1"/>
              <a:t>insert</a:t>
            </a:r>
            <a:r>
              <a:rPr lang="de-DE"/>
              <a:t>, </a:t>
            </a:r>
            <a:r>
              <a:rPr lang="de-DE" err="1"/>
              <a:t>here</a:t>
            </a:r>
            <a:r>
              <a:rPr lang="de-DE"/>
              <a:t>: </a:t>
            </a:r>
            <a:r>
              <a:rPr lang="de-DE" err="1"/>
              <a:t>icons</a:t>
            </a:r>
            <a:r>
              <a:rPr lang="de-DE"/>
              <a:t>)</a:t>
            </a:r>
          </a:p>
        </p:txBody>
      </p:sp>
    </p:spTree>
    <p:extLst>
      <p:ext uri="{BB962C8B-B14F-4D97-AF65-F5344CB8AC3E}">
        <p14:creationId xmlns:p14="http://schemas.microsoft.com/office/powerpoint/2010/main" val="38558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tatement 2">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6F08FA-3E26-4DE6-8960-EF5638923CCD}"/>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en-US" noProof="0"/>
              <a:t>Placeholder for a Title</a:t>
            </a:r>
          </a:p>
        </p:txBody>
      </p:sp>
      <p:sp>
        <p:nvSpPr>
          <p:cNvPr id="6" name="Inhaltsplatzhalter 3">
            <a:extLst>
              <a:ext uri="{FF2B5EF4-FFF2-40B4-BE49-F238E27FC236}">
                <a16:creationId xmlns:a16="http://schemas.microsoft.com/office/drawing/2014/main" id="{99DA47FD-9D2D-476D-A2A9-1C05F2E33B68}"/>
              </a:ext>
            </a:extLst>
          </p:cNvPr>
          <p:cNvSpPr>
            <a:spLocks noGrp="1"/>
          </p:cNvSpPr>
          <p:nvPr>
            <p:ph sz="quarter" idx="11" hasCustomPrompt="1"/>
          </p:nvPr>
        </p:nvSpPr>
        <p:spPr>
          <a:xfrm>
            <a:off x="6624638" y="735013"/>
            <a:ext cx="2160587" cy="2160587"/>
          </a:xfrm>
        </p:spPr>
        <p:txBody>
          <a:bodyPr/>
          <a:lstStyle>
            <a:lvl1pPr algn="ctr">
              <a:defRPr>
                <a:solidFill>
                  <a:schemeClr val="tx1"/>
                </a:solidFill>
              </a:defRPr>
            </a:lvl1pPr>
          </a:lstStyle>
          <a:p>
            <a:pPr lvl="0"/>
            <a:r>
              <a:rPr lang="de-DE"/>
              <a:t>(</a:t>
            </a:r>
            <a:r>
              <a:rPr lang="de-DE" err="1"/>
              <a:t>click</a:t>
            </a:r>
            <a:r>
              <a:rPr lang="de-DE"/>
              <a:t> on </a:t>
            </a:r>
            <a:r>
              <a:rPr lang="de-DE" err="1"/>
              <a:t>the</a:t>
            </a:r>
            <a:r>
              <a:rPr lang="de-DE"/>
              <a:t> </a:t>
            </a:r>
            <a:r>
              <a:rPr lang="de-DE" err="1"/>
              <a:t>content</a:t>
            </a:r>
            <a:r>
              <a:rPr lang="de-DE"/>
              <a:t> type </a:t>
            </a:r>
            <a:r>
              <a:rPr lang="de-DE" err="1"/>
              <a:t>you</a:t>
            </a:r>
            <a:r>
              <a:rPr lang="de-DE"/>
              <a:t> </a:t>
            </a:r>
            <a:r>
              <a:rPr lang="de-DE" err="1"/>
              <a:t>wish</a:t>
            </a:r>
            <a:r>
              <a:rPr lang="de-DE"/>
              <a:t> </a:t>
            </a:r>
            <a:r>
              <a:rPr lang="de-DE" err="1"/>
              <a:t>to</a:t>
            </a:r>
            <a:r>
              <a:rPr lang="de-DE"/>
              <a:t> </a:t>
            </a:r>
            <a:r>
              <a:rPr lang="de-DE" err="1"/>
              <a:t>insert</a:t>
            </a:r>
            <a:r>
              <a:rPr lang="de-DE"/>
              <a:t>, </a:t>
            </a:r>
            <a:r>
              <a:rPr lang="de-DE" err="1"/>
              <a:t>here</a:t>
            </a:r>
            <a:r>
              <a:rPr lang="de-DE"/>
              <a:t>: </a:t>
            </a:r>
            <a:r>
              <a:rPr lang="de-DE" err="1"/>
              <a:t>icons</a:t>
            </a:r>
            <a:r>
              <a:rPr lang="de-DE"/>
              <a:t>)</a:t>
            </a:r>
          </a:p>
        </p:txBody>
      </p:sp>
    </p:spTree>
    <p:extLst>
      <p:ext uri="{BB962C8B-B14F-4D97-AF65-F5344CB8AC3E}">
        <p14:creationId xmlns:p14="http://schemas.microsoft.com/office/powerpoint/2010/main" val="39024940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Le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EF01-8430-4429-BC41-FFA4FCB67CC9}"/>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en-US" noProof="0"/>
              <a:t>Placeholder for a Title</a:t>
            </a:r>
          </a:p>
        </p:txBody>
      </p:sp>
      <p:sp>
        <p:nvSpPr>
          <p:cNvPr id="3" name="Inhaltsplatzhalter 3">
            <a:extLst>
              <a:ext uri="{FF2B5EF4-FFF2-40B4-BE49-F238E27FC236}">
                <a16:creationId xmlns:a16="http://schemas.microsoft.com/office/drawing/2014/main" id="{60883619-1961-463F-AD3D-4B226F4EB13D}"/>
              </a:ext>
            </a:extLst>
          </p:cNvPr>
          <p:cNvSpPr>
            <a:spLocks noGrp="1"/>
          </p:cNvSpPr>
          <p:nvPr>
            <p:ph sz="quarter" idx="11" hasCustomPrompt="1"/>
          </p:nvPr>
        </p:nvSpPr>
        <p:spPr>
          <a:xfrm>
            <a:off x="6624638" y="735013"/>
            <a:ext cx="2160587" cy="2160587"/>
          </a:xfrm>
        </p:spPr>
        <p:txBody>
          <a:bodyPr/>
          <a:lstStyle>
            <a:lvl1pPr algn="ctr">
              <a:defRPr>
                <a:solidFill>
                  <a:schemeClr val="tx1"/>
                </a:solidFill>
              </a:defRPr>
            </a:lvl1pPr>
          </a:lstStyle>
          <a:p>
            <a:pPr lvl="0"/>
            <a:r>
              <a:rPr lang="de-DE"/>
              <a:t>(</a:t>
            </a:r>
            <a:r>
              <a:rPr lang="de-DE" err="1"/>
              <a:t>click</a:t>
            </a:r>
            <a:r>
              <a:rPr lang="de-DE"/>
              <a:t> on </a:t>
            </a:r>
            <a:r>
              <a:rPr lang="de-DE" err="1"/>
              <a:t>the</a:t>
            </a:r>
            <a:r>
              <a:rPr lang="de-DE"/>
              <a:t> </a:t>
            </a:r>
            <a:r>
              <a:rPr lang="de-DE" err="1"/>
              <a:t>content</a:t>
            </a:r>
            <a:r>
              <a:rPr lang="de-DE"/>
              <a:t> type </a:t>
            </a:r>
            <a:r>
              <a:rPr lang="de-DE" err="1"/>
              <a:t>you</a:t>
            </a:r>
            <a:r>
              <a:rPr lang="de-DE"/>
              <a:t> </a:t>
            </a:r>
            <a:r>
              <a:rPr lang="de-DE" err="1"/>
              <a:t>wish</a:t>
            </a:r>
            <a:r>
              <a:rPr lang="de-DE"/>
              <a:t> </a:t>
            </a:r>
            <a:r>
              <a:rPr lang="de-DE" err="1"/>
              <a:t>to</a:t>
            </a:r>
            <a:r>
              <a:rPr lang="de-DE"/>
              <a:t> </a:t>
            </a:r>
            <a:r>
              <a:rPr lang="de-DE" err="1"/>
              <a:t>insert</a:t>
            </a:r>
            <a:r>
              <a:rPr lang="de-DE"/>
              <a:t>, </a:t>
            </a:r>
            <a:r>
              <a:rPr lang="de-DE" err="1"/>
              <a:t>here</a:t>
            </a:r>
            <a:r>
              <a:rPr lang="de-DE"/>
              <a:t>: </a:t>
            </a:r>
            <a:r>
              <a:rPr lang="de-DE" err="1"/>
              <a:t>icons</a:t>
            </a:r>
            <a:r>
              <a:rPr lang="de-DE"/>
              <a:t>)</a:t>
            </a:r>
          </a:p>
        </p:txBody>
      </p:sp>
    </p:spTree>
    <p:extLst>
      <p:ext uri="{BB962C8B-B14F-4D97-AF65-F5344CB8AC3E}">
        <p14:creationId xmlns:p14="http://schemas.microsoft.com/office/powerpoint/2010/main" val="3570021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81B0-6792-4738-ACB8-050730738F15}"/>
              </a:ext>
            </a:extLst>
          </p:cNvPr>
          <p:cNvSpPr>
            <a:spLocks noGrp="1"/>
          </p:cNvSpPr>
          <p:nvPr>
            <p:ph type="title"/>
          </p:nvPr>
        </p:nvSpPr>
        <p:spPr>
          <a:xfrm>
            <a:off x="828000" y="1044000"/>
            <a:ext cx="7957225" cy="685801"/>
          </a:xfrm>
        </p:spPr>
        <p:txBody>
          <a:bodyPr/>
          <a:lstStyle>
            <a:lvl1pPr>
              <a:lnSpc>
                <a:spcPts val="5200"/>
              </a:lnSpc>
              <a:defRPr sz="5000">
                <a:latin typeface="Gill Sans Nova Light" panose="020B0302020104020203" pitchFamily="34" charset="0"/>
              </a:defRPr>
            </a:lvl1pPr>
          </a:lstStyle>
          <a:p>
            <a:r>
              <a:rPr lang="de-DE"/>
              <a:t>Mastertitelformat bearbeiten</a:t>
            </a:r>
            <a:endParaRPr lang="en-GB"/>
          </a:p>
        </p:txBody>
      </p:sp>
      <p:sp>
        <p:nvSpPr>
          <p:cNvPr id="7" name="Text Placeholder 6">
            <a:extLst>
              <a:ext uri="{FF2B5EF4-FFF2-40B4-BE49-F238E27FC236}">
                <a16:creationId xmlns:a16="http://schemas.microsoft.com/office/drawing/2014/main" id="{D87D0F6F-53A1-4152-9807-5EC1BBC8849C}"/>
              </a:ext>
            </a:extLst>
          </p:cNvPr>
          <p:cNvSpPr>
            <a:spLocks noGrp="1"/>
          </p:cNvSpPr>
          <p:nvPr>
            <p:ph type="body" sz="quarter" idx="13"/>
          </p:nvPr>
        </p:nvSpPr>
        <p:spPr>
          <a:xfrm>
            <a:off x="828000"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8" name="Text Placeholder 6">
            <a:extLst>
              <a:ext uri="{FF2B5EF4-FFF2-40B4-BE49-F238E27FC236}">
                <a16:creationId xmlns:a16="http://schemas.microsoft.com/office/drawing/2014/main" id="{7824BC02-7B0E-4C56-B49A-5A28F9E62BE1}"/>
              </a:ext>
            </a:extLst>
          </p:cNvPr>
          <p:cNvSpPr>
            <a:spLocks noGrp="1"/>
          </p:cNvSpPr>
          <p:nvPr>
            <p:ph type="body" sz="quarter" idx="14"/>
          </p:nvPr>
        </p:nvSpPr>
        <p:spPr>
          <a:xfrm>
            <a:off x="828000"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2" name="Text Placeholder 6">
            <a:extLst>
              <a:ext uri="{FF2B5EF4-FFF2-40B4-BE49-F238E27FC236}">
                <a16:creationId xmlns:a16="http://schemas.microsoft.com/office/drawing/2014/main" id="{ADF580D6-76FA-48E5-A6F9-C7D7F9ECA0CF}"/>
              </a:ext>
            </a:extLst>
          </p:cNvPr>
          <p:cNvSpPr>
            <a:spLocks noGrp="1"/>
          </p:cNvSpPr>
          <p:nvPr>
            <p:ph type="body" sz="quarter" idx="16"/>
          </p:nvPr>
        </p:nvSpPr>
        <p:spPr>
          <a:xfrm>
            <a:off x="2886816"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3" name="Text Placeholder 6">
            <a:extLst>
              <a:ext uri="{FF2B5EF4-FFF2-40B4-BE49-F238E27FC236}">
                <a16:creationId xmlns:a16="http://schemas.microsoft.com/office/drawing/2014/main" id="{D6CE2E2F-1BA4-4018-8B3C-5192B4A35E20}"/>
              </a:ext>
            </a:extLst>
          </p:cNvPr>
          <p:cNvSpPr>
            <a:spLocks noGrp="1"/>
          </p:cNvSpPr>
          <p:nvPr>
            <p:ph type="body" sz="quarter" idx="17"/>
          </p:nvPr>
        </p:nvSpPr>
        <p:spPr>
          <a:xfrm>
            <a:off x="2886816"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4" name="Text Placeholder 6">
            <a:extLst>
              <a:ext uri="{FF2B5EF4-FFF2-40B4-BE49-F238E27FC236}">
                <a16:creationId xmlns:a16="http://schemas.microsoft.com/office/drawing/2014/main" id="{9780CD93-461B-4895-AFE1-B11CB717CAC3}"/>
              </a:ext>
            </a:extLst>
          </p:cNvPr>
          <p:cNvSpPr>
            <a:spLocks noGrp="1"/>
          </p:cNvSpPr>
          <p:nvPr>
            <p:ph type="body" sz="quarter" idx="18"/>
          </p:nvPr>
        </p:nvSpPr>
        <p:spPr>
          <a:xfrm>
            <a:off x="4945933"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5" name="Text Placeholder 6">
            <a:extLst>
              <a:ext uri="{FF2B5EF4-FFF2-40B4-BE49-F238E27FC236}">
                <a16:creationId xmlns:a16="http://schemas.microsoft.com/office/drawing/2014/main" id="{7670DE1A-52CE-4331-B7C3-9D35588A2926}"/>
              </a:ext>
            </a:extLst>
          </p:cNvPr>
          <p:cNvSpPr>
            <a:spLocks noGrp="1"/>
          </p:cNvSpPr>
          <p:nvPr>
            <p:ph type="body" sz="quarter" idx="19"/>
          </p:nvPr>
        </p:nvSpPr>
        <p:spPr>
          <a:xfrm>
            <a:off x="4945933"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3" name="Rectangle 2" descr="{&quot;templafy&quot;:{&quot;id&quot;:&quot;b1422e0e-bb0a-41ba-ad6b-c8c9f213ea93&quot;}}">
            <a:extLst>
              <a:ext uri="{FF2B5EF4-FFF2-40B4-BE49-F238E27FC236}">
                <a16:creationId xmlns:a16="http://schemas.microsoft.com/office/drawing/2014/main" id="{36F02173-B0F5-4193-B6FF-8607454762B4}"/>
              </a:ext>
            </a:extLst>
          </p:cNvPr>
          <p:cNvSpPr/>
          <p:nvPr/>
        </p:nvSpPr>
        <p:spPr>
          <a:xfrm>
            <a:off x="4945930" y="3715567"/>
            <a:ext cx="2291576" cy="991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ts val="1200"/>
              </a:lnSpc>
            </a:pPr>
            <a:r>
              <a:rPr lang="en-GB" sz="1000">
                <a:solidFill>
                  <a:schemeClr val="tx1"/>
                </a:solidFill>
              </a:rPr>
              <a:t>University of St.Gallen
School of Computer Science (SCS-HSG)</a:t>
            </a:r>
          </a:p>
          <a:p>
            <a:pPr algn="l">
              <a:lnSpc>
                <a:spcPts val="1200"/>
              </a:lnSpc>
            </a:pPr>
            <a:r>
              <a:rPr lang="en-GB" sz="1000" err="1">
                <a:solidFill>
                  <a:schemeClr val="tx1"/>
                </a:solidFill>
              </a:rPr>
              <a:t>Torstrasse</a:t>
            </a:r>
            <a:r>
              <a:rPr lang="en-GB" sz="1000">
                <a:solidFill>
                  <a:schemeClr val="tx1"/>
                </a:solidFill>
              </a:rPr>
              <a:t> 25</a:t>
            </a:r>
          </a:p>
          <a:p>
            <a:pPr algn="l">
              <a:lnSpc>
                <a:spcPts val="1200"/>
              </a:lnSpc>
            </a:pPr>
            <a:r>
              <a:rPr lang="en-GB" sz="1000">
                <a:solidFill>
                  <a:schemeClr val="tx1"/>
                </a:solidFill>
              </a:rPr>
              <a:t>9000 St.Gallen 
scs.unisg.ch</a:t>
            </a:r>
          </a:p>
        </p:txBody>
      </p:sp>
      <p:pic>
        <p:nvPicPr>
          <p:cNvPr id="16" name="Rectangle 2" descr="{&quot;templafy&quot;:{&quot;id&quot;:&quot;b9ddadaa-0495-446c-a774-3deec88f84b2&quot;}}">
            <a:extLst>
              <a:ext uri="{FF2B5EF4-FFF2-40B4-BE49-F238E27FC236}">
                <a16:creationId xmlns:a16="http://schemas.microsoft.com/office/drawing/2014/main" id="{A7C8AF82-B874-4858-A482-57343B3E6178}"/>
              </a:ext>
            </a:extLst>
          </p:cNvPr>
          <p:cNvPicPr>
            <a:picLocks noChangeAspect="1"/>
          </p:cNvPicPr>
          <p:nvPr/>
        </p:nvPicPr>
        <p:blipFill>
          <a:blip r:embed="rId2"/>
          <a:stretch>
            <a:fillRect/>
          </a:stretch>
        </p:blipFill>
        <p:spPr>
          <a:xfrm>
            <a:off x="798816" y="4246055"/>
            <a:ext cx="2221200" cy="460800"/>
          </a:xfrm>
          <a:prstGeom prst="rect">
            <a:avLst/>
          </a:prstGeom>
        </p:spPr>
      </p:pic>
    </p:spTree>
    <p:extLst>
      <p:ext uri="{BB962C8B-B14F-4D97-AF65-F5344CB8AC3E}">
        <p14:creationId xmlns:p14="http://schemas.microsoft.com/office/powerpoint/2010/main" val="518709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2_One content, Subtitle w/o punchline">
    <p:spTree>
      <p:nvGrpSpPr>
        <p:cNvPr id="1" name=""/>
        <p:cNvGrpSpPr/>
        <p:nvPr/>
      </p:nvGrpSpPr>
      <p:grpSpPr>
        <a:xfrm>
          <a:off x="0" y="0"/>
          <a:ext cx="0" cy="0"/>
          <a:chOff x="0" y="0"/>
          <a:chExt cx="0" cy="0"/>
        </a:xfrm>
      </p:grpSpPr>
      <p:sp>
        <p:nvSpPr>
          <p:cNvPr id="9" name="Inhaltsplatzhalter 8"/>
          <p:cNvSpPr>
            <a:spLocks noGrp="1"/>
          </p:cNvSpPr>
          <p:nvPr>
            <p:ph sz="quarter" idx="12" hasCustomPrompt="1"/>
          </p:nvPr>
        </p:nvSpPr>
        <p:spPr>
          <a:xfrm>
            <a:off x="359569" y="844153"/>
            <a:ext cx="8640366" cy="4049855"/>
          </a:xfrm>
          <a:prstGeom prst="rect">
            <a:avLst/>
          </a:prstGeom>
        </p:spPr>
        <p:txBody>
          <a:bodyPr vert="horz" lIns="0" tIns="0" rIns="0" bIns="0" rtlCol="0">
            <a:norm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el 2">
            <a:extLst>
              <a:ext uri="{FF2B5EF4-FFF2-40B4-BE49-F238E27FC236}">
                <a16:creationId xmlns:a16="http://schemas.microsoft.com/office/drawing/2014/main" id="{9DC11C2E-AD36-4B73-B462-AAD5FCEA1BD2}"/>
              </a:ext>
            </a:extLst>
          </p:cNvPr>
          <p:cNvSpPr>
            <a:spLocks noGrp="1"/>
          </p:cNvSpPr>
          <p:nvPr>
            <p:ph type="title" hasCustomPrompt="1"/>
          </p:nvPr>
        </p:nvSpPr>
        <p:spPr>
          <a:xfrm>
            <a:off x="359569" y="385762"/>
            <a:ext cx="8640366" cy="288970"/>
          </a:xfrm>
        </p:spPr>
        <p:txBody>
          <a:bodyPr/>
          <a:lstStyle>
            <a:lvl1pPr>
              <a:defRPr/>
            </a:lvl1pPr>
          </a:lstStyle>
          <a:p>
            <a:r>
              <a:rPr lang="en-US"/>
              <a:t>Action Title</a:t>
            </a:r>
          </a:p>
        </p:txBody>
      </p:sp>
      <p:sp>
        <p:nvSpPr>
          <p:cNvPr id="7" name="Textplatzhalter 3">
            <a:extLst>
              <a:ext uri="{FF2B5EF4-FFF2-40B4-BE49-F238E27FC236}">
                <a16:creationId xmlns:a16="http://schemas.microsoft.com/office/drawing/2014/main" id="{9A4A3C0D-6744-447E-BEEE-FAE26C49E383}"/>
              </a:ext>
            </a:extLst>
          </p:cNvPr>
          <p:cNvSpPr>
            <a:spLocks noGrp="1"/>
          </p:cNvSpPr>
          <p:nvPr>
            <p:ph type="body" sz="quarter" idx="10" hasCustomPrompt="1"/>
          </p:nvPr>
        </p:nvSpPr>
        <p:spPr>
          <a:xfrm>
            <a:off x="359569" y="23813"/>
            <a:ext cx="8640366" cy="361950"/>
          </a:xfrm>
        </p:spPr>
        <p:txBody>
          <a:bodyPr anchor="b">
            <a:normAutofit/>
          </a:bodyPr>
          <a:lstStyle>
            <a:lvl1pPr marL="0" indent="0">
              <a:buNone/>
              <a:defRPr sz="1500">
                <a:solidFill>
                  <a:schemeClr val="tx1">
                    <a:lumMod val="65000"/>
                    <a:lumOff val="35000"/>
                  </a:schemeClr>
                </a:solidFill>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2" name="Datumsplatzhalter 1">
            <a:extLst>
              <a:ext uri="{FF2B5EF4-FFF2-40B4-BE49-F238E27FC236}">
                <a16:creationId xmlns:a16="http://schemas.microsoft.com/office/drawing/2014/main" id="{BFF1A4FC-02B0-44A7-816B-6DFED6983992}"/>
              </a:ext>
            </a:extLst>
          </p:cNvPr>
          <p:cNvSpPr>
            <a:spLocks noGrp="1"/>
          </p:cNvSpPr>
          <p:nvPr>
            <p:ph type="dt" sz="half" idx="13"/>
          </p:nvPr>
        </p:nvSpPr>
        <p:spPr/>
        <p:txBody>
          <a:bodyPr/>
          <a:lstStyle/>
          <a:p>
            <a:pPr>
              <a:defRPr/>
            </a:pPr>
            <a:fld id="{036ADE34-F498-45BB-AF09-3D9723375DF3}" type="datetime6">
              <a:rPr lang="de-CH" smtClean="0">
                <a:cs typeface="Arial" panose="020B0604020202020204" pitchFamily="34" charset="0"/>
              </a:rPr>
              <a:t>Dezember 23</a:t>
            </a:fld>
            <a:endParaRPr lang="en-US">
              <a:cs typeface="Arial" panose="020B0604020202020204" pitchFamily="34" charset="0"/>
            </a:endParaRPr>
          </a:p>
        </p:txBody>
      </p:sp>
      <p:sp>
        <p:nvSpPr>
          <p:cNvPr id="4" name="Foliennummernplatzhalter 3">
            <a:extLst>
              <a:ext uri="{FF2B5EF4-FFF2-40B4-BE49-F238E27FC236}">
                <a16:creationId xmlns:a16="http://schemas.microsoft.com/office/drawing/2014/main" id="{B8ED31CC-9992-4EF2-9FBA-7E8136EA5BE6}"/>
              </a:ext>
            </a:extLst>
          </p:cNvPr>
          <p:cNvSpPr>
            <a:spLocks noGrp="1"/>
          </p:cNvSpPr>
          <p:nvPr>
            <p:ph type="sldNum" sz="quarter" idx="14"/>
          </p:nvPr>
        </p:nvSpPr>
        <p:spPr/>
        <p:txBody>
          <a:bodyPr/>
          <a:lstStyle/>
          <a:p>
            <a:fld id="{7D77B3A3-157C-467D-BC92-7A7CB5728D67}" type="slidenum">
              <a:rPr lang="de-DE" smtClean="0"/>
              <a:pPr/>
              <a:t>‹#›</a:t>
            </a:fld>
            <a:endParaRPr lang="de-DE"/>
          </a:p>
        </p:txBody>
      </p:sp>
    </p:spTree>
    <p:extLst>
      <p:ext uri="{BB962C8B-B14F-4D97-AF65-F5344CB8AC3E}">
        <p14:creationId xmlns:p14="http://schemas.microsoft.com/office/powerpoint/2010/main" val="2640182969"/>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 Slide 3">
    <p:bg>
      <p:bgPr>
        <a:solidFill>
          <a:schemeClr val="bg1"/>
        </a:solidFill>
        <a:effectLst/>
      </p:bgPr>
    </p:bg>
    <p:spTree>
      <p:nvGrpSpPr>
        <p:cNvPr id="1" name=""/>
        <p:cNvGrpSpPr/>
        <p:nvPr/>
      </p:nvGrpSpPr>
      <p:grpSpPr>
        <a:xfrm>
          <a:off x="0" y="0"/>
          <a:ext cx="0" cy="0"/>
          <a:chOff x="0" y="0"/>
          <a:chExt cx="0" cy="0"/>
        </a:xfrm>
      </p:grpSpPr>
      <p:sp>
        <p:nvSpPr>
          <p:cNvPr id="26" name="Freihandform: Form 25">
            <a:extLst>
              <a:ext uri="{FF2B5EF4-FFF2-40B4-BE49-F238E27FC236}">
                <a16:creationId xmlns:a16="http://schemas.microsoft.com/office/drawing/2014/main" id="{50C66745-AD63-46D3-91AF-72BE6979D8D8}"/>
              </a:ext>
            </a:extLst>
          </p:cNvPr>
          <p:cNvSpPr/>
          <p:nvPr/>
        </p:nvSpPr>
        <p:spPr>
          <a:xfrm>
            <a:off x="0" y="0"/>
            <a:ext cx="9144000" cy="5143500"/>
          </a:xfrm>
          <a:custGeom>
            <a:avLst/>
            <a:gdLst>
              <a:gd name="connsiteX0" fmla="*/ 0 w 9144000"/>
              <a:gd name="connsiteY0" fmla="*/ 0 h 5143500"/>
              <a:gd name="connsiteX1" fmla="*/ 9144000 w 9144000"/>
              <a:gd name="connsiteY1" fmla="*/ 0 h 5143500"/>
              <a:gd name="connsiteX2" fmla="*/ 9144000 w 9144000"/>
              <a:gd name="connsiteY2" fmla="*/ 453906 h 5143500"/>
              <a:gd name="connsiteX3" fmla="*/ 5748398 w 9144000"/>
              <a:gd name="connsiteY3" fmla="*/ 1289643 h 5143500"/>
              <a:gd name="connsiteX4" fmla="*/ 6249560 w 9144000"/>
              <a:gd name="connsiteY4" fmla="*/ 3963138 h 5143500"/>
              <a:gd name="connsiteX5" fmla="*/ 9144000 w 9144000"/>
              <a:gd name="connsiteY5" fmla="*/ 423964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0" y="0"/>
                </a:moveTo>
                <a:lnTo>
                  <a:pt x="9144000" y="0"/>
                </a:lnTo>
                <a:lnTo>
                  <a:pt x="9144000" y="453906"/>
                </a:lnTo>
                <a:lnTo>
                  <a:pt x="5748398" y="1289643"/>
                </a:lnTo>
                <a:lnTo>
                  <a:pt x="6249560" y="3963138"/>
                </a:lnTo>
                <a:lnTo>
                  <a:pt x="9144000" y="4239640"/>
                </a:lnTo>
                <a:lnTo>
                  <a:pt x="9144000" y="5143500"/>
                </a:lnTo>
                <a:lnTo>
                  <a:pt x="0" y="51435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pic>
        <p:nvPicPr>
          <p:cNvPr id="21" name="Grafik 20">
            <a:extLst>
              <a:ext uri="{FF2B5EF4-FFF2-40B4-BE49-F238E27FC236}">
                <a16:creationId xmlns:a16="http://schemas.microsoft.com/office/drawing/2014/main" id="{FAD15927-0B76-484F-B9F5-0F2A90885963}"/>
              </a:ext>
            </a:extLst>
          </p:cNvPr>
          <p:cNvPicPr>
            <a:picLocks noChangeAspect="1"/>
          </p:cNvPicPr>
          <p:nvPr/>
        </p:nvPicPr>
        <p:blipFill>
          <a:blip r:embed="rId2"/>
          <a:srcRect/>
          <a:stretch>
            <a:fillRect/>
          </a:stretch>
        </p:blipFill>
        <p:spPr>
          <a:xfrm>
            <a:off x="5730729" y="1591797"/>
            <a:ext cx="2481287" cy="2755631"/>
          </a:xfrm>
          <a:custGeom>
            <a:avLst/>
            <a:gdLst>
              <a:gd name="connsiteX0" fmla="*/ 0 w 2481287"/>
              <a:gd name="connsiteY0" fmla="*/ 0 h 2755631"/>
              <a:gd name="connsiteX1" fmla="*/ 87497 w 2481287"/>
              <a:gd name="connsiteY1" fmla="*/ 0 h 2755631"/>
              <a:gd name="connsiteX2" fmla="*/ 532018 w 2481287"/>
              <a:gd name="connsiteY2" fmla="*/ 2371341 h 2755631"/>
              <a:gd name="connsiteX3" fmla="*/ 2481287 w 2481287"/>
              <a:gd name="connsiteY3" fmla="*/ 2557552 h 2755631"/>
              <a:gd name="connsiteX4" fmla="*/ 2481287 w 2481287"/>
              <a:gd name="connsiteY4" fmla="*/ 2755631 h 2755631"/>
              <a:gd name="connsiteX5" fmla="*/ 0 w 2481287"/>
              <a:gd name="connsiteY5" fmla="*/ 2755631 h 275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1287" h="2755631">
                <a:moveTo>
                  <a:pt x="0" y="0"/>
                </a:moveTo>
                <a:lnTo>
                  <a:pt x="87497" y="0"/>
                </a:lnTo>
                <a:lnTo>
                  <a:pt x="532018" y="2371341"/>
                </a:lnTo>
                <a:lnTo>
                  <a:pt x="2481287" y="2557552"/>
                </a:lnTo>
                <a:lnTo>
                  <a:pt x="2481287" y="2755631"/>
                </a:lnTo>
                <a:lnTo>
                  <a:pt x="0" y="2755631"/>
                </a:lnTo>
                <a:close/>
              </a:path>
            </a:pathLst>
          </a:custGeom>
        </p:spPr>
      </p:pic>
      <p:sp>
        <p:nvSpPr>
          <p:cNvPr id="29" name="Titel 2">
            <a:extLst>
              <a:ext uri="{FF2B5EF4-FFF2-40B4-BE49-F238E27FC236}">
                <a16:creationId xmlns:a16="http://schemas.microsoft.com/office/drawing/2014/main" id="{07DB7A25-2D45-4530-B352-72872D010CD3}"/>
              </a:ext>
            </a:extLst>
          </p:cNvPr>
          <p:cNvSpPr>
            <a:spLocks noGrp="1"/>
          </p:cNvSpPr>
          <p:nvPr>
            <p:ph type="title" hasCustomPrompt="1"/>
          </p:nvPr>
        </p:nvSpPr>
        <p:spPr>
          <a:xfrm>
            <a:off x="828000" y="1204714"/>
            <a:ext cx="4518700" cy="1686263"/>
          </a:xfrm>
        </p:spPr>
        <p:txBody>
          <a:bodyPr anchor="b"/>
          <a:lstStyle>
            <a:lvl1pPr>
              <a:defRPr sz="4000" b="0">
                <a:latin typeface="Gill Sans Nova Light" panose="020B0302020104020203" pitchFamily="34" charset="0"/>
              </a:defRPr>
            </a:lvl1pPr>
          </a:lstStyle>
          <a:p>
            <a:r>
              <a:rPr lang="en-US" noProof="0"/>
              <a:t>Title placeholder</a:t>
            </a:r>
          </a:p>
        </p:txBody>
      </p:sp>
      <p:sp>
        <p:nvSpPr>
          <p:cNvPr id="30" name="Inhaltsplatzhalter 5">
            <a:extLst>
              <a:ext uri="{FF2B5EF4-FFF2-40B4-BE49-F238E27FC236}">
                <a16:creationId xmlns:a16="http://schemas.microsoft.com/office/drawing/2014/main" id="{066A8D03-CD39-4F89-8162-A97B7CF5D95A}"/>
              </a:ext>
            </a:extLst>
          </p:cNvPr>
          <p:cNvSpPr>
            <a:spLocks noGrp="1"/>
          </p:cNvSpPr>
          <p:nvPr>
            <p:ph sz="quarter" idx="11" hasCustomPrompt="1"/>
          </p:nvPr>
        </p:nvSpPr>
        <p:spPr>
          <a:xfrm>
            <a:off x="827999" y="3123866"/>
            <a:ext cx="4518700" cy="1341437"/>
          </a:xfrm>
        </p:spPr>
        <p:txBody>
          <a:bodyPr>
            <a:normAutofit/>
          </a:bodyPr>
          <a:lstStyle>
            <a:lvl1pPr>
              <a:defRPr sz="1600"/>
            </a:lvl1pPr>
          </a:lstStyle>
          <a:p>
            <a:pPr lvl="0"/>
            <a:r>
              <a:rPr lang="en-US" noProof="0"/>
              <a:t>Placeholder for subtitle, contact information, date etc.</a:t>
            </a:r>
          </a:p>
        </p:txBody>
      </p:sp>
      <p:sp>
        <p:nvSpPr>
          <p:cNvPr id="18" name="Bildplatzhalter 17">
            <a:extLst>
              <a:ext uri="{FF2B5EF4-FFF2-40B4-BE49-F238E27FC236}">
                <a16:creationId xmlns:a16="http://schemas.microsoft.com/office/drawing/2014/main" id="{CE66955E-0BC6-4E77-9B70-B03B43501DBC}"/>
              </a:ext>
            </a:extLst>
          </p:cNvPr>
          <p:cNvSpPr>
            <a:spLocks noGrp="1"/>
          </p:cNvSpPr>
          <p:nvPr>
            <p:ph type="pic" sz="quarter" idx="12" hasCustomPrompt="1"/>
          </p:nvPr>
        </p:nvSpPr>
        <p:spPr>
          <a:xfrm>
            <a:off x="5772152" y="428626"/>
            <a:ext cx="3386845" cy="3822698"/>
          </a:xfrm>
          <a:custGeom>
            <a:avLst/>
            <a:gdLst>
              <a:gd name="connsiteX0" fmla="*/ 3386845 w 3386845"/>
              <a:gd name="connsiteY0" fmla="*/ 0 h 3822698"/>
              <a:gd name="connsiteX1" fmla="*/ 3386845 w 3386845"/>
              <a:gd name="connsiteY1" fmla="*/ 3822698 h 3822698"/>
              <a:gd name="connsiteX2" fmla="*/ 3167140 w 3386845"/>
              <a:gd name="connsiteY2" fmla="*/ 3822698 h 3822698"/>
              <a:gd name="connsiteX3" fmla="*/ 467964 w 3386845"/>
              <a:gd name="connsiteY3" fmla="*/ 3582358 h 3822698"/>
              <a:gd name="connsiteX4" fmla="*/ 0 w 3386845"/>
              <a:gd name="connsiteY4" fmla="*/ 873668 h 3822698"/>
              <a:gd name="connsiteX5" fmla="*/ 0 w 3386845"/>
              <a:gd name="connsiteY5" fmla="*/ 844319 h 382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6845" h="3822698">
                <a:moveTo>
                  <a:pt x="3386845" y="0"/>
                </a:moveTo>
                <a:lnTo>
                  <a:pt x="3386845" y="3822698"/>
                </a:lnTo>
                <a:lnTo>
                  <a:pt x="3167140" y="3822698"/>
                </a:lnTo>
                <a:lnTo>
                  <a:pt x="467964" y="3582358"/>
                </a:lnTo>
                <a:lnTo>
                  <a:pt x="0" y="873668"/>
                </a:lnTo>
                <a:lnTo>
                  <a:pt x="0" y="844319"/>
                </a:lnTo>
                <a:close/>
              </a:path>
            </a:pathLst>
          </a:custGeom>
          <a:pattFill prst="wdUpDiag">
            <a:fgClr>
              <a:schemeClr val="accent1"/>
            </a:fgClr>
            <a:bgClr>
              <a:schemeClr val="bg1"/>
            </a:bgClr>
          </a:pattFill>
        </p:spPr>
        <p:txBody>
          <a:bodyPr wrap="square" anchor="ctr">
            <a:noAutofit/>
          </a:bodyPr>
          <a:lstStyle>
            <a:lvl1pPr algn="ctr">
              <a:defRPr>
                <a:solidFill>
                  <a:schemeClr val="tx1"/>
                </a:solidFill>
              </a:defRPr>
            </a:lvl1pPr>
          </a:lstStyle>
          <a:p>
            <a:r>
              <a:rPr lang="de-DE"/>
              <a:t>(Click </a:t>
            </a:r>
            <a:r>
              <a:rPr lang="de-DE" err="1"/>
              <a:t>to</a:t>
            </a:r>
            <a:r>
              <a:rPr lang="de-DE"/>
              <a:t> </a:t>
            </a:r>
            <a:r>
              <a:rPr lang="de-DE" err="1"/>
              <a:t>add</a:t>
            </a:r>
            <a:r>
              <a:rPr lang="de-DE"/>
              <a:t> a </a:t>
            </a:r>
            <a:r>
              <a:rPr lang="de-DE" err="1"/>
              <a:t>picture</a:t>
            </a:r>
            <a:r>
              <a:rPr lang="de-DE"/>
              <a:t>)</a:t>
            </a:r>
          </a:p>
        </p:txBody>
      </p:sp>
      <p:sp>
        <p:nvSpPr>
          <p:cNvPr id="19" name="TextBox 13">
            <a:extLst>
              <a:ext uri="{FF2B5EF4-FFF2-40B4-BE49-F238E27FC236}">
                <a16:creationId xmlns:a16="http://schemas.microsoft.com/office/drawing/2014/main" id="{7ACC6FF3-DF98-4F66-A5CD-D09A8C963719}"/>
              </a:ext>
            </a:extLst>
          </p:cNvPr>
          <p:cNvSpPr txBox="1"/>
          <p:nvPr/>
        </p:nvSpPr>
        <p:spPr>
          <a:xfrm>
            <a:off x="828000" y="4613375"/>
            <a:ext cx="1997563" cy="153888"/>
          </a:xfrm>
          <a:prstGeom prst="rect">
            <a:avLst/>
          </a:prstGeom>
          <a:noFill/>
        </p:spPr>
        <p:txBody>
          <a:bodyPr wrap="square" lIns="0" tIns="0" rIns="0" bIns="0" rtlCol="0">
            <a:spAutoFit/>
          </a:bodyPr>
          <a:lstStyle/>
          <a:p>
            <a:pPr algn="l"/>
            <a:r>
              <a:rPr lang="en-US" sz="1000" noProof="0">
                <a:solidFill>
                  <a:schemeClr val="tx1"/>
                </a:solidFill>
              </a:rPr>
              <a:t>From insight to impact</a:t>
            </a:r>
          </a:p>
        </p:txBody>
      </p:sp>
      <p:pic>
        <p:nvPicPr>
          <p:cNvPr id="9" name="Rectangle 2" descr="{&quot;templafy&quot;:{&quot;id&quot;:&quot;b9ddadaa-0495-446c-a774-3deec88f84b2&quot;}}">
            <a:extLst>
              <a:ext uri="{FF2B5EF4-FFF2-40B4-BE49-F238E27FC236}">
                <a16:creationId xmlns:a16="http://schemas.microsoft.com/office/drawing/2014/main" id="{98C16689-5F42-4888-9DF2-4ABEA7425116}"/>
              </a:ext>
            </a:extLst>
          </p:cNvPr>
          <p:cNvPicPr>
            <a:picLocks noChangeAspect="1"/>
          </p:cNvPicPr>
          <p:nvPr/>
        </p:nvPicPr>
        <p:blipFill>
          <a:blip r:embed="rId3"/>
          <a:stretch>
            <a:fillRect/>
          </a:stretch>
        </p:blipFill>
        <p:spPr>
          <a:xfrm>
            <a:off x="361173" y="313025"/>
            <a:ext cx="2221200" cy="460800"/>
          </a:xfrm>
          <a:prstGeom prst="rect">
            <a:avLst/>
          </a:prstGeom>
        </p:spPr>
      </p:pic>
    </p:spTree>
    <p:extLst>
      <p:ext uri="{BB962C8B-B14F-4D97-AF65-F5344CB8AC3E}">
        <p14:creationId xmlns:p14="http://schemas.microsoft.com/office/powerpoint/2010/main" val="13445163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Agenda">
    <p:bg>
      <p:bgPr>
        <a:solidFill>
          <a:srgbClr val="818284"/>
        </a:solidFill>
        <a:effectLst/>
      </p:bgPr>
    </p:bg>
    <p:spTree>
      <p:nvGrpSpPr>
        <p:cNvPr id="1" name=""/>
        <p:cNvGrpSpPr/>
        <p:nvPr/>
      </p:nvGrpSpPr>
      <p:grpSpPr>
        <a:xfrm>
          <a:off x="0" y="0"/>
          <a:ext cx="0" cy="0"/>
          <a:chOff x="0" y="0"/>
          <a:chExt cx="0" cy="0"/>
        </a:xfrm>
      </p:grpSpPr>
      <p:sp>
        <p:nvSpPr>
          <p:cNvPr id="11" name="Inhaltsplatzhalter 8"/>
          <p:cNvSpPr>
            <a:spLocks noGrp="1"/>
          </p:cNvSpPr>
          <p:nvPr>
            <p:ph sz="quarter" idx="12" hasCustomPrompt="1"/>
          </p:nvPr>
        </p:nvSpPr>
        <p:spPr>
          <a:xfrm>
            <a:off x="359568" y="837316"/>
            <a:ext cx="8640923" cy="3832658"/>
          </a:xfrm>
          <a:prstGeom prst="rect">
            <a:avLst/>
          </a:prstGeom>
          <a:noFill/>
        </p:spPr>
        <p:txBody>
          <a:bodyPr lIns="0" tIns="0" rIns="0" bIns="0"/>
          <a:lstStyle>
            <a:lvl1pPr marL="342900" indent="-342900">
              <a:buClr>
                <a:srgbClr val="FFFFFF"/>
              </a:buClr>
              <a:buSzPct val="120000"/>
              <a:buFont typeface="+mj-lt"/>
              <a:buAutoNum type="arabicPeriod"/>
              <a:defRPr sz="1500" baseline="0">
                <a:solidFill>
                  <a:schemeClr val="tx1"/>
                </a:solidFill>
                <a:latin typeface="Arial" panose="020B0604020202020204" pitchFamily="34" charset="0"/>
                <a:cs typeface="Arial" panose="020B0604020202020204" pitchFamily="34" charset="0"/>
              </a:defRPr>
            </a:lvl1pPr>
            <a:lvl2pPr indent="-216000">
              <a:defRPr>
                <a:latin typeface="Arial" panose="020B0604020202020204" pitchFamily="34" charset="0"/>
                <a:cs typeface="Arial" panose="020B0604020202020204" pitchFamily="34" charset="0"/>
              </a:defRPr>
            </a:lvl2pPr>
            <a:lvl3pPr indent="-189000">
              <a:buClr>
                <a:srgbClr val="00802F"/>
              </a:buClr>
              <a:defRPr>
                <a:latin typeface="Arial" panose="020B0604020202020204" pitchFamily="34" charset="0"/>
                <a:cs typeface="Arial" panose="020B0604020202020204" pitchFamily="34" charset="0"/>
              </a:defRPr>
            </a:lvl3pPr>
            <a:lvl4pPr indent="-189000">
              <a:defRPr sz="1350">
                <a:latin typeface="Arial" panose="020B0604020202020204" pitchFamily="34" charset="0"/>
                <a:cs typeface="Arial" panose="020B0604020202020204" pitchFamily="34" charset="0"/>
              </a:defRPr>
            </a:lvl4pPr>
            <a:lvl5pPr indent="-189000">
              <a:defRPr sz="1350">
                <a:latin typeface="Arial" panose="020B0604020202020204" pitchFamily="34" charset="0"/>
                <a:cs typeface="Arial" panose="020B0604020202020204" pitchFamily="34" charset="0"/>
              </a:defRPr>
            </a:lvl5pPr>
            <a:lvl6pPr indent="-189000">
              <a:defRPr sz="1200" baseline="0"/>
            </a:lvl6pPr>
          </a:lstStyle>
          <a:p>
            <a:pPr lvl="0"/>
            <a:r>
              <a:rPr lang="de-CH"/>
              <a:t>Item</a:t>
            </a:r>
          </a:p>
          <a:p>
            <a:pPr lvl="0"/>
            <a:r>
              <a:rPr lang="de-CH"/>
              <a:t>Item</a:t>
            </a:r>
          </a:p>
          <a:p>
            <a:pPr lvl="0"/>
            <a:r>
              <a:rPr lang="de-CH"/>
              <a:t>Item</a:t>
            </a:r>
          </a:p>
        </p:txBody>
      </p:sp>
      <p:sp>
        <p:nvSpPr>
          <p:cNvPr id="2" name="Titel 1">
            <a:extLst>
              <a:ext uri="{FF2B5EF4-FFF2-40B4-BE49-F238E27FC236}">
                <a16:creationId xmlns:a16="http://schemas.microsoft.com/office/drawing/2014/main" id="{01C2A895-16DA-4C23-AD86-4817FFC92293}"/>
              </a:ext>
            </a:extLst>
          </p:cNvPr>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Datumsplatzhalter 2">
            <a:extLst>
              <a:ext uri="{FF2B5EF4-FFF2-40B4-BE49-F238E27FC236}">
                <a16:creationId xmlns:a16="http://schemas.microsoft.com/office/drawing/2014/main" id="{08C51B3B-648A-4B4E-8ECF-64EBB77FA26F}"/>
              </a:ext>
            </a:extLst>
          </p:cNvPr>
          <p:cNvSpPr>
            <a:spLocks noGrp="1"/>
          </p:cNvSpPr>
          <p:nvPr>
            <p:ph type="dt" sz="half" idx="13"/>
          </p:nvPr>
        </p:nvSpPr>
        <p:spPr/>
        <p:txBody>
          <a:bodyPr/>
          <a:lstStyle>
            <a:lvl1pPr>
              <a:defRPr>
                <a:solidFill>
                  <a:schemeClr val="tx1"/>
                </a:solidFill>
              </a:defRPr>
            </a:lvl1pPr>
          </a:lstStyle>
          <a:p>
            <a:pPr>
              <a:defRPr/>
            </a:pPr>
            <a:fld id="{BDBFB2F8-6EB7-4D14-8AAD-C754E809F0B4}" type="datetime6">
              <a:rPr lang="de-CH" smtClean="0">
                <a:cs typeface="Arial" panose="020B0604020202020204" pitchFamily="34" charset="0"/>
              </a:rPr>
              <a:t>Dezember 23</a:t>
            </a:fld>
            <a:endParaRPr lang="en-US">
              <a:cs typeface="Arial" panose="020B0604020202020204" pitchFamily="34" charset="0"/>
            </a:endParaRPr>
          </a:p>
        </p:txBody>
      </p:sp>
      <p:sp>
        <p:nvSpPr>
          <p:cNvPr id="4" name="Foliennummernplatzhalter 3">
            <a:extLst>
              <a:ext uri="{FF2B5EF4-FFF2-40B4-BE49-F238E27FC236}">
                <a16:creationId xmlns:a16="http://schemas.microsoft.com/office/drawing/2014/main" id="{2BB15421-48BB-46F1-84E0-414FC650205F}"/>
              </a:ext>
            </a:extLst>
          </p:cNvPr>
          <p:cNvSpPr>
            <a:spLocks noGrp="1"/>
          </p:cNvSpPr>
          <p:nvPr>
            <p:ph type="sldNum" sz="quarter" idx="14"/>
          </p:nvPr>
        </p:nvSpPr>
        <p:spPr/>
        <p:txBody>
          <a:bodyPr/>
          <a:lstStyle>
            <a:lvl1pPr>
              <a:defRPr>
                <a:solidFill>
                  <a:schemeClr val="tx1"/>
                </a:solidFill>
              </a:defRPr>
            </a:lvl1pPr>
          </a:lstStyle>
          <a:p>
            <a:fld id="{7D77B3A3-157C-467D-BC92-7A7CB5728D67}" type="slidenum">
              <a:rPr lang="de-DE" smtClean="0"/>
              <a:pPr/>
              <a:t>‹#›</a:t>
            </a:fld>
            <a:endParaRPr lang="de-DE"/>
          </a:p>
        </p:txBody>
      </p:sp>
    </p:spTree>
    <p:extLst>
      <p:ext uri="{BB962C8B-B14F-4D97-AF65-F5344CB8AC3E}">
        <p14:creationId xmlns:p14="http://schemas.microsoft.com/office/powerpoint/2010/main" val="361960445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1_Contact">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BC26FE97-F26B-4E82-A0C3-596FA211B880}"/>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8" name="Rechteck 7">
            <a:extLst>
              <a:ext uri="{FF2B5EF4-FFF2-40B4-BE49-F238E27FC236}">
                <a16:creationId xmlns:a16="http://schemas.microsoft.com/office/drawing/2014/main" id="{584A2184-A254-4AC1-9845-4F49D567B0E5}"/>
              </a:ext>
            </a:extLst>
          </p:cNvPr>
          <p:cNvSpPr/>
          <p:nvPr userDrawn="1"/>
        </p:nvSpPr>
        <p:spPr bwMode="auto">
          <a:xfrm>
            <a:off x="6894258" y="3008550"/>
            <a:ext cx="2105677" cy="1237183"/>
          </a:xfrm>
          <a:prstGeom prst="rect">
            <a:avLst/>
          </a:prstGeom>
          <a:solidFill>
            <a:schemeClr val="bg1">
              <a:alpha val="81000"/>
            </a:schemeClr>
          </a:solidFill>
          <a:ln w="28575">
            <a:noFill/>
            <a:miter lim="800000"/>
            <a:headEnd/>
            <a:tailEnd type="none" w="lg" len="med"/>
          </a:ln>
          <a:effectLst>
            <a:outerShdw blurRad="50800" dist="38100" dir="2700000" algn="tl" rotWithShape="0">
              <a:prstClr val="black">
                <a:alpha val="40000"/>
              </a:prstClr>
            </a:outerShdw>
          </a:effectLst>
        </p:spPr>
        <p:txBody>
          <a:bodyPr vert="horz" wrap="none" lIns="0" tIns="0" rIns="0" bIns="0" rtlCol="0" anchor="t">
            <a:normAutofit/>
          </a:bodyPr>
          <a:lstStyle/>
          <a:p>
            <a:pPr lvl="0" indent="0">
              <a:spcBef>
                <a:spcPct val="20000"/>
              </a:spcBef>
              <a:spcAft>
                <a:spcPts val="90"/>
              </a:spcAft>
              <a:buClr>
                <a:srgbClr val="00802F"/>
              </a:buClr>
              <a:buSzPct val="120000"/>
              <a:buFont typeface="Wingdings" pitchFamily="2" charset="2"/>
              <a:buNone/>
            </a:pPr>
            <a:endParaRPr lang="de-DE" sz="788" b="0" i="0" baseline="0">
              <a:latin typeface="+mj-lt"/>
            </a:endParaRPr>
          </a:p>
        </p:txBody>
      </p:sp>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015822315"/>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43" imgH="330" progId="TCLayout.ActiveDocument.1">
                  <p:embed/>
                </p:oleObj>
              </mc:Choice>
              <mc:Fallback>
                <p:oleObj name="think-cell Slide" r:id="rId4" imgW="343" imgH="33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B58DBE43-68D6-436D-88F1-57620C6ADE94}"/>
              </a:ext>
            </a:extLst>
          </p:cNvPr>
          <p:cNvSpPr>
            <a:spLocks noGrp="1"/>
          </p:cNvSpPr>
          <p:nvPr>
            <p:ph type="title"/>
          </p:nvPr>
        </p:nvSpPr>
        <p:spPr/>
        <p:txBody>
          <a:bodyPr/>
          <a:lstStyle>
            <a:lvl1pPr>
              <a:defRPr>
                <a:solidFill>
                  <a:schemeClr val="bg1"/>
                </a:solidFill>
              </a:defRPr>
            </a:lvl1pPr>
          </a:lstStyle>
          <a:p>
            <a:r>
              <a:rPr lang="de-DE"/>
              <a:t>Mastertitelformat bearbeiten</a:t>
            </a:r>
          </a:p>
        </p:txBody>
      </p:sp>
      <p:pic>
        <p:nvPicPr>
          <p:cNvPr id="19" name="Grafik 18">
            <a:extLst>
              <a:ext uri="{FF2B5EF4-FFF2-40B4-BE49-F238E27FC236}">
                <a16:creationId xmlns:a16="http://schemas.microsoft.com/office/drawing/2014/main" id="{0DAFDAA0-9F23-4913-BF4E-103760105206}"/>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326307" y="4493721"/>
            <a:ext cx="1727696" cy="358829"/>
          </a:xfrm>
          <a:prstGeom prst="rect">
            <a:avLst/>
          </a:prstGeom>
        </p:spPr>
      </p:pic>
      <p:grpSp>
        <p:nvGrpSpPr>
          <p:cNvPr id="10" name="Group 11">
            <a:extLst>
              <a:ext uri="{FF2B5EF4-FFF2-40B4-BE49-F238E27FC236}">
                <a16:creationId xmlns:a16="http://schemas.microsoft.com/office/drawing/2014/main" id="{1ADFCD42-8D0A-4B1B-BA71-131A857C66A1}"/>
              </a:ext>
            </a:extLst>
          </p:cNvPr>
          <p:cNvGrpSpPr/>
          <p:nvPr userDrawn="1"/>
        </p:nvGrpSpPr>
        <p:grpSpPr>
          <a:xfrm>
            <a:off x="4788025" y="4353947"/>
            <a:ext cx="2468477" cy="583143"/>
            <a:chOff x="797910" y="3788080"/>
            <a:chExt cx="3291303" cy="777524"/>
          </a:xfrm>
        </p:grpSpPr>
        <p:pic>
          <p:nvPicPr>
            <p:cNvPr id="12" name="Grafik 11">
              <a:extLst>
                <a:ext uri="{FF2B5EF4-FFF2-40B4-BE49-F238E27FC236}">
                  <a16:creationId xmlns:a16="http://schemas.microsoft.com/office/drawing/2014/main" id="{8E0B8BF8-8CC3-441C-98B1-0C411FFD0BE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360406" y="3821665"/>
              <a:ext cx="513028" cy="710354"/>
            </a:xfrm>
            <a:prstGeom prst="rect">
              <a:avLst/>
            </a:prstGeom>
          </p:spPr>
        </p:pic>
        <p:pic>
          <p:nvPicPr>
            <p:cNvPr id="14" name="Grafik 7">
              <a:extLst>
                <a:ext uri="{FF2B5EF4-FFF2-40B4-BE49-F238E27FC236}">
                  <a16:creationId xmlns:a16="http://schemas.microsoft.com/office/drawing/2014/main" id="{FE47BD31-DC6A-40EA-B8D3-4A0884D50374}"/>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492988" y="3900801"/>
              <a:ext cx="596225" cy="552083"/>
            </a:xfrm>
            <a:prstGeom prst="rect">
              <a:avLst/>
            </a:prstGeom>
          </p:spPr>
        </p:pic>
        <p:pic>
          <p:nvPicPr>
            <p:cNvPr id="15" name="Grafik 17">
              <a:extLst>
                <a:ext uri="{FF2B5EF4-FFF2-40B4-BE49-F238E27FC236}">
                  <a16:creationId xmlns:a16="http://schemas.microsoft.com/office/drawing/2014/main" id="{500FA54C-5CF6-491F-A606-038FE5CC3BDD}"/>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97910" y="3788080"/>
              <a:ext cx="1082350" cy="777524"/>
            </a:xfrm>
            <a:prstGeom prst="rect">
              <a:avLst/>
            </a:prstGeom>
          </p:spPr>
        </p:pic>
      </p:grpSp>
      <p:sp>
        <p:nvSpPr>
          <p:cNvPr id="17" name="Content Placeholder 2">
            <a:extLst>
              <a:ext uri="{FF2B5EF4-FFF2-40B4-BE49-F238E27FC236}">
                <a16:creationId xmlns:a16="http://schemas.microsoft.com/office/drawing/2014/main" id="{871D323B-0EDD-4B03-83CD-A49C15F19CBB}"/>
              </a:ext>
            </a:extLst>
          </p:cNvPr>
          <p:cNvSpPr>
            <a:spLocks noGrp="1"/>
          </p:cNvSpPr>
          <p:nvPr>
            <p:ph sz="quarter" idx="13" hasCustomPrompt="1"/>
          </p:nvPr>
        </p:nvSpPr>
        <p:spPr>
          <a:xfrm>
            <a:off x="7385785" y="3585129"/>
            <a:ext cx="1541998" cy="594066"/>
          </a:xfrm>
        </p:spPr>
        <p:txBody>
          <a:bodyPr vert="horz" lIns="0" tIns="0" rIns="0" bIns="0" rtlCol="0">
            <a:noAutofit/>
          </a:bodyPr>
          <a:lstStyle>
            <a:lvl1pPr>
              <a:defRPr lang="de-CH" sz="750" b="1" dirty="0" smtClean="0"/>
            </a:lvl1pPr>
            <a:lvl2pPr>
              <a:defRPr lang="de-CH" sz="750" dirty="0" smtClean="0"/>
            </a:lvl2pPr>
            <a:lvl3pPr>
              <a:defRPr lang="de-CH" sz="750" dirty="0" smtClean="0"/>
            </a:lvl3pPr>
            <a:lvl4pPr>
              <a:defRPr lang="de-CH" sz="750" dirty="0" smtClean="0"/>
            </a:lvl4pPr>
            <a:lvl5pPr>
              <a:defRPr lang="de-CH" sz="750" dirty="0" smtClean="0"/>
            </a:lvl5pPr>
          </a:lstStyle>
          <a:p>
            <a:pPr marL="0" lvl="0" indent="0">
              <a:buNone/>
            </a:pPr>
            <a:r>
              <a:rPr lang="de-CH"/>
              <a:t>&lt;Title&gt; </a:t>
            </a:r>
            <a:r>
              <a:rPr lang="de-CH" err="1"/>
              <a:t>FirstName</a:t>
            </a:r>
            <a:r>
              <a:rPr lang="de-CH"/>
              <a:t> </a:t>
            </a:r>
            <a:r>
              <a:rPr lang="de-CH" err="1"/>
              <a:t>LastName</a:t>
            </a:r>
            <a:endParaRPr lang="de-CH"/>
          </a:p>
          <a:p>
            <a:pPr marL="0" lvl="1" indent="0">
              <a:spcBef>
                <a:spcPts val="0"/>
              </a:spcBef>
              <a:spcAft>
                <a:spcPts val="450"/>
              </a:spcAft>
              <a:buNone/>
            </a:pPr>
            <a:r>
              <a:rPr lang="de-CH" err="1"/>
              <a:t>Function</a:t>
            </a:r>
            <a:endParaRPr lang="de-CH"/>
          </a:p>
          <a:p>
            <a:pPr marL="0" lvl="2" indent="0">
              <a:spcBef>
                <a:spcPts val="0"/>
              </a:spcBef>
              <a:spcAft>
                <a:spcPts val="0"/>
              </a:spcAft>
              <a:buNone/>
            </a:pPr>
            <a:r>
              <a:rPr lang="de-CH"/>
              <a:t>firstname.lastname@unisg.ch</a:t>
            </a:r>
          </a:p>
          <a:p>
            <a:pPr marL="0" lvl="3" indent="0">
              <a:spcBef>
                <a:spcPts val="0"/>
              </a:spcBef>
              <a:spcAft>
                <a:spcPts val="0"/>
              </a:spcAft>
              <a:buNone/>
            </a:pPr>
            <a:r>
              <a:rPr lang="de-CH"/>
              <a:t>www.iwi.unisg.ch</a:t>
            </a:r>
          </a:p>
          <a:p>
            <a:pPr marL="0" lvl="4" indent="0">
              <a:spcBef>
                <a:spcPts val="0"/>
              </a:spcBef>
              <a:buNone/>
            </a:pPr>
            <a:r>
              <a:rPr lang="de-CH"/>
              <a:t>+41 71 224 </a:t>
            </a:r>
            <a:r>
              <a:rPr lang="de-CH" err="1"/>
              <a:t>xxxx</a:t>
            </a:r>
            <a:endParaRPr lang="de-CH" sz="900"/>
          </a:p>
        </p:txBody>
      </p:sp>
      <p:pic>
        <p:nvPicPr>
          <p:cNvPr id="13" name="Rectangle 2" descr="{&quot;templafy&quot;:{&quot;id&quot;:&quot;b9ddadaa-0495-446c-a774-3deec88f84b2&quot;}}">
            <a:extLst>
              <a:ext uri="{FF2B5EF4-FFF2-40B4-BE49-F238E27FC236}">
                <a16:creationId xmlns:a16="http://schemas.microsoft.com/office/drawing/2014/main" id="{075F9713-6868-46DE-BB5A-9534703D42E8}"/>
              </a:ext>
            </a:extLst>
          </p:cNvPr>
          <p:cNvPicPr>
            <a:picLocks noChangeAspect="1"/>
          </p:cNvPicPr>
          <p:nvPr userDrawn="1"/>
        </p:nvPicPr>
        <p:blipFill>
          <a:blip r:embed="rId10"/>
          <a:stretch>
            <a:fillRect/>
          </a:stretch>
        </p:blipFill>
        <p:spPr>
          <a:xfrm>
            <a:off x="7063809" y="3192183"/>
            <a:ext cx="1397480" cy="289915"/>
          </a:xfrm>
          <a:prstGeom prst="rect">
            <a:avLst/>
          </a:prstGeom>
        </p:spPr>
      </p:pic>
    </p:spTree>
    <p:extLst>
      <p:ext uri="{BB962C8B-B14F-4D97-AF65-F5344CB8AC3E}">
        <p14:creationId xmlns:p14="http://schemas.microsoft.com/office/powerpoint/2010/main" val="102174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12" name="Picture 11" descr="A picture containing skating, building, ramp, board&#10;&#10;Description automatically generated">
            <a:extLst>
              <a:ext uri="{FF2B5EF4-FFF2-40B4-BE49-F238E27FC236}">
                <a16:creationId xmlns:a16="http://schemas.microsoft.com/office/drawing/2014/main" id="{71655C6F-D683-4181-8A76-C2CF9E2F41CB}"/>
              </a:ext>
            </a:extLst>
          </p:cNvPr>
          <p:cNvPicPr>
            <a:picLocks noChangeAspect="1"/>
          </p:cNvPicPr>
          <p:nvPr/>
        </p:nvPicPr>
        <p:blipFill rotWithShape="1">
          <a:blip r:embed="rId2">
            <a:extLst>
              <a:ext uri="{28A0092B-C50C-407E-A947-70E740481C1C}">
                <a14:useLocalDpi xmlns:a14="http://schemas.microsoft.com/office/drawing/2010/main" val="0"/>
              </a:ext>
            </a:extLst>
          </a:blip>
          <a:srcRect r="58763"/>
          <a:stretch/>
        </p:blipFill>
        <p:spPr>
          <a:xfrm>
            <a:off x="6190089" y="0"/>
            <a:ext cx="2953911" cy="5143500"/>
          </a:xfrm>
          <a:prstGeom prst="rect">
            <a:avLst/>
          </a:prstGeom>
        </p:spPr>
      </p:pic>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 Placeholder 4">
            <a:extLst>
              <a:ext uri="{FF2B5EF4-FFF2-40B4-BE49-F238E27FC236}">
                <a16:creationId xmlns:a16="http://schemas.microsoft.com/office/drawing/2014/main" id="{47F3237B-A6D8-401E-A0E8-75ED37DDC0FA}"/>
              </a:ext>
            </a:extLst>
          </p:cNvPr>
          <p:cNvSpPr>
            <a:spLocks noGrp="1"/>
          </p:cNvSpPr>
          <p:nvPr>
            <p:ph type="body" sz="quarter" idx="13" hasCustomPrompt="1"/>
          </p:nvPr>
        </p:nvSpPr>
        <p:spPr>
          <a:xfrm>
            <a:off x="358775" y="1276350"/>
            <a:ext cx="5292724" cy="3203575"/>
          </a:xfrm>
        </p:spPr>
        <p:txBody>
          <a:bodyPr>
            <a:normAutofit/>
          </a:bodyPr>
          <a:lstStyle>
            <a:lvl1pPr marL="396000" indent="-396000">
              <a:spcAft>
                <a:spcPts val="600"/>
              </a:spcAft>
              <a:buFont typeface="+mj-lt"/>
              <a:buAutoNum type="arabicPeriod"/>
              <a:defRPr sz="1600"/>
            </a:lvl1pPr>
            <a:lvl2pPr marL="342900" indent="-342900">
              <a:spcAft>
                <a:spcPts val="600"/>
              </a:spcAft>
              <a:buFont typeface="+mj-lt"/>
              <a:buAutoNum type="arabicPeriod"/>
              <a:defRPr sz="1600"/>
            </a:lvl2pPr>
            <a:lvl3pPr marL="342900" indent="-342900">
              <a:spcAft>
                <a:spcPts val="600"/>
              </a:spcAft>
              <a:buFont typeface="+mj-lt"/>
              <a:buAutoNum type="arabicPeriod"/>
              <a:defRPr sz="1600"/>
            </a:lvl3pPr>
            <a:lvl4pPr marL="342900" indent="-342900">
              <a:spcAft>
                <a:spcPts val="600"/>
              </a:spcAft>
              <a:buFont typeface="+mj-lt"/>
              <a:buAutoNum type="arabicPeriod"/>
              <a:defRPr sz="1600"/>
            </a:lvl4pPr>
            <a:lvl5pPr marL="342900" indent="-342900">
              <a:spcAft>
                <a:spcPts val="600"/>
              </a:spcAft>
              <a:buFont typeface="+mj-lt"/>
              <a:buAutoNum type="arabicPeriod"/>
              <a:defRPr sz="1600"/>
            </a:lvl5pPr>
          </a:lstStyle>
          <a:p>
            <a:pPr lvl="0"/>
            <a:r>
              <a:rPr lang="de-DE"/>
              <a:t>First item</a:t>
            </a:r>
          </a:p>
        </p:txBody>
      </p:sp>
      <p:sp>
        <p:nvSpPr>
          <p:cNvPr id="6" name="Slide Number Placeholder 5">
            <a:extLst>
              <a:ext uri="{FF2B5EF4-FFF2-40B4-BE49-F238E27FC236}">
                <a16:creationId xmlns:a16="http://schemas.microsoft.com/office/drawing/2014/main" id="{8E64CDDE-58C2-4810-8B30-D17CF249E28D}"/>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1936974457" name="Rectangle 10" descr="{&quot;templafy&quot;:{&quot;id&quot;:&quot;983d3f15-dbac-4adc-ac60-bc0247138669&quot;}}" hidden="1"/>
          <p:cNvPicPr>
            <a:picLocks noChangeAspect="1"/>
          </p:cNvPicPr>
          <p:nvPr/>
        </p:nvPicPr>
        <p:blipFill>
          <a:blip r:embed="rId3"/>
          <a:stretch>
            <a:fillRect/>
          </a:stretch>
        </p:blipFill>
        <p:spPr>
          <a:xfrm>
            <a:off x="358775" y="4668427"/>
            <a:ext cx="1036800" cy="306000"/>
          </a:xfrm>
          <a:prstGeom prst="rect">
            <a:avLst/>
          </a:prstGeom>
        </p:spPr>
      </p:pic>
      <p:sp>
        <p:nvSpPr>
          <p:cNvPr id="3" name="Titel 2">
            <a:extLst>
              <a:ext uri="{FF2B5EF4-FFF2-40B4-BE49-F238E27FC236}">
                <a16:creationId xmlns:a16="http://schemas.microsoft.com/office/drawing/2014/main" id="{AF9D94E7-5503-4A78-9A9D-3BC60709B29E}"/>
              </a:ext>
            </a:extLst>
          </p:cNvPr>
          <p:cNvSpPr>
            <a:spLocks noGrp="1"/>
          </p:cNvSpPr>
          <p:nvPr>
            <p:ph type="title" hasCustomPrompt="1"/>
          </p:nvPr>
        </p:nvSpPr>
        <p:spPr>
          <a:xfrm>
            <a:off x="358775" y="376238"/>
            <a:ext cx="5292725" cy="609662"/>
          </a:xfrm>
        </p:spPr>
        <p:txBody>
          <a:bodyPr anchor="t"/>
          <a:lstStyle>
            <a:lvl1pPr>
              <a:defRPr>
                <a:latin typeface="+mj-lt"/>
              </a:defRPr>
            </a:lvl1pPr>
          </a:lstStyle>
          <a:p>
            <a:r>
              <a:rPr lang="en-US" noProof="0"/>
              <a:t>Agenda Title placeholder</a:t>
            </a:r>
          </a:p>
        </p:txBody>
      </p:sp>
      <p:sp>
        <p:nvSpPr>
          <p:cNvPr id="10" name="Date Placeholder 3">
            <a:extLst>
              <a:ext uri="{FF2B5EF4-FFF2-40B4-BE49-F238E27FC236}">
                <a16:creationId xmlns:a16="http://schemas.microsoft.com/office/drawing/2014/main" id="{7A444DF1-FB08-4892-B960-CC1A107898AA}"/>
              </a:ext>
            </a:extLst>
          </p:cNvPr>
          <p:cNvSpPr>
            <a:spLocks noGrp="1"/>
          </p:cNvSpPr>
          <p:nvPr>
            <p:ph type="dt" sz="half" idx="2"/>
          </p:nvPr>
        </p:nvSpPr>
        <p:spPr>
          <a:xfrm>
            <a:off x="3647143" y="4767262"/>
            <a:ext cx="2004356" cy="184335"/>
          </a:xfrm>
          <a:prstGeom prst="rect">
            <a:avLst/>
          </a:prstGeom>
        </p:spPr>
        <p:txBody>
          <a:bodyPr/>
          <a:lstStyle>
            <a:lvl1pPr algn="r">
              <a:defRPr sz="800"/>
            </a:lvl1pPr>
          </a:lstStyle>
          <a:p>
            <a:fld id="{80AE0248-E6EB-4F41-83F8-EA40BD9A1703}" type="datetime6">
              <a:rPr lang="de-CH" smtClean="0"/>
              <a:t>Dezember 23</a:t>
            </a:fld>
            <a:endParaRPr lang="de-DE"/>
          </a:p>
        </p:txBody>
      </p:sp>
      <p:pic>
        <p:nvPicPr>
          <p:cNvPr id="13" name="Rectangle 11" descr="{&quot;templafy&quot;:{&quot;id&quot;:&quot;132fdc2d-0d58-46db-a0cb-916ce7270cac&quot;}}">
            <a:extLst>
              <a:ext uri="{FF2B5EF4-FFF2-40B4-BE49-F238E27FC236}">
                <a16:creationId xmlns:a16="http://schemas.microsoft.com/office/drawing/2014/main" id="{BBAB33F5-93EF-4448-89CD-5EFFC7AC047E}"/>
              </a:ext>
            </a:extLst>
          </p:cNvPr>
          <p:cNvPicPr>
            <a:picLocks noChangeAspect="1"/>
          </p:cNvPicPr>
          <p:nvPr userDrawn="1"/>
        </p:nvPicPr>
        <p:blipFill>
          <a:blip r:embed="rId4"/>
          <a:stretch>
            <a:fillRect/>
          </a:stretch>
        </p:blipFill>
        <p:spPr>
          <a:xfrm>
            <a:off x="356400" y="4704059"/>
            <a:ext cx="1026000" cy="212400"/>
          </a:xfrm>
          <a:prstGeom prst="rect">
            <a:avLst/>
          </a:prstGeom>
        </p:spPr>
      </p:pic>
    </p:spTree>
    <p:extLst>
      <p:ext uri="{BB962C8B-B14F-4D97-AF65-F5344CB8AC3E}">
        <p14:creationId xmlns:p14="http://schemas.microsoft.com/office/powerpoint/2010/main" val="234139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Kapiteltrenner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88CA-EB6E-49E8-8E20-86448C5223EB}"/>
              </a:ext>
            </a:extLst>
          </p:cNvPr>
          <p:cNvSpPr>
            <a:spLocks noGrp="1"/>
          </p:cNvSpPr>
          <p:nvPr>
            <p:ph type="title" hasCustomPrompt="1"/>
          </p:nvPr>
        </p:nvSpPr>
        <p:spPr>
          <a:xfrm>
            <a:off x="1548000" y="376238"/>
            <a:ext cx="7237225" cy="2496171"/>
          </a:xfrm>
        </p:spPr>
        <p:txBody>
          <a:bodyPr anchor="b">
            <a:normAutofit/>
          </a:bodyPr>
          <a:lstStyle>
            <a:lvl1pPr marL="0" indent="0" algn="l">
              <a:lnSpc>
                <a:spcPts val="5200"/>
              </a:lnSpc>
              <a:buFont typeface="+mj-lt"/>
              <a:buNone/>
              <a:defRPr sz="5000">
                <a:solidFill>
                  <a:schemeClr val="bg2"/>
                </a:solidFill>
                <a:latin typeface="Gill Sans Nova Light" panose="020B0302020104020203" pitchFamily="34" charset="0"/>
              </a:defRPr>
            </a:lvl1pPr>
          </a:lstStyle>
          <a:p>
            <a:r>
              <a:rPr lang="en-US" noProof="0"/>
              <a:t>Section Title placeholder</a:t>
            </a:r>
          </a:p>
        </p:txBody>
      </p:sp>
      <p:sp>
        <p:nvSpPr>
          <p:cNvPr id="3" name="Text Placeholder 2">
            <a:extLst>
              <a:ext uri="{FF2B5EF4-FFF2-40B4-BE49-F238E27FC236}">
                <a16:creationId xmlns:a16="http://schemas.microsoft.com/office/drawing/2014/main" id="{93182261-379D-435B-BB30-A2A9B6CF3E6F}"/>
              </a:ext>
            </a:extLst>
          </p:cNvPr>
          <p:cNvSpPr>
            <a:spLocks noGrp="1"/>
          </p:cNvSpPr>
          <p:nvPr>
            <p:ph type="body" idx="1" hasCustomPrompt="1"/>
          </p:nvPr>
        </p:nvSpPr>
        <p:spPr>
          <a:xfrm>
            <a:off x="1548000" y="3001618"/>
            <a:ext cx="6025617" cy="1478308"/>
          </a:xfrm>
        </p:spPr>
        <p:txBody>
          <a:bodyPr>
            <a:normAutofit/>
          </a:bodyPr>
          <a:lstStyle>
            <a:lvl1pPr marL="0" indent="0">
              <a:buNone/>
              <a:defRPr sz="24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Sub-section Title placeholder</a:t>
            </a:r>
          </a:p>
        </p:txBody>
      </p:sp>
      <p:sp>
        <p:nvSpPr>
          <p:cNvPr id="4" name="Freeform: Shape 3">
            <a:extLst>
              <a:ext uri="{FF2B5EF4-FFF2-40B4-BE49-F238E27FC236}">
                <a16:creationId xmlns:a16="http://schemas.microsoft.com/office/drawing/2014/main" id="{AA3A5247-554A-42FF-BCCF-A11D65465AA4}"/>
              </a:ext>
            </a:extLst>
          </p:cNvPr>
          <p:cNvSpPr>
            <a:spLocks noChangeAspect="1"/>
          </p:cNvSpPr>
          <p:nvPr/>
        </p:nvSpPr>
        <p:spPr>
          <a:xfrm>
            <a:off x="4572001" y="3166310"/>
            <a:ext cx="4572000" cy="5009983"/>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724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Kapiteltrenner 2">
    <p:bg>
      <p:bgPr>
        <a:solidFill>
          <a:schemeClr val="bg2"/>
        </a:solidFill>
        <a:effectLst/>
      </p:bgPr>
    </p:b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DC68F798-C07C-4BF8-8573-0552735B83EA}"/>
              </a:ext>
            </a:extLst>
          </p:cNvPr>
          <p:cNvSpPr>
            <a:spLocks noGrp="1"/>
          </p:cNvSpPr>
          <p:nvPr>
            <p:ph type="pic" sz="quarter" idx="11" hasCustomPrompt="1"/>
          </p:nvPr>
        </p:nvSpPr>
        <p:spPr>
          <a:xfrm>
            <a:off x="0" y="0"/>
            <a:ext cx="9144000" cy="5143500"/>
          </a:xfrm>
          <a:pattFill prst="wdUpDiag">
            <a:fgClr>
              <a:schemeClr val="accent1"/>
            </a:fgClr>
            <a:bgClr>
              <a:schemeClr val="bg1"/>
            </a:bgClr>
          </a:pattFill>
        </p:spPr>
        <p:txBody>
          <a:bodyPr lIns="180000" tIns="180000"/>
          <a:lstStyle>
            <a:lvl1pPr>
              <a:defRPr>
                <a:solidFill>
                  <a:schemeClr val="tx1"/>
                </a:solidFill>
              </a:defRPr>
            </a:lvl1pPr>
          </a:lstStyle>
          <a:p>
            <a:r>
              <a:rPr lang="en-US" noProof="0"/>
              <a:t>(click to add a picture)</a:t>
            </a:r>
          </a:p>
        </p:txBody>
      </p:sp>
      <p:sp>
        <p:nvSpPr>
          <p:cNvPr id="5" name="Title 1">
            <a:extLst>
              <a:ext uri="{FF2B5EF4-FFF2-40B4-BE49-F238E27FC236}">
                <a16:creationId xmlns:a16="http://schemas.microsoft.com/office/drawing/2014/main" id="{1086A8A6-B06D-46A2-BCC7-BE87EF4B4819}"/>
              </a:ext>
            </a:extLst>
          </p:cNvPr>
          <p:cNvSpPr>
            <a:spLocks noGrp="1"/>
          </p:cNvSpPr>
          <p:nvPr>
            <p:ph type="title" hasCustomPrompt="1"/>
          </p:nvPr>
        </p:nvSpPr>
        <p:spPr>
          <a:xfrm>
            <a:off x="1548000" y="376238"/>
            <a:ext cx="7237225" cy="2496171"/>
          </a:xfrm>
        </p:spPr>
        <p:txBody>
          <a:bodyPr anchor="b">
            <a:normAutofit/>
          </a:bodyPr>
          <a:lstStyle>
            <a:lvl1pPr marL="0" indent="0" algn="l">
              <a:lnSpc>
                <a:spcPts val="5200"/>
              </a:lnSpc>
              <a:buFont typeface="+mj-lt"/>
              <a:buNone/>
              <a:defRPr sz="5000">
                <a:solidFill>
                  <a:schemeClr val="tx1"/>
                </a:solidFill>
                <a:latin typeface="Gill Sans Nova Light" panose="020B0302020104020203" pitchFamily="34" charset="0"/>
              </a:defRPr>
            </a:lvl1pPr>
          </a:lstStyle>
          <a:p>
            <a:r>
              <a:rPr lang="en-US" noProof="0"/>
              <a:t>Section Title placeholder</a:t>
            </a:r>
          </a:p>
        </p:txBody>
      </p:sp>
      <p:sp>
        <p:nvSpPr>
          <p:cNvPr id="6" name="Text Placeholder 2">
            <a:extLst>
              <a:ext uri="{FF2B5EF4-FFF2-40B4-BE49-F238E27FC236}">
                <a16:creationId xmlns:a16="http://schemas.microsoft.com/office/drawing/2014/main" id="{3046345E-A7CE-41CD-A50F-C13F46D29924}"/>
              </a:ext>
            </a:extLst>
          </p:cNvPr>
          <p:cNvSpPr>
            <a:spLocks noGrp="1"/>
          </p:cNvSpPr>
          <p:nvPr>
            <p:ph type="body" idx="1" hasCustomPrompt="1"/>
          </p:nvPr>
        </p:nvSpPr>
        <p:spPr>
          <a:xfrm>
            <a:off x="1548000" y="3001618"/>
            <a:ext cx="6025617" cy="1478308"/>
          </a:xfrm>
        </p:spPr>
        <p:txBody>
          <a:bodyPr>
            <a:normAutofit/>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Sub-section Title placeholder</a:t>
            </a:r>
          </a:p>
        </p:txBody>
      </p:sp>
    </p:spTree>
    <p:extLst>
      <p:ext uri="{BB962C8B-B14F-4D97-AF65-F5344CB8AC3E}">
        <p14:creationId xmlns:p14="http://schemas.microsoft.com/office/powerpoint/2010/main" val="225113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9C50000-C579-4005-A43D-A04B9A6FF269}" type="datetime6">
              <a:rPr lang="de-CH" smtClean="0"/>
              <a:t>Dezember 23</a:t>
            </a:fld>
            <a:endParaRPr lang="de-DE"/>
          </a:p>
        </p:txBody>
      </p:sp>
    </p:spTree>
    <p:extLst>
      <p:ext uri="{BB962C8B-B14F-4D97-AF65-F5344CB8AC3E}">
        <p14:creationId xmlns:p14="http://schemas.microsoft.com/office/powerpoint/2010/main" val="314655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DBB678CE-E211-4CA3-8861-2AEC1491C0B9}" type="datetime6">
              <a:rPr lang="de-CH" smtClean="0"/>
              <a:t>Dezember 23</a:t>
            </a:fld>
            <a:endParaRPr lang="de-DE"/>
          </a:p>
        </p:txBody>
      </p:sp>
      <p:sp>
        <p:nvSpPr>
          <p:cNvPr id="9" name="Textplatzhalter 3">
            <a:extLst>
              <a:ext uri="{FF2B5EF4-FFF2-40B4-BE49-F238E27FC236}">
                <a16:creationId xmlns:a16="http://schemas.microsoft.com/office/drawing/2014/main" id="{9FB05968-50B4-4E34-B7B1-EF5B02AE6127}"/>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4154111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a:xfrm>
            <a:off x="358775" y="1276350"/>
            <a:ext cx="8426450" cy="2556921"/>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41563F2C-1658-43C1-96E2-1D65BF886A84}" type="datetime6">
              <a:rPr lang="de-CH" smtClean="0"/>
              <a:t>Dezember 23</a:t>
            </a:fld>
            <a:endParaRPr lang="de-DE"/>
          </a:p>
        </p:txBody>
      </p:sp>
      <p:sp>
        <p:nvSpPr>
          <p:cNvPr id="9" name="Textplatzhalter 3">
            <a:extLst>
              <a:ext uri="{FF2B5EF4-FFF2-40B4-BE49-F238E27FC236}">
                <a16:creationId xmlns:a16="http://schemas.microsoft.com/office/drawing/2014/main" id="{9FB05968-50B4-4E34-B7B1-EF5B02AE6127}"/>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1" name="Textplatzhalter 6">
            <a:extLst>
              <a:ext uri="{FF2B5EF4-FFF2-40B4-BE49-F238E27FC236}">
                <a16:creationId xmlns:a16="http://schemas.microsoft.com/office/drawing/2014/main" id="{53049159-3887-46EA-B4CA-459B82DE6041}"/>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2" name="Inhaltsplatzhalter 16">
            <a:extLst>
              <a:ext uri="{FF2B5EF4-FFF2-40B4-BE49-F238E27FC236}">
                <a16:creationId xmlns:a16="http://schemas.microsoft.com/office/drawing/2014/main" id="{2573B565-8F94-4F75-8571-779016BEE601}"/>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22355692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01321-794C-47B8-ABDC-7DAF88C9DC68}"/>
              </a:ext>
            </a:extLst>
          </p:cNvPr>
          <p:cNvSpPr>
            <a:spLocks noGrp="1"/>
          </p:cNvSpPr>
          <p:nvPr>
            <p:ph type="title"/>
          </p:nvPr>
        </p:nvSpPr>
        <p:spPr>
          <a:xfrm>
            <a:off x="358775" y="376238"/>
            <a:ext cx="8426450" cy="609662"/>
          </a:xfrm>
          <a:prstGeom prst="rect">
            <a:avLst/>
          </a:prstGeom>
        </p:spPr>
        <p:txBody>
          <a:bodyPr vert="horz" lIns="0" tIns="0" rIns="0" bIns="0" rtlCol="0" anchor="t">
            <a:noAutofit/>
          </a:bodyPr>
          <a:lstStyle/>
          <a:p>
            <a:r>
              <a:rPr lang="en-US" noProof="0"/>
              <a:t>Placeholder for a Title</a:t>
            </a:r>
          </a:p>
        </p:txBody>
      </p:sp>
      <p:sp>
        <p:nvSpPr>
          <p:cNvPr id="3" name="Text Placeholder 2">
            <a:extLst>
              <a:ext uri="{FF2B5EF4-FFF2-40B4-BE49-F238E27FC236}">
                <a16:creationId xmlns:a16="http://schemas.microsoft.com/office/drawing/2014/main" id="{076F94A2-50F8-430F-B46C-2D50472D7A69}"/>
              </a:ext>
            </a:extLst>
          </p:cNvPr>
          <p:cNvSpPr>
            <a:spLocks noGrp="1"/>
          </p:cNvSpPr>
          <p:nvPr>
            <p:ph type="body" idx="1"/>
          </p:nvPr>
        </p:nvSpPr>
        <p:spPr>
          <a:xfrm>
            <a:off x="358775" y="1276350"/>
            <a:ext cx="8426450" cy="3203575"/>
          </a:xfrm>
          <a:prstGeom prst="rect">
            <a:avLst/>
          </a:prstGeom>
        </p:spPr>
        <p:txBody>
          <a:bodyPr vert="horz" lIns="0" tIns="0" rIns="0" bIns="0" rtlCol="0">
            <a:normAutofit/>
          </a:bodyPr>
          <a:lstStyle/>
          <a:p>
            <a:pPr marL="180000" lvl="1" indent="-180000" algn="l" defTabSz="685800" rtl="0" eaLnBrk="1" latinLnBrk="0" hangingPunct="1">
              <a:lnSpc>
                <a:spcPct val="100000"/>
              </a:lnSpc>
              <a:spcBef>
                <a:spcPts val="0"/>
              </a:spcBef>
              <a:spcAft>
                <a:spcPts val="400"/>
              </a:spcAft>
              <a:buFont typeface="Arial" panose="020B0604020202020204" pitchFamily="34" charset="0"/>
              <a:buChar char="‒"/>
            </a:pPr>
            <a:r>
              <a:rPr lang="de-DE"/>
              <a:t>Mastertextformat bearbeiten</a:t>
            </a:r>
          </a:p>
          <a:p>
            <a:pPr marL="358775" lvl="2" indent="-179388" algn="l" defTabSz="685800" rtl="0" eaLnBrk="1" latinLnBrk="0" hangingPunct="1">
              <a:lnSpc>
                <a:spcPct val="100000"/>
              </a:lnSpc>
              <a:spcBef>
                <a:spcPts val="0"/>
              </a:spcBef>
              <a:spcAft>
                <a:spcPts val="400"/>
              </a:spcAft>
              <a:buFont typeface="Arial" panose="020B0604020202020204" pitchFamily="34" charset="0"/>
              <a:buChar char="•"/>
            </a:pPr>
            <a:r>
              <a:rPr lang="de-DE"/>
              <a:t>Zweite Ebene</a:t>
            </a:r>
          </a:p>
          <a:p>
            <a:pPr marL="539750" lvl="3" indent="-179388" algn="l" defTabSz="685800" rtl="0" eaLnBrk="1" latinLnBrk="0" hangingPunct="1">
              <a:lnSpc>
                <a:spcPct val="100000"/>
              </a:lnSpc>
              <a:spcBef>
                <a:spcPts val="0"/>
              </a:spcBef>
              <a:spcAft>
                <a:spcPts val="400"/>
              </a:spcAft>
              <a:buSzPct val="110000"/>
              <a:buFont typeface="Arial" panose="020B0604020202020204" pitchFamily="34" charset="0"/>
              <a:buChar char="◦"/>
            </a:pPr>
            <a:r>
              <a:rPr lang="de-DE"/>
              <a:t>Dritte Ebene</a:t>
            </a:r>
          </a:p>
          <a:p>
            <a:pPr marL="717550" lvl="4" indent="-179388" algn="l" defTabSz="685800" rtl="0" eaLnBrk="1" latinLnBrk="0" hangingPunct="1">
              <a:lnSpc>
                <a:spcPct val="100000"/>
              </a:lnSpc>
              <a:spcBef>
                <a:spcPts val="0"/>
              </a:spcBef>
              <a:spcAft>
                <a:spcPts val="400"/>
              </a:spcAft>
              <a:buSzPct val="110000"/>
              <a:buFont typeface="Arial" panose="020B0604020202020204" pitchFamily="34" charset="0"/>
              <a:buChar char="◦"/>
            </a:pPr>
            <a:r>
              <a:rPr lang="de-DE"/>
              <a:t>Vierte Ebene</a:t>
            </a:r>
          </a:p>
          <a:p>
            <a:pPr lvl="4"/>
            <a:r>
              <a:rPr lang="de-DE"/>
              <a:t>Fünfte Ebene</a:t>
            </a:r>
            <a:endParaRPr lang="en-GB"/>
          </a:p>
          <a:p>
            <a:pPr lvl="4"/>
            <a:endParaRPr lang="en-US" noProof="0"/>
          </a:p>
        </p:txBody>
      </p:sp>
      <p:sp>
        <p:nvSpPr>
          <p:cNvPr id="7" name="Freeform: Shape 6">
            <a:extLst>
              <a:ext uri="{FF2B5EF4-FFF2-40B4-BE49-F238E27FC236}">
                <a16:creationId xmlns:a16="http://schemas.microsoft.com/office/drawing/2014/main" id="{59E8F5F7-0767-41DB-A7E9-38E2EEF730E1}"/>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7A26C2A0-BCAA-4FD2-BD67-F5225215B65D}"/>
              </a:ext>
            </a:extLst>
          </p:cNvPr>
          <p:cNvSpPr>
            <a:spLocks noGrp="1"/>
          </p:cNvSpPr>
          <p:nvPr>
            <p:ph type="sldNum" sz="quarter" idx="4"/>
          </p:nvPr>
        </p:nvSpPr>
        <p:spPr>
          <a:xfrm>
            <a:off x="8571600" y="4767263"/>
            <a:ext cx="216000" cy="273844"/>
          </a:xfrm>
          <a:prstGeom prst="rect">
            <a:avLst/>
          </a:prstGeom>
        </p:spPr>
        <p:txBody>
          <a:bodyPr vert="horz" lIns="0" tIns="0" rIns="0" bIns="0" rtlCol="0" anchor="t"/>
          <a:lstStyle>
            <a:lvl1pPr algn="ctr">
              <a:defRPr sz="800" spc="-30" baseline="0">
                <a:solidFill>
                  <a:schemeClr val="bg2"/>
                </a:solidFill>
              </a:defRPr>
            </a:lvl1pPr>
          </a:lstStyle>
          <a:p>
            <a:fld id="{7559FC98-AF75-4A00-A03C-DF9FEBF6BCB9}" type="slidenum">
              <a:rPr lang="en-GB" smtClean="0"/>
              <a:pPr/>
              <a:t>‹#›</a:t>
            </a:fld>
            <a:endParaRPr lang="en-GB"/>
          </a:p>
        </p:txBody>
      </p:sp>
      <p:pic>
        <p:nvPicPr>
          <p:cNvPr id="8" name="Rectangle 11" descr="{&quot;templafy&quot;:{&quot;id&quot;:&quot;132fdc2d-0d58-46db-a0cb-916ce7270cac&quot;}}">
            <a:extLst>
              <a:ext uri="{FF2B5EF4-FFF2-40B4-BE49-F238E27FC236}">
                <a16:creationId xmlns:a16="http://schemas.microsoft.com/office/drawing/2014/main" id="{32CD6D27-B293-4C37-A785-BDB639DCC809}"/>
              </a:ext>
            </a:extLst>
          </p:cNvPr>
          <p:cNvPicPr>
            <a:picLocks noChangeAspect="1"/>
          </p:cNvPicPr>
          <p:nvPr userDrawn="1"/>
        </p:nvPicPr>
        <p:blipFill>
          <a:blip r:embed="rId33"/>
          <a:stretch>
            <a:fillRect/>
          </a:stretch>
        </p:blipFill>
        <p:spPr>
          <a:xfrm>
            <a:off x="356400" y="4704059"/>
            <a:ext cx="1026000" cy="212400"/>
          </a:xfrm>
          <a:prstGeom prst="rect">
            <a:avLst/>
          </a:prstGeom>
        </p:spPr>
      </p:pic>
      <p:sp>
        <p:nvSpPr>
          <p:cNvPr id="10" name="Date Placeholder 3">
            <a:extLst>
              <a:ext uri="{FF2B5EF4-FFF2-40B4-BE49-F238E27FC236}">
                <a16:creationId xmlns:a16="http://schemas.microsoft.com/office/drawing/2014/main" id="{482702DE-7FC5-499E-AE60-0DC8AAD4A3D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17B965E4-F549-408C-B5F3-86BC710D4972}" type="datetime6">
              <a:rPr lang="de-CH" smtClean="0"/>
              <a:t>Dezember 23</a:t>
            </a:fld>
            <a:endParaRPr lang="de-DE"/>
          </a:p>
        </p:txBody>
      </p:sp>
    </p:spTree>
    <p:extLst>
      <p:ext uri="{BB962C8B-B14F-4D97-AF65-F5344CB8AC3E}">
        <p14:creationId xmlns:p14="http://schemas.microsoft.com/office/powerpoint/2010/main" val="4246037650"/>
      </p:ext>
    </p:extLst>
  </p:cSld>
  <p:clrMap bg1="lt1" tx1="dk1" bg2="lt2" tx2="dk2" accent1="accent1" accent2="accent2" accent3="accent3" accent4="accent4" accent5="accent5" accent6="accent6" hlink="hlink" folHlink="folHlink"/>
  <p:sldLayoutIdLst>
    <p:sldLayoutId id="2147483691" r:id="rId1"/>
    <p:sldLayoutId id="2147483688" r:id="rId2"/>
    <p:sldLayoutId id="2147483689" r:id="rId3"/>
    <p:sldLayoutId id="2147483677" r:id="rId4"/>
    <p:sldLayoutId id="2147483663" r:id="rId5"/>
    <p:sldLayoutId id="2147483686" r:id="rId6"/>
    <p:sldLayoutId id="2147483693" r:id="rId7"/>
    <p:sldLayoutId id="2147483662" r:id="rId8"/>
    <p:sldLayoutId id="2147483697" r:id="rId9"/>
    <p:sldLayoutId id="2147483664" r:id="rId10"/>
    <p:sldLayoutId id="2147483694" r:id="rId11"/>
    <p:sldLayoutId id="2147483698" r:id="rId12"/>
    <p:sldLayoutId id="2147483701" r:id="rId13"/>
    <p:sldLayoutId id="2147483702" r:id="rId14"/>
    <p:sldLayoutId id="2147483672" r:id="rId15"/>
    <p:sldLayoutId id="2147483695" r:id="rId16"/>
    <p:sldLayoutId id="2147483699" r:id="rId17"/>
    <p:sldLayoutId id="2147483673" r:id="rId18"/>
    <p:sldLayoutId id="2147483666" r:id="rId19"/>
    <p:sldLayoutId id="2147483696" r:id="rId20"/>
    <p:sldLayoutId id="2147483700" r:id="rId21"/>
    <p:sldLayoutId id="2147483680" r:id="rId22"/>
    <p:sldLayoutId id="2147483678" r:id="rId23"/>
    <p:sldLayoutId id="2147483679" r:id="rId24"/>
    <p:sldLayoutId id="2147483675" r:id="rId25"/>
    <p:sldLayoutId id="2147483683" r:id="rId26"/>
    <p:sldLayoutId id="2147483667" r:id="rId27"/>
    <p:sldLayoutId id="2147483681" r:id="rId28"/>
    <p:sldLayoutId id="2147483703" r:id="rId29"/>
    <p:sldLayoutId id="2147483705" r:id="rId30"/>
    <p:sldLayoutId id="2147483706" r:id="rId31"/>
  </p:sldLayoutIdLst>
  <p:hf hdr="0" ftr="0" dt="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3">
          <p15:clr>
            <a:srgbClr val="F26B43"/>
          </p15:clr>
        </p15:guide>
        <p15:guide id="3" pos="226">
          <p15:clr>
            <a:srgbClr val="F26B43"/>
          </p15:clr>
        </p15:guide>
        <p15:guide id="4" pos="5534">
          <p15:clr>
            <a:srgbClr val="F26B43"/>
          </p15:clr>
        </p15:guide>
        <p15:guide id="5" orient="horz" pos="237">
          <p15:clr>
            <a:srgbClr val="F26B43"/>
          </p15:clr>
        </p15:guide>
        <p15:guide id="6" orient="horz" pos="804">
          <p15:clr>
            <a:srgbClr val="F26B43"/>
          </p15:clr>
        </p15:guide>
        <p15:guide id="7" orient="horz" pos="2822">
          <p15:clr>
            <a:srgbClr val="F26B43"/>
          </p15:clr>
        </p15:guide>
        <p15:guide id="8" pos="2823">
          <p15:clr>
            <a:srgbClr val="F26B43"/>
          </p15:clr>
        </p15:guide>
        <p15:guide id="9" pos="2937">
          <p15:clr>
            <a:srgbClr val="F26B43"/>
          </p15:clr>
        </p15:guide>
        <p15:guide id="10" orient="horz" pos="463">
          <p15:clr>
            <a:srgbClr val="F26B43"/>
          </p15:clr>
        </p15:guide>
        <p15:guide id="11" orient="horz" pos="309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pandas.pydata.org/docs/reference/api/pandas.DataFrame.groupby.html"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pandas.pydata.org/docs/reference/api/pandas.melt.html" TargetMode="External"/><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pandas.pydata.org/docs/reference/api/pandas.DataFrame.pivot.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matplotlib.org/"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svg"/><Relationship Id="rId2" Type="http://schemas.openxmlformats.org/officeDocument/2006/relationships/hyperlink" Target="https://matplotlib.org/stable/api/matplotlib_configuration_api.html" TargetMode="External"/><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seaborn.pydata.org/api.html" TargetMode="External"/><Relationship Id="rId1" Type="http://schemas.openxmlformats.org/officeDocument/2006/relationships/slideLayout" Target="../slideLayouts/slideLayout12.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hyperlink" Target="mailto:lirst.last@%3Cstudent.%3Eunisg.ch" TargetMode="External"/><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pandas.pydata.org/docs/reference/api/pandas.DataFrame.merge.html"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D3143055-81F2-4195-A863-909ED77C77CF}"/>
              </a:ext>
            </a:extLst>
          </p:cNvPr>
          <p:cNvSpPr>
            <a:spLocks noGrp="1"/>
          </p:cNvSpPr>
          <p:nvPr>
            <p:ph type="title"/>
          </p:nvPr>
        </p:nvSpPr>
        <p:spPr>
          <a:xfrm>
            <a:off x="827015" y="1636541"/>
            <a:ext cx="8132898" cy="1531505"/>
          </a:xfrm>
        </p:spPr>
        <p:txBody>
          <a:bodyPr/>
          <a:lstStyle/>
          <a:p>
            <a:r>
              <a:rPr lang="de-DE" sz="4000" dirty="0" err="1"/>
              <a:t>Fundamentals</a:t>
            </a:r>
            <a:r>
              <a:rPr lang="de-DE" sz="4000" dirty="0"/>
              <a:t> and Methods </a:t>
            </a:r>
            <a:r>
              <a:rPr lang="de-DE" sz="4000" dirty="0" err="1"/>
              <a:t>of</a:t>
            </a:r>
            <a:r>
              <a:rPr lang="de-DE" sz="4000" dirty="0"/>
              <a:t> Computer Science</a:t>
            </a:r>
            <a:endParaRPr lang="de-DE" dirty="0"/>
          </a:p>
        </p:txBody>
      </p:sp>
      <p:sp>
        <p:nvSpPr>
          <p:cNvPr id="13" name="Textplatzhalter 12">
            <a:extLst>
              <a:ext uri="{FF2B5EF4-FFF2-40B4-BE49-F238E27FC236}">
                <a16:creationId xmlns:a16="http://schemas.microsoft.com/office/drawing/2014/main" id="{0C11E479-9B3A-42D2-A07C-80F9E924336D}"/>
              </a:ext>
            </a:extLst>
          </p:cNvPr>
          <p:cNvSpPr>
            <a:spLocks noGrp="1"/>
          </p:cNvSpPr>
          <p:nvPr>
            <p:ph type="body" sz="quarter" idx="10"/>
          </p:nvPr>
        </p:nvSpPr>
        <p:spPr/>
        <p:txBody>
          <a:bodyPr>
            <a:normAutofit/>
          </a:bodyPr>
          <a:lstStyle/>
          <a:p>
            <a:r>
              <a:rPr lang="de-DE" dirty="0" err="1"/>
              <a:t>Exercise</a:t>
            </a:r>
            <a:r>
              <a:rPr lang="de-DE" dirty="0"/>
              <a:t> </a:t>
            </a:r>
            <a:r>
              <a:rPr lang="de-DE" dirty="0" err="1"/>
              <a:t>week</a:t>
            </a:r>
            <a:r>
              <a:rPr lang="de-DE" dirty="0"/>
              <a:t> 10</a:t>
            </a:r>
          </a:p>
        </p:txBody>
      </p:sp>
    </p:spTree>
    <p:extLst>
      <p:ext uri="{BB962C8B-B14F-4D97-AF65-F5344CB8AC3E}">
        <p14:creationId xmlns:p14="http://schemas.microsoft.com/office/powerpoint/2010/main" val="3772496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 – </a:t>
            </a:r>
            <a:r>
              <a:rPr lang="fr-FR" dirty="0" err="1"/>
              <a:t>apply</a:t>
            </a:r>
            <a:r>
              <a:rPr lang="fr-FR" dirty="0"/>
              <a:t>()</a:t>
            </a:r>
            <a:endParaRPr lang="en-GB" dirty="0"/>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GB" sz="1600" dirty="0"/>
              <a:t>Task 1-3: Merging </a:t>
            </a:r>
            <a:r>
              <a:rPr lang="en-GB" sz="1600" dirty="0" err="1"/>
              <a:t>Dataframes</a:t>
            </a:r>
            <a:endParaRPr lang="en-GB" sz="1600" dirty="0"/>
          </a:p>
          <a:p>
            <a:pPr marL="285750" indent="-285750">
              <a:buFont typeface="Arial" panose="020B0604020202020204" pitchFamily="34" charset="0"/>
              <a:buChar char="•"/>
            </a:pPr>
            <a:r>
              <a:rPr lang="en-GB" sz="1600" b="1" dirty="0"/>
              <a:t>Task 4: Count some </a:t>
            </a:r>
            <a:r>
              <a:rPr lang="en-GB" sz="1600" b="1" dirty="0" err="1"/>
              <a:t>json</a:t>
            </a:r>
            <a:r>
              <a:rPr lang="en-GB" sz="1600" b="1" dirty="0"/>
              <a:t>-encoded items with apply()</a:t>
            </a:r>
          </a:p>
          <a:p>
            <a:pPr marL="285750" indent="-285750">
              <a:buFont typeface="Arial" panose="020B0604020202020204" pitchFamily="34" charset="0"/>
              <a:buChar char="•"/>
            </a:pPr>
            <a:r>
              <a:rPr lang="en-GB" sz="1600" dirty="0"/>
              <a:t>Task 5.1: Dividing a </a:t>
            </a:r>
            <a:r>
              <a:rPr lang="en-GB" sz="1600" dirty="0" err="1"/>
              <a:t>DataFrame</a:t>
            </a:r>
            <a:r>
              <a:rPr lang="en-GB" sz="1600" dirty="0"/>
              <a:t> into groups: </a:t>
            </a:r>
            <a:r>
              <a:rPr lang="en-GB" sz="1600" dirty="0" err="1"/>
              <a:t>groupby</a:t>
            </a:r>
            <a:r>
              <a:rPr lang="en-GB" sz="1600" dirty="0"/>
              <a:t>()</a:t>
            </a:r>
          </a:p>
          <a:p>
            <a:pPr marL="285750" indent="-285750">
              <a:buFont typeface="Arial" panose="020B0604020202020204" pitchFamily="34" charset="0"/>
              <a:buChar char="•"/>
            </a:pPr>
            <a:r>
              <a:rPr lang="en-GB" sz="1600" dirty="0"/>
              <a:t>Task 5.2: Aggregation</a:t>
            </a:r>
          </a:p>
          <a:p>
            <a:pPr marL="285750" indent="-285750">
              <a:buFont typeface="Arial" panose="020B0604020202020204" pitchFamily="34" charset="0"/>
              <a:buChar char="•"/>
            </a:pPr>
            <a:r>
              <a:rPr lang="en-GB" sz="1600" dirty="0"/>
              <a:t>Task 6: Flipping a </a:t>
            </a:r>
            <a:r>
              <a:rPr lang="en-GB" sz="1600" dirty="0" err="1"/>
              <a:t>DataFrame</a:t>
            </a:r>
            <a:endParaRPr lang="en-GB" sz="1600" dirty="0"/>
          </a:p>
        </p:txBody>
      </p:sp>
      <p:sp>
        <p:nvSpPr>
          <p:cNvPr id="17" name="Textplatzhalter 1">
            <a:extLst>
              <a:ext uri="{FF2B5EF4-FFF2-40B4-BE49-F238E27FC236}">
                <a16:creationId xmlns:a16="http://schemas.microsoft.com/office/drawing/2014/main" id="{C9F6D9AB-171C-40DD-AFBF-3DDB2DBE1D70}"/>
              </a:ext>
            </a:extLst>
          </p:cNvPr>
          <p:cNvSpPr txBox="1">
            <a:spLocks/>
          </p:cNvSpPr>
          <p:nvPr/>
        </p:nvSpPr>
        <p:spPr>
          <a:xfrm>
            <a:off x="5071741" y="2802075"/>
            <a:ext cx="2356961" cy="251201"/>
          </a:xfrm>
          <a:prstGeom prst="rect">
            <a:avLst/>
          </a:prstGeom>
        </p:spPr>
        <p:txBody>
          <a:bodyPr vert="horz" lIns="0" tIns="0" rIns="0" bIns="0" rtlCol="0">
            <a:normAutofit/>
          </a:bodyPr>
          <a:lst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a:lstStyle>
          <a:p>
            <a:pPr marL="0" indent="0" algn="ctr"/>
            <a:r>
              <a:rPr lang="en-GB" sz="1100" dirty="0"/>
              <a:t>From last week’s exercise!</a:t>
            </a:r>
          </a:p>
        </p:txBody>
      </p:sp>
      <p:sp>
        <p:nvSpPr>
          <p:cNvPr id="3" name="Slide Number Placeholder 2">
            <a:extLst>
              <a:ext uri="{FF2B5EF4-FFF2-40B4-BE49-F238E27FC236}">
                <a16:creationId xmlns:a16="http://schemas.microsoft.com/office/drawing/2014/main" id="{8D79EC19-9146-636B-D072-7B5B9766B801}"/>
              </a:ext>
            </a:extLst>
          </p:cNvPr>
          <p:cNvSpPr>
            <a:spLocks noGrp="1"/>
          </p:cNvSpPr>
          <p:nvPr>
            <p:ph type="sldNum" sz="quarter" idx="16"/>
          </p:nvPr>
        </p:nvSpPr>
        <p:spPr/>
        <p:txBody>
          <a:bodyPr/>
          <a:lstStyle/>
          <a:p>
            <a:fld id="{7559FC98-AF75-4A00-A03C-DF9FEBF6BCB9}" type="slidenum">
              <a:rPr lang="en-GB" smtClean="0"/>
              <a:pPr/>
              <a:t>10</a:t>
            </a:fld>
            <a:endParaRPr lang="en-GB" dirty="0"/>
          </a:p>
        </p:txBody>
      </p:sp>
      <p:pic>
        <p:nvPicPr>
          <p:cNvPr id="6" name="Picture 5">
            <a:extLst>
              <a:ext uri="{FF2B5EF4-FFF2-40B4-BE49-F238E27FC236}">
                <a16:creationId xmlns:a16="http://schemas.microsoft.com/office/drawing/2014/main" id="{7BA313A8-B7AA-5C69-B6C4-050BB45802E8}"/>
              </a:ext>
            </a:extLst>
          </p:cNvPr>
          <p:cNvPicPr>
            <a:picLocks noChangeAspect="1"/>
          </p:cNvPicPr>
          <p:nvPr/>
        </p:nvPicPr>
        <p:blipFill>
          <a:blip r:embed="rId2"/>
          <a:stretch>
            <a:fillRect/>
          </a:stretch>
        </p:blipFill>
        <p:spPr>
          <a:xfrm>
            <a:off x="3729972" y="2992569"/>
            <a:ext cx="5055252" cy="1298661"/>
          </a:xfrm>
          <a:prstGeom prst="rect">
            <a:avLst/>
          </a:prstGeom>
          <a:ln>
            <a:solidFill>
              <a:schemeClr val="tx1"/>
            </a:solidFill>
          </a:ln>
        </p:spPr>
      </p:pic>
    </p:spTree>
    <p:extLst>
      <p:ext uri="{BB962C8B-B14F-4D97-AF65-F5344CB8AC3E}">
        <p14:creationId xmlns:p14="http://schemas.microsoft.com/office/powerpoint/2010/main" val="1982723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7069-8A3A-88E0-7D50-91AC59BBA8FD}"/>
              </a:ext>
            </a:extLst>
          </p:cNvPr>
          <p:cNvSpPr>
            <a:spLocks noGrp="1"/>
          </p:cNvSpPr>
          <p:nvPr>
            <p:ph type="title"/>
          </p:nvPr>
        </p:nvSpPr>
        <p:spPr/>
        <p:txBody>
          <a:bodyPr/>
          <a:lstStyle/>
          <a:p>
            <a:r>
              <a:rPr lang="de-CH" dirty="0" err="1"/>
              <a:t>Important</a:t>
            </a:r>
            <a:r>
              <a:rPr lang="de-CH" dirty="0"/>
              <a:t> </a:t>
            </a:r>
            <a:r>
              <a:rPr lang="de-CH" dirty="0" err="1"/>
              <a:t>concepts</a:t>
            </a:r>
            <a:r>
              <a:rPr lang="de-CH" dirty="0"/>
              <a:t> – </a:t>
            </a:r>
            <a:r>
              <a:rPr lang="de-CH" dirty="0" err="1"/>
              <a:t>apply</a:t>
            </a:r>
            <a:r>
              <a:rPr lang="de-CH" dirty="0"/>
              <a:t>() – Question 5</a:t>
            </a:r>
            <a:endParaRPr lang="LID4096" dirty="0"/>
          </a:p>
        </p:txBody>
      </p:sp>
      <p:sp>
        <p:nvSpPr>
          <p:cNvPr id="3" name="Content Placeholder 2">
            <a:extLst>
              <a:ext uri="{FF2B5EF4-FFF2-40B4-BE49-F238E27FC236}">
                <a16:creationId xmlns:a16="http://schemas.microsoft.com/office/drawing/2014/main" id="{5F39A830-4E34-0307-6437-D909047C1527}"/>
              </a:ext>
            </a:extLst>
          </p:cNvPr>
          <p:cNvSpPr>
            <a:spLocks noGrp="1"/>
          </p:cNvSpPr>
          <p:nvPr>
            <p:ph idx="1"/>
          </p:nvPr>
        </p:nvSpPr>
        <p:spPr>
          <a:xfrm>
            <a:off x="3817297" y="5041107"/>
            <a:ext cx="3791450" cy="3203575"/>
          </a:xfrm>
        </p:spPr>
        <p:txBody>
          <a:bodyPr anchor="ctr"/>
          <a:lstStyle/>
          <a:p>
            <a:pPr marL="285750" indent="-285750">
              <a:buFont typeface="Arial" panose="020B0604020202020204" pitchFamily="34" charset="0"/>
              <a:buChar char="•"/>
            </a:pPr>
            <a:r>
              <a:rPr lang="de-CH" dirty="0" err="1"/>
              <a:t>Querying</a:t>
            </a:r>
            <a:r>
              <a:rPr lang="de-CH" dirty="0"/>
              <a:t> </a:t>
            </a:r>
            <a:r>
              <a:rPr lang="de-CH" dirty="0" err="1"/>
              <a:t>several</a:t>
            </a:r>
            <a:r>
              <a:rPr lang="de-CH" dirty="0"/>
              <a:t> </a:t>
            </a:r>
            <a:r>
              <a:rPr lang="de-CH" dirty="0" err="1"/>
              <a:t>columns</a:t>
            </a:r>
            <a:r>
              <a:rPr lang="de-CH" dirty="0"/>
              <a:t> and </a:t>
            </a:r>
            <a:r>
              <a:rPr lang="de-CH" dirty="0" err="1"/>
              <a:t>several</a:t>
            </a:r>
            <a:r>
              <a:rPr lang="de-CH" dirty="0"/>
              <a:t> </a:t>
            </a:r>
            <a:r>
              <a:rPr lang="de-CH" dirty="0" err="1"/>
              <a:t>rows</a:t>
            </a:r>
            <a:r>
              <a:rPr lang="de-CH" dirty="0"/>
              <a:t> </a:t>
            </a:r>
            <a:r>
              <a:rPr lang="de-CH" dirty="0" err="1"/>
              <a:t>from</a:t>
            </a:r>
            <a:r>
              <a:rPr lang="de-CH" dirty="0"/>
              <a:t> a </a:t>
            </a:r>
            <a:r>
              <a:rPr lang="de-CH" dirty="0" err="1"/>
              <a:t>dataframe</a:t>
            </a:r>
            <a:r>
              <a:rPr lang="de-CH" dirty="0"/>
              <a:t> will </a:t>
            </a:r>
            <a:r>
              <a:rPr lang="de-CH" dirty="0" err="1"/>
              <a:t>return</a:t>
            </a:r>
            <a:r>
              <a:rPr lang="de-CH" dirty="0"/>
              <a:t> a </a:t>
            </a:r>
            <a:r>
              <a:rPr lang="de-CH" i="1" dirty="0" err="1"/>
              <a:t>pd.DataFrame</a:t>
            </a:r>
            <a:r>
              <a:rPr lang="de-CH" dirty="0"/>
              <a:t>.</a:t>
            </a:r>
          </a:p>
          <a:p>
            <a:pPr marL="285750" indent="-285750">
              <a:buFont typeface="Arial" panose="020B0604020202020204" pitchFamily="34" charset="0"/>
              <a:buChar char="•"/>
            </a:pPr>
            <a:r>
              <a:rPr lang="de-CH" dirty="0" err="1"/>
              <a:t>Querying</a:t>
            </a:r>
            <a:r>
              <a:rPr lang="de-CH" dirty="0"/>
              <a:t> 1 </a:t>
            </a:r>
            <a:r>
              <a:rPr lang="de-CH" dirty="0" err="1"/>
              <a:t>column</a:t>
            </a:r>
            <a:r>
              <a:rPr lang="de-CH" dirty="0"/>
              <a:t> and </a:t>
            </a:r>
            <a:r>
              <a:rPr lang="de-CH" dirty="0" err="1"/>
              <a:t>several</a:t>
            </a:r>
            <a:r>
              <a:rPr lang="de-CH" dirty="0"/>
              <a:t> </a:t>
            </a:r>
            <a:r>
              <a:rPr lang="de-CH" dirty="0" err="1"/>
              <a:t>rows</a:t>
            </a:r>
            <a:r>
              <a:rPr lang="de-CH" dirty="0"/>
              <a:t> </a:t>
            </a:r>
            <a:r>
              <a:rPr lang="de-CH" dirty="0" err="1"/>
              <a:t>from</a:t>
            </a:r>
            <a:r>
              <a:rPr lang="de-CH" dirty="0"/>
              <a:t> a </a:t>
            </a:r>
            <a:r>
              <a:rPr lang="de-CH" dirty="0" err="1"/>
              <a:t>dataframe</a:t>
            </a:r>
            <a:r>
              <a:rPr lang="de-CH" dirty="0"/>
              <a:t> will </a:t>
            </a:r>
            <a:r>
              <a:rPr lang="de-CH" dirty="0" err="1"/>
              <a:t>return</a:t>
            </a:r>
            <a:r>
              <a:rPr lang="de-CH" dirty="0"/>
              <a:t> a </a:t>
            </a:r>
            <a:r>
              <a:rPr lang="de-CH" i="1" dirty="0" err="1"/>
              <a:t>pd.Series</a:t>
            </a:r>
            <a:r>
              <a:rPr lang="de-CH" dirty="0"/>
              <a:t>.</a:t>
            </a:r>
          </a:p>
          <a:p>
            <a:pPr marL="285750" indent="-285750">
              <a:buFont typeface="Arial" panose="020B0604020202020204" pitchFamily="34" charset="0"/>
              <a:buChar char="•"/>
            </a:pPr>
            <a:r>
              <a:rPr lang="de-CH" dirty="0" err="1"/>
              <a:t>Querying</a:t>
            </a:r>
            <a:r>
              <a:rPr lang="de-CH" dirty="0"/>
              <a:t> 1 </a:t>
            </a:r>
            <a:r>
              <a:rPr lang="de-CH" dirty="0" err="1"/>
              <a:t>column</a:t>
            </a:r>
            <a:r>
              <a:rPr lang="de-CH" dirty="0"/>
              <a:t> and 1 </a:t>
            </a:r>
            <a:r>
              <a:rPr lang="de-CH" dirty="0" err="1"/>
              <a:t>row</a:t>
            </a:r>
            <a:r>
              <a:rPr lang="de-CH" dirty="0"/>
              <a:t> </a:t>
            </a:r>
            <a:r>
              <a:rPr lang="de-CH" dirty="0" err="1"/>
              <a:t>from</a:t>
            </a:r>
            <a:r>
              <a:rPr lang="de-CH" dirty="0"/>
              <a:t> a </a:t>
            </a:r>
            <a:r>
              <a:rPr lang="de-CH" dirty="0" err="1"/>
              <a:t>dataframe</a:t>
            </a:r>
            <a:r>
              <a:rPr lang="de-CH" dirty="0"/>
              <a:t> will </a:t>
            </a:r>
            <a:r>
              <a:rPr lang="de-CH" dirty="0" err="1"/>
              <a:t>return</a:t>
            </a:r>
            <a:r>
              <a:rPr lang="de-CH" dirty="0"/>
              <a:t> </a:t>
            </a:r>
            <a:r>
              <a:rPr lang="de-CH" dirty="0" err="1"/>
              <a:t>the</a:t>
            </a:r>
            <a:r>
              <a:rPr lang="de-CH" dirty="0"/>
              <a:t> </a:t>
            </a:r>
            <a:r>
              <a:rPr lang="de-CH" dirty="0" err="1"/>
              <a:t>content</a:t>
            </a:r>
            <a:r>
              <a:rPr lang="de-CH" dirty="0"/>
              <a:t> </a:t>
            </a:r>
            <a:r>
              <a:rPr lang="de-CH" dirty="0" err="1"/>
              <a:t>of</a:t>
            </a:r>
            <a:r>
              <a:rPr lang="de-CH" dirty="0"/>
              <a:t> 1 </a:t>
            </a:r>
            <a:r>
              <a:rPr lang="de-CH" dirty="0" err="1"/>
              <a:t>cell</a:t>
            </a:r>
            <a:r>
              <a:rPr lang="de-CH" dirty="0"/>
              <a:t>, </a:t>
            </a:r>
            <a:r>
              <a:rPr lang="de-CH" dirty="0" err="1"/>
              <a:t>which</a:t>
            </a:r>
            <a:r>
              <a:rPr lang="de-CH" dirty="0"/>
              <a:t> </a:t>
            </a:r>
            <a:r>
              <a:rPr lang="de-CH" dirty="0" err="1"/>
              <a:t>could</a:t>
            </a:r>
            <a:r>
              <a:rPr lang="de-CH" dirty="0"/>
              <a:t> </a:t>
            </a:r>
            <a:r>
              <a:rPr lang="de-CH" dirty="0" err="1"/>
              <a:t>be</a:t>
            </a:r>
            <a:r>
              <a:rPr lang="de-CH" dirty="0"/>
              <a:t> a </a:t>
            </a:r>
            <a:r>
              <a:rPr lang="de-CH" dirty="0" err="1"/>
              <a:t>string</a:t>
            </a:r>
            <a:r>
              <a:rPr lang="de-CH" dirty="0"/>
              <a:t> (e.g. ‘Avatar’).</a:t>
            </a:r>
          </a:p>
          <a:p>
            <a:pPr marL="285750" indent="-285750">
              <a:buFont typeface="Arial" panose="020B0604020202020204" pitchFamily="34" charset="0"/>
              <a:buChar char="•"/>
            </a:pPr>
            <a:r>
              <a:rPr lang="de-CH" dirty="0" err="1"/>
              <a:t>Querying</a:t>
            </a:r>
            <a:r>
              <a:rPr lang="de-CH" dirty="0"/>
              <a:t> 1 </a:t>
            </a:r>
            <a:r>
              <a:rPr lang="de-CH" dirty="0" err="1"/>
              <a:t>column</a:t>
            </a:r>
            <a:r>
              <a:rPr lang="de-CH" dirty="0"/>
              <a:t> and 1 </a:t>
            </a:r>
            <a:r>
              <a:rPr lang="de-CH" dirty="0" err="1"/>
              <a:t>row</a:t>
            </a:r>
            <a:r>
              <a:rPr lang="de-CH" dirty="0"/>
              <a:t> </a:t>
            </a:r>
            <a:r>
              <a:rPr lang="de-CH" dirty="0" err="1"/>
              <a:t>from</a:t>
            </a:r>
            <a:r>
              <a:rPr lang="de-CH" dirty="0"/>
              <a:t> a </a:t>
            </a:r>
            <a:r>
              <a:rPr lang="de-CH" dirty="0" err="1"/>
              <a:t>dataframe</a:t>
            </a:r>
            <a:r>
              <a:rPr lang="de-CH" dirty="0"/>
              <a:t> will </a:t>
            </a:r>
            <a:r>
              <a:rPr lang="de-CH" dirty="0" err="1"/>
              <a:t>return</a:t>
            </a:r>
            <a:r>
              <a:rPr lang="de-CH" dirty="0"/>
              <a:t> </a:t>
            </a:r>
            <a:r>
              <a:rPr lang="de-CH" dirty="0" err="1"/>
              <a:t>the</a:t>
            </a:r>
            <a:r>
              <a:rPr lang="de-CH" dirty="0"/>
              <a:t> </a:t>
            </a:r>
            <a:r>
              <a:rPr lang="de-CH" dirty="0" err="1"/>
              <a:t>content</a:t>
            </a:r>
            <a:r>
              <a:rPr lang="de-CH" dirty="0"/>
              <a:t> </a:t>
            </a:r>
            <a:r>
              <a:rPr lang="de-CH" dirty="0" err="1"/>
              <a:t>of</a:t>
            </a:r>
            <a:r>
              <a:rPr lang="de-CH" dirty="0"/>
              <a:t> 1 </a:t>
            </a:r>
            <a:r>
              <a:rPr lang="de-CH" dirty="0" err="1"/>
              <a:t>cell</a:t>
            </a:r>
            <a:r>
              <a:rPr lang="de-CH" dirty="0"/>
              <a:t>, </a:t>
            </a:r>
            <a:r>
              <a:rPr lang="de-CH" dirty="0" err="1"/>
              <a:t>which</a:t>
            </a:r>
            <a:r>
              <a:rPr lang="de-CH" dirty="0"/>
              <a:t> </a:t>
            </a:r>
            <a:r>
              <a:rPr lang="de-CH" dirty="0" err="1"/>
              <a:t>could</a:t>
            </a:r>
            <a:r>
              <a:rPr lang="de-CH" dirty="0"/>
              <a:t> </a:t>
            </a:r>
            <a:r>
              <a:rPr lang="de-CH" dirty="0" err="1"/>
              <a:t>be</a:t>
            </a:r>
            <a:r>
              <a:rPr lang="de-CH" dirty="0"/>
              <a:t> a </a:t>
            </a:r>
            <a:r>
              <a:rPr lang="de-CH" dirty="0" err="1"/>
              <a:t>float</a:t>
            </a:r>
            <a:r>
              <a:rPr lang="de-CH" dirty="0"/>
              <a:t> (e.g. ‘2.0’).</a:t>
            </a:r>
          </a:p>
          <a:p>
            <a:pPr marL="285750" indent="-285750">
              <a:buFont typeface="Arial" panose="020B0604020202020204" pitchFamily="34" charset="0"/>
              <a:buChar char="•"/>
            </a:pPr>
            <a:endParaRPr lang="LID4096" dirty="0"/>
          </a:p>
        </p:txBody>
      </p:sp>
      <p:sp>
        <p:nvSpPr>
          <p:cNvPr id="5" name="Text Placeholder 4">
            <a:extLst>
              <a:ext uri="{FF2B5EF4-FFF2-40B4-BE49-F238E27FC236}">
                <a16:creationId xmlns:a16="http://schemas.microsoft.com/office/drawing/2014/main" id="{A5E3FADA-0A94-BE1C-6E98-7BA020A329CE}"/>
              </a:ext>
            </a:extLst>
          </p:cNvPr>
          <p:cNvSpPr>
            <a:spLocks noGrp="1"/>
          </p:cNvSpPr>
          <p:nvPr>
            <p:ph type="body" sz="quarter" idx="10"/>
          </p:nvPr>
        </p:nvSpPr>
        <p:spPr/>
        <p:txBody>
          <a:bodyPr/>
          <a:lstStyle/>
          <a:p>
            <a:endParaRPr lang="LID4096"/>
          </a:p>
        </p:txBody>
      </p:sp>
      <p:pic>
        <p:nvPicPr>
          <p:cNvPr id="8" name="Picture 7">
            <a:extLst>
              <a:ext uri="{FF2B5EF4-FFF2-40B4-BE49-F238E27FC236}">
                <a16:creationId xmlns:a16="http://schemas.microsoft.com/office/drawing/2014/main" id="{775B0EDB-A30F-37DF-9A5B-A0F3D92C0B89}"/>
              </a:ext>
            </a:extLst>
          </p:cNvPr>
          <p:cNvPicPr>
            <a:picLocks noChangeAspect="1"/>
          </p:cNvPicPr>
          <p:nvPr/>
        </p:nvPicPr>
        <p:blipFill>
          <a:blip r:embed="rId2"/>
          <a:stretch>
            <a:fillRect/>
          </a:stretch>
        </p:blipFill>
        <p:spPr>
          <a:xfrm>
            <a:off x="489604" y="765207"/>
            <a:ext cx="7802530" cy="4222750"/>
          </a:xfrm>
          <a:prstGeom prst="rect">
            <a:avLst/>
          </a:prstGeom>
        </p:spPr>
      </p:pic>
      <p:sp>
        <p:nvSpPr>
          <p:cNvPr id="6" name="Slide Number Placeholder 5">
            <a:extLst>
              <a:ext uri="{FF2B5EF4-FFF2-40B4-BE49-F238E27FC236}">
                <a16:creationId xmlns:a16="http://schemas.microsoft.com/office/drawing/2014/main" id="{053DA4F7-B252-F11A-77E0-F88260600411}"/>
              </a:ext>
            </a:extLst>
          </p:cNvPr>
          <p:cNvSpPr>
            <a:spLocks noGrp="1"/>
          </p:cNvSpPr>
          <p:nvPr>
            <p:ph type="sldNum" sz="quarter" idx="12"/>
          </p:nvPr>
        </p:nvSpPr>
        <p:spPr/>
        <p:txBody>
          <a:bodyPr/>
          <a:lstStyle/>
          <a:p>
            <a:fld id="{7559FC98-AF75-4A00-A03C-DF9FEBF6BCB9}" type="slidenum">
              <a:rPr lang="en-GB" smtClean="0"/>
              <a:pPr/>
              <a:t>11</a:t>
            </a:fld>
            <a:endParaRPr lang="en-GB"/>
          </a:p>
        </p:txBody>
      </p:sp>
      <p:sp>
        <p:nvSpPr>
          <p:cNvPr id="4" name="Content Placeholder 2">
            <a:extLst>
              <a:ext uri="{FF2B5EF4-FFF2-40B4-BE49-F238E27FC236}">
                <a16:creationId xmlns:a16="http://schemas.microsoft.com/office/drawing/2014/main" id="{398A54F2-663C-630C-67DC-16D60D48D883}"/>
              </a:ext>
            </a:extLst>
          </p:cNvPr>
          <p:cNvSpPr txBox="1">
            <a:spLocks/>
          </p:cNvSpPr>
          <p:nvPr/>
        </p:nvSpPr>
        <p:spPr>
          <a:xfrm>
            <a:off x="5763334" y="2587561"/>
            <a:ext cx="3319706" cy="1790732"/>
          </a:xfrm>
          <a:prstGeom prst="rect">
            <a:avLst/>
          </a:prstGeom>
          <a:solidFill>
            <a:srgbClr val="EEE9DE"/>
          </a:solidFill>
        </p:spPr>
        <p:txBody>
          <a:bodyPr vert="horz" lIns="0" tIns="0" rIns="0" bIns="0" rtlCol="0" anchor="ctr">
            <a:normAutofit/>
          </a:bodyPr>
          <a:lst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a:lstStyle>
          <a:p>
            <a:pPr marL="342900" indent="-250825">
              <a:buFont typeface="+mj-lt"/>
              <a:buAutoNum type="arabicPeriod"/>
            </a:pPr>
            <a:r>
              <a:rPr lang="de-CH" sz="1300"/>
              <a:t>Extract the numbers</a:t>
            </a:r>
            <a:br>
              <a:rPr lang="de-CH" sz="1300"/>
            </a:br>
            <a:r>
              <a:rPr lang="de-CH" sz="1300"/>
              <a:t>r.</a:t>
            </a:r>
            <a:r>
              <a:rPr lang="de-CH" sz="1300" b="1"/>
              <a:t>keys() </a:t>
            </a:r>
            <a:endParaRPr lang="de-CH" sz="1300"/>
          </a:p>
          <a:p>
            <a:pPr marL="342900" indent="-250825">
              <a:buFont typeface="+mj-lt"/>
              <a:buAutoNum type="arabicPeriod"/>
            </a:pPr>
            <a:r>
              <a:rPr lang="de-CH" sz="1300"/>
              <a:t>Take the minimum of these numbers</a:t>
            </a:r>
            <a:br>
              <a:rPr lang="de-CH" sz="1300"/>
            </a:br>
            <a:r>
              <a:rPr lang="de-CH" sz="1300" b="1"/>
              <a:t>min()</a:t>
            </a:r>
            <a:endParaRPr lang="de-CH" sz="1300"/>
          </a:p>
          <a:p>
            <a:pPr marL="342900" indent="-250825">
              <a:buFont typeface="+mj-lt"/>
              <a:buAutoNum type="arabicPeriod"/>
            </a:pPr>
            <a:r>
              <a:rPr lang="de-CH" sz="1300"/>
              <a:t>Put this in a function in the apply function</a:t>
            </a:r>
            <a:br>
              <a:rPr lang="de-CH" sz="1300"/>
            </a:br>
            <a:r>
              <a:rPr lang="de-CH" sz="1300"/>
              <a:t>apply(</a:t>
            </a:r>
            <a:r>
              <a:rPr lang="de-CH" sz="1300" b="1"/>
              <a:t>lambda </a:t>
            </a:r>
            <a:r>
              <a:rPr lang="de-CH" sz="1300"/>
              <a:t>r: min(r.keys())</a:t>
            </a:r>
          </a:p>
          <a:p>
            <a:pPr marL="342900" indent="-250825">
              <a:buFont typeface="+mj-lt"/>
              <a:buAutoNum type="arabicPeriod"/>
            </a:pPr>
            <a:r>
              <a:rPr lang="de-CH" sz="1300"/>
              <a:t>On what to apply this function?</a:t>
            </a:r>
            <a:br>
              <a:rPr lang="de-CH" sz="1300"/>
            </a:br>
            <a:r>
              <a:rPr lang="de-CH" sz="1300"/>
              <a:t>On the column </a:t>
            </a:r>
            <a:r>
              <a:rPr lang="de-CH" sz="1300" b="1"/>
              <a:t>‘products’</a:t>
            </a:r>
            <a:endParaRPr lang="de-CH" sz="1300" dirty="0"/>
          </a:p>
        </p:txBody>
      </p:sp>
      <p:pic>
        <p:nvPicPr>
          <p:cNvPr id="7" name="Picture 6">
            <a:extLst>
              <a:ext uri="{FF2B5EF4-FFF2-40B4-BE49-F238E27FC236}">
                <a16:creationId xmlns:a16="http://schemas.microsoft.com/office/drawing/2014/main" id="{158CF2B8-B542-055C-D9E9-F6AD7282A2C3}"/>
              </a:ext>
            </a:extLst>
          </p:cNvPr>
          <p:cNvPicPr>
            <a:picLocks noChangeAspect="1"/>
          </p:cNvPicPr>
          <p:nvPr/>
        </p:nvPicPr>
        <p:blipFill>
          <a:blip r:embed="rId3"/>
          <a:stretch>
            <a:fillRect/>
          </a:stretch>
        </p:blipFill>
        <p:spPr>
          <a:xfrm>
            <a:off x="7071360" y="989710"/>
            <a:ext cx="2021674" cy="442702"/>
          </a:xfrm>
          <a:prstGeom prst="rect">
            <a:avLst/>
          </a:prstGeom>
          <a:ln>
            <a:solidFill>
              <a:schemeClr val="tx1"/>
            </a:solidFill>
          </a:ln>
        </p:spPr>
      </p:pic>
    </p:spTree>
    <p:extLst>
      <p:ext uri="{BB962C8B-B14F-4D97-AF65-F5344CB8AC3E}">
        <p14:creationId xmlns:p14="http://schemas.microsoft.com/office/powerpoint/2010/main" val="261078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a:t>
            </a:r>
            <a:endParaRPr lang="en-GB" dirty="0"/>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GB" sz="1600" dirty="0"/>
              <a:t>Task 1-3: Merging </a:t>
            </a:r>
            <a:r>
              <a:rPr lang="en-GB" sz="1600" dirty="0" err="1"/>
              <a:t>Dataframes</a:t>
            </a:r>
            <a:endParaRPr lang="en-GB" sz="1600" dirty="0"/>
          </a:p>
          <a:p>
            <a:pPr marL="285750" indent="-285750">
              <a:buFont typeface="Arial" panose="020B0604020202020204" pitchFamily="34" charset="0"/>
              <a:buChar char="•"/>
            </a:pPr>
            <a:r>
              <a:rPr lang="en-GB" sz="1600" dirty="0"/>
              <a:t>Task 4: Count some </a:t>
            </a:r>
            <a:r>
              <a:rPr lang="en-GB" sz="1600" dirty="0" err="1"/>
              <a:t>json</a:t>
            </a:r>
            <a:r>
              <a:rPr lang="en-GB" sz="1600" dirty="0"/>
              <a:t>-encoded items with apply()</a:t>
            </a:r>
          </a:p>
          <a:p>
            <a:pPr marL="285750" indent="-285750">
              <a:buFont typeface="Arial" panose="020B0604020202020204" pitchFamily="34" charset="0"/>
              <a:buChar char="•"/>
            </a:pPr>
            <a:r>
              <a:rPr lang="en-GB" sz="1600" b="1" dirty="0"/>
              <a:t>Task 5.1: Dividing a </a:t>
            </a:r>
            <a:r>
              <a:rPr lang="en-GB" sz="1600" b="1" dirty="0" err="1"/>
              <a:t>DataFrame</a:t>
            </a:r>
            <a:r>
              <a:rPr lang="en-GB" sz="1600" b="1" dirty="0"/>
              <a:t> into groups: </a:t>
            </a:r>
            <a:r>
              <a:rPr lang="en-GB" sz="1600" b="1" dirty="0" err="1"/>
              <a:t>groupby</a:t>
            </a:r>
            <a:r>
              <a:rPr lang="en-GB" sz="1600" b="1" dirty="0"/>
              <a:t>()</a:t>
            </a:r>
          </a:p>
          <a:p>
            <a:pPr marL="285750" indent="-285750">
              <a:buFont typeface="Arial" panose="020B0604020202020204" pitchFamily="34" charset="0"/>
              <a:buChar char="•"/>
            </a:pPr>
            <a:r>
              <a:rPr lang="en-GB" sz="1600" dirty="0"/>
              <a:t>Task 5.2: Aggregation</a:t>
            </a:r>
          </a:p>
          <a:p>
            <a:pPr marL="285750" indent="-285750">
              <a:buFont typeface="Arial" panose="020B0604020202020204" pitchFamily="34" charset="0"/>
              <a:buChar char="•"/>
            </a:pPr>
            <a:r>
              <a:rPr lang="en-GB" sz="1600" dirty="0"/>
              <a:t>Task 6: Flipping a </a:t>
            </a:r>
            <a:r>
              <a:rPr lang="en-GB" sz="1600" dirty="0" err="1"/>
              <a:t>DataFrame</a:t>
            </a:r>
            <a:endParaRPr lang="en-GB" sz="1600" dirty="0"/>
          </a:p>
        </p:txBody>
      </p:sp>
      <p:sp>
        <p:nvSpPr>
          <p:cNvPr id="6" name="TextBox 5">
            <a:extLst>
              <a:ext uri="{FF2B5EF4-FFF2-40B4-BE49-F238E27FC236}">
                <a16:creationId xmlns:a16="http://schemas.microsoft.com/office/drawing/2014/main" id="{C737187A-7F8A-D92A-C495-931082F9C7A4}"/>
              </a:ext>
            </a:extLst>
          </p:cNvPr>
          <p:cNvSpPr txBox="1"/>
          <p:nvPr/>
        </p:nvSpPr>
        <p:spPr>
          <a:xfrm>
            <a:off x="4200725" y="2554241"/>
            <a:ext cx="4600795" cy="507831"/>
          </a:xfrm>
          <a:prstGeom prst="rect">
            <a:avLst/>
          </a:prstGeom>
          <a:noFill/>
        </p:spPr>
        <p:txBody>
          <a:bodyPr wrap="square" rtlCol="0">
            <a:spAutoFit/>
          </a:bodyPr>
          <a:lstStyle/>
          <a:p>
            <a:r>
              <a:rPr lang="en-GB" sz="900" dirty="0"/>
              <a:t>Pandas comes with the .</a:t>
            </a:r>
            <a:r>
              <a:rPr lang="en-GB" sz="900" dirty="0" err="1">
                <a:solidFill>
                  <a:srgbClr val="00B0F0"/>
                </a:solidFill>
              </a:rPr>
              <a:t>groupby</a:t>
            </a:r>
            <a:r>
              <a:rPr lang="en-GB" sz="900" dirty="0"/>
              <a:t>() method, which allows to derive insights from data within the </a:t>
            </a:r>
            <a:r>
              <a:rPr lang="en-GB" sz="900" dirty="0" err="1"/>
              <a:t>DataFrame</a:t>
            </a:r>
            <a:r>
              <a:rPr lang="en-GB" sz="900" dirty="0"/>
              <a:t>. There are two aspects to consider: First, we need to select the column we want to group by (‘</a:t>
            </a:r>
            <a:r>
              <a:rPr lang="en-GB" sz="900" dirty="0" err="1"/>
              <a:t>col_name</a:t>
            </a:r>
            <a:r>
              <a:rPr lang="en-GB" sz="900" dirty="0"/>
              <a:t>’) and second, whether we want to use a function (e.g., mean()).</a:t>
            </a:r>
          </a:p>
        </p:txBody>
      </p:sp>
      <p:sp>
        <p:nvSpPr>
          <p:cNvPr id="7" name="TextBox 6">
            <a:extLst>
              <a:ext uri="{FF2B5EF4-FFF2-40B4-BE49-F238E27FC236}">
                <a16:creationId xmlns:a16="http://schemas.microsoft.com/office/drawing/2014/main" id="{37542A65-B272-2A5B-C23C-1ACDB049AF37}"/>
              </a:ext>
            </a:extLst>
          </p:cNvPr>
          <p:cNvSpPr txBox="1"/>
          <p:nvPr/>
        </p:nvSpPr>
        <p:spPr>
          <a:xfrm>
            <a:off x="3889258" y="3135960"/>
            <a:ext cx="4912262" cy="246221"/>
          </a:xfrm>
          <a:prstGeom prst="rect">
            <a:avLst/>
          </a:prstGeom>
          <a:noFill/>
        </p:spPr>
        <p:txBody>
          <a:bodyPr wrap="square" rtlCol="0">
            <a:spAutoFit/>
          </a:bodyPr>
          <a:lstStyle/>
          <a:p>
            <a:pPr algn="ctr"/>
            <a:r>
              <a:rPr lang="en-GB" sz="1000" dirty="0" err="1"/>
              <a:t>df.</a:t>
            </a:r>
            <a:r>
              <a:rPr lang="en-GB" sz="1000" dirty="0" err="1">
                <a:solidFill>
                  <a:srgbClr val="00B0F0"/>
                </a:solidFill>
              </a:rPr>
              <a:t>groupby</a:t>
            </a:r>
            <a:r>
              <a:rPr lang="en-GB" sz="1000" dirty="0"/>
              <a:t>(</a:t>
            </a:r>
            <a:r>
              <a:rPr lang="en-GB" sz="1000" dirty="0">
                <a:solidFill>
                  <a:srgbClr val="C00000"/>
                </a:solidFill>
              </a:rPr>
              <a:t>‘</a:t>
            </a:r>
            <a:r>
              <a:rPr lang="en-GB" sz="1000" dirty="0" err="1">
                <a:solidFill>
                  <a:srgbClr val="C00000"/>
                </a:solidFill>
              </a:rPr>
              <a:t>col_name</a:t>
            </a:r>
            <a:r>
              <a:rPr lang="en-GB" sz="1000" dirty="0">
                <a:solidFill>
                  <a:srgbClr val="C00000"/>
                </a:solidFill>
              </a:rPr>
              <a:t>’</a:t>
            </a:r>
            <a:r>
              <a:rPr lang="en-GB" sz="1000" dirty="0"/>
              <a:t>, </a:t>
            </a:r>
            <a:r>
              <a:rPr lang="en-GB" sz="1000" i="1" dirty="0" err="1"/>
              <a:t>as_index</a:t>
            </a:r>
            <a:r>
              <a:rPr lang="en-GB" sz="1000" dirty="0"/>
              <a:t>)	</a:t>
            </a:r>
            <a:r>
              <a:rPr lang="en-GB" sz="1000" dirty="0">
                <a:solidFill>
                  <a:schemeClr val="bg1">
                    <a:lumMod val="65000"/>
                  </a:schemeClr>
                </a:solidFill>
              </a:rPr>
              <a:t>.</a:t>
            </a:r>
            <a:r>
              <a:rPr lang="en-GB" sz="1000" dirty="0" err="1">
                <a:solidFill>
                  <a:schemeClr val="bg1">
                    <a:lumMod val="65000"/>
                  </a:schemeClr>
                </a:solidFill>
              </a:rPr>
              <a:t>function_name</a:t>
            </a:r>
            <a:r>
              <a:rPr lang="en-GB" sz="1000" dirty="0">
                <a:solidFill>
                  <a:schemeClr val="bg1">
                    <a:lumMod val="65000"/>
                  </a:schemeClr>
                </a:solidFill>
              </a:rPr>
              <a:t>()</a:t>
            </a:r>
          </a:p>
        </p:txBody>
      </p:sp>
      <p:sp>
        <p:nvSpPr>
          <p:cNvPr id="8" name="TextBox 7">
            <a:extLst>
              <a:ext uri="{FF2B5EF4-FFF2-40B4-BE49-F238E27FC236}">
                <a16:creationId xmlns:a16="http://schemas.microsoft.com/office/drawing/2014/main" id="{FCD3CECC-57D4-320E-D5CF-6C072B3F75DE}"/>
              </a:ext>
            </a:extLst>
          </p:cNvPr>
          <p:cNvSpPr txBox="1"/>
          <p:nvPr/>
        </p:nvSpPr>
        <p:spPr>
          <a:xfrm>
            <a:off x="4200725" y="3520128"/>
            <a:ext cx="4610755" cy="507831"/>
          </a:xfrm>
          <a:prstGeom prst="rect">
            <a:avLst/>
          </a:prstGeom>
          <a:noFill/>
        </p:spPr>
        <p:txBody>
          <a:bodyPr wrap="square" rtlCol="0">
            <a:spAutoFit/>
          </a:bodyPr>
          <a:lstStyle/>
          <a:p>
            <a:r>
              <a:rPr lang="en-GB" sz="900" dirty="0"/>
              <a:t>The </a:t>
            </a:r>
            <a:r>
              <a:rPr lang="en-GB" sz="900" dirty="0" err="1"/>
              <a:t>as_index</a:t>
            </a:r>
            <a:r>
              <a:rPr lang="en-GB" sz="900" dirty="0"/>
              <a:t> parameter is a Boolean which is True by default. If we leave it as True, the column under ‘</a:t>
            </a:r>
            <a:r>
              <a:rPr lang="en-GB" sz="900" dirty="0" err="1"/>
              <a:t>col_name</a:t>
            </a:r>
            <a:r>
              <a:rPr lang="en-GB" sz="900" dirty="0"/>
              <a:t>’ will become the index of the </a:t>
            </a:r>
            <a:r>
              <a:rPr lang="en-GB" sz="900" dirty="0" err="1"/>
              <a:t>dataframe</a:t>
            </a:r>
            <a:r>
              <a:rPr lang="en-GB" sz="900" dirty="0"/>
              <a:t> that </a:t>
            </a:r>
            <a:r>
              <a:rPr lang="en-GB" sz="900" dirty="0" err="1">
                <a:solidFill>
                  <a:srgbClr val="00B0F0"/>
                </a:solidFill>
              </a:rPr>
              <a:t>groupby</a:t>
            </a:r>
            <a:r>
              <a:rPr lang="en-GB" sz="900" dirty="0"/>
              <a:t>() returns. If we set it to false, default indexes (0,1,2…) are going to be used instead.</a:t>
            </a:r>
          </a:p>
        </p:txBody>
      </p:sp>
      <p:sp>
        <p:nvSpPr>
          <p:cNvPr id="9" name="TextBox 8">
            <a:extLst>
              <a:ext uri="{FF2B5EF4-FFF2-40B4-BE49-F238E27FC236}">
                <a16:creationId xmlns:a16="http://schemas.microsoft.com/office/drawing/2014/main" id="{5091BE86-1CF7-CA59-6D86-50447DAED760}"/>
              </a:ext>
            </a:extLst>
          </p:cNvPr>
          <p:cNvSpPr txBox="1"/>
          <p:nvPr/>
        </p:nvSpPr>
        <p:spPr>
          <a:xfrm>
            <a:off x="4254406" y="4218044"/>
            <a:ext cx="4806039" cy="215444"/>
          </a:xfrm>
          <a:prstGeom prst="rect">
            <a:avLst/>
          </a:prstGeom>
          <a:noFill/>
        </p:spPr>
        <p:txBody>
          <a:bodyPr wrap="square" rtlCol="0">
            <a:spAutoFit/>
          </a:bodyPr>
          <a:lstStyle/>
          <a:p>
            <a:r>
              <a:rPr lang="en-GB" sz="800" dirty="0"/>
              <a:t>.</a:t>
            </a:r>
            <a:r>
              <a:rPr lang="en-GB" sz="800" dirty="0" err="1">
                <a:solidFill>
                  <a:srgbClr val="00B0F0"/>
                </a:solidFill>
              </a:rPr>
              <a:t>groupby</a:t>
            </a:r>
            <a:r>
              <a:rPr lang="en-GB" sz="800" dirty="0"/>
              <a:t>() documentation: </a:t>
            </a:r>
            <a:r>
              <a:rPr lang="en-GB" sz="800" dirty="0">
                <a:hlinkClick r:id="rId2"/>
              </a:rPr>
              <a:t>https://pandas.pydata.org/docs/reference/api/pandas.DataFrame.groupby.html</a:t>
            </a:r>
            <a:r>
              <a:rPr lang="en-GB" sz="800" dirty="0"/>
              <a:t> </a:t>
            </a:r>
          </a:p>
        </p:txBody>
      </p:sp>
      <p:sp>
        <p:nvSpPr>
          <p:cNvPr id="12" name="Rectangle 11">
            <a:extLst>
              <a:ext uri="{FF2B5EF4-FFF2-40B4-BE49-F238E27FC236}">
                <a16:creationId xmlns:a16="http://schemas.microsoft.com/office/drawing/2014/main" id="{EEA781C7-81A0-DCE6-887E-BACD52C399E0}"/>
              </a:ext>
            </a:extLst>
          </p:cNvPr>
          <p:cNvSpPr/>
          <p:nvPr/>
        </p:nvSpPr>
        <p:spPr>
          <a:xfrm>
            <a:off x="4223926" y="2522190"/>
            <a:ext cx="4547114" cy="19417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Textplatzhalter 1">
            <a:extLst>
              <a:ext uri="{FF2B5EF4-FFF2-40B4-BE49-F238E27FC236}">
                <a16:creationId xmlns:a16="http://schemas.microsoft.com/office/drawing/2014/main" id="{3AF71AD7-03F1-B771-2575-B0155B40541C}"/>
              </a:ext>
            </a:extLst>
          </p:cNvPr>
          <p:cNvSpPr txBox="1">
            <a:spLocks/>
          </p:cNvSpPr>
          <p:nvPr/>
        </p:nvSpPr>
        <p:spPr>
          <a:xfrm>
            <a:off x="5508756" y="2299155"/>
            <a:ext cx="2356961" cy="251201"/>
          </a:xfrm>
          <a:prstGeom prst="rect">
            <a:avLst/>
          </a:prstGeom>
        </p:spPr>
        <p:txBody>
          <a:bodyPr vert="horz" lIns="0" tIns="0" rIns="0" bIns="0" rtlCol="0">
            <a:normAutofit/>
          </a:bodyPr>
          <a:lst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a:lstStyle>
          <a:p>
            <a:pPr marL="0" indent="0" algn="ctr"/>
            <a:r>
              <a:rPr lang="en-GB" sz="1100" dirty="0"/>
              <a:t>From last week’s exercise!</a:t>
            </a:r>
          </a:p>
        </p:txBody>
      </p:sp>
      <p:sp>
        <p:nvSpPr>
          <p:cNvPr id="5" name="Slide Number Placeholder 4">
            <a:extLst>
              <a:ext uri="{FF2B5EF4-FFF2-40B4-BE49-F238E27FC236}">
                <a16:creationId xmlns:a16="http://schemas.microsoft.com/office/drawing/2014/main" id="{4E81C643-1187-BA9B-605E-679FBC1455CB}"/>
              </a:ext>
            </a:extLst>
          </p:cNvPr>
          <p:cNvSpPr>
            <a:spLocks noGrp="1"/>
          </p:cNvSpPr>
          <p:nvPr>
            <p:ph type="sldNum" sz="quarter" idx="16"/>
          </p:nvPr>
        </p:nvSpPr>
        <p:spPr/>
        <p:txBody>
          <a:bodyPr/>
          <a:lstStyle/>
          <a:p>
            <a:fld id="{7559FC98-AF75-4A00-A03C-DF9FEBF6BCB9}" type="slidenum">
              <a:rPr lang="en-GB" smtClean="0"/>
              <a:pPr/>
              <a:t>12</a:t>
            </a:fld>
            <a:endParaRPr lang="en-GB" dirty="0"/>
          </a:p>
        </p:txBody>
      </p:sp>
    </p:spTree>
    <p:extLst>
      <p:ext uri="{BB962C8B-B14F-4D97-AF65-F5344CB8AC3E}">
        <p14:creationId xmlns:p14="http://schemas.microsoft.com/office/powerpoint/2010/main" val="54556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a:t>
            </a:r>
            <a:endParaRPr lang="en-GB" dirty="0"/>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GB" sz="1600" dirty="0"/>
              <a:t>Task 1-3: Merging </a:t>
            </a:r>
            <a:r>
              <a:rPr lang="en-GB" sz="1600" dirty="0" err="1"/>
              <a:t>Dataframes</a:t>
            </a:r>
            <a:endParaRPr lang="en-GB" sz="1600" dirty="0"/>
          </a:p>
          <a:p>
            <a:pPr marL="285750" indent="-285750">
              <a:buFont typeface="Arial" panose="020B0604020202020204" pitchFamily="34" charset="0"/>
              <a:buChar char="•"/>
            </a:pPr>
            <a:r>
              <a:rPr lang="en-GB" sz="1600" dirty="0"/>
              <a:t>Task 4: Count some </a:t>
            </a:r>
            <a:r>
              <a:rPr lang="en-GB" sz="1600" dirty="0" err="1"/>
              <a:t>json</a:t>
            </a:r>
            <a:r>
              <a:rPr lang="en-GB" sz="1600" dirty="0"/>
              <a:t>-encoded items with apply()</a:t>
            </a:r>
          </a:p>
          <a:p>
            <a:pPr marL="285750" indent="-285750">
              <a:buFont typeface="Arial" panose="020B0604020202020204" pitchFamily="34" charset="0"/>
              <a:buChar char="•"/>
            </a:pPr>
            <a:r>
              <a:rPr lang="en-GB" sz="1600" dirty="0"/>
              <a:t>Task 5.1: Dividing a </a:t>
            </a:r>
            <a:r>
              <a:rPr lang="en-GB" sz="1600" dirty="0" err="1"/>
              <a:t>DataFrame</a:t>
            </a:r>
            <a:r>
              <a:rPr lang="en-GB" sz="1600" dirty="0"/>
              <a:t> into groups: </a:t>
            </a:r>
            <a:r>
              <a:rPr lang="en-GB" sz="1600" dirty="0" err="1"/>
              <a:t>groupby</a:t>
            </a:r>
            <a:r>
              <a:rPr lang="en-GB" sz="1600" dirty="0"/>
              <a:t>()</a:t>
            </a:r>
          </a:p>
          <a:p>
            <a:pPr marL="285750" indent="-285750">
              <a:buFont typeface="Arial" panose="020B0604020202020204" pitchFamily="34" charset="0"/>
              <a:buChar char="•"/>
            </a:pPr>
            <a:r>
              <a:rPr lang="en-GB" sz="1600" b="1" dirty="0"/>
              <a:t>Task 5.2: Aggregation</a:t>
            </a:r>
          </a:p>
          <a:p>
            <a:pPr marL="285750" indent="-285750">
              <a:buFont typeface="Arial" panose="020B0604020202020204" pitchFamily="34" charset="0"/>
              <a:buChar char="•"/>
            </a:pPr>
            <a:r>
              <a:rPr lang="en-GB" sz="1600" dirty="0"/>
              <a:t>Task 6: Flipping a </a:t>
            </a:r>
            <a:r>
              <a:rPr lang="en-GB" sz="1600" dirty="0" err="1"/>
              <a:t>DataFrame</a:t>
            </a:r>
            <a:endParaRPr lang="en-GB" sz="1600" dirty="0"/>
          </a:p>
        </p:txBody>
      </p:sp>
      <p:sp>
        <p:nvSpPr>
          <p:cNvPr id="6" name="TextBox 5">
            <a:extLst>
              <a:ext uri="{FF2B5EF4-FFF2-40B4-BE49-F238E27FC236}">
                <a16:creationId xmlns:a16="http://schemas.microsoft.com/office/drawing/2014/main" id="{C737187A-7F8A-D92A-C495-931082F9C7A4}"/>
              </a:ext>
            </a:extLst>
          </p:cNvPr>
          <p:cNvSpPr txBox="1"/>
          <p:nvPr/>
        </p:nvSpPr>
        <p:spPr>
          <a:xfrm>
            <a:off x="4215965" y="2828561"/>
            <a:ext cx="4600795" cy="784830"/>
          </a:xfrm>
          <a:prstGeom prst="rect">
            <a:avLst/>
          </a:prstGeom>
          <a:noFill/>
        </p:spPr>
        <p:txBody>
          <a:bodyPr wrap="square" rtlCol="0">
            <a:spAutoFit/>
          </a:bodyPr>
          <a:lstStyle/>
          <a:p>
            <a:r>
              <a:rPr lang="en-GB" sz="900" dirty="0"/>
              <a:t>The power of the .</a:t>
            </a:r>
            <a:r>
              <a:rPr lang="en-GB" sz="900" dirty="0" err="1"/>
              <a:t>groupby</a:t>
            </a:r>
            <a:r>
              <a:rPr lang="en-GB" sz="900" dirty="0"/>
              <a:t>() method is that we split data into groups that interest us and then apply different functions on them to gain useful insights. Instead of using .min() or other functions as shown in the slide above, we can also use the .</a:t>
            </a:r>
            <a:r>
              <a:rPr lang="en-GB" sz="900" dirty="0" err="1">
                <a:solidFill>
                  <a:srgbClr val="00B0F0"/>
                </a:solidFill>
              </a:rPr>
              <a:t>agg</a:t>
            </a:r>
            <a:r>
              <a:rPr lang="en-GB" sz="900" dirty="0"/>
              <a:t>() method. It takes the function name as an argument (e.g., </a:t>
            </a:r>
            <a:r>
              <a:rPr lang="en-GB" sz="900" dirty="0" err="1"/>
              <a:t>df.groupby</a:t>
            </a:r>
            <a:r>
              <a:rPr lang="en-GB" sz="900" dirty="0"/>
              <a:t>(</a:t>
            </a:r>
            <a:r>
              <a:rPr lang="en-GB" sz="900" dirty="0">
                <a:solidFill>
                  <a:srgbClr val="C00000"/>
                </a:solidFill>
              </a:rPr>
              <a:t>'author'</a:t>
            </a:r>
            <a:r>
              <a:rPr lang="en-GB" sz="900" dirty="0"/>
              <a:t>).</a:t>
            </a:r>
            <a:r>
              <a:rPr lang="en-GB" sz="900" dirty="0" err="1">
                <a:solidFill>
                  <a:srgbClr val="00B0F0"/>
                </a:solidFill>
              </a:rPr>
              <a:t>agg</a:t>
            </a:r>
            <a:r>
              <a:rPr lang="en-GB" sz="900" dirty="0"/>
              <a:t>(</a:t>
            </a:r>
            <a:r>
              <a:rPr lang="en-GB" sz="900" dirty="0">
                <a:solidFill>
                  <a:srgbClr val="C00000"/>
                </a:solidFill>
              </a:rPr>
              <a:t>'max'</a:t>
            </a:r>
            <a:r>
              <a:rPr lang="en-GB" sz="900" dirty="0"/>
              <a:t>) to get the maximum value per column for each distinct entry in the ‘author’ column).</a:t>
            </a:r>
          </a:p>
        </p:txBody>
      </p:sp>
      <p:sp>
        <p:nvSpPr>
          <p:cNvPr id="7" name="TextBox 6">
            <a:extLst>
              <a:ext uri="{FF2B5EF4-FFF2-40B4-BE49-F238E27FC236}">
                <a16:creationId xmlns:a16="http://schemas.microsoft.com/office/drawing/2014/main" id="{37542A65-B272-2A5B-C23C-1ACDB049AF37}"/>
              </a:ext>
            </a:extLst>
          </p:cNvPr>
          <p:cNvSpPr txBox="1"/>
          <p:nvPr/>
        </p:nvSpPr>
        <p:spPr>
          <a:xfrm>
            <a:off x="3858778" y="3606914"/>
            <a:ext cx="4912262" cy="246221"/>
          </a:xfrm>
          <a:prstGeom prst="rect">
            <a:avLst/>
          </a:prstGeom>
          <a:noFill/>
        </p:spPr>
        <p:txBody>
          <a:bodyPr wrap="square" rtlCol="0">
            <a:spAutoFit/>
          </a:bodyPr>
          <a:lstStyle/>
          <a:p>
            <a:pPr algn="ctr"/>
            <a:r>
              <a:rPr lang="en-GB" sz="1000" dirty="0" err="1"/>
              <a:t>df.groupby</a:t>
            </a:r>
            <a:r>
              <a:rPr lang="en-GB" sz="1000" dirty="0"/>
              <a:t>(</a:t>
            </a:r>
            <a:r>
              <a:rPr lang="en-GB" sz="1000" dirty="0">
                <a:solidFill>
                  <a:srgbClr val="C00000"/>
                </a:solidFill>
              </a:rPr>
              <a:t>‘</a:t>
            </a:r>
            <a:r>
              <a:rPr lang="en-GB" sz="1000" dirty="0" err="1">
                <a:solidFill>
                  <a:srgbClr val="C00000"/>
                </a:solidFill>
              </a:rPr>
              <a:t>col_name</a:t>
            </a:r>
            <a:r>
              <a:rPr lang="en-GB" sz="1000" dirty="0">
                <a:solidFill>
                  <a:srgbClr val="C00000"/>
                </a:solidFill>
              </a:rPr>
              <a:t>’</a:t>
            </a:r>
            <a:r>
              <a:rPr lang="en-GB" sz="1000" dirty="0"/>
              <a:t>, </a:t>
            </a:r>
            <a:r>
              <a:rPr lang="en-GB" sz="1000" i="1" dirty="0" err="1"/>
              <a:t>as_index</a:t>
            </a:r>
            <a:r>
              <a:rPr lang="en-GB" sz="1000" dirty="0"/>
              <a:t>).</a:t>
            </a:r>
            <a:r>
              <a:rPr lang="en-GB" sz="1000" dirty="0" err="1">
                <a:solidFill>
                  <a:srgbClr val="00B0F0"/>
                </a:solidFill>
              </a:rPr>
              <a:t>agg</a:t>
            </a:r>
            <a:r>
              <a:rPr lang="en-GB" sz="1000" dirty="0"/>
              <a:t>(</a:t>
            </a:r>
            <a:r>
              <a:rPr lang="en-GB" sz="1000" dirty="0">
                <a:solidFill>
                  <a:srgbClr val="C00000"/>
                </a:solidFill>
              </a:rPr>
              <a:t>‘</a:t>
            </a:r>
            <a:r>
              <a:rPr lang="en-GB" sz="1000" dirty="0" err="1">
                <a:solidFill>
                  <a:srgbClr val="C00000"/>
                </a:solidFill>
              </a:rPr>
              <a:t>function_name</a:t>
            </a:r>
            <a:r>
              <a:rPr lang="en-GB" sz="1000" dirty="0">
                <a:solidFill>
                  <a:srgbClr val="C00000"/>
                </a:solidFill>
              </a:rPr>
              <a:t>’, </a:t>
            </a:r>
            <a:r>
              <a:rPr lang="en-GB" sz="1000" i="1" dirty="0"/>
              <a:t>axis</a:t>
            </a:r>
            <a:r>
              <a:rPr lang="en-GB" sz="1000" dirty="0"/>
              <a:t>)</a:t>
            </a:r>
            <a:endParaRPr lang="en-GB" sz="1000" dirty="0">
              <a:solidFill>
                <a:schemeClr val="bg1">
                  <a:lumMod val="65000"/>
                </a:schemeClr>
              </a:solidFill>
            </a:endParaRPr>
          </a:p>
        </p:txBody>
      </p:sp>
      <p:sp>
        <p:nvSpPr>
          <p:cNvPr id="8" name="TextBox 7">
            <a:extLst>
              <a:ext uri="{FF2B5EF4-FFF2-40B4-BE49-F238E27FC236}">
                <a16:creationId xmlns:a16="http://schemas.microsoft.com/office/drawing/2014/main" id="{FCD3CECC-57D4-320E-D5CF-6C072B3F75DE}"/>
              </a:ext>
            </a:extLst>
          </p:cNvPr>
          <p:cNvSpPr txBox="1"/>
          <p:nvPr/>
        </p:nvSpPr>
        <p:spPr>
          <a:xfrm>
            <a:off x="4215965" y="3889766"/>
            <a:ext cx="4610755" cy="369332"/>
          </a:xfrm>
          <a:prstGeom prst="rect">
            <a:avLst/>
          </a:prstGeom>
          <a:noFill/>
        </p:spPr>
        <p:txBody>
          <a:bodyPr wrap="square" rtlCol="0">
            <a:spAutoFit/>
          </a:bodyPr>
          <a:lstStyle/>
          <a:p>
            <a:r>
              <a:rPr lang="en-GB" sz="900" dirty="0"/>
              <a:t>If axis = 0 or axis = ‘index’: apply function to each column. If axis = 1 or axis = ‘columns’: apply function to each row.</a:t>
            </a:r>
          </a:p>
        </p:txBody>
      </p:sp>
      <p:sp>
        <p:nvSpPr>
          <p:cNvPr id="5" name="Textplatzhalter 1">
            <a:extLst>
              <a:ext uri="{FF2B5EF4-FFF2-40B4-BE49-F238E27FC236}">
                <a16:creationId xmlns:a16="http://schemas.microsoft.com/office/drawing/2014/main" id="{BB3A60D3-94CA-8DA8-7905-20FC10CCEF81}"/>
              </a:ext>
            </a:extLst>
          </p:cNvPr>
          <p:cNvSpPr txBox="1">
            <a:spLocks/>
          </p:cNvSpPr>
          <p:nvPr/>
        </p:nvSpPr>
        <p:spPr>
          <a:xfrm>
            <a:off x="5337881" y="2586990"/>
            <a:ext cx="2356961" cy="251201"/>
          </a:xfrm>
          <a:prstGeom prst="rect">
            <a:avLst/>
          </a:prstGeom>
        </p:spPr>
        <p:txBody>
          <a:bodyPr vert="horz" lIns="0" tIns="0" rIns="0" bIns="0" rtlCol="0">
            <a:normAutofit/>
          </a:bodyPr>
          <a:lst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a:lstStyle>
          <a:p>
            <a:pPr marL="0" indent="0" algn="ctr"/>
            <a:r>
              <a:rPr lang="en-GB" sz="1100" dirty="0"/>
              <a:t>From last week’s exercise!</a:t>
            </a:r>
          </a:p>
        </p:txBody>
      </p:sp>
      <p:sp>
        <p:nvSpPr>
          <p:cNvPr id="10" name="Rectangle 9">
            <a:extLst>
              <a:ext uri="{FF2B5EF4-FFF2-40B4-BE49-F238E27FC236}">
                <a16:creationId xmlns:a16="http://schemas.microsoft.com/office/drawing/2014/main" id="{2708B61C-6674-353A-463A-241A635C5B73}"/>
              </a:ext>
            </a:extLst>
          </p:cNvPr>
          <p:cNvSpPr/>
          <p:nvPr/>
        </p:nvSpPr>
        <p:spPr>
          <a:xfrm>
            <a:off x="4259394" y="2828561"/>
            <a:ext cx="4547114" cy="14305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Slide Number Placeholder 8">
            <a:extLst>
              <a:ext uri="{FF2B5EF4-FFF2-40B4-BE49-F238E27FC236}">
                <a16:creationId xmlns:a16="http://schemas.microsoft.com/office/drawing/2014/main" id="{9745A647-A343-AA21-F5BF-6772AB33B97E}"/>
              </a:ext>
            </a:extLst>
          </p:cNvPr>
          <p:cNvSpPr>
            <a:spLocks noGrp="1"/>
          </p:cNvSpPr>
          <p:nvPr>
            <p:ph type="sldNum" sz="quarter" idx="16"/>
          </p:nvPr>
        </p:nvSpPr>
        <p:spPr/>
        <p:txBody>
          <a:bodyPr/>
          <a:lstStyle/>
          <a:p>
            <a:fld id="{7559FC98-AF75-4A00-A03C-DF9FEBF6BCB9}" type="slidenum">
              <a:rPr lang="en-GB" smtClean="0"/>
              <a:pPr/>
              <a:t>13</a:t>
            </a:fld>
            <a:endParaRPr lang="en-GB" dirty="0"/>
          </a:p>
        </p:txBody>
      </p:sp>
    </p:spTree>
    <p:extLst>
      <p:ext uri="{BB962C8B-B14F-4D97-AF65-F5344CB8AC3E}">
        <p14:creationId xmlns:p14="http://schemas.microsoft.com/office/powerpoint/2010/main" val="395939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 – </a:t>
            </a:r>
            <a:r>
              <a:rPr lang="fr-FR" dirty="0" err="1"/>
              <a:t>groupby</a:t>
            </a:r>
            <a:r>
              <a:rPr lang="fr-FR" dirty="0"/>
              <a:t>() &amp; </a:t>
            </a:r>
            <a:r>
              <a:rPr lang="fr-FR" dirty="0" err="1"/>
              <a:t>agg</a:t>
            </a:r>
            <a:r>
              <a:rPr lang="fr-FR" dirty="0"/>
              <a:t>() – Quiz question 6</a:t>
            </a:r>
            <a:endParaRPr lang="en-GB" dirty="0"/>
          </a:p>
        </p:txBody>
      </p:sp>
      <p:sp>
        <p:nvSpPr>
          <p:cNvPr id="6" name="Content Placeholder 5">
            <a:extLst>
              <a:ext uri="{FF2B5EF4-FFF2-40B4-BE49-F238E27FC236}">
                <a16:creationId xmlns:a16="http://schemas.microsoft.com/office/drawing/2014/main" id="{ED71858A-6B52-5213-53F2-81C87F7E59A3}"/>
              </a:ext>
            </a:extLst>
          </p:cNvPr>
          <p:cNvSpPr>
            <a:spLocks noGrp="1"/>
          </p:cNvSpPr>
          <p:nvPr>
            <p:ph sz="half" idx="1"/>
          </p:nvPr>
        </p:nvSpPr>
        <p:spPr/>
        <p:txBody>
          <a:bodyPr/>
          <a:lstStyle/>
          <a:p>
            <a:endParaRPr lang="LID4096"/>
          </a:p>
        </p:txBody>
      </p:sp>
      <p:pic>
        <p:nvPicPr>
          <p:cNvPr id="5" name="Picture 4">
            <a:extLst>
              <a:ext uri="{FF2B5EF4-FFF2-40B4-BE49-F238E27FC236}">
                <a16:creationId xmlns:a16="http://schemas.microsoft.com/office/drawing/2014/main" id="{ACD558BA-8431-9F14-421E-BF1A8FD3CA67}"/>
              </a:ext>
            </a:extLst>
          </p:cNvPr>
          <p:cNvPicPr>
            <a:picLocks noChangeAspect="1"/>
          </p:cNvPicPr>
          <p:nvPr/>
        </p:nvPicPr>
        <p:blipFill>
          <a:blip r:embed="rId2"/>
          <a:stretch>
            <a:fillRect/>
          </a:stretch>
        </p:blipFill>
        <p:spPr>
          <a:xfrm>
            <a:off x="680856" y="985900"/>
            <a:ext cx="7601316" cy="3347291"/>
          </a:xfrm>
          <a:prstGeom prst="rect">
            <a:avLst/>
          </a:prstGeom>
        </p:spPr>
      </p:pic>
      <p:sp>
        <p:nvSpPr>
          <p:cNvPr id="2" name="Slide Number Placeholder 1">
            <a:extLst>
              <a:ext uri="{FF2B5EF4-FFF2-40B4-BE49-F238E27FC236}">
                <a16:creationId xmlns:a16="http://schemas.microsoft.com/office/drawing/2014/main" id="{C032E1DD-883B-BF29-BCF1-628973E52F19}"/>
              </a:ext>
            </a:extLst>
          </p:cNvPr>
          <p:cNvSpPr>
            <a:spLocks noGrp="1"/>
          </p:cNvSpPr>
          <p:nvPr>
            <p:ph type="sldNum" sz="quarter" idx="16"/>
          </p:nvPr>
        </p:nvSpPr>
        <p:spPr/>
        <p:txBody>
          <a:bodyPr/>
          <a:lstStyle/>
          <a:p>
            <a:fld id="{7559FC98-AF75-4A00-A03C-DF9FEBF6BCB9}" type="slidenum">
              <a:rPr lang="en-GB" smtClean="0"/>
              <a:pPr/>
              <a:t>14</a:t>
            </a:fld>
            <a:endParaRPr lang="en-GB" dirty="0"/>
          </a:p>
        </p:txBody>
      </p:sp>
    </p:spTree>
    <p:extLst>
      <p:ext uri="{BB962C8B-B14F-4D97-AF65-F5344CB8AC3E}">
        <p14:creationId xmlns:p14="http://schemas.microsoft.com/office/powerpoint/2010/main" val="1741087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 – </a:t>
            </a:r>
            <a:r>
              <a:rPr lang="fr-FR" dirty="0" err="1"/>
              <a:t>groupby</a:t>
            </a:r>
            <a:r>
              <a:rPr lang="fr-FR" dirty="0"/>
              <a:t>() &amp; </a:t>
            </a:r>
            <a:r>
              <a:rPr lang="fr-FR" dirty="0" err="1"/>
              <a:t>agg</a:t>
            </a:r>
            <a:r>
              <a:rPr lang="fr-FR" dirty="0"/>
              <a:t>() – Quiz question 6</a:t>
            </a:r>
            <a:endParaRPr lang="en-GB" dirty="0"/>
          </a:p>
        </p:txBody>
      </p:sp>
      <p:pic>
        <p:nvPicPr>
          <p:cNvPr id="3" name="Picture 2">
            <a:extLst>
              <a:ext uri="{FF2B5EF4-FFF2-40B4-BE49-F238E27FC236}">
                <a16:creationId xmlns:a16="http://schemas.microsoft.com/office/drawing/2014/main" id="{819D8C93-F957-D39A-1C90-A93906EAD6F6}"/>
              </a:ext>
            </a:extLst>
          </p:cNvPr>
          <p:cNvPicPr>
            <a:picLocks noChangeAspect="1"/>
          </p:cNvPicPr>
          <p:nvPr/>
        </p:nvPicPr>
        <p:blipFill>
          <a:blip r:embed="rId2"/>
          <a:stretch>
            <a:fillRect/>
          </a:stretch>
        </p:blipFill>
        <p:spPr>
          <a:xfrm>
            <a:off x="358775" y="1014412"/>
            <a:ext cx="7088947" cy="3123388"/>
          </a:xfrm>
          <a:prstGeom prst="rect">
            <a:avLst/>
          </a:prstGeom>
        </p:spPr>
      </p:pic>
      <p:sp>
        <p:nvSpPr>
          <p:cNvPr id="6" name="Content Placeholder 5">
            <a:extLst>
              <a:ext uri="{FF2B5EF4-FFF2-40B4-BE49-F238E27FC236}">
                <a16:creationId xmlns:a16="http://schemas.microsoft.com/office/drawing/2014/main" id="{ED71858A-6B52-5213-53F2-81C87F7E59A3}"/>
              </a:ext>
            </a:extLst>
          </p:cNvPr>
          <p:cNvSpPr>
            <a:spLocks noGrp="1"/>
          </p:cNvSpPr>
          <p:nvPr>
            <p:ph sz="half" idx="1"/>
          </p:nvPr>
        </p:nvSpPr>
        <p:spPr>
          <a:xfrm>
            <a:off x="5220042" y="1302856"/>
            <a:ext cx="3923958" cy="3360584"/>
          </a:xfrm>
        </p:spPr>
        <p:txBody>
          <a:bodyPr>
            <a:normAutofit lnSpcReduction="10000"/>
          </a:bodyPr>
          <a:lstStyle/>
          <a:p>
            <a:r>
              <a:rPr lang="de-CH" dirty="0"/>
              <a:t>Main </a:t>
            </a:r>
            <a:r>
              <a:rPr lang="de-CH" dirty="0" err="1"/>
              <a:t>idea</a:t>
            </a:r>
            <a:r>
              <a:rPr lang="de-CH" dirty="0"/>
              <a:t>: a same </a:t>
            </a:r>
            <a:r>
              <a:rPr lang="de-CH" dirty="0" err="1"/>
              <a:t>person</a:t>
            </a:r>
            <a:r>
              <a:rPr lang="de-CH" dirty="0"/>
              <a:t> </a:t>
            </a:r>
            <a:r>
              <a:rPr lang="de-CH" dirty="0" err="1"/>
              <a:t>can</a:t>
            </a:r>
            <a:r>
              <a:rPr lang="de-CH" dirty="0"/>
              <a:t> </a:t>
            </a:r>
            <a:r>
              <a:rPr lang="de-CH" dirty="0" err="1"/>
              <a:t>have</a:t>
            </a:r>
            <a:r>
              <a:rPr lang="de-CH" dirty="0"/>
              <a:t> </a:t>
            </a:r>
            <a:r>
              <a:rPr lang="de-CH" dirty="0" err="1"/>
              <a:t>several</a:t>
            </a:r>
            <a:r>
              <a:rPr lang="de-CH" dirty="0"/>
              <a:t> </a:t>
            </a:r>
            <a:r>
              <a:rPr lang="de-CH" dirty="0" err="1"/>
              <a:t>presents</a:t>
            </a:r>
            <a:r>
              <a:rPr lang="de-CH" dirty="0"/>
              <a:t> (so </a:t>
            </a:r>
            <a:r>
              <a:rPr lang="de-CH" dirty="0" err="1"/>
              <a:t>several</a:t>
            </a:r>
            <a:r>
              <a:rPr lang="de-CH" dirty="0"/>
              <a:t> </a:t>
            </a:r>
            <a:r>
              <a:rPr lang="de-CH" dirty="0" err="1"/>
              <a:t>rows</a:t>
            </a:r>
            <a:r>
              <a:rPr lang="de-CH" dirty="0"/>
              <a:t> </a:t>
            </a:r>
            <a:r>
              <a:rPr lang="de-CH" dirty="0" err="1"/>
              <a:t>for</a:t>
            </a:r>
            <a:r>
              <a:rPr lang="de-CH" dirty="0"/>
              <a:t> a same </a:t>
            </a:r>
            <a:r>
              <a:rPr lang="de-CH" dirty="0" err="1"/>
              <a:t>person</a:t>
            </a:r>
            <a:r>
              <a:rPr lang="de-CH" dirty="0"/>
              <a:t>). </a:t>
            </a:r>
            <a:r>
              <a:rPr lang="de-CH" dirty="0" err="1"/>
              <a:t>We</a:t>
            </a:r>
            <a:r>
              <a:rPr lang="de-CH" dirty="0"/>
              <a:t> </a:t>
            </a:r>
            <a:r>
              <a:rPr lang="de-CH" dirty="0" err="1"/>
              <a:t>want</a:t>
            </a:r>
            <a:r>
              <a:rPr lang="de-CH" dirty="0"/>
              <a:t> 1 </a:t>
            </a:r>
            <a:r>
              <a:rPr lang="de-CH" dirty="0" err="1"/>
              <a:t>row</a:t>
            </a:r>
            <a:r>
              <a:rPr lang="de-CH" dirty="0"/>
              <a:t> per </a:t>
            </a:r>
            <a:r>
              <a:rPr lang="de-CH" dirty="0" err="1"/>
              <a:t>person</a:t>
            </a:r>
            <a:r>
              <a:rPr lang="de-CH" dirty="0"/>
              <a:t>, </a:t>
            </a:r>
            <a:r>
              <a:rPr lang="de-CH" dirty="0" err="1"/>
              <a:t>with</a:t>
            </a:r>
            <a:r>
              <a:rPr lang="de-CH" dirty="0"/>
              <a:t> </a:t>
            </a:r>
            <a:r>
              <a:rPr lang="de-CH" dirty="0" err="1"/>
              <a:t>the</a:t>
            </a:r>
            <a:r>
              <a:rPr lang="de-CH" dirty="0"/>
              <a:t> </a:t>
            </a:r>
            <a:r>
              <a:rPr lang="de-CH" dirty="0" err="1"/>
              <a:t>minimum</a:t>
            </a:r>
            <a:r>
              <a:rPr lang="de-CH" dirty="0"/>
              <a:t> </a:t>
            </a:r>
            <a:r>
              <a:rPr lang="de-CH" dirty="0" err="1"/>
              <a:t>of</a:t>
            </a:r>
            <a:r>
              <a:rPr lang="de-CH" dirty="0"/>
              <a:t> </a:t>
            </a:r>
            <a:r>
              <a:rPr lang="de-CH" dirty="0" err="1"/>
              <a:t>each</a:t>
            </a:r>
            <a:r>
              <a:rPr lang="de-CH" dirty="0"/>
              <a:t> </a:t>
            </a:r>
            <a:r>
              <a:rPr lang="de-CH" dirty="0" err="1"/>
              <a:t>height</a:t>
            </a:r>
            <a:r>
              <a:rPr lang="de-CH" dirty="0"/>
              <a:t>, </a:t>
            </a:r>
            <a:r>
              <a:rPr lang="de-CH" dirty="0" err="1"/>
              <a:t>width</a:t>
            </a:r>
            <a:r>
              <a:rPr lang="de-CH" dirty="0"/>
              <a:t> and </a:t>
            </a:r>
            <a:r>
              <a:rPr lang="de-CH" dirty="0" err="1"/>
              <a:t>length</a:t>
            </a:r>
            <a:r>
              <a:rPr lang="de-CH" dirty="0"/>
              <a:t> </a:t>
            </a:r>
            <a:r>
              <a:rPr lang="de-CH" dirty="0" err="1"/>
              <a:t>of</a:t>
            </a:r>
            <a:r>
              <a:rPr lang="de-CH" dirty="0"/>
              <a:t> </a:t>
            </a:r>
            <a:r>
              <a:rPr lang="de-CH" dirty="0" err="1"/>
              <a:t>the</a:t>
            </a:r>
            <a:r>
              <a:rPr lang="de-CH" dirty="0"/>
              <a:t> </a:t>
            </a:r>
            <a:r>
              <a:rPr lang="de-CH" dirty="0" err="1"/>
              <a:t>present</a:t>
            </a:r>
            <a:r>
              <a:rPr lang="de-CH" dirty="0"/>
              <a:t>.</a:t>
            </a:r>
          </a:p>
          <a:p>
            <a:pPr marL="285750" indent="-285750">
              <a:buFont typeface="Wingdings" panose="05000000000000000000" pitchFamily="2" charset="2"/>
              <a:buChar char="à"/>
            </a:pPr>
            <a:r>
              <a:rPr lang="de-CH" dirty="0" err="1">
                <a:sym typeface="Wingdings" panose="05000000000000000000" pitchFamily="2" charset="2"/>
              </a:rPr>
              <a:t>We</a:t>
            </a:r>
            <a:r>
              <a:rPr lang="de-CH" dirty="0">
                <a:sym typeface="Wingdings" panose="05000000000000000000" pitchFamily="2" charset="2"/>
              </a:rPr>
              <a:t> </a:t>
            </a:r>
            <a:r>
              <a:rPr lang="de-CH" dirty="0" err="1">
                <a:sym typeface="Wingdings" panose="05000000000000000000" pitchFamily="2" charset="2"/>
              </a:rPr>
              <a:t>use</a:t>
            </a:r>
            <a:r>
              <a:rPr lang="de-CH" dirty="0">
                <a:sym typeface="Wingdings" panose="05000000000000000000" pitchFamily="2" charset="2"/>
              </a:rPr>
              <a:t> </a:t>
            </a:r>
            <a:r>
              <a:rPr lang="de-CH" dirty="0" err="1">
                <a:sym typeface="Wingdings" panose="05000000000000000000" pitchFamily="2" charset="2"/>
              </a:rPr>
              <a:t>the</a:t>
            </a:r>
            <a:r>
              <a:rPr lang="de-CH" dirty="0">
                <a:sym typeface="Wingdings" panose="05000000000000000000" pitchFamily="2" charset="2"/>
              </a:rPr>
              <a:t> </a:t>
            </a:r>
            <a:r>
              <a:rPr lang="de-CH" b="1" dirty="0" err="1">
                <a:sym typeface="Wingdings" panose="05000000000000000000" pitchFamily="2" charset="2"/>
              </a:rPr>
              <a:t>groupby</a:t>
            </a:r>
            <a:r>
              <a:rPr lang="de-CH" b="1" dirty="0">
                <a:sym typeface="Wingdings" panose="05000000000000000000" pitchFamily="2" charset="2"/>
              </a:rPr>
              <a:t>()</a:t>
            </a:r>
            <a:r>
              <a:rPr lang="de-CH" dirty="0">
                <a:sym typeface="Wingdings" panose="05000000000000000000" pitchFamily="2" charset="2"/>
              </a:rPr>
              <a:t> </a:t>
            </a:r>
            <a:r>
              <a:rPr lang="de-CH" dirty="0" err="1">
                <a:sym typeface="Wingdings" panose="05000000000000000000" pitchFamily="2" charset="2"/>
              </a:rPr>
              <a:t>function</a:t>
            </a:r>
            <a:r>
              <a:rPr lang="de-CH" dirty="0">
                <a:sym typeface="Wingdings" panose="05000000000000000000" pitchFamily="2" charset="2"/>
              </a:rPr>
              <a:t>!</a:t>
            </a:r>
          </a:p>
          <a:p>
            <a:pPr marL="0" indent="0"/>
            <a:endParaRPr lang="de-CH" dirty="0">
              <a:sym typeface="Wingdings" panose="05000000000000000000" pitchFamily="2" charset="2"/>
            </a:endParaRPr>
          </a:p>
          <a:p>
            <a:pPr marL="0" indent="0"/>
            <a:r>
              <a:rPr lang="de-CH" dirty="0" err="1">
                <a:sym typeface="Wingdings" panose="05000000000000000000" pitchFamily="2" charset="2"/>
              </a:rPr>
              <a:t>We</a:t>
            </a:r>
            <a:r>
              <a:rPr lang="de-CH" dirty="0">
                <a:sym typeface="Wingdings" panose="05000000000000000000" pitchFamily="2" charset="2"/>
              </a:rPr>
              <a:t> </a:t>
            </a:r>
            <a:r>
              <a:rPr lang="de-CH" dirty="0" err="1">
                <a:sym typeface="Wingdings" panose="05000000000000000000" pitchFamily="2" charset="2"/>
              </a:rPr>
              <a:t>want</a:t>
            </a:r>
            <a:r>
              <a:rPr lang="de-CH" dirty="0">
                <a:sym typeface="Wingdings" panose="05000000000000000000" pitchFamily="2" charset="2"/>
              </a:rPr>
              <a:t> 1 </a:t>
            </a:r>
            <a:r>
              <a:rPr lang="de-CH" dirty="0" err="1">
                <a:sym typeface="Wingdings" panose="05000000000000000000" pitchFamily="2" charset="2"/>
              </a:rPr>
              <a:t>row</a:t>
            </a:r>
            <a:r>
              <a:rPr lang="de-CH" dirty="0">
                <a:sym typeface="Wingdings" panose="05000000000000000000" pitchFamily="2" charset="2"/>
              </a:rPr>
              <a:t> </a:t>
            </a:r>
            <a:r>
              <a:rPr lang="de-CH" b="1" dirty="0">
                <a:sym typeface="Wingdings" panose="05000000000000000000" pitchFamily="2" charset="2"/>
              </a:rPr>
              <a:t>per </a:t>
            </a:r>
            <a:r>
              <a:rPr lang="de-CH" dirty="0" err="1">
                <a:sym typeface="Wingdings" panose="05000000000000000000" pitchFamily="2" charset="2"/>
              </a:rPr>
              <a:t>person</a:t>
            </a:r>
            <a:r>
              <a:rPr lang="de-CH" dirty="0">
                <a:sym typeface="Wingdings" panose="05000000000000000000" pitchFamily="2" charset="2"/>
              </a:rPr>
              <a:t>. </a:t>
            </a:r>
          </a:p>
          <a:p>
            <a:pPr marL="285750" indent="-285750">
              <a:buFont typeface="Wingdings" panose="05000000000000000000" pitchFamily="2" charset="2"/>
              <a:buChar char="à"/>
            </a:pPr>
            <a:r>
              <a:rPr lang="de-CH" b="1" dirty="0" err="1">
                <a:sym typeface="Wingdings" panose="05000000000000000000" pitchFamily="2" charset="2"/>
              </a:rPr>
              <a:t>groupby</a:t>
            </a:r>
            <a:r>
              <a:rPr lang="de-CH" b="1" dirty="0">
                <a:sym typeface="Wingdings" panose="05000000000000000000" pitchFamily="2" charset="2"/>
              </a:rPr>
              <a:t>(‘</a:t>
            </a:r>
            <a:r>
              <a:rPr lang="de-CH" b="1" dirty="0" err="1">
                <a:sym typeface="Wingdings" panose="05000000000000000000" pitchFamily="2" charset="2"/>
              </a:rPr>
              <a:t>recipient</a:t>
            </a:r>
            <a:r>
              <a:rPr lang="de-CH" b="1" dirty="0">
                <a:sym typeface="Wingdings" panose="05000000000000000000" pitchFamily="2" charset="2"/>
              </a:rPr>
              <a:t>’) ! </a:t>
            </a:r>
          </a:p>
          <a:p>
            <a:pPr marL="0" indent="0"/>
            <a:endParaRPr lang="de-CH" b="1" dirty="0">
              <a:sym typeface="Wingdings" panose="05000000000000000000" pitchFamily="2" charset="2"/>
            </a:endParaRPr>
          </a:p>
          <a:p>
            <a:pPr marL="0" indent="0"/>
            <a:r>
              <a:rPr lang="de-CH" dirty="0" err="1">
                <a:sym typeface="Wingdings" panose="05000000000000000000" pitchFamily="2" charset="2"/>
              </a:rPr>
              <a:t>We</a:t>
            </a:r>
            <a:r>
              <a:rPr lang="de-CH" dirty="0">
                <a:sym typeface="Wingdings" panose="05000000000000000000" pitchFamily="2" charset="2"/>
              </a:rPr>
              <a:t> </a:t>
            </a:r>
            <a:r>
              <a:rPr lang="de-CH" dirty="0" err="1">
                <a:sym typeface="Wingdings" panose="05000000000000000000" pitchFamily="2" charset="2"/>
              </a:rPr>
              <a:t>want</a:t>
            </a:r>
            <a:r>
              <a:rPr lang="de-CH" dirty="0">
                <a:sym typeface="Wingdings" panose="05000000000000000000" pitchFamily="2" charset="2"/>
              </a:rPr>
              <a:t> </a:t>
            </a:r>
            <a:r>
              <a:rPr lang="de-CH" dirty="0" err="1">
                <a:sym typeface="Wingdings" panose="05000000000000000000" pitchFamily="2" charset="2"/>
              </a:rPr>
              <a:t>the</a:t>
            </a:r>
            <a:r>
              <a:rPr lang="de-CH" dirty="0">
                <a:sym typeface="Wingdings" panose="05000000000000000000" pitchFamily="2" charset="2"/>
              </a:rPr>
              <a:t> </a:t>
            </a:r>
            <a:r>
              <a:rPr lang="de-CH" dirty="0" err="1">
                <a:sym typeface="Wingdings" panose="05000000000000000000" pitchFamily="2" charset="2"/>
              </a:rPr>
              <a:t>minimum</a:t>
            </a:r>
            <a:r>
              <a:rPr lang="de-CH" dirty="0">
                <a:sym typeface="Wingdings" panose="05000000000000000000" pitchFamily="2" charset="2"/>
              </a:rPr>
              <a:t> </a:t>
            </a:r>
            <a:r>
              <a:rPr lang="de-CH" dirty="0" err="1">
                <a:sym typeface="Wingdings" panose="05000000000000000000" pitchFamily="2" charset="2"/>
              </a:rPr>
              <a:t>for</a:t>
            </a:r>
            <a:r>
              <a:rPr lang="de-CH" dirty="0">
                <a:sym typeface="Wingdings" panose="05000000000000000000" pitchFamily="2" charset="2"/>
              </a:rPr>
              <a:t> </a:t>
            </a:r>
            <a:r>
              <a:rPr lang="de-CH" dirty="0" err="1">
                <a:sym typeface="Wingdings" panose="05000000000000000000" pitchFamily="2" charset="2"/>
              </a:rPr>
              <a:t>each</a:t>
            </a:r>
            <a:r>
              <a:rPr lang="de-CH" dirty="0">
                <a:sym typeface="Wingdings" panose="05000000000000000000" pitchFamily="2" charset="2"/>
              </a:rPr>
              <a:t> </a:t>
            </a:r>
            <a:r>
              <a:rPr lang="de-CH" dirty="0" err="1">
                <a:sym typeface="Wingdings" panose="05000000000000000000" pitchFamily="2" charset="2"/>
              </a:rPr>
              <a:t>column</a:t>
            </a:r>
            <a:r>
              <a:rPr lang="de-CH" dirty="0">
                <a:sym typeface="Wingdings" panose="05000000000000000000" pitchFamily="2" charset="2"/>
              </a:rPr>
              <a:t>.</a:t>
            </a:r>
          </a:p>
          <a:p>
            <a:pPr marL="285750" indent="-285750">
              <a:buFont typeface="Wingdings" panose="05000000000000000000" pitchFamily="2" charset="2"/>
              <a:buChar char="à"/>
            </a:pPr>
            <a:r>
              <a:rPr lang="de-CH" dirty="0" err="1">
                <a:sym typeface="Wingdings" panose="05000000000000000000" pitchFamily="2" charset="2"/>
              </a:rPr>
              <a:t>groupby</a:t>
            </a:r>
            <a:r>
              <a:rPr lang="de-CH" dirty="0">
                <a:sym typeface="Wingdings" panose="05000000000000000000" pitchFamily="2" charset="2"/>
              </a:rPr>
              <a:t>()</a:t>
            </a:r>
            <a:r>
              <a:rPr lang="de-CH" b="1" dirty="0">
                <a:sym typeface="Wingdings" panose="05000000000000000000" pitchFamily="2" charset="2"/>
              </a:rPr>
              <a:t>.min()</a:t>
            </a:r>
            <a:r>
              <a:rPr lang="de-CH" dirty="0">
                <a:sym typeface="Wingdings" panose="05000000000000000000" pitchFamily="2" charset="2"/>
              </a:rPr>
              <a:t> will </a:t>
            </a:r>
            <a:r>
              <a:rPr lang="de-CH" dirty="0" err="1">
                <a:sym typeface="Wingdings" panose="05000000000000000000" pitchFamily="2" charset="2"/>
              </a:rPr>
              <a:t>compute</a:t>
            </a:r>
            <a:r>
              <a:rPr lang="de-CH" dirty="0">
                <a:sym typeface="Wingdings" panose="05000000000000000000" pitchFamily="2" charset="2"/>
              </a:rPr>
              <a:t> </a:t>
            </a:r>
            <a:r>
              <a:rPr lang="de-CH" dirty="0" err="1">
                <a:sym typeface="Wingdings" panose="05000000000000000000" pitchFamily="2" charset="2"/>
              </a:rPr>
              <a:t>the</a:t>
            </a:r>
            <a:r>
              <a:rPr lang="de-CH" dirty="0">
                <a:sym typeface="Wingdings" panose="05000000000000000000" pitchFamily="2" charset="2"/>
              </a:rPr>
              <a:t> </a:t>
            </a:r>
            <a:r>
              <a:rPr lang="de-CH" dirty="0" err="1">
                <a:sym typeface="Wingdings" panose="05000000000000000000" pitchFamily="2" charset="2"/>
              </a:rPr>
              <a:t>minimum</a:t>
            </a:r>
            <a:r>
              <a:rPr lang="de-CH" dirty="0">
                <a:sym typeface="Wingdings" panose="05000000000000000000" pitchFamily="2" charset="2"/>
              </a:rPr>
              <a:t> </a:t>
            </a:r>
            <a:r>
              <a:rPr lang="de-CH" dirty="0" err="1">
                <a:sym typeface="Wingdings" panose="05000000000000000000" pitchFamily="2" charset="2"/>
              </a:rPr>
              <a:t>for</a:t>
            </a:r>
            <a:r>
              <a:rPr lang="de-CH" dirty="0">
                <a:sym typeface="Wingdings" panose="05000000000000000000" pitchFamily="2" charset="2"/>
              </a:rPr>
              <a:t> </a:t>
            </a:r>
            <a:r>
              <a:rPr lang="de-CH" dirty="0" err="1">
                <a:sym typeface="Wingdings" panose="05000000000000000000" pitchFamily="2" charset="2"/>
              </a:rPr>
              <a:t>each</a:t>
            </a:r>
            <a:r>
              <a:rPr lang="de-CH" dirty="0">
                <a:sym typeface="Wingdings" panose="05000000000000000000" pitchFamily="2" charset="2"/>
              </a:rPr>
              <a:t> </a:t>
            </a:r>
            <a:r>
              <a:rPr lang="de-CH" dirty="0" err="1">
                <a:sym typeface="Wingdings" panose="05000000000000000000" pitchFamily="2" charset="2"/>
              </a:rPr>
              <a:t>column</a:t>
            </a:r>
            <a:endParaRPr lang="de-CH" dirty="0">
              <a:sym typeface="Wingdings" panose="05000000000000000000" pitchFamily="2" charset="2"/>
            </a:endParaRPr>
          </a:p>
          <a:p>
            <a:pPr marL="285750" indent="-285750">
              <a:buFont typeface="Wingdings" panose="05000000000000000000" pitchFamily="2" charset="2"/>
              <a:buChar char="à"/>
            </a:pPr>
            <a:r>
              <a:rPr lang="de-CH" dirty="0" err="1">
                <a:sym typeface="Wingdings" panose="05000000000000000000" pitchFamily="2" charset="2"/>
              </a:rPr>
              <a:t>groupby</a:t>
            </a:r>
            <a:r>
              <a:rPr lang="de-CH" dirty="0">
                <a:sym typeface="Wingdings" panose="05000000000000000000" pitchFamily="2" charset="2"/>
              </a:rPr>
              <a:t>()</a:t>
            </a:r>
            <a:r>
              <a:rPr lang="de-CH" b="1" dirty="0">
                <a:sym typeface="Wingdings" panose="05000000000000000000" pitchFamily="2" charset="2"/>
              </a:rPr>
              <a:t>.</a:t>
            </a:r>
            <a:r>
              <a:rPr lang="de-CH" b="1" dirty="0" err="1">
                <a:sym typeface="Wingdings" panose="05000000000000000000" pitchFamily="2" charset="2"/>
              </a:rPr>
              <a:t>agg</a:t>
            </a:r>
            <a:r>
              <a:rPr lang="de-CH" b="1" dirty="0">
                <a:sym typeface="Wingdings" panose="05000000000000000000" pitchFamily="2" charset="2"/>
              </a:rPr>
              <a:t>(‘min’)</a:t>
            </a:r>
            <a:r>
              <a:rPr lang="de-CH" dirty="0">
                <a:sym typeface="Wingdings" panose="05000000000000000000" pitchFamily="2" charset="2"/>
              </a:rPr>
              <a:t> also </a:t>
            </a:r>
            <a:r>
              <a:rPr lang="de-CH" dirty="0" err="1">
                <a:sym typeface="Wingdings" panose="05000000000000000000" pitchFamily="2" charset="2"/>
              </a:rPr>
              <a:t>works</a:t>
            </a:r>
            <a:r>
              <a:rPr lang="de-CH" dirty="0">
                <a:sym typeface="Wingdings" panose="05000000000000000000" pitchFamily="2" charset="2"/>
              </a:rPr>
              <a:t>: </a:t>
            </a:r>
            <a:r>
              <a:rPr lang="de-CH" dirty="0" err="1">
                <a:sym typeface="Wingdings" panose="05000000000000000000" pitchFamily="2" charset="2"/>
              </a:rPr>
              <a:t>with</a:t>
            </a:r>
            <a:r>
              <a:rPr lang="de-CH" dirty="0">
                <a:sym typeface="Wingdings" panose="05000000000000000000" pitchFamily="2" charset="2"/>
              </a:rPr>
              <a:t> </a:t>
            </a:r>
            <a:r>
              <a:rPr lang="de-CH" dirty="0" err="1">
                <a:sym typeface="Wingdings" panose="05000000000000000000" pitchFamily="2" charset="2"/>
              </a:rPr>
              <a:t>agg</a:t>
            </a:r>
            <a:r>
              <a:rPr lang="de-CH" dirty="0">
                <a:sym typeface="Wingdings" panose="05000000000000000000" pitchFamily="2" charset="2"/>
              </a:rPr>
              <a:t>(), just </a:t>
            </a:r>
            <a:r>
              <a:rPr lang="de-CH" dirty="0" err="1">
                <a:sym typeface="Wingdings" panose="05000000000000000000" pitchFamily="2" charset="2"/>
              </a:rPr>
              <a:t>write</a:t>
            </a:r>
            <a:r>
              <a:rPr lang="de-CH" dirty="0">
                <a:sym typeface="Wingdings" panose="05000000000000000000" pitchFamily="2" charset="2"/>
              </a:rPr>
              <a:t> </a:t>
            </a:r>
            <a:r>
              <a:rPr lang="de-CH" dirty="0" err="1">
                <a:sym typeface="Wingdings" panose="05000000000000000000" pitchFamily="2" charset="2"/>
              </a:rPr>
              <a:t>the</a:t>
            </a:r>
            <a:r>
              <a:rPr lang="de-CH" dirty="0">
                <a:sym typeface="Wingdings" panose="05000000000000000000" pitchFamily="2" charset="2"/>
              </a:rPr>
              <a:t> </a:t>
            </a:r>
            <a:r>
              <a:rPr lang="de-CH" dirty="0" err="1">
                <a:sym typeface="Wingdings" panose="05000000000000000000" pitchFamily="2" charset="2"/>
              </a:rPr>
              <a:t>name</a:t>
            </a:r>
            <a:r>
              <a:rPr lang="de-CH" dirty="0">
                <a:sym typeface="Wingdings" panose="05000000000000000000" pitchFamily="2" charset="2"/>
              </a:rPr>
              <a:t> </a:t>
            </a:r>
            <a:r>
              <a:rPr lang="de-CH" dirty="0" err="1">
                <a:sym typeface="Wingdings" panose="05000000000000000000" pitchFamily="2" charset="2"/>
              </a:rPr>
              <a:t>of</a:t>
            </a:r>
            <a:r>
              <a:rPr lang="de-CH" dirty="0">
                <a:sym typeface="Wingdings" panose="05000000000000000000" pitchFamily="2" charset="2"/>
              </a:rPr>
              <a:t> </a:t>
            </a:r>
            <a:r>
              <a:rPr lang="de-CH" dirty="0" err="1">
                <a:sym typeface="Wingdings" panose="05000000000000000000" pitchFamily="2" charset="2"/>
              </a:rPr>
              <a:t>the</a:t>
            </a:r>
            <a:r>
              <a:rPr lang="de-CH" dirty="0">
                <a:sym typeface="Wingdings" panose="05000000000000000000" pitchFamily="2" charset="2"/>
              </a:rPr>
              <a:t> </a:t>
            </a:r>
            <a:r>
              <a:rPr lang="de-CH" dirty="0" err="1">
                <a:sym typeface="Wingdings" panose="05000000000000000000" pitchFamily="2" charset="2"/>
              </a:rPr>
              <a:t>function</a:t>
            </a:r>
            <a:r>
              <a:rPr lang="de-CH" dirty="0">
                <a:sym typeface="Wingdings" panose="05000000000000000000" pitchFamily="2" charset="2"/>
              </a:rPr>
              <a:t> in a </a:t>
            </a:r>
            <a:r>
              <a:rPr lang="de-CH" dirty="0" err="1">
                <a:sym typeface="Wingdings" panose="05000000000000000000" pitchFamily="2" charset="2"/>
              </a:rPr>
              <a:t>string</a:t>
            </a:r>
            <a:endParaRPr lang="de-CH" dirty="0">
              <a:sym typeface="Wingdings" panose="05000000000000000000" pitchFamily="2" charset="2"/>
            </a:endParaRPr>
          </a:p>
          <a:p>
            <a:pPr marL="285750" indent="-285750">
              <a:buFont typeface="Wingdings" panose="05000000000000000000" pitchFamily="2" charset="2"/>
              <a:buChar char="à"/>
            </a:pPr>
            <a:r>
              <a:rPr lang="de-CH" dirty="0" err="1">
                <a:sym typeface="Wingdings" panose="05000000000000000000" pitchFamily="2" charset="2"/>
              </a:rPr>
              <a:t>groupby</a:t>
            </a:r>
            <a:r>
              <a:rPr lang="de-CH" dirty="0">
                <a:sym typeface="Wingdings" panose="05000000000000000000" pitchFamily="2" charset="2"/>
              </a:rPr>
              <a:t>()</a:t>
            </a:r>
            <a:r>
              <a:rPr lang="de-CH" b="1" dirty="0">
                <a:sym typeface="Wingdings" panose="05000000000000000000" pitchFamily="2" charset="2"/>
              </a:rPr>
              <a:t>.</a:t>
            </a:r>
            <a:r>
              <a:rPr lang="de-CH" b="1" dirty="0" err="1">
                <a:sym typeface="Wingdings" panose="05000000000000000000" pitchFamily="2" charset="2"/>
              </a:rPr>
              <a:t>agg</a:t>
            </a:r>
            <a:r>
              <a:rPr lang="de-CH" b="1" dirty="0">
                <a:sym typeface="Wingdings" panose="05000000000000000000" pitchFamily="2" charset="2"/>
              </a:rPr>
              <a:t>(</a:t>
            </a:r>
            <a:r>
              <a:rPr lang="de-CH" b="1" dirty="0" err="1">
                <a:sym typeface="Wingdings" panose="05000000000000000000" pitchFamily="2" charset="2"/>
              </a:rPr>
              <a:t>np.min</a:t>
            </a:r>
            <a:r>
              <a:rPr lang="de-CH" b="1" dirty="0">
                <a:sym typeface="Wingdings" panose="05000000000000000000" pitchFamily="2" charset="2"/>
              </a:rPr>
              <a:t>)</a:t>
            </a:r>
            <a:r>
              <a:rPr lang="de-CH" dirty="0">
                <a:sym typeface="Wingdings" panose="05000000000000000000" pitchFamily="2" charset="2"/>
              </a:rPr>
              <a:t> also </a:t>
            </a:r>
            <a:r>
              <a:rPr lang="de-CH" dirty="0" err="1">
                <a:sym typeface="Wingdings" panose="05000000000000000000" pitchFamily="2" charset="2"/>
              </a:rPr>
              <a:t>works</a:t>
            </a:r>
            <a:r>
              <a:rPr lang="de-CH" dirty="0">
                <a:sym typeface="Wingdings" panose="05000000000000000000" pitchFamily="2" charset="2"/>
              </a:rPr>
              <a:t>: </a:t>
            </a:r>
            <a:r>
              <a:rPr lang="de-CH" dirty="0" err="1">
                <a:sym typeface="Wingdings" panose="05000000000000000000" pitchFamily="2" charset="2"/>
              </a:rPr>
              <a:t>the</a:t>
            </a:r>
            <a:r>
              <a:rPr lang="de-CH" dirty="0">
                <a:sym typeface="Wingdings" panose="05000000000000000000" pitchFamily="2" charset="2"/>
              </a:rPr>
              <a:t> min() </a:t>
            </a:r>
            <a:r>
              <a:rPr lang="de-CH" dirty="0" err="1">
                <a:sym typeface="Wingdings" panose="05000000000000000000" pitchFamily="2" charset="2"/>
              </a:rPr>
              <a:t>function</a:t>
            </a:r>
            <a:r>
              <a:rPr lang="de-CH" dirty="0">
                <a:sym typeface="Wingdings" panose="05000000000000000000" pitchFamily="2" charset="2"/>
              </a:rPr>
              <a:t> </a:t>
            </a:r>
            <a:r>
              <a:rPr lang="de-CH" dirty="0" err="1">
                <a:sym typeface="Wingdings" panose="05000000000000000000" pitchFamily="2" charset="2"/>
              </a:rPr>
              <a:t>comes</a:t>
            </a:r>
            <a:r>
              <a:rPr lang="de-CH" dirty="0">
                <a:sym typeface="Wingdings" panose="05000000000000000000" pitchFamily="2" charset="2"/>
              </a:rPr>
              <a:t> </a:t>
            </a:r>
            <a:r>
              <a:rPr lang="de-CH" dirty="0" err="1">
                <a:sym typeface="Wingdings" panose="05000000000000000000" pitchFamily="2" charset="2"/>
              </a:rPr>
              <a:t>from</a:t>
            </a:r>
            <a:r>
              <a:rPr lang="de-CH" dirty="0">
                <a:sym typeface="Wingdings" panose="05000000000000000000" pitchFamily="2" charset="2"/>
              </a:rPr>
              <a:t> </a:t>
            </a:r>
            <a:r>
              <a:rPr lang="de-CH" dirty="0" err="1">
                <a:sym typeface="Wingdings" panose="05000000000000000000" pitchFamily="2" charset="2"/>
              </a:rPr>
              <a:t>the</a:t>
            </a:r>
            <a:r>
              <a:rPr lang="de-CH" dirty="0">
                <a:sym typeface="Wingdings" panose="05000000000000000000" pitchFamily="2" charset="2"/>
              </a:rPr>
              <a:t> </a:t>
            </a:r>
            <a:r>
              <a:rPr lang="de-CH" dirty="0" err="1">
                <a:sym typeface="Wingdings" panose="05000000000000000000" pitchFamily="2" charset="2"/>
              </a:rPr>
              <a:t>numpy</a:t>
            </a:r>
            <a:r>
              <a:rPr lang="de-CH" dirty="0">
                <a:sym typeface="Wingdings" panose="05000000000000000000" pitchFamily="2" charset="2"/>
              </a:rPr>
              <a:t> </a:t>
            </a:r>
            <a:r>
              <a:rPr lang="de-CH" dirty="0" err="1">
                <a:sym typeface="Wingdings" panose="05000000000000000000" pitchFamily="2" charset="2"/>
              </a:rPr>
              <a:t>library</a:t>
            </a:r>
            <a:r>
              <a:rPr lang="de-CH" dirty="0">
                <a:sym typeface="Wingdings" panose="05000000000000000000" pitchFamily="2" charset="2"/>
              </a:rPr>
              <a:t>, so </a:t>
            </a:r>
            <a:r>
              <a:rPr lang="de-CH" dirty="0" err="1">
                <a:sym typeface="Wingdings" panose="05000000000000000000" pitchFamily="2" charset="2"/>
              </a:rPr>
              <a:t>np.min</a:t>
            </a:r>
            <a:endParaRPr lang="de-CH" dirty="0">
              <a:sym typeface="Wingdings" panose="05000000000000000000" pitchFamily="2" charset="2"/>
            </a:endParaRPr>
          </a:p>
        </p:txBody>
      </p:sp>
      <p:sp>
        <p:nvSpPr>
          <p:cNvPr id="2" name="Slide Number Placeholder 1">
            <a:extLst>
              <a:ext uri="{FF2B5EF4-FFF2-40B4-BE49-F238E27FC236}">
                <a16:creationId xmlns:a16="http://schemas.microsoft.com/office/drawing/2014/main" id="{619B4F17-0256-C511-4B76-A99ACC0892B3}"/>
              </a:ext>
            </a:extLst>
          </p:cNvPr>
          <p:cNvSpPr>
            <a:spLocks noGrp="1"/>
          </p:cNvSpPr>
          <p:nvPr>
            <p:ph type="sldNum" sz="quarter" idx="16"/>
          </p:nvPr>
        </p:nvSpPr>
        <p:spPr/>
        <p:txBody>
          <a:bodyPr/>
          <a:lstStyle/>
          <a:p>
            <a:fld id="{7559FC98-AF75-4A00-A03C-DF9FEBF6BCB9}" type="slidenum">
              <a:rPr lang="en-GB" smtClean="0"/>
              <a:pPr/>
              <a:t>15</a:t>
            </a:fld>
            <a:endParaRPr lang="en-GB" dirty="0"/>
          </a:p>
        </p:txBody>
      </p:sp>
    </p:spTree>
    <p:extLst>
      <p:ext uri="{BB962C8B-B14F-4D97-AF65-F5344CB8AC3E}">
        <p14:creationId xmlns:p14="http://schemas.microsoft.com/office/powerpoint/2010/main" val="13135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a:t>
            </a:r>
            <a:endParaRPr lang="en-GB" dirty="0"/>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GB" sz="1600" dirty="0"/>
              <a:t>Task 1-4: Merging </a:t>
            </a:r>
            <a:r>
              <a:rPr lang="en-GB" sz="1600" dirty="0" err="1"/>
              <a:t>Dataframes</a:t>
            </a:r>
            <a:endParaRPr lang="en-GB" sz="1600" dirty="0"/>
          </a:p>
          <a:p>
            <a:pPr marL="285750" indent="-285750">
              <a:buFont typeface="Arial" panose="020B0604020202020204" pitchFamily="34" charset="0"/>
              <a:buChar char="•"/>
            </a:pPr>
            <a:r>
              <a:rPr lang="en-GB" sz="1600" dirty="0"/>
              <a:t>Task 5.1: Dividing a </a:t>
            </a:r>
            <a:r>
              <a:rPr lang="en-GB" sz="1600" dirty="0" err="1"/>
              <a:t>DataFrame</a:t>
            </a:r>
            <a:r>
              <a:rPr lang="en-GB" sz="1600" dirty="0"/>
              <a:t> into groups: </a:t>
            </a:r>
            <a:r>
              <a:rPr lang="en-GB" sz="1600" dirty="0" err="1"/>
              <a:t>groupby</a:t>
            </a:r>
            <a:r>
              <a:rPr lang="en-GB" sz="1600" dirty="0"/>
              <a:t>()</a:t>
            </a:r>
          </a:p>
          <a:p>
            <a:pPr marL="285750" indent="-285750">
              <a:buFont typeface="Arial" panose="020B0604020202020204" pitchFamily="34" charset="0"/>
              <a:buChar char="•"/>
            </a:pPr>
            <a:r>
              <a:rPr lang="en-GB" sz="1600" dirty="0"/>
              <a:t>Task 5.2: Aggregation</a:t>
            </a:r>
          </a:p>
          <a:p>
            <a:pPr marL="285750" indent="-285750">
              <a:buFont typeface="Arial" panose="020B0604020202020204" pitchFamily="34" charset="0"/>
              <a:buChar char="•"/>
            </a:pPr>
            <a:r>
              <a:rPr lang="en-GB" sz="1600" b="1" dirty="0"/>
              <a:t>Task 6: Flipping a </a:t>
            </a:r>
            <a:r>
              <a:rPr lang="en-GB" sz="1600" b="1" dirty="0" err="1"/>
              <a:t>DataFrame</a:t>
            </a:r>
            <a:endParaRPr lang="en-GB" sz="1600" b="1" dirty="0"/>
          </a:p>
        </p:txBody>
      </p:sp>
      <p:sp>
        <p:nvSpPr>
          <p:cNvPr id="13" name="Title 1">
            <a:extLst>
              <a:ext uri="{FF2B5EF4-FFF2-40B4-BE49-F238E27FC236}">
                <a16:creationId xmlns:a16="http://schemas.microsoft.com/office/drawing/2014/main" id="{D41E405D-E1B3-1219-B4A2-AE8CB991B1E8}"/>
              </a:ext>
            </a:extLst>
          </p:cNvPr>
          <p:cNvSpPr txBox="1">
            <a:spLocks/>
          </p:cNvSpPr>
          <p:nvPr/>
        </p:nvSpPr>
        <p:spPr>
          <a:xfrm>
            <a:off x="4662488" y="708822"/>
            <a:ext cx="2807488" cy="221326"/>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r>
              <a:rPr lang="en-GB" sz="1400" dirty="0"/>
              <a:t>Reshaping a </a:t>
            </a:r>
            <a:r>
              <a:rPr lang="en-GB" sz="1400" dirty="0" err="1"/>
              <a:t>dataframe</a:t>
            </a:r>
            <a:r>
              <a:rPr lang="en-GB" sz="1400" dirty="0"/>
              <a:t> - Melt</a:t>
            </a:r>
          </a:p>
        </p:txBody>
      </p:sp>
      <p:sp>
        <p:nvSpPr>
          <p:cNvPr id="6" name="TextBox 5">
            <a:extLst>
              <a:ext uri="{FF2B5EF4-FFF2-40B4-BE49-F238E27FC236}">
                <a16:creationId xmlns:a16="http://schemas.microsoft.com/office/drawing/2014/main" id="{C737187A-7F8A-D92A-C495-931082F9C7A4}"/>
              </a:ext>
            </a:extLst>
          </p:cNvPr>
          <p:cNvSpPr txBox="1"/>
          <p:nvPr/>
        </p:nvSpPr>
        <p:spPr>
          <a:xfrm>
            <a:off x="4572000" y="1139155"/>
            <a:ext cx="4600795" cy="1338828"/>
          </a:xfrm>
          <a:prstGeom prst="rect">
            <a:avLst/>
          </a:prstGeom>
          <a:noFill/>
        </p:spPr>
        <p:txBody>
          <a:bodyPr wrap="square" rtlCol="0">
            <a:spAutoFit/>
          </a:bodyPr>
          <a:lstStyle/>
          <a:p>
            <a:r>
              <a:rPr lang="en-GB" sz="900" dirty="0"/>
              <a:t>Is used to create narrow </a:t>
            </a:r>
            <a:r>
              <a:rPr lang="en-GB" sz="900" dirty="0" err="1"/>
              <a:t>dataframes</a:t>
            </a:r>
            <a:r>
              <a:rPr lang="en-GB" sz="900" dirty="0"/>
              <a:t> out of wider ones.</a:t>
            </a:r>
          </a:p>
          <a:p>
            <a:endParaRPr lang="en-GB" sz="900" dirty="0"/>
          </a:p>
          <a:p>
            <a:r>
              <a:rPr lang="en-GB" sz="900" dirty="0"/>
              <a:t>Syntax:</a:t>
            </a:r>
          </a:p>
          <a:p>
            <a:r>
              <a:rPr lang="en-GB" sz="900" dirty="0"/>
              <a:t>     </a:t>
            </a:r>
            <a:r>
              <a:rPr lang="en-GB" sz="900" dirty="0" err="1"/>
              <a:t>pd.</a:t>
            </a:r>
            <a:r>
              <a:rPr lang="en-GB" sz="900" dirty="0" err="1">
                <a:solidFill>
                  <a:srgbClr val="00B0F0"/>
                </a:solidFill>
              </a:rPr>
              <a:t>melt</a:t>
            </a:r>
            <a:r>
              <a:rPr lang="en-GB" sz="900" dirty="0"/>
              <a:t>(</a:t>
            </a:r>
            <a:r>
              <a:rPr lang="en-GB" sz="900" dirty="0" err="1"/>
              <a:t>id_vars</a:t>
            </a:r>
            <a:r>
              <a:rPr lang="en-GB" sz="900" dirty="0">
                <a:solidFill>
                  <a:srgbClr val="7030A0"/>
                </a:solidFill>
              </a:rPr>
              <a:t>=</a:t>
            </a:r>
            <a:r>
              <a:rPr lang="en-GB" sz="900" dirty="0"/>
              <a:t>[</a:t>
            </a:r>
            <a:r>
              <a:rPr lang="en-GB" sz="900" dirty="0">
                <a:solidFill>
                  <a:srgbClr val="C00000"/>
                </a:solidFill>
              </a:rPr>
              <a:t>‘</a:t>
            </a:r>
            <a:r>
              <a:rPr lang="en-GB" sz="900" dirty="0" err="1">
                <a:solidFill>
                  <a:srgbClr val="C00000"/>
                </a:solidFill>
              </a:rPr>
              <a:t>col_name</a:t>
            </a:r>
            <a:r>
              <a:rPr lang="en-GB" sz="900" dirty="0">
                <a:solidFill>
                  <a:srgbClr val="C00000"/>
                </a:solidFill>
              </a:rPr>
              <a:t>’</a:t>
            </a:r>
            <a:r>
              <a:rPr lang="en-GB" sz="900" dirty="0"/>
              <a:t>], </a:t>
            </a:r>
            <a:r>
              <a:rPr lang="en-GB" sz="900" dirty="0" err="1"/>
              <a:t>var_name</a:t>
            </a:r>
            <a:r>
              <a:rPr lang="en-GB" sz="900" dirty="0">
                <a:solidFill>
                  <a:srgbClr val="7030A0"/>
                </a:solidFill>
              </a:rPr>
              <a:t>=</a:t>
            </a:r>
            <a:r>
              <a:rPr lang="en-GB" sz="900" dirty="0">
                <a:solidFill>
                  <a:srgbClr val="C00000"/>
                </a:solidFill>
              </a:rPr>
              <a:t>‘name’</a:t>
            </a:r>
            <a:r>
              <a:rPr lang="en-GB" sz="900" dirty="0"/>
              <a:t>, </a:t>
            </a:r>
            <a:r>
              <a:rPr lang="en-GB" sz="900" dirty="0" err="1"/>
              <a:t>value_name</a:t>
            </a:r>
            <a:r>
              <a:rPr lang="en-GB" sz="900" dirty="0">
                <a:solidFill>
                  <a:srgbClr val="7030A0"/>
                </a:solidFill>
              </a:rPr>
              <a:t>=</a:t>
            </a:r>
            <a:r>
              <a:rPr lang="en-GB" sz="900" dirty="0">
                <a:solidFill>
                  <a:srgbClr val="C00000"/>
                </a:solidFill>
              </a:rPr>
              <a:t>‘name1’</a:t>
            </a:r>
            <a:r>
              <a:rPr lang="en-GB" sz="900" dirty="0"/>
              <a:t>)</a:t>
            </a:r>
          </a:p>
          <a:p>
            <a:r>
              <a:rPr lang="en-GB" sz="900" dirty="0" err="1"/>
              <a:t>var_name</a:t>
            </a:r>
            <a:r>
              <a:rPr lang="en-GB" sz="900" dirty="0"/>
              <a:t> and </a:t>
            </a:r>
            <a:r>
              <a:rPr lang="en-GB" sz="900" dirty="0" err="1"/>
              <a:t>value_name</a:t>
            </a:r>
            <a:r>
              <a:rPr lang="en-GB" sz="900" dirty="0"/>
              <a:t> are optional.</a:t>
            </a:r>
          </a:p>
          <a:p>
            <a:pPr marL="285750" indent="-285750">
              <a:buFont typeface="Arial" panose="020B0604020202020204" pitchFamily="34" charset="0"/>
              <a:buChar char="•"/>
            </a:pPr>
            <a:endParaRPr lang="en-GB" sz="900" dirty="0"/>
          </a:p>
          <a:p>
            <a:r>
              <a:rPr lang="en-GB" sz="900" i="1" dirty="0"/>
              <a:t>(More information on lecture notebook, section 3)</a:t>
            </a:r>
          </a:p>
          <a:p>
            <a:endParaRPr lang="en-GB" sz="900" i="1" dirty="0"/>
          </a:p>
          <a:p>
            <a:r>
              <a:rPr lang="en-GB" sz="900" i="1" dirty="0"/>
              <a:t>Documentation: </a:t>
            </a:r>
            <a:r>
              <a:rPr lang="en-GB" sz="900" i="1" dirty="0">
                <a:hlinkClick r:id="rId2"/>
              </a:rPr>
              <a:t>https://pandas.pydata.org/docs/reference/api/pandas.melt.html</a:t>
            </a:r>
            <a:r>
              <a:rPr lang="en-GB" sz="900" i="1" dirty="0"/>
              <a:t> </a:t>
            </a:r>
          </a:p>
        </p:txBody>
      </p:sp>
      <p:pic>
        <p:nvPicPr>
          <p:cNvPr id="10" name="Picture 9">
            <a:extLst>
              <a:ext uri="{FF2B5EF4-FFF2-40B4-BE49-F238E27FC236}">
                <a16:creationId xmlns:a16="http://schemas.microsoft.com/office/drawing/2014/main" id="{78F5DC8E-74B4-8CDD-0D82-9DE4415C902C}"/>
              </a:ext>
            </a:extLst>
          </p:cNvPr>
          <p:cNvPicPr>
            <a:picLocks noChangeAspect="1"/>
          </p:cNvPicPr>
          <p:nvPr/>
        </p:nvPicPr>
        <p:blipFill>
          <a:blip r:embed="rId3"/>
          <a:stretch>
            <a:fillRect/>
          </a:stretch>
        </p:blipFill>
        <p:spPr>
          <a:xfrm>
            <a:off x="7031141" y="546882"/>
            <a:ext cx="1648459" cy="638561"/>
          </a:xfrm>
          <a:prstGeom prst="rect">
            <a:avLst/>
          </a:prstGeom>
        </p:spPr>
      </p:pic>
      <p:sp>
        <p:nvSpPr>
          <p:cNvPr id="11" name="Title 1">
            <a:extLst>
              <a:ext uri="{FF2B5EF4-FFF2-40B4-BE49-F238E27FC236}">
                <a16:creationId xmlns:a16="http://schemas.microsoft.com/office/drawing/2014/main" id="{D670015C-5EE5-7943-F36A-17787BE6D110}"/>
              </a:ext>
            </a:extLst>
          </p:cNvPr>
          <p:cNvSpPr txBox="1">
            <a:spLocks/>
          </p:cNvSpPr>
          <p:nvPr/>
        </p:nvSpPr>
        <p:spPr>
          <a:xfrm>
            <a:off x="464400" y="2983016"/>
            <a:ext cx="2807488" cy="221326"/>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r>
              <a:rPr lang="en-GB" sz="1400" dirty="0"/>
              <a:t>Reshaping a </a:t>
            </a:r>
            <a:r>
              <a:rPr lang="en-GB" sz="1400" dirty="0" err="1"/>
              <a:t>dataframe</a:t>
            </a:r>
            <a:r>
              <a:rPr lang="en-GB" sz="1400" dirty="0"/>
              <a:t> - Pivot</a:t>
            </a:r>
          </a:p>
        </p:txBody>
      </p:sp>
      <p:sp>
        <p:nvSpPr>
          <p:cNvPr id="14" name="TextBox 13">
            <a:extLst>
              <a:ext uri="{FF2B5EF4-FFF2-40B4-BE49-F238E27FC236}">
                <a16:creationId xmlns:a16="http://schemas.microsoft.com/office/drawing/2014/main" id="{9E8D8F0B-73C0-D631-6A24-4988AC90730A}"/>
              </a:ext>
            </a:extLst>
          </p:cNvPr>
          <p:cNvSpPr txBox="1"/>
          <p:nvPr/>
        </p:nvSpPr>
        <p:spPr>
          <a:xfrm>
            <a:off x="389788" y="3333784"/>
            <a:ext cx="4667868" cy="1200329"/>
          </a:xfrm>
          <a:prstGeom prst="rect">
            <a:avLst/>
          </a:prstGeom>
          <a:noFill/>
        </p:spPr>
        <p:txBody>
          <a:bodyPr wrap="square">
            <a:spAutoFit/>
          </a:bodyPr>
          <a:lstStyle/>
          <a:p>
            <a:r>
              <a:rPr lang="en-GB" sz="900" dirty="0"/>
              <a:t>Is used to create a wider </a:t>
            </a:r>
            <a:r>
              <a:rPr lang="en-GB" sz="900" dirty="0" err="1"/>
              <a:t>dataframe</a:t>
            </a:r>
            <a:r>
              <a:rPr lang="en-GB" sz="900" dirty="0"/>
              <a:t> out of a narrow one.</a:t>
            </a:r>
          </a:p>
          <a:p>
            <a:r>
              <a:rPr lang="en-GB" sz="900" dirty="0"/>
              <a:t>Syntax:</a:t>
            </a:r>
          </a:p>
          <a:p>
            <a:r>
              <a:rPr lang="en-GB" sz="900" dirty="0"/>
              <a:t>     </a:t>
            </a:r>
            <a:r>
              <a:rPr lang="en-GB" sz="900" dirty="0" err="1"/>
              <a:t>pd.</a:t>
            </a:r>
            <a:r>
              <a:rPr lang="en-GB" sz="900" dirty="0" err="1">
                <a:solidFill>
                  <a:srgbClr val="00B0F0"/>
                </a:solidFill>
              </a:rPr>
              <a:t>pivot</a:t>
            </a:r>
            <a:r>
              <a:rPr lang="en-GB" sz="900" dirty="0"/>
              <a:t>(index</a:t>
            </a:r>
            <a:r>
              <a:rPr lang="en-GB" sz="900" dirty="0">
                <a:solidFill>
                  <a:srgbClr val="7030A0"/>
                </a:solidFill>
              </a:rPr>
              <a:t>=</a:t>
            </a:r>
            <a:r>
              <a:rPr lang="en-GB" sz="900" dirty="0">
                <a:solidFill>
                  <a:srgbClr val="C00000"/>
                </a:solidFill>
              </a:rPr>
              <a:t>‘</a:t>
            </a:r>
            <a:r>
              <a:rPr lang="en-GB" sz="900" dirty="0" err="1">
                <a:solidFill>
                  <a:srgbClr val="C00000"/>
                </a:solidFill>
              </a:rPr>
              <a:t>col_name</a:t>
            </a:r>
            <a:r>
              <a:rPr lang="en-GB" sz="900" dirty="0">
                <a:solidFill>
                  <a:srgbClr val="C00000"/>
                </a:solidFill>
              </a:rPr>
              <a:t>’</a:t>
            </a:r>
            <a:r>
              <a:rPr lang="en-GB" sz="900" dirty="0"/>
              <a:t>, columns</a:t>
            </a:r>
            <a:r>
              <a:rPr lang="en-GB" sz="900" dirty="0">
                <a:solidFill>
                  <a:srgbClr val="7030A0"/>
                </a:solidFill>
              </a:rPr>
              <a:t>=</a:t>
            </a:r>
            <a:r>
              <a:rPr lang="en-GB" sz="900" dirty="0">
                <a:solidFill>
                  <a:srgbClr val="C00000"/>
                </a:solidFill>
              </a:rPr>
              <a:t>‘col_name1’</a:t>
            </a:r>
            <a:r>
              <a:rPr lang="en-GB" sz="900" dirty="0"/>
              <a:t>, values</a:t>
            </a:r>
            <a:r>
              <a:rPr lang="en-GB" sz="900" dirty="0">
                <a:solidFill>
                  <a:srgbClr val="7030A0"/>
                </a:solidFill>
              </a:rPr>
              <a:t>=</a:t>
            </a:r>
            <a:r>
              <a:rPr lang="en-GB" sz="900" dirty="0">
                <a:solidFill>
                  <a:srgbClr val="C00000"/>
                </a:solidFill>
              </a:rPr>
              <a:t>‘col_name2’</a:t>
            </a:r>
            <a:r>
              <a:rPr lang="en-GB" sz="900" dirty="0"/>
              <a:t>)</a:t>
            </a:r>
          </a:p>
          <a:p>
            <a:r>
              <a:rPr lang="en-GB" sz="900" dirty="0"/>
              <a:t>Index and columns are required parameters.</a:t>
            </a:r>
          </a:p>
          <a:p>
            <a:pPr marL="285750" indent="-285750">
              <a:buFont typeface="Arial" panose="020B0604020202020204" pitchFamily="34" charset="0"/>
              <a:buChar char="•"/>
            </a:pPr>
            <a:endParaRPr lang="en-GB" sz="900" dirty="0"/>
          </a:p>
          <a:p>
            <a:r>
              <a:rPr lang="en-GB" sz="900" i="1" dirty="0"/>
              <a:t>(More information on lecture notebook, section 3)</a:t>
            </a:r>
          </a:p>
          <a:p>
            <a:endParaRPr lang="en-GB" sz="900" i="1" dirty="0"/>
          </a:p>
          <a:p>
            <a:r>
              <a:rPr lang="en-GB" sz="900" i="1" dirty="0"/>
              <a:t>Documentation: </a:t>
            </a:r>
            <a:r>
              <a:rPr lang="en-GB" sz="900" i="1" dirty="0">
                <a:hlinkClick r:id="rId4"/>
              </a:rPr>
              <a:t>https://pandas.pydata.org/docs/reference/api/pandas.DataFrame.pivot.html</a:t>
            </a:r>
            <a:r>
              <a:rPr lang="en-GB" sz="900" i="1" dirty="0"/>
              <a:t> </a:t>
            </a:r>
          </a:p>
        </p:txBody>
      </p:sp>
      <p:pic>
        <p:nvPicPr>
          <p:cNvPr id="16" name="Picture 15" descr="A black arrow pointing to a square&#10;&#10;Description automatically generated">
            <a:extLst>
              <a:ext uri="{FF2B5EF4-FFF2-40B4-BE49-F238E27FC236}">
                <a16:creationId xmlns:a16="http://schemas.microsoft.com/office/drawing/2014/main" id="{737FE4FE-588F-FECD-2772-2A47013448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6826" y="2966349"/>
            <a:ext cx="1615643" cy="656273"/>
          </a:xfrm>
          <a:prstGeom prst="rect">
            <a:avLst/>
          </a:prstGeom>
        </p:spPr>
      </p:pic>
      <p:pic>
        <p:nvPicPr>
          <p:cNvPr id="18" name="Picture 17">
            <a:extLst>
              <a:ext uri="{FF2B5EF4-FFF2-40B4-BE49-F238E27FC236}">
                <a16:creationId xmlns:a16="http://schemas.microsoft.com/office/drawing/2014/main" id="{4A9BE07E-EB41-BAE4-1BB9-C3B9D3D5A892}"/>
              </a:ext>
            </a:extLst>
          </p:cNvPr>
          <p:cNvPicPr>
            <a:picLocks noChangeAspect="1"/>
          </p:cNvPicPr>
          <p:nvPr/>
        </p:nvPicPr>
        <p:blipFill>
          <a:blip r:embed="rId6"/>
          <a:stretch>
            <a:fillRect/>
          </a:stretch>
        </p:blipFill>
        <p:spPr>
          <a:xfrm>
            <a:off x="4091324" y="3929139"/>
            <a:ext cx="4115374" cy="276264"/>
          </a:xfrm>
          <a:prstGeom prst="rect">
            <a:avLst/>
          </a:prstGeom>
        </p:spPr>
      </p:pic>
      <p:sp>
        <p:nvSpPr>
          <p:cNvPr id="5" name="Slide Number Placeholder 4">
            <a:extLst>
              <a:ext uri="{FF2B5EF4-FFF2-40B4-BE49-F238E27FC236}">
                <a16:creationId xmlns:a16="http://schemas.microsoft.com/office/drawing/2014/main" id="{63B4A730-0A04-C2F3-EDD5-C3CC6EA51FF6}"/>
              </a:ext>
            </a:extLst>
          </p:cNvPr>
          <p:cNvSpPr>
            <a:spLocks noGrp="1"/>
          </p:cNvSpPr>
          <p:nvPr>
            <p:ph type="sldNum" sz="quarter" idx="16"/>
          </p:nvPr>
        </p:nvSpPr>
        <p:spPr/>
        <p:txBody>
          <a:bodyPr/>
          <a:lstStyle/>
          <a:p>
            <a:fld id="{7559FC98-AF75-4A00-A03C-DF9FEBF6BCB9}" type="slidenum">
              <a:rPr lang="en-GB" smtClean="0"/>
              <a:pPr/>
              <a:t>16</a:t>
            </a:fld>
            <a:endParaRPr lang="en-GB" dirty="0"/>
          </a:p>
        </p:txBody>
      </p:sp>
    </p:spTree>
    <p:extLst>
      <p:ext uri="{BB962C8B-B14F-4D97-AF65-F5344CB8AC3E}">
        <p14:creationId xmlns:p14="http://schemas.microsoft.com/office/powerpoint/2010/main" val="2796372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7069-8A3A-88E0-7D50-91AC59BBA8FD}"/>
              </a:ext>
            </a:extLst>
          </p:cNvPr>
          <p:cNvSpPr>
            <a:spLocks noGrp="1"/>
          </p:cNvSpPr>
          <p:nvPr>
            <p:ph type="title"/>
          </p:nvPr>
        </p:nvSpPr>
        <p:spPr/>
        <p:txBody>
          <a:bodyPr/>
          <a:lstStyle/>
          <a:p>
            <a:r>
              <a:rPr lang="de-CH" dirty="0"/>
              <a:t>Other </a:t>
            </a:r>
            <a:r>
              <a:rPr lang="de-CH" dirty="0" err="1"/>
              <a:t>quiz</a:t>
            </a:r>
            <a:r>
              <a:rPr lang="de-CH" dirty="0"/>
              <a:t> </a:t>
            </a:r>
            <a:r>
              <a:rPr lang="de-CH" dirty="0" err="1"/>
              <a:t>questions</a:t>
            </a:r>
            <a:r>
              <a:rPr lang="de-CH" dirty="0"/>
              <a:t> – Question 3</a:t>
            </a:r>
            <a:endParaRPr lang="LID4096" dirty="0"/>
          </a:p>
        </p:txBody>
      </p:sp>
      <p:sp>
        <p:nvSpPr>
          <p:cNvPr id="3" name="Content Placeholder 2">
            <a:extLst>
              <a:ext uri="{FF2B5EF4-FFF2-40B4-BE49-F238E27FC236}">
                <a16:creationId xmlns:a16="http://schemas.microsoft.com/office/drawing/2014/main" id="{5F39A830-4E34-0307-6437-D909047C1527}"/>
              </a:ext>
            </a:extLst>
          </p:cNvPr>
          <p:cNvSpPr>
            <a:spLocks noGrp="1"/>
          </p:cNvSpPr>
          <p:nvPr>
            <p:ph idx="1"/>
          </p:nvPr>
        </p:nvSpPr>
        <p:spPr>
          <a:xfrm>
            <a:off x="4993774" y="1276350"/>
            <a:ext cx="3791450" cy="3203575"/>
          </a:xfrm>
        </p:spPr>
        <p:txBody>
          <a:bodyPr anchor="ctr"/>
          <a:lstStyle/>
          <a:p>
            <a:pPr marL="285750" indent="-285750">
              <a:buFont typeface="Arial" panose="020B0604020202020204" pitchFamily="34" charset="0"/>
              <a:buChar char="•"/>
            </a:pPr>
            <a:r>
              <a:rPr lang="de-CH" dirty="0" err="1"/>
              <a:t>Querying</a:t>
            </a:r>
            <a:r>
              <a:rPr lang="de-CH" dirty="0"/>
              <a:t> </a:t>
            </a:r>
            <a:r>
              <a:rPr lang="de-CH" dirty="0" err="1"/>
              <a:t>several</a:t>
            </a:r>
            <a:r>
              <a:rPr lang="de-CH" dirty="0"/>
              <a:t> </a:t>
            </a:r>
            <a:r>
              <a:rPr lang="de-CH" dirty="0" err="1"/>
              <a:t>columns</a:t>
            </a:r>
            <a:r>
              <a:rPr lang="de-CH" dirty="0"/>
              <a:t> and </a:t>
            </a:r>
            <a:r>
              <a:rPr lang="de-CH" dirty="0" err="1"/>
              <a:t>several</a:t>
            </a:r>
            <a:r>
              <a:rPr lang="de-CH" dirty="0"/>
              <a:t> </a:t>
            </a:r>
            <a:r>
              <a:rPr lang="de-CH" dirty="0" err="1"/>
              <a:t>rows</a:t>
            </a:r>
            <a:r>
              <a:rPr lang="de-CH" dirty="0"/>
              <a:t> </a:t>
            </a:r>
            <a:r>
              <a:rPr lang="de-CH" dirty="0" err="1"/>
              <a:t>from</a:t>
            </a:r>
            <a:r>
              <a:rPr lang="de-CH" dirty="0"/>
              <a:t> a </a:t>
            </a:r>
            <a:r>
              <a:rPr lang="de-CH" dirty="0" err="1"/>
              <a:t>dataframe</a:t>
            </a:r>
            <a:r>
              <a:rPr lang="de-CH" dirty="0"/>
              <a:t> will </a:t>
            </a:r>
            <a:r>
              <a:rPr lang="de-CH" dirty="0" err="1"/>
              <a:t>return</a:t>
            </a:r>
            <a:r>
              <a:rPr lang="de-CH" dirty="0"/>
              <a:t> a </a:t>
            </a:r>
            <a:r>
              <a:rPr lang="de-CH" i="1" dirty="0" err="1"/>
              <a:t>pd.DataFrame</a:t>
            </a:r>
            <a:r>
              <a:rPr lang="de-CH" dirty="0"/>
              <a:t>.</a:t>
            </a:r>
          </a:p>
          <a:p>
            <a:pPr marL="285750" indent="-285750">
              <a:buFont typeface="Arial" panose="020B0604020202020204" pitchFamily="34" charset="0"/>
              <a:buChar char="•"/>
            </a:pPr>
            <a:r>
              <a:rPr lang="de-CH" dirty="0" err="1"/>
              <a:t>Querying</a:t>
            </a:r>
            <a:r>
              <a:rPr lang="de-CH" dirty="0"/>
              <a:t> 1 </a:t>
            </a:r>
            <a:r>
              <a:rPr lang="de-CH" dirty="0" err="1"/>
              <a:t>column</a:t>
            </a:r>
            <a:r>
              <a:rPr lang="de-CH" dirty="0"/>
              <a:t> and </a:t>
            </a:r>
            <a:r>
              <a:rPr lang="de-CH" dirty="0" err="1"/>
              <a:t>several</a:t>
            </a:r>
            <a:r>
              <a:rPr lang="de-CH" dirty="0"/>
              <a:t> </a:t>
            </a:r>
            <a:r>
              <a:rPr lang="de-CH" dirty="0" err="1"/>
              <a:t>rows</a:t>
            </a:r>
            <a:r>
              <a:rPr lang="de-CH" dirty="0"/>
              <a:t> </a:t>
            </a:r>
            <a:r>
              <a:rPr lang="de-CH" dirty="0" err="1"/>
              <a:t>from</a:t>
            </a:r>
            <a:r>
              <a:rPr lang="de-CH" dirty="0"/>
              <a:t> a </a:t>
            </a:r>
            <a:r>
              <a:rPr lang="de-CH" dirty="0" err="1"/>
              <a:t>dataframe</a:t>
            </a:r>
            <a:r>
              <a:rPr lang="de-CH" dirty="0"/>
              <a:t> will </a:t>
            </a:r>
            <a:r>
              <a:rPr lang="de-CH" dirty="0" err="1"/>
              <a:t>return</a:t>
            </a:r>
            <a:r>
              <a:rPr lang="de-CH" dirty="0"/>
              <a:t> a </a:t>
            </a:r>
            <a:r>
              <a:rPr lang="de-CH" i="1" dirty="0" err="1"/>
              <a:t>pd.Series</a:t>
            </a:r>
            <a:r>
              <a:rPr lang="de-CH" dirty="0"/>
              <a:t>.</a:t>
            </a:r>
          </a:p>
          <a:p>
            <a:pPr marL="285750" indent="-285750">
              <a:buFont typeface="Arial" panose="020B0604020202020204" pitchFamily="34" charset="0"/>
              <a:buChar char="•"/>
            </a:pPr>
            <a:r>
              <a:rPr lang="de-CH" dirty="0" err="1"/>
              <a:t>Querying</a:t>
            </a:r>
            <a:r>
              <a:rPr lang="de-CH" dirty="0"/>
              <a:t> 1 </a:t>
            </a:r>
            <a:r>
              <a:rPr lang="de-CH" dirty="0" err="1"/>
              <a:t>column</a:t>
            </a:r>
            <a:r>
              <a:rPr lang="de-CH" dirty="0"/>
              <a:t> and 1 </a:t>
            </a:r>
            <a:r>
              <a:rPr lang="de-CH" dirty="0" err="1"/>
              <a:t>row</a:t>
            </a:r>
            <a:r>
              <a:rPr lang="de-CH" dirty="0"/>
              <a:t> </a:t>
            </a:r>
            <a:r>
              <a:rPr lang="de-CH" dirty="0" err="1"/>
              <a:t>from</a:t>
            </a:r>
            <a:r>
              <a:rPr lang="de-CH" dirty="0"/>
              <a:t> a </a:t>
            </a:r>
            <a:r>
              <a:rPr lang="de-CH" dirty="0" err="1"/>
              <a:t>dataframe</a:t>
            </a:r>
            <a:r>
              <a:rPr lang="de-CH" dirty="0"/>
              <a:t> will </a:t>
            </a:r>
            <a:r>
              <a:rPr lang="de-CH" dirty="0" err="1"/>
              <a:t>return</a:t>
            </a:r>
            <a:r>
              <a:rPr lang="de-CH" dirty="0"/>
              <a:t> </a:t>
            </a:r>
            <a:r>
              <a:rPr lang="de-CH" dirty="0" err="1"/>
              <a:t>the</a:t>
            </a:r>
            <a:r>
              <a:rPr lang="de-CH" dirty="0"/>
              <a:t> </a:t>
            </a:r>
            <a:r>
              <a:rPr lang="de-CH" dirty="0" err="1"/>
              <a:t>content</a:t>
            </a:r>
            <a:r>
              <a:rPr lang="de-CH" dirty="0"/>
              <a:t> </a:t>
            </a:r>
            <a:r>
              <a:rPr lang="de-CH" dirty="0" err="1"/>
              <a:t>of</a:t>
            </a:r>
            <a:r>
              <a:rPr lang="de-CH" dirty="0"/>
              <a:t> 1 </a:t>
            </a:r>
            <a:r>
              <a:rPr lang="de-CH" dirty="0" err="1"/>
              <a:t>cell</a:t>
            </a:r>
            <a:r>
              <a:rPr lang="de-CH" dirty="0"/>
              <a:t>, </a:t>
            </a:r>
            <a:r>
              <a:rPr lang="de-CH" dirty="0" err="1"/>
              <a:t>which</a:t>
            </a:r>
            <a:r>
              <a:rPr lang="de-CH" dirty="0"/>
              <a:t> </a:t>
            </a:r>
            <a:r>
              <a:rPr lang="de-CH" dirty="0" err="1"/>
              <a:t>could</a:t>
            </a:r>
            <a:r>
              <a:rPr lang="de-CH" dirty="0"/>
              <a:t> </a:t>
            </a:r>
            <a:r>
              <a:rPr lang="de-CH" dirty="0" err="1"/>
              <a:t>be</a:t>
            </a:r>
            <a:r>
              <a:rPr lang="de-CH" dirty="0"/>
              <a:t> a </a:t>
            </a:r>
            <a:r>
              <a:rPr lang="de-CH" dirty="0" err="1"/>
              <a:t>string</a:t>
            </a:r>
            <a:r>
              <a:rPr lang="de-CH" dirty="0"/>
              <a:t> (e.g. ‘Avatar’).</a:t>
            </a:r>
          </a:p>
          <a:p>
            <a:pPr marL="285750" indent="-285750">
              <a:buFont typeface="Arial" panose="020B0604020202020204" pitchFamily="34" charset="0"/>
              <a:buChar char="•"/>
            </a:pPr>
            <a:r>
              <a:rPr lang="de-CH" dirty="0" err="1"/>
              <a:t>Querying</a:t>
            </a:r>
            <a:r>
              <a:rPr lang="de-CH" dirty="0"/>
              <a:t> 1 </a:t>
            </a:r>
            <a:r>
              <a:rPr lang="de-CH" dirty="0" err="1"/>
              <a:t>column</a:t>
            </a:r>
            <a:r>
              <a:rPr lang="de-CH" dirty="0"/>
              <a:t> and 1 </a:t>
            </a:r>
            <a:r>
              <a:rPr lang="de-CH" dirty="0" err="1"/>
              <a:t>row</a:t>
            </a:r>
            <a:r>
              <a:rPr lang="de-CH" dirty="0"/>
              <a:t> </a:t>
            </a:r>
            <a:r>
              <a:rPr lang="de-CH" dirty="0" err="1"/>
              <a:t>from</a:t>
            </a:r>
            <a:r>
              <a:rPr lang="de-CH" dirty="0"/>
              <a:t> a </a:t>
            </a:r>
            <a:r>
              <a:rPr lang="de-CH" dirty="0" err="1"/>
              <a:t>dataframe</a:t>
            </a:r>
            <a:r>
              <a:rPr lang="de-CH" dirty="0"/>
              <a:t> will </a:t>
            </a:r>
            <a:r>
              <a:rPr lang="de-CH" dirty="0" err="1"/>
              <a:t>return</a:t>
            </a:r>
            <a:r>
              <a:rPr lang="de-CH" dirty="0"/>
              <a:t> </a:t>
            </a:r>
            <a:r>
              <a:rPr lang="de-CH" dirty="0" err="1"/>
              <a:t>the</a:t>
            </a:r>
            <a:r>
              <a:rPr lang="de-CH" dirty="0"/>
              <a:t> </a:t>
            </a:r>
            <a:r>
              <a:rPr lang="de-CH" dirty="0" err="1"/>
              <a:t>content</a:t>
            </a:r>
            <a:r>
              <a:rPr lang="de-CH" dirty="0"/>
              <a:t> </a:t>
            </a:r>
            <a:r>
              <a:rPr lang="de-CH" dirty="0" err="1"/>
              <a:t>of</a:t>
            </a:r>
            <a:r>
              <a:rPr lang="de-CH" dirty="0"/>
              <a:t> 1 </a:t>
            </a:r>
            <a:r>
              <a:rPr lang="de-CH" dirty="0" err="1"/>
              <a:t>cell</a:t>
            </a:r>
            <a:r>
              <a:rPr lang="de-CH" dirty="0"/>
              <a:t>, </a:t>
            </a:r>
            <a:r>
              <a:rPr lang="de-CH" dirty="0" err="1"/>
              <a:t>which</a:t>
            </a:r>
            <a:r>
              <a:rPr lang="de-CH" dirty="0"/>
              <a:t> </a:t>
            </a:r>
            <a:r>
              <a:rPr lang="de-CH" dirty="0" err="1"/>
              <a:t>could</a:t>
            </a:r>
            <a:r>
              <a:rPr lang="de-CH" dirty="0"/>
              <a:t> </a:t>
            </a:r>
            <a:r>
              <a:rPr lang="de-CH" dirty="0" err="1"/>
              <a:t>be</a:t>
            </a:r>
            <a:r>
              <a:rPr lang="de-CH" dirty="0"/>
              <a:t> a </a:t>
            </a:r>
            <a:r>
              <a:rPr lang="de-CH" dirty="0" err="1"/>
              <a:t>float</a:t>
            </a:r>
            <a:r>
              <a:rPr lang="de-CH" dirty="0"/>
              <a:t> (e.g. ‘2.0’).</a:t>
            </a:r>
          </a:p>
          <a:p>
            <a:pPr marL="285750" indent="-285750">
              <a:buFont typeface="Arial" panose="020B0604020202020204" pitchFamily="34" charset="0"/>
              <a:buChar char="•"/>
            </a:pPr>
            <a:endParaRPr lang="LID4096" dirty="0"/>
          </a:p>
        </p:txBody>
      </p:sp>
      <p:sp>
        <p:nvSpPr>
          <p:cNvPr id="5" name="Text Placeholder 4">
            <a:extLst>
              <a:ext uri="{FF2B5EF4-FFF2-40B4-BE49-F238E27FC236}">
                <a16:creationId xmlns:a16="http://schemas.microsoft.com/office/drawing/2014/main" id="{A5E3FADA-0A94-BE1C-6E98-7BA020A329CE}"/>
              </a:ext>
            </a:extLst>
          </p:cNvPr>
          <p:cNvSpPr>
            <a:spLocks noGrp="1"/>
          </p:cNvSpPr>
          <p:nvPr>
            <p:ph type="body" sz="quarter" idx="10"/>
          </p:nvPr>
        </p:nvSpPr>
        <p:spPr/>
        <p:txBody>
          <a:bodyPr/>
          <a:lstStyle/>
          <a:p>
            <a:endParaRPr lang="LID4096"/>
          </a:p>
        </p:txBody>
      </p:sp>
      <p:pic>
        <p:nvPicPr>
          <p:cNvPr id="7" name="Picture 6">
            <a:extLst>
              <a:ext uri="{FF2B5EF4-FFF2-40B4-BE49-F238E27FC236}">
                <a16:creationId xmlns:a16="http://schemas.microsoft.com/office/drawing/2014/main" id="{83B04567-9C83-CFDA-0E0F-219EE986A022}"/>
              </a:ext>
            </a:extLst>
          </p:cNvPr>
          <p:cNvPicPr>
            <a:picLocks noChangeAspect="1"/>
          </p:cNvPicPr>
          <p:nvPr/>
        </p:nvPicPr>
        <p:blipFill>
          <a:blip r:embed="rId2"/>
          <a:stretch>
            <a:fillRect/>
          </a:stretch>
        </p:blipFill>
        <p:spPr>
          <a:xfrm>
            <a:off x="159024" y="2154752"/>
            <a:ext cx="4834750" cy="1443658"/>
          </a:xfrm>
          <a:prstGeom prst="rect">
            <a:avLst/>
          </a:prstGeom>
        </p:spPr>
      </p:pic>
      <p:sp>
        <p:nvSpPr>
          <p:cNvPr id="6" name="Slide Number Placeholder 5">
            <a:extLst>
              <a:ext uri="{FF2B5EF4-FFF2-40B4-BE49-F238E27FC236}">
                <a16:creationId xmlns:a16="http://schemas.microsoft.com/office/drawing/2014/main" id="{9E06BA20-D817-0724-5CFE-2E876F7E04E0}"/>
              </a:ext>
            </a:extLst>
          </p:cNvPr>
          <p:cNvSpPr>
            <a:spLocks noGrp="1"/>
          </p:cNvSpPr>
          <p:nvPr>
            <p:ph type="sldNum" sz="quarter" idx="12"/>
          </p:nvPr>
        </p:nvSpPr>
        <p:spPr/>
        <p:txBody>
          <a:bodyPr/>
          <a:lstStyle/>
          <a:p>
            <a:fld id="{7559FC98-AF75-4A00-A03C-DF9FEBF6BCB9}" type="slidenum">
              <a:rPr lang="en-GB" smtClean="0"/>
              <a:pPr/>
              <a:t>17</a:t>
            </a:fld>
            <a:endParaRPr lang="en-GB"/>
          </a:p>
        </p:txBody>
      </p:sp>
    </p:spTree>
    <p:extLst>
      <p:ext uri="{BB962C8B-B14F-4D97-AF65-F5344CB8AC3E}">
        <p14:creationId xmlns:p14="http://schemas.microsoft.com/office/powerpoint/2010/main" val="946390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3E48-FF8A-5E4C-67CC-8B0608A09C2C}"/>
              </a:ext>
            </a:extLst>
          </p:cNvPr>
          <p:cNvSpPr>
            <a:spLocks noGrp="1"/>
          </p:cNvSpPr>
          <p:nvPr>
            <p:ph type="title"/>
          </p:nvPr>
        </p:nvSpPr>
        <p:spPr>
          <a:xfrm>
            <a:off x="677284" y="435461"/>
            <a:ext cx="7789431" cy="3660617"/>
          </a:xfrm>
        </p:spPr>
        <p:txBody>
          <a:bodyPr>
            <a:normAutofit fontScale="90000"/>
          </a:bodyPr>
          <a:lstStyle/>
          <a:p>
            <a:br>
              <a:rPr lang="en-GB" dirty="0"/>
            </a:br>
            <a:br>
              <a:rPr lang="en-GB" dirty="0"/>
            </a:br>
            <a:br>
              <a:rPr lang="en-GB" dirty="0"/>
            </a:br>
            <a:r>
              <a:rPr lang="en-GB" dirty="0"/>
              <a:t>3. Introduction to Assignment 10: Data Visualization</a:t>
            </a:r>
            <a:br>
              <a:rPr lang="en-GB" dirty="0"/>
            </a:br>
            <a:br>
              <a:rPr lang="en-GB" dirty="0"/>
            </a:br>
            <a:endParaRPr lang="en-GB" dirty="0"/>
          </a:p>
        </p:txBody>
      </p:sp>
      <p:pic>
        <p:nvPicPr>
          <p:cNvPr id="6" name="Picture 5">
            <a:extLst>
              <a:ext uri="{FF2B5EF4-FFF2-40B4-BE49-F238E27FC236}">
                <a16:creationId xmlns:a16="http://schemas.microsoft.com/office/drawing/2014/main" id="{26AF1B21-1484-06F5-E8EA-3B67ED53BF31}"/>
              </a:ext>
            </a:extLst>
          </p:cNvPr>
          <p:cNvPicPr>
            <a:picLocks noChangeAspect="1"/>
          </p:cNvPicPr>
          <p:nvPr/>
        </p:nvPicPr>
        <p:blipFill>
          <a:blip r:embed="rId2"/>
          <a:stretch>
            <a:fillRect/>
          </a:stretch>
        </p:blipFill>
        <p:spPr>
          <a:xfrm>
            <a:off x="951149" y="3118275"/>
            <a:ext cx="7241700" cy="1445018"/>
          </a:xfrm>
          <a:prstGeom prst="rect">
            <a:avLst/>
          </a:prstGeom>
        </p:spPr>
      </p:pic>
    </p:spTree>
    <p:extLst>
      <p:ext uri="{BB962C8B-B14F-4D97-AF65-F5344CB8AC3E}">
        <p14:creationId xmlns:p14="http://schemas.microsoft.com/office/powerpoint/2010/main" val="1140757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666E8F7-8B25-B437-131E-F8882B62E16E}"/>
              </a:ext>
            </a:extLst>
          </p:cNvPr>
          <p:cNvSpPr>
            <a:spLocks noGrp="1"/>
          </p:cNvSpPr>
          <p:nvPr>
            <p:ph type="title"/>
          </p:nvPr>
        </p:nvSpPr>
        <p:spPr>
          <a:xfrm>
            <a:off x="358775" y="587193"/>
            <a:ext cx="8426450" cy="609662"/>
          </a:xfrm>
        </p:spPr>
        <p:txBody>
          <a:bodyPr/>
          <a:lstStyle/>
          <a:p>
            <a:r>
              <a:rPr lang="en-GB"/>
              <a:t>3.1 Data Visualization in Python</a:t>
            </a:r>
            <a:br>
              <a:rPr lang="en-GB"/>
            </a:br>
            <a:endParaRPr lang="en-GB"/>
          </a:p>
        </p:txBody>
      </p:sp>
      <p:sp>
        <p:nvSpPr>
          <p:cNvPr id="2" name="Inhaltsplatzhalter 2">
            <a:extLst>
              <a:ext uri="{FF2B5EF4-FFF2-40B4-BE49-F238E27FC236}">
                <a16:creationId xmlns:a16="http://schemas.microsoft.com/office/drawing/2014/main" id="{DF770251-C66F-37B2-FA29-31FE5C038085}"/>
              </a:ext>
            </a:extLst>
          </p:cNvPr>
          <p:cNvSpPr>
            <a:spLocks noGrp="1"/>
          </p:cNvSpPr>
          <p:nvPr>
            <p:ph idx="1"/>
          </p:nvPr>
        </p:nvSpPr>
        <p:spPr>
          <a:xfrm>
            <a:off x="587734" y="1162364"/>
            <a:ext cx="7864503" cy="3186999"/>
          </a:xfrm>
        </p:spPr>
        <p:txBody>
          <a:bodyPr>
            <a:normAutofit fontScale="92500"/>
          </a:bodyPr>
          <a:lstStyle/>
          <a:p>
            <a:pPr marL="285750" indent="-285750">
              <a:buFont typeface="Arial" panose="020B0604020202020204" pitchFamily="34" charset="0"/>
              <a:buChar char="•"/>
            </a:pPr>
            <a:r>
              <a:rPr lang="en-US" b="1"/>
              <a:t>Visualizing </a:t>
            </a:r>
            <a:r>
              <a:rPr lang="en-US"/>
              <a:t>data is essential to help those studying the data and those to whom it’s presented to better understand what the data say.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 </a:t>
            </a:r>
            <a:r>
              <a:rPr lang="en-US" b="1"/>
              <a:t>Python</a:t>
            </a:r>
            <a:r>
              <a:rPr lang="en-US"/>
              <a:t> third-party libraries are used in order to present data visually.</a:t>
            </a:r>
            <a:br>
              <a:rPr lang="en-US"/>
            </a:br>
            <a:endParaRPr lang="en-US"/>
          </a:p>
          <a:p>
            <a:pPr marL="645500" lvl="2" indent="-285750"/>
            <a:r>
              <a:rPr lang="en-US">
                <a:hlinkClick r:id="rId2"/>
              </a:rPr>
              <a:t>Matplotlib</a:t>
            </a:r>
            <a:r>
              <a:rPr lang="en-US"/>
              <a:t> is the most widely-used data visualization library. It is used for basic plotting, is highly customizable and works with NumPy as well as pandas. </a:t>
            </a:r>
          </a:p>
          <a:p>
            <a:pPr marL="645500" lvl="2" indent="-285750"/>
            <a:r>
              <a:rPr lang="en-US">
                <a:hlinkClick r:id="rId3"/>
              </a:rPr>
              <a:t>Seaborn</a:t>
            </a:r>
            <a:r>
              <a:rPr lang="en-US"/>
              <a:t> is a high-level visualization library which is more widely used for statistical data visualization. It uses fewer syntax due to its more complex default themes. Making it easy to use but very powerful at the same time. </a:t>
            </a:r>
            <a:r>
              <a:rPr lang="en-US" b="1"/>
              <a:t>Seaborn is built on top of Matplotlib. </a:t>
            </a:r>
          </a:p>
          <a:p>
            <a:pPr marL="359750" lvl="2" indent="0">
              <a:buNone/>
            </a:pPr>
            <a:endParaRPr lang="en-US" b="1"/>
          </a:p>
          <a:p>
            <a:pPr marL="645500" lvl="2" indent="-285750">
              <a:buFont typeface="Wingdings" pitchFamily="2" charset="2"/>
              <a:buChar char="Ø"/>
            </a:pPr>
            <a:r>
              <a:rPr lang="en-US" b="1"/>
              <a:t>In summary: Matplotlib</a:t>
            </a:r>
            <a:r>
              <a:rPr lang="en-US"/>
              <a:t> is a </a:t>
            </a:r>
            <a:r>
              <a:rPr lang="en-US" b="1"/>
              <a:t>general-purpose</a:t>
            </a:r>
            <a:r>
              <a:rPr lang="en-US"/>
              <a:t> plotting library with extensive customization options, while </a:t>
            </a:r>
            <a:r>
              <a:rPr lang="en-US" b="1"/>
              <a:t>Seaborn</a:t>
            </a:r>
            <a:r>
              <a:rPr lang="en-US"/>
              <a:t> is a </a:t>
            </a:r>
            <a:r>
              <a:rPr lang="en-US" b="1"/>
              <a:t>specialized</a:t>
            </a:r>
            <a:r>
              <a:rPr lang="en-US"/>
              <a:t> library for statistical data visualization with a more concise and focused API. </a:t>
            </a:r>
            <a:r>
              <a:rPr lang="en-US" b="1"/>
              <a:t>Seaborn can be seen as an extension or enhancement of Matplotlib</a:t>
            </a:r>
            <a:r>
              <a:rPr lang="en-US"/>
              <a:t>, providing higher-level functions and stylistic enhancements for creating attractive statistical plots.</a:t>
            </a:r>
          </a:p>
        </p:txBody>
      </p:sp>
      <p:sp>
        <p:nvSpPr>
          <p:cNvPr id="3" name="Text Placeholder 3">
            <a:extLst>
              <a:ext uri="{FF2B5EF4-FFF2-40B4-BE49-F238E27FC236}">
                <a16:creationId xmlns:a16="http://schemas.microsoft.com/office/drawing/2014/main" id="{641BA0E1-8D6C-A9CA-73FE-3B2AE7D021E4}"/>
              </a:ext>
            </a:extLst>
          </p:cNvPr>
          <p:cNvSpPr>
            <a:spLocks noGrp="1"/>
          </p:cNvSpPr>
          <p:nvPr>
            <p:ph type="body" sz="quarter" idx="10"/>
          </p:nvPr>
        </p:nvSpPr>
        <p:spPr>
          <a:xfrm>
            <a:off x="362738" y="350910"/>
            <a:ext cx="8425656" cy="290450"/>
          </a:xfrm>
        </p:spPr>
        <p:txBody>
          <a:bodyPr>
            <a:normAutofit fontScale="32500" lnSpcReduction="20000"/>
          </a:bodyPr>
          <a:lstStyle/>
          <a:p>
            <a:r>
              <a:rPr lang="en-GB" sz="4600"/>
              <a:t>Data Visualization</a:t>
            </a:r>
          </a:p>
          <a:p>
            <a:r>
              <a:rPr lang="de-DE"/>
              <a:t>  </a:t>
            </a:r>
            <a:endParaRPr lang="en-GB"/>
          </a:p>
        </p:txBody>
      </p:sp>
      <p:sp>
        <p:nvSpPr>
          <p:cNvPr id="5" name="Slide Number Placeholder 4">
            <a:extLst>
              <a:ext uri="{FF2B5EF4-FFF2-40B4-BE49-F238E27FC236}">
                <a16:creationId xmlns:a16="http://schemas.microsoft.com/office/drawing/2014/main" id="{64EA1919-E77B-B4CE-00A3-E76F676E5E51}"/>
              </a:ext>
            </a:extLst>
          </p:cNvPr>
          <p:cNvSpPr>
            <a:spLocks noGrp="1"/>
          </p:cNvSpPr>
          <p:nvPr>
            <p:ph type="sldNum" sz="quarter" idx="16"/>
          </p:nvPr>
        </p:nvSpPr>
        <p:spPr/>
        <p:txBody>
          <a:bodyPr/>
          <a:lstStyle/>
          <a:p>
            <a:fld id="{7559FC98-AF75-4A00-A03C-DF9FEBF6BCB9}" type="slidenum">
              <a:rPr lang="en-GB" smtClean="0"/>
              <a:pPr/>
              <a:t>19</a:t>
            </a:fld>
            <a:endParaRPr lang="en-GB"/>
          </a:p>
        </p:txBody>
      </p:sp>
    </p:spTree>
    <p:extLst>
      <p:ext uri="{BB962C8B-B14F-4D97-AF65-F5344CB8AC3E}">
        <p14:creationId xmlns:p14="http://schemas.microsoft.com/office/powerpoint/2010/main" val="355516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7DF72C1-C663-3FA3-FACB-98369A161D17}"/>
              </a:ext>
            </a:extLst>
          </p:cNvPr>
          <p:cNvSpPr>
            <a:spLocks noGrp="1"/>
          </p:cNvSpPr>
          <p:nvPr>
            <p:ph type="title"/>
          </p:nvPr>
        </p:nvSpPr>
        <p:spPr/>
        <p:txBody>
          <a:bodyPr/>
          <a:lstStyle/>
          <a:p>
            <a:r>
              <a:rPr lang="en-US"/>
              <a:t>Today’s Menu</a:t>
            </a:r>
          </a:p>
        </p:txBody>
      </p:sp>
      <p:sp>
        <p:nvSpPr>
          <p:cNvPr id="2" name="Textplatzhalter 1">
            <a:extLst>
              <a:ext uri="{FF2B5EF4-FFF2-40B4-BE49-F238E27FC236}">
                <a16:creationId xmlns:a16="http://schemas.microsoft.com/office/drawing/2014/main" id="{38C104DD-55A5-D5D7-68B1-A81097757DA7}"/>
              </a:ext>
            </a:extLst>
          </p:cNvPr>
          <p:cNvSpPr>
            <a:spLocks noGrp="1"/>
          </p:cNvSpPr>
          <p:nvPr>
            <p:ph type="body" sz="quarter" idx="13"/>
          </p:nvPr>
        </p:nvSpPr>
        <p:spPr>
          <a:xfrm>
            <a:off x="358775" y="862619"/>
            <a:ext cx="7548797" cy="3860455"/>
          </a:xfrm>
        </p:spPr>
        <p:txBody>
          <a:bodyPr>
            <a:normAutofit/>
          </a:bodyPr>
          <a:lstStyle/>
          <a:p>
            <a:pPr>
              <a:spcAft>
                <a:spcPts val="800"/>
              </a:spcAft>
            </a:pPr>
            <a:r>
              <a:rPr lang="en-US" sz="1800" dirty="0"/>
              <a:t>Discussion of assignment 9 and the respective quiz</a:t>
            </a:r>
          </a:p>
          <a:p>
            <a:pPr>
              <a:spcAft>
                <a:spcPts val="800"/>
              </a:spcAft>
            </a:pPr>
            <a:r>
              <a:rPr lang="en-US" sz="1800" dirty="0"/>
              <a:t>Introduction to Assignment 10: Data Visualization</a:t>
            </a:r>
          </a:p>
          <a:p>
            <a:pPr marL="457200" lvl="1" indent="0">
              <a:spcAft>
                <a:spcPts val="800"/>
              </a:spcAft>
              <a:buNone/>
            </a:pPr>
            <a:r>
              <a:rPr lang="en-US" sz="1400" dirty="0"/>
              <a:t>3.1.    Data Visualization in Python</a:t>
            </a:r>
          </a:p>
          <a:p>
            <a:pPr marL="457200" lvl="1" indent="0">
              <a:spcAft>
                <a:spcPts val="800"/>
              </a:spcAft>
              <a:buNone/>
            </a:pPr>
            <a:r>
              <a:rPr lang="en-US" sz="1400" dirty="0"/>
              <a:t>3.2.    Easy Example: Matplotlib</a:t>
            </a:r>
          </a:p>
          <a:p>
            <a:pPr marL="457200" lvl="1" indent="0">
              <a:spcAft>
                <a:spcPts val="800"/>
              </a:spcAft>
              <a:buNone/>
            </a:pPr>
            <a:r>
              <a:rPr lang="en-US" sz="1400" dirty="0"/>
              <a:t>3.3.    Easy Example: Seaborn</a:t>
            </a:r>
          </a:p>
          <a:p>
            <a:pPr marL="457200" lvl="1" indent="0">
              <a:spcAft>
                <a:spcPts val="800"/>
              </a:spcAft>
              <a:buNone/>
            </a:pPr>
            <a:r>
              <a:rPr lang="en-US" sz="1400" dirty="0"/>
              <a:t>3.4.    Insights on Assignment 10: Matplotlib</a:t>
            </a:r>
          </a:p>
          <a:p>
            <a:pPr marL="457200" lvl="1" indent="0">
              <a:spcAft>
                <a:spcPts val="800"/>
              </a:spcAft>
              <a:buNone/>
            </a:pPr>
            <a:r>
              <a:rPr lang="en-US" sz="1400" dirty="0"/>
              <a:t>3.5.    Insights on Assignment 10: Seaborn</a:t>
            </a:r>
            <a:endParaRPr lang="en-GB" sz="1400" dirty="0"/>
          </a:p>
        </p:txBody>
      </p:sp>
      <p:sp>
        <p:nvSpPr>
          <p:cNvPr id="5" name="Slide Number Placeholder 4">
            <a:extLst>
              <a:ext uri="{FF2B5EF4-FFF2-40B4-BE49-F238E27FC236}">
                <a16:creationId xmlns:a16="http://schemas.microsoft.com/office/drawing/2014/main" id="{0396177D-A378-96DF-E07A-F82522519780}"/>
              </a:ext>
            </a:extLst>
          </p:cNvPr>
          <p:cNvSpPr>
            <a:spLocks noGrp="1"/>
          </p:cNvSpPr>
          <p:nvPr>
            <p:ph type="sldNum" sz="quarter" idx="16"/>
          </p:nvPr>
        </p:nvSpPr>
        <p:spPr/>
        <p:txBody>
          <a:bodyPr/>
          <a:lstStyle/>
          <a:p>
            <a:fld id="{7559FC98-AF75-4A00-A03C-DF9FEBF6BCB9}" type="slidenum">
              <a:rPr lang="en-GB" smtClean="0"/>
              <a:pPr/>
              <a:t>2</a:t>
            </a:fld>
            <a:endParaRPr lang="en-GB"/>
          </a:p>
        </p:txBody>
      </p:sp>
    </p:spTree>
    <p:extLst>
      <p:ext uri="{BB962C8B-B14F-4D97-AF65-F5344CB8AC3E}">
        <p14:creationId xmlns:p14="http://schemas.microsoft.com/office/powerpoint/2010/main" val="2946332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666E8F7-8B25-B437-131E-F8882B62E16E}"/>
              </a:ext>
            </a:extLst>
          </p:cNvPr>
          <p:cNvSpPr>
            <a:spLocks noGrp="1"/>
          </p:cNvSpPr>
          <p:nvPr>
            <p:ph type="title"/>
          </p:nvPr>
        </p:nvSpPr>
        <p:spPr>
          <a:xfrm>
            <a:off x="358775" y="587193"/>
            <a:ext cx="8426450" cy="609662"/>
          </a:xfrm>
        </p:spPr>
        <p:txBody>
          <a:bodyPr/>
          <a:lstStyle/>
          <a:p>
            <a:r>
              <a:rPr lang="en-GB"/>
              <a:t>3.2 Easy Example: Matplotlib</a:t>
            </a:r>
            <a:br>
              <a:rPr lang="en-GB"/>
            </a:br>
            <a:endParaRPr lang="en-GB"/>
          </a:p>
        </p:txBody>
      </p:sp>
      <p:sp>
        <p:nvSpPr>
          <p:cNvPr id="3" name="Text Placeholder 3">
            <a:extLst>
              <a:ext uri="{FF2B5EF4-FFF2-40B4-BE49-F238E27FC236}">
                <a16:creationId xmlns:a16="http://schemas.microsoft.com/office/drawing/2014/main" id="{641BA0E1-8D6C-A9CA-73FE-3B2AE7D021E4}"/>
              </a:ext>
            </a:extLst>
          </p:cNvPr>
          <p:cNvSpPr>
            <a:spLocks noGrp="1"/>
          </p:cNvSpPr>
          <p:nvPr>
            <p:ph type="body" sz="quarter" idx="10"/>
          </p:nvPr>
        </p:nvSpPr>
        <p:spPr>
          <a:xfrm>
            <a:off x="359569" y="296743"/>
            <a:ext cx="8425656" cy="290450"/>
          </a:xfrm>
        </p:spPr>
        <p:txBody>
          <a:bodyPr>
            <a:normAutofit/>
          </a:bodyPr>
          <a:lstStyle/>
          <a:p>
            <a:r>
              <a:rPr lang="en-GB"/>
              <a:t>Data Visualization</a:t>
            </a:r>
          </a:p>
        </p:txBody>
      </p:sp>
      <p:sp>
        <p:nvSpPr>
          <p:cNvPr id="13" name="Dreieck 12">
            <a:extLst>
              <a:ext uri="{FF2B5EF4-FFF2-40B4-BE49-F238E27FC236}">
                <a16:creationId xmlns:a16="http://schemas.microsoft.com/office/drawing/2014/main" id="{A4C52426-87A7-6733-3157-9F6D9520A5D6}"/>
              </a:ext>
            </a:extLst>
          </p:cNvPr>
          <p:cNvSpPr/>
          <p:nvPr/>
        </p:nvSpPr>
        <p:spPr>
          <a:xfrm rot="5400000">
            <a:off x="4354280" y="2754719"/>
            <a:ext cx="609664" cy="17422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Grafik 14">
            <a:extLst>
              <a:ext uri="{FF2B5EF4-FFF2-40B4-BE49-F238E27FC236}">
                <a16:creationId xmlns:a16="http://schemas.microsoft.com/office/drawing/2014/main" id="{603EFE02-92BC-1CFB-7FE7-5EBD7920B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40" y="1259627"/>
            <a:ext cx="3341560" cy="2954564"/>
          </a:xfrm>
          <a:prstGeom prst="rect">
            <a:avLst/>
          </a:prstGeom>
        </p:spPr>
      </p:pic>
      <p:pic>
        <p:nvPicPr>
          <p:cNvPr id="17" name="Grafik 16">
            <a:extLst>
              <a:ext uri="{FF2B5EF4-FFF2-40B4-BE49-F238E27FC236}">
                <a16:creationId xmlns:a16="http://schemas.microsoft.com/office/drawing/2014/main" id="{069029AD-9D52-10E8-83FB-A01852436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0487" y="1334528"/>
            <a:ext cx="3295651" cy="3005633"/>
          </a:xfrm>
          <a:prstGeom prst="rect">
            <a:avLst/>
          </a:prstGeom>
        </p:spPr>
      </p:pic>
      <p:sp>
        <p:nvSpPr>
          <p:cNvPr id="2" name="Slide Number Placeholder 1">
            <a:extLst>
              <a:ext uri="{FF2B5EF4-FFF2-40B4-BE49-F238E27FC236}">
                <a16:creationId xmlns:a16="http://schemas.microsoft.com/office/drawing/2014/main" id="{C86C11EE-680B-B00C-E75C-C685D020C990}"/>
              </a:ext>
            </a:extLst>
          </p:cNvPr>
          <p:cNvSpPr>
            <a:spLocks noGrp="1"/>
          </p:cNvSpPr>
          <p:nvPr>
            <p:ph type="sldNum" sz="quarter" idx="16"/>
          </p:nvPr>
        </p:nvSpPr>
        <p:spPr/>
        <p:txBody>
          <a:bodyPr/>
          <a:lstStyle/>
          <a:p>
            <a:fld id="{7559FC98-AF75-4A00-A03C-DF9FEBF6BCB9}" type="slidenum">
              <a:rPr lang="en-GB" smtClean="0"/>
              <a:pPr/>
              <a:t>20</a:t>
            </a:fld>
            <a:endParaRPr lang="en-GB"/>
          </a:p>
        </p:txBody>
      </p:sp>
    </p:spTree>
    <p:extLst>
      <p:ext uri="{BB962C8B-B14F-4D97-AF65-F5344CB8AC3E}">
        <p14:creationId xmlns:p14="http://schemas.microsoft.com/office/powerpoint/2010/main" val="408329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666E8F7-8B25-B437-131E-F8882B62E16E}"/>
              </a:ext>
            </a:extLst>
          </p:cNvPr>
          <p:cNvSpPr>
            <a:spLocks noGrp="1"/>
          </p:cNvSpPr>
          <p:nvPr>
            <p:ph type="title"/>
          </p:nvPr>
        </p:nvSpPr>
        <p:spPr>
          <a:xfrm>
            <a:off x="358775" y="587193"/>
            <a:ext cx="8426450" cy="609662"/>
          </a:xfrm>
        </p:spPr>
        <p:txBody>
          <a:bodyPr/>
          <a:lstStyle/>
          <a:p>
            <a:r>
              <a:rPr lang="en-GB"/>
              <a:t>3.3 Easy Example: Seaborn</a:t>
            </a:r>
            <a:br>
              <a:rPr lang="en-GB"/>
            </a:br>
            <a:endParaRPr lang="en-GB"/>
          </a:p>
        </p:txBody>
      </p:sp>
      <p:sp>
        <p:nvSpPr>
          <p:cNvPr id="3" name="Text Placeholder 3">
            <a:extLst>
              <a:ext uri="{FF2B5EF4-FFF2-40B4-BE49-F238E27FC236}">
                <a16:creationId xmlns:a16="http://schemas.microsoft.com/office/drawing/2014/main" id="{641BA0E1-8D6C-A9CA-73FE-3B2AE7D021E4}"/>
              </a:ext>
            </a:extLst>
          </p:cNvPr>
          <p:cNvSpPr>
            <a:spLocks noGrp="1"/>
          </p:cNvSpPr>
          <p:nvPr>
            <p:ph type="body" sz="quarter" idx="10"/>
          </p:nvPr>
        </p:nvSpPr>
        <p:spPr>
          <a:xfrm>
            <a:off x="359569" y="296743"/>
            <a:ext cx="8425656" cy="290450"/>
          </a:xfrm>
        </p:spPr>
        <p:txBody>
          <a:bodyPr>
            <a:normAutofit/>
          </a:bodyPr>
          <a:lstStyle/>
          <a:p>
            <a:r>
              <a:rPr lang="en-GB"/>
              <a:t>Data Visualization</a:t>
            </a:r>
          </a:p>
        </p:txBody>
      </p:sp>
      <p:pic>
        <p:nvPicPr>
          <p:cNvPr id="9" name="Grafik 8">
            <a:extLst>
              <a:ext uri="{FF2B5EF4-FFF2-40B4-BE49-F238E27FC236}">
                <a16:creationId xmlns:a16="http://schemas.microsoft.com/office/drawing/2014/main" id="{130DF4DB-0E7D-25A7-A8F7-7C2E53E4FFB6}"/>
              </a:ext>
            </a:extLst>
          </p:cNvPr>
          <p:cNvPicPr>
            <a:picLocks noChangeAspect="1"/>
          </p:cNvPicPr>
          <p:nvPr/>
        </p:nvPicPr>
        <p:blipFill rotWithShape="1">
          <a:blip r:embed="rId2">
            <a:extLst>
              <a:ext uri="{28A0092B-C50C-407E-A947-70E740481C1C}">
                <a14:useLocalDpi xmlns:a14="http://schemas.microsoft.com/office/drawing/2010/main" val="0"/>
              </a:ext>
            </a:extLst>
          </a:blip>
          <a:srcRect l="9083"/>
          <a:stretch/>
        </p:blipFill>
        <p:spPr>
          <a:xfrm>
            <a:off x="246185" y="1260481"/>
            <a:ext cx="4707316" cy="2622538"/>
          </a:xfrm>
          <a:prstGeom prst="rect">
            <a:avLst/>
          </a:prstGeom>
        </p:spPr>
      </p:pic>
      <p:pic>
        <p:nvPicPr>
          <p:cNvPr id="11" name="Grafik 10">
            <a:extLst>
              <a:ext uri="{FF2B5EF4-FFF2-40B4-BE49-F238E27FC236}">
                <a16:creationId xmlns:a16="http://schemas.microsoft.com/office/drawing/2014/main" id="{4CC1D0D8-5EB2-65B7-DBCC-EF489417A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2776" y="1505440"/>
            <a:ext cx="3456586" cy="2132619"/>
          </a:xfrm>
          <a:prstGeom prst="rect">
            <a:avLst/>
          </a:prstGeom>
        </p:spPr>
      </p:pic>
      <p:sp>
        <p:nvSpPr>
          <p:cNvPr id="12" name="Dreieck 11">
            <a:extLst>
              <a:ext uri="{FF2B5EF4-FFF2-40B4-BE49-F238E27FC236}">
                <a16:creationId xmlns:a16="http://schemas.microsoft.com/office/drawing/2014/main" id="{F9279257-E993-29E7-84E2-189334FFB8D5}"/>
              </a:ext>
            </a:extLst>
          </p:cNvPr>
          <p:cNvSpPr/>
          <p:nvPr/>
        </p:nvSpPr>
        <p:spPr>
          <a:xfrm rot="5400000">
            <a:off x="5022495" y="2484637"/>
            <a:ext cx="609664" cy="17422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8E1C5CEE-71D4-BEA1-7F85-1FF746E79AFA}"/>
              </a:ext>
            </a:extLst>
          </p:cNvPr>
          <p:cNvSpPr>
            <a:spLocks noGrp="1"/>
          </p:cNvSpPr>
          <p:nvPr>
            <p:ph type="sldNum" sz="quarter" idx="16"/>
          </p:nvPr>
        </p:nvSpPr>
        <p:spPr/>
        <p:txBody>
          <a:bodyPr/>
          <a:lstStyle/>
          <a:p>
            <a:fld id="{7559FC98-AF75-4A00-A03C-DF9FEBF6BCB9}" type="slidenum">
              <a:rPr lang="en-GB" smtClean="0"/>
              <a:pPr/>
              <a:t>21</a:t>
            </a:fld>
            <a:endParaRPr lang="en-GB"/>
          </a:p>
        </p:txBody>
      </p:sp>
    </p:spTree>
    <p:extLst>
      <p:ext uri="{BB962C8B-B14F-4D97-AF65-F5344CB8AC3E}">
        <p14:creationId xmlns:p14="http://schemas.microsoft.com/office/powerpoint/2010/main" val="1200067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666E8F7-8B25-B437-131E-F8882B62E16E}"/>
              </a:ext>
            </a:extLst>
          </p:cNvPr>
          <p:cNvSpPr>
            <a:spLocks noGrp="1"/>
          </p:cNvSpPr>
          <p:nvPr>
            <p:ph type="title"/>
          </p:nvPr>
        </p:nvSpPr>
        <p:spPr>
          <a:xfrm>
            <a:off x="358775" y="587193"/>
            <a:ext cx="8426450" cy="609662"/>
          </a:xfrm>
        </p:spPr>
        <p:txBody>
          <a:bodyPr/>
          <a:lstStyle/>
          <a:p>
            <a:r>
              <a:rPr lang="en-GB"/>
              <a:t>3.4 Insights on Assignments 10: Matplotlib</a:t>
            </a:r>
            <a:br>
              <a:rPr lang="en-GB"/>
            </a:br>
            <a:endParaRPr lang="en-GB"/>
          </a:p>
        </p:txBody>
      </p:sp>
      <p:sp>
        <p:nvSpPr>
          <p:cNvPr id="2" name="Inhaltsplatzhalter 2">
            <a:extLst>
              <a:ext uri="{FF2B5EF4-FFF2-40B4-BE49-F238E27FC236}">
                <a16:creationId xmlns:a16="http://schemas.microsoft.com/office/drawing/2014/main" id="{DF770251-C66F-37B2-FA29-31FE5C038085}"/>
              </a:ext>
            </a:extLst>
          </p:cNvPr>
          <p:cNvSpPr>
            <a:spLocks noGrp="1"/>
          </p:cNvSpPr>
          <p:nvPr>
            <p:ph idx="1"/>
          </p:nvPr>
        </p:nvSpPr>
        <p:spPr>
          <a:xfrm>
            <a:off x="587734" y="999242"/>
            <a:ext cx="7864503" cy="3350122"/>
          </a:xfrm>
        </p:spPr>
        <p:txBody>
          <a:bodyPr>
            <a:normAutofit fontScale="92500" lnSpcReduction="10000"/>
          </a:bodyPr>
          <a:lstStyle/>
          <a:p>
            <a:pPr marL="0" indent="0"/>
            <a:endParaRPr lang="en-US"/>
          </a:p>
          <a:p>
            <a:pPr marL="285750" indent="-285750">
              <a:buFont typeface="Arial" panose="020B0604020202020204" pitchFamily="34" charset="0"/>
              <a:buChar char="•"/>
            </a:pPr>
            <a:r>
              <a:rPr lang="en-US"/>
              <a:t>Color and label your lines in the </a:t>
            </a:r>
            <a:r>
              <a:rPr lang="en-US" b="1"/>
              <a:t>.plot() </a:t>
            </a:r>
            <a:r>
              <a:rPr lang="en-US"/>
              <a:t>function:</a:t>
            </a:r>
          </a:p>
          <a:p>
            <a:pPr marL="285750" indent="-285750">
              <a:buFont typeface="Arial" panose="020B0604020202020204" pitchFamily="34" charset="0"/>
              <a:buChar char="•"/>
            </a:pPr>
            <a:endParaRPr lang="en-US"/>
          </a:p>
          <a:p>
            <a:pPr marL="0" indent="0"/>
            <a:endParaRPr lang="en-US"/>
          </a:p>
          <a:p>
            <a:pPr marL="0" indent="0"/>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Create a bar plot with the </a:t>
            </a:r>
            <a:r>
              <a:rPr lang="en-US" b="1"/>
              <a:t>.bar() </a:t>
            </a:r>
            <a:r>
              <a:rPr lang="en-US"/>
              <a:t>function and set a specific width for each bar:</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Create multiple plots in one figure with the </a:t>
            </a:r>
            <a:r>
              <a:rPr lang="en-US" b="1" err="1"/>
              <a:t>plt.subplots</a:t>
            </a:r>
            <a:r>
              <a:rPr lang="en-US" b="1"/>
              <a:t>() </a:t>
            </a:r>
            <a:r>
              <a:rPr lang="en-US"/>
              <a:t>function with shared x and y axis:</a:t>
            </a:r>
          </a:p>
          <a:p>
            <a:pPr marL="0" indent="0"/>
            <a:endParaRPr lang="en-US"/>
          </a:p>
          <a:p>
            <a:pPr marL="0" indent="0"/>
            <a:endParaRPr lang="en-US"/>
          </a:p>
          <a:p>
            <a:pPr marL="0" indent="0"/>
            <a:endParaRPr lang="en-US"/>
          </a:p>
          <a:p>
            <a:pPr marL="0" indent="0"/>
            <a:endParaRPr lang="en-US"/>
          </a:p>
          <a:p>
            <a:pPr marL="0" indent="0"/>
            <a:endParaRPr lang="en-US"/>
          </a:p>
          <a:p>
            <a:pPr marL="0" indent="0"/>
            <a:r>
              <a:rPr lang="en-US" sz="1100"/>
              <a:t>	Check out the </a:t>
            </a:r>
            <a:r>
              <a:rPr lang="en-US" sz="1100" b="1"/>
              <a:t>Matplotlib</a:t>
            </a:r>
            <a:r>
              <a:rPr lang="en-US" sz="1100"/>
              <a:t> documentation for more: </a:t>
            </a:r>
            <a:r>
              <a:rPr lang="en-US" sz="1100">
                <a:hlinkClick r:id="rId2"/>
              </a:rPr>
              <a:t>https://matplotlib.org/stable/api/matplotlib_configuration_api.html</a:t>
            </a:r>
            <a:r>
              <a:rPr lang="en-US" sz="1100"/>
              <a:t> </a:t>
            </a:r>
          </a:p>
        </p:txBody>
      </p:sp>
      <p:sp>
        <p:nvSpPr>
          <p:cNvPr id="3" name="Text Placeholder 3">
            <a:extLst>
              <a:ext uri="{FF2B5EF4-FFF2-40B4-BE49-F238E27FC236}">
                <a16:creationId xmlns:a16="http://schemas.microsoft.com/office/drawing/2014/main" id="{641BA0E1-8D6C-A9CA-73FE-3B2AE7D021E4}"/>
              </a:ext>
            </a:extLst>
          </p:cNvPr>
          <p:cNvSpPr>
            <a:spLocks noGrp="1"/>
          </p:cNvSpPr>
          <p:nvPr>
            <p:ph type="body" sz="quarter" idx="10"/>
          </p:nvPr>
        </p:nvSpPr>
        <p:spPr>
          <a:xfrm>
            <a:off x="359569" y="296743"/>
            <a:ext cx="8425656" cy="290450"/>
          </a:xfrm>
        </p:spPr>
        <p:txBody>
          <a:bodyPr>
            <a:normAutofit/>
          </a:bodyPr>
          <a:lstStyle/>
          <a:p>
            <a:r>
              <a:rPr lang="en-GB"/>
              <a:t>Data Visualization</a:t>
            </a:r>
          </a:p>
        </p:txBody>
      </p:sp>
      <p:pic>
        <p:nvPicPr>
          <p:cNvPr id="6" name="Grafik 5">
            <a:extLst>
              <a:ext uri="{FF2B5EF4-FFF2-40B4-BE49-F238E27FC236}">
                <a16:creationId xmlns:a16="http://schemas.microsoft.com/office/drawing/2014/main" id="{07A52FC8-0802-F266-16E6-7E3912CB8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319" y="1400494"/>
            <a:ext cx="5195582" cy="452609"/>
          </a:xfrm>
          <a:prstGeom prst="rect">
            <a:avLst/>
          </a:prstGeom>
        </p:spPr>
      </p:pic>
      <p:pic>
        <p:nvPicPr>
          <p:cNvPr id="9" name="Grafik 8">
            <a:extLst>
              <a:ext uri="{FF2B5EF4-FFF2-40B4-BE49-F238E27FC236}">
                <a16:creationId xmlns:a16="http://schemas.microsoft.com/office/drawing/2014/main" id="{B4F27FAF-3DB6-7B88-5D90-FAD1EE3176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319" y="2419448"/>
            <a:ext cx="6897148" cy="386844"/>
          </a:xfrm>
          <a:prstGeom prst="rect">
            <a:avLst/>
          </a:prstGeom>
        </p:spPr>
      </p:pic>
      <p:pic>
        <p:nvPicPr>
          <p:cNvPr id="13" name="Grafik 12">
            <a:extLst>
              <a:ext uri="{FF2B5EF4-FFF2-40B4-BE49-F238E27FC236}">
                <a16:creationId xmlns:a16="http://schemas.microsoft.com/office/drawing/2014/main" id="{7C8A26E9-F6EF-532E-3110-17EA4F79EB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319" y="3372636"/>
            <a:ext cx="7773841" cy="410383"/>
          </a:xfrm>
          <a:prstGeom prst="rect">
            <a:avLst/>
          </a:prstGeom>
        </p:spPr>
      </p:pic>
      <p:pic>
        <p:nvPicPr>
          <p:cNvPr id="15" name="Grafik 14" descr="Caretzeichen nach rechts mit einfarbiger Füllung">
            <a:extLst>
              <a:ext uri="{FF2B5EF4-FFF2-40B4-BE49-F238E27FC236}">
                <a16:creationId xmlns:a16="http://schemas.microsoft.com/office/drawing/2014/main" id="{E72294A8-C580-8940-641E-8134E4B3E0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8963" y="3880196"/>
            <a:ext cx="432792" cy="432792"/>
          </a:xfrm>
          <a:prstGeom prst="rect">
            <a:avLst/>
          </a:prstGeom>
        </p:spPr>
      </p:pic>
      <p:sp>
        <p:nvSpPr>
          <p:cNvPr id="5" name="Slide Number Placeholder 4">
            <a:extLst>
              <a:ext uri="{FF2B5EF4-FFF2-40B4-BE49-F238E27FC236}">
                <a16:creationId xmlns:a16="http://schemas.microsoft.com/office/drawing/2014/main" id="{E7A280FC-FEFD-2DB7-EA21-D4FA550A17A1}"/>
              </a:ext>
            </a:extLst>
          </p:cNvPr>
          <p:cNvSpPr>
            <a:spLocks noGrp="1"/>
          </p:cNvSpPr>
          <p:nvPr>
            <p:ph type="sldNum" sz="quarter" idx="16"/>
          </p:nvPr>
        </p:nvSpPr>
        <p:spPr/>
        <p:txBody>
          <a:bodyPr/>
          <a:lstStyle/>
          <a:p>
            <a:fld id="{7559FC98-AF75-4A00-A03C-DF9FEBF6BCB9}" type="slidenum">
              <a:rPr lang="en-GB" smtClean="0"/>
              <a:pPr/>
              <a:t>22</a:t>
            </a:fld>
            <a:endParaRPr lang="en-GB"/>
          </a:p>
        </p:txBody>
      </p:sp>
    </p:spTree>
    <p:extLst>
      <p:ext uri="{BB962C8B-B14F-4D97-AF65-F5344CB8AC3E}">
        <p14:creationId xmlns:p14="http://schemas.microsoft.com/office/powerpoint/2010/main" val="3691471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666E8F7-8B25-B437-131E-F8882B62E16E}"/>
              </a:ext>
            </a:extLst>
          </p:cNvPr>
          <p:cNvSpPr>
            <a:spLocks noGrp="1"/>
          </p:cNvSpPr>
          <p:nvPr>
            <p:ph type="title"/>
          </p:nvPr>
        </p:nvSpPr>
        <p:spPr>
          <a:xfrm>
            <a:off x="358775" y="587193"/>
            <a:ext cx="8426450" cy="609662"/>
          </a:xfrm>
        </p:spPr>
        <p:txBody>
          <a:bodyPr/>
          <a:lstStyle/>
          <a:p>
            <a:r>
              <a:rPr lang="en-GB"/>
              <a:t>3.5 Insights on Assignments 10: Seaborn</a:t>
            </a:r>
            <a:br>
              <a:rPr lang="en-GB"/>
            </a:br>
            <a:endParaRPr lang="en-GB"/>
          </a:p>
        </p:txBody>
      </p:sp>
      <p:sp>
        <p:nvSpPr>
          <p:cNvPr id="2" name="Inhaltsplatzhalter 2">
            <a:extLst>
              <a:ext uri="{FF2B5EF4-FFF2-40B4-BE49-F238E27FC236}">
                <a16:creationId xmlns:a16="http://schemas.microsoft.com/office/drawing/2014/main" id="{DF770251-C66F-37B2-FA29-31FE5C038085}"/>
              </a:ext>
            </a:extLst>
          </p:cNvPr>
          <p:cNvSpPr>
            <a:spLocks noGrp="1"/>
          </p:cNvSpPr>
          <p:nvPr>
            <p:ph idx="1"/>
          </p:nvPr>
        </p:nvSpPr>
        <p:spPr>
          <a:xfrm>
            <a:off x="587734" y="1162364"/>
            <a:ext cx="7864503" cy="3186999"/>
          </a:xfrm>
        </p:spPr>
        <p:txBody>
          <a:bodyPr>
            <a:normAutofit/>
          </a:bodyPr>
          <a:lstStyle/>
          <a:p>
            <a:pPr marL="0" indent="0"/>
            <a:endParaRPr lang="en-US"/>
          </a:p>
          <a:p>
            <a:pPr marL="285750" indent="-285750">
              <a:buFont typeface="Arial" panose="020B0604020202020204" pitchFamily="34" charset="0"/>
              <a:buChar char="•"/>
            </a:pPr>
            <a:r>
              <a:rPr lang="en-US" sz="1300"/>
              <a:t>Create boxplots with </a:t>
            </a:r>
            <a:r>
              <a:rPr lang="en-US" sz="1300" b="1" err="1"/>
              <a:t>sns.boxplot</a:t>
            </a:r>
            <a:r>
              <a:rPr lang="en-US" sz="1300" b="1"/>
              <a:t>()</a:t>
            </a:r>
            <a:r>
              <a:rPr lang="en-US" sz="1300"/>
              <a:t>:</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0" indent="0"/>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sz="1300"/>
              <a:t>Create a regression plot with </a:t>
            </a:r>
            <a:r>
              <a:rPr lang="en-US" sz="1300" b="1" err="1"/>
              <a:t>sns.regplot</a:t>
            </a:r>
            <a:r>
              <a:rPr lang="en-US" sz="1300" b="1"/>
              <a:t>() </a:t>
            </a:r>
            <a:r>
              <a:rPr lang="en-US" sz="1300"/>
              <a:t>with a cubic regression setting the parameter order = 3:</a:t>
            </a:r>
          </a:p>
          <a:p>
            <a:pPr marL="285750" indent="-285750">
              <a:buFont typeface="Arial" panose="020B0604020202020204" pitchFamily="34" charset="0"/>
              <a:buChar char="•"/>
            </a:pPr>
            <a:endParaRPr lang="en-US"/>
          </a:p>
          <a:p>
            <a:pPr marL="0" indent="0"/>
            <a:endParaRPr lang="en-US"/>
          </a:p>
          <a:p>
            <a:pPr marL="0" indent="0"/>
            <a:endParaRPr lang="en-US"/>
          </a:p>
          <a:p>
            <a:pPr marL="0" indent="0"/>
            <a:endParaRPr lang="en-US"/>
          </a:p>
          <a:p>
            <a:pPr marL="0" indent="0"/>
            <a:endParaRPr lang="en-US"/>
          </a:p>
          <a:p>
            <a:pPr marL="0" indent="0"/>
            <a:r>
              <a:rPr lang="en-US" sz="1100"/>
              <a:t>	</a:t>
            </a:r>
            <a:r>
              <a:rPr lang="en-US" sz="1000"/>
              <a:t>Check out the </a:t>
            </a:r>
            <a:r>
              <a:rPr lang="en-US" sz="1000" b="1"/>
              <a:t>Seaborn</a:t>
            </a:r>
            <a:r>
              <a:rPr lang="en-US" sz="1000"/>
              <a:t> documentation for more: </a:t>
            </a:r>
            <a:r>
              <a:rPr lang="en-US" sz="1000">
                <a:hlinkClick r:id="rId2"/>
              </a:rPr>
              <a:t>https://seaborn.pydata.org/api.html</a:t>
            </a:r>
            <a:r>
              <a:rPr lang="en-US" sz="1000"/>
              <a:t> </a:t>
            </a:r>
          </a:p>
        </p:txBody>
      </p:sp>
      <p:sp>
        <p:nvSpPr>
          <p:cNvPr id="3" name="Text Placeholder 3">
            <a:extLst>
              <a:ext uri="{FF2B5EF4-FFF2-40B4-BE49-F238E27FC236}">
                <a16:creationId xmlns:a16="http://schemas.microsoft.com/office/drawing/2014/main" id="{641BA0E1-8D6C-A9CA-73FE-3B2AE7D021E4}"/>
              </a:ext>
            </a:extLst>
          </p:cNvPr>
          <p:cNvSpPr>
            <a:spLocks noGrp="1"/>
          </p:cNvSpPr>
          <p:nvPr>
            <p:ph type="body" sz="quarter" idx="10"/>
          </p:nvPr>
        </p:nvSpPr>
        <p:spPr>
          <a:xfrm>
            <a:off x="359569" y="296743"/>
            <a:ext cx="8425656" cy="290450"/>
          </a:xfrm>
        </p:spPr>
        <p:txBody>
          <a:bodyPr>
            <a:normAutofit/>
          </a:bodyPr>
          <a:lstStyle/>
          <a:p>
            <a:r>
              <a:rPr lang="en-GB"/>
              <a:t>Data Visualization</a:t>
            </a:r>
          </a:p>
        </p:txBody>
      </p:sp>
      <p:pic>
        <p:nvPicPr>
          <p:cNvPr id="13" name="Grafik 12">
            <a:extLst>
              <a:ext uri="{FF2B5EF4-FFF2-40B4-BE49-F238E27FC236}">
                <a16:creationId xmlns:a16="http://schemas.microsoft.com/office/drawing/2014/main" id="{7A28ACE1-A577-BCF1-0923-32F018872307}"/>
              </a:ext>
            </a:extLst>
          </p:cNvPr>
          <p:cNvPicPr>
            <a:picLocks noChangeAspect="1"/>
          </p:cNvPicPr>
          <p:nvPr/>
        </p:nvPicPr>
        <p:blipFill rotWithShape="1">
          <a:blip r:embed="rId3">
            <a:extLst>
              <a:ext uri="{28A0092B-C50C-407E-A947-70E740481C1C}">
                <a14:useLocalDpi xmlns:a14="http://schemas.microsoft.com/office/drawing/2010/main" val="0"/>
              </a:ext>
            </a:extLst>
          </a:blip>
          <a:srcRect b="18768"/>
          <a:stretch/>
        </p:blipFill>
        <p:spPr>
          <a:xfrm>
            <a:off x="811033" y="1667827"/>
            <a:ext cx="4073340" cy="350263"/>
          </a:xfrm>
          <a:prstGeom prst="rect">
            <a:avLst/>
          </a:prstGeom>
        </p:spPr>
      </p:pic>
      <p:pic>
        <p:nvPicPr>
          <p:cNvPr id="15" name="Grafik 14">
            <a:extLst>
              <a:ext uri="{FF2B5EF4-FFF2-40B4-BE49-F238E27FC236}">
                <a16:creationId xmlns:a16="http://schemas.microsoft.com/office/drawing/2014/main" id="{1D858296-D816-73B0-F5E6-4262EDDDF6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33" y="2998256"/>
            <a:ext cx="4641290" cy="370941"/>
          </a:xfrm>
          <a:prstGeom prst="rect">
            <a:avLst/>
          </a:prstGeom>
        </p:spPr>
      </p:pic>
      <p:pic>
        <p:nvPicPr>
          <p:cNvPr id="16" name="Grafik 15" descr="Caretzeichen nach rechts mit einfarbiger Füllung">
            <a:extLst>
              <a:ext uri="{FF2B5EF4-FFF2-40B4-BE49-F238E27FC236}">
                <a16:creationId xmlns:a16="http://schemas.microsoft.com/office/drawing/2014/main" id="{1884482D-BDFD-7C3E-78E6-D3F98F6EAB5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4427" y="3764740"/>
            <a:ext cx="432792" cy="432792"/>
          </a:xfrm>
          <a:prstGeom prst="rect">
            <a:avLst/>
          </a:prstGeom>
        </p:spPr>
      </p:pic>
      <p:sp>
        <p:nvSpPr>
          <p:cNvPr id="5" name="Slide Number Placeholder 4">
            <a:extLst>
              <a:ext uri="{FF2B5EF4-FFF2-40B4-BE49-F238E27FC236}">
                <a16:creationId xmlns:a16="http://schemas.microsoft.com/office/drawing/2014/main" id="{51977718-D70E-6BD9-A25F-4A182FC85B8F}"/>
              </a:ext>
            </a:extLst>
          </p:cNvPr>
          <p:cNvSpPr>
            <a:spLocks noGrp="1"/>
          </p:cNvSpPr>
          <p:nvPr>
            <p:ph type="sldNum" sz="quarter" idx="16"/>
          </p:nvPr>
        </p:nvSpPr>
        <p:spPr/>
        <p:txBody>
          <a:bodyPr/>
          <a:lstStyle/>
          <a:p>
            <a:fld id="{7559FC98-AF75-4A00-A03C-DF9FEBF6BCB9}" type="slidenum">
              <a:rPr lang="en-GB" smtClean="0"/>
              <a:pPr/>
              <a:t>23</a:t>
            </a:fld>
            <a:endParaRPr lang="en-GB"/>
          </a:p>
        </p:txBody>
      </p:sp>
    </p:spTree>
    <p:extLst>
      <p:ext uri="{BB962C8B-B14F-4D97-AF65-F5344CB8AC3E}">
        <p14:creationId xmlns:p14="http://schemas.microsoft.com/office/powerpoint/2010/main" val="654984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Inhaltsplatzhalter 15">
            <a:extLst>
              <a:ext uri="{FF2B5EF4-FFF2-40B4-BE49-F238E27FC236}">
                <a16:creationId xmlns:a16="http://schemas.microsoft.com/office/drawing/2014/main" id="{909CA527-9C4E-4704-9579-AA53445EF11F}"/>
              </a:ext>
            </a:extLst>
          </p:cNvPr>
          <p:cNvSpPr>
            <a:spLocks noGrp="1"/>
          </p:cNvSpPr>
          <p:nvPr>
            <p:ph sz="quarter" idx="13"/>
          </p:nvPr>
        </p:nvSpPr>
        <p:spPr/>
        <p:txBody>
          <a:bodyPr/>
          <a:lstStyle/>
          <a:p>
            <a:pPr marL="0" indent="0"/>
            <a:r>
              <a:rPr lang="de-DE" dirty="0"/>
              <a:t>&lt;</a:t>
            </a:r>
            <a:r>
              <a:rPr lang="de-DE" dirty="0" err="1"/>
              <a:t>Your</a:t>
            </a:r>
            <a:r>
              <a:rPr lang="de-DE" dirty="0"/>
              <a:t> Name&gt;</a:t>
            </a:r>
          </a:p>
          <a:p>
            <a:pPr marL="0" indent="0"/>
            <a:endParaRPr lang="de-DE" b="0" dirty="0">
              <a:hlinkClick r:id="rId3"/>
            </a:endParaRPr>
          </a:p>
          <a:p>
            <a:pPr marL="0" indent="0"/>
            <a:r>
              <a:rPr lang="de-DE" b="0" dirty="0" err="1">
                <a:hlinkClick r:id="rId3"/>
              </a:rPr>
              <a:t>lirst.last</a:t>
            </a:r>
            <a:r>
              <a:rPr lang="de-DE" b="0" dirty="0">
                <a:hlinkClick r:id="rId3"/>
              </a:rPr>
              <a:t>@&lt;student.&gt;unisg.ch</a:t>
            </a:r>
            <a:r>
              <a:rPr lang="de-DE" b="0" dirty="0"/>
              <a:t> </a:t>
            </a:r>
            <a:endParaRPr lang="de-DE" dirty="0"/>
          </a:p>
        </p:txBody>
      </p:sp>
    </p:spTree>
    <p:extLst>
      <p:ext uri="{BB962C8B-B14F-4D97-AF65-F5344CB8AC3E}">
        <p14:creationId xmlns:p14="http://schemas.microsoft.com/office/powerpoint/2010/main" val="3950133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5F2D"/>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6256A2-67B2-CA01-7417-6A9C17C6B307}"/>
              </a:ext>
            </a:extLst>
          </p:cNvPr>
          <p:cNvSpPr>
            <a:spLocks noGrp="1"/>
          </p:cNvSpPr>
          <p:nvPr>
            <p:ph type="title"/>
          </p:nvPr>
        </p:nvSpPr>
        <p:spPr>
          <a:xfrm>
            <a:off x="1484989" y="578691"/>
            <a:ext cx="7694791" cy="2496171"/>
          </a:xfrm>
        </p:spPr>
        <p:txBody>
          <a:bodyPr/>
          <a:lstStyle/>
          <a:p>
            <a:r>
              <a:rPr lang="en-GB" dirty="0"/>
              <a:t>1. Discussion of Assignment 9 and Quiz 9</a:t>
            </a:r>
          </a:p>
        </p:txBody>
      </p:sp>
    </p:spTree>
    <p:extLst>
      <p:ext uri="{BB962C8B-B14F-4D97-AF65-F5344CB8AC3E}">
        <p14:creationId xmlns:p14="http://schemas.microsoft.com/office/powerpoint/2010/main" val="86090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 – merge()</a:t>
            </a:r>
            <a:endParaRPr lang="en-GB" dirty="0"/>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a:xfrm>
            <a:off x="266012" y="1276349"/>
            <a:ext cx="3928660" cy="3203576"/>
          </a:xfrm>
        </p:spPr>
        <p:txBody>
          <a:bodyPr>
            <a:normAutofit/>
          </a:bodyPr>
          <a:lstStyle/>
          <a:p>
            <a:pPr marL="285750" indent="-285750">
              <a:buFont typeface="Arial" panose="020B0604020202020204" pitchFamily="34" charset="0"/>
              <a:buChar char="•"/>
            </a:pPr>
            <a:r>
              <a:rPr lang="en-GB" sz="1600" b="1" dirty="0"/>
              <a:t>Task 1-3: Merging </a:t>
            </a:r>
            <a:r>
              <a:rPr lang="en-GB" sz="1600" b="1" dirty="0" err="1"/>
              <a:t>Dataframes</a:t>
            </a:r>
            <a:endParaRPr lang="en-GB" sz="1600" b="1" dirty="0"/>
          </a:p>
          <a:p>
            <a:pPr marL="285750" indent="-285750">
              <a:buFont typeface="Arial" panose="020B0604020202020204" pitchFamily="34" charset="0"/>
              <a:buChar char="•"/>
            </a:pPr>
            <a:r>
              <a:rPr lang="en-GB" sz="1600" dirty="0"/>
              <a:t>Task 4: Count some </a:t>
            </a:r>
            <a:r>
              <a:rPr lang="en-GB" sz="1600" dirty="0" err="1"/>
              <a:t>json</a:t>
            </a:r>
            <a:r>
              <a:rPr lang="en-GB" sz="1600" dirty="0"/>
              <a:t>-encoded items with apply()</a:t>
            </a:r>
            <a:endParaRPr lang="en-GB" sz="1600" b="1" dirty="0"/>
          </a:p>
          <a:p>
            <a:pPr marL="285750" indent="-285750">
              <a:buFont typeface="Arial" panose="020B0604020202020204" pitchFamily="34" charset="0"/>
              <a:buChar char="•"/>
            </a:pPr>
            <a:r>
              <a:rPr lang="en-GB" sz="1600" dirty="0"/>
              <a:t>Task 5.1: </a:t>
            </a:r>
            <a:r>
              <a:rPr lang="en-GB" sz="1600" dirty="0" err="1"/>
              <a:t>Groupby</a:t>
            </a:r>
            <a:endParaRPr lang="en-GB" sz="1600" dirty="0"/>
          </a:p>
          <a:p>
            <a:pPr marL="285750" indent="-285750">
              <a:buFont typeface="Arial" panose="020B0604020202020204" pitchFamily="34" charset="0"/>
              <a:buChar char="•"/>
            </a:pPr>
            <a:r>
              <a:rPr lang="en-GB" sz="1600" dirty="0"/>
              <a:t>Task 5.2: Aggregation</a:t>
            </a:r>
          </a:p>
          <a:p>
            <a:pPr marL="285750" indent="-285750">
              <a:buFont typeface="Arial" panose="020B0604020202020204" pitchFamily="34" charset="0"/>
              <a:buChar char="•"/>
            </a:pPr>
            <a:r>
              <a:rPr lang="en-GB" sz="1600" dirty="0"/>
              <a:t>Task 6: Flipping a </a:t>
            </a:r>
            <a:r>
              <a:rPr lang="en-GB" sz="1600" dirty="0" err="1"/>
              <a:t>DataFrame</a:t>
            </a:r>
            <a:endParaRPr lang="en-GB" sz="1600" dirty="0"/>
          </a:p>
        </p:txBody>
      </p:sp>
      <p:sp>
        <p:nvSpPr>
          <p:cNvPr id="13" name="Title 1">
            <a:extLst>
              <a:ext uri="{FF2B5EF4-FFF2-40B4-BE49-F238E27FC236}">
                <a16:creationId xmlns:a16="http://schemas.microsoft.com/office/drawing/2014/main" id="{D41E405D-E1B3-1219-B4A2-AE8CB991B1E8}"/>
              </a:ext>
            </a:extLst>
          </p:cNvPr>
          <p:cNvSpPr txBox="1">
            <a:spLocks/>
          </p:cNvSpPr>
          <p:nvPr/>
        </p:nvSpPr>
        <p:spPr>
          <a:xfrm>
            <a:off x="3994243" y="951673"/>
            <a:ext cx="2807488" cy="221326"/>
          </a:xfrm>
          <a:prstGeom prst="rect">
            <a:avLst/>
          </a:prstGeom>
        </p:spPr>
        <p:txBody>
          <a:bodyPr vert="horz" lIns="0" tIns="0" rIns="0" bIns="0" rtlCol="0" anchor="t">
            <a:noAutofit/>
          </a:bodyPr>
          <a:lstStyle>
            <a:lvl1pPr algn="l" defTabSz="685800" rtl="0" eaLnBrk="1" latinLnBrk="0" hangingPunct="1">
              <a:lnSpc>
                <a:spcPct val="90000"/>
              </a:lnSpc>
              <a:spcBef>
                <a:spcPct val="0"/>
              </a:spcBef>
              <a:buNone/>
              <a:defRPr sz="2400" kern="1200">
                <a:solidFill>
                  <a:schemeClr val="tx1"/>
                </a:solidFill>
                <a:latin typeface="+mj-lt"/>
                <a:ea typeface="+mj-ea"/>
                <a:cs typeface="+mj-cs"/>
              </a:defRPr>
            </a:lvl1pPr>
          </a:lstStyle>
          <a:p>
            <a:r>
              <a:rPr lang="en-GB" sz="1400" dirty="0"/>
              <a:t>Merging </a:t>
            </a:r>
            <a:r>
              <a:rPr lang="en-GB" sz="1400" dirty="0" err="1"/>
              <a:t>dataframes</a:t>
            </a:r>
            <a:r>
              <a:rPr lang="en-GB" sz="1400" dirty="0"/>
              <a:t> - on index (row)</a:t>
            </a:r>
          </a:p>
        </p:txBody>
      </p:sp>
      <p:graphicFrame>
        <p:nvGraphicFramePr>
          <p:cNvPr id="14" name="Table 13">
            <a:extLst>
              <a:ext uri="{FF2B5EF4-FFF2-40B4-BE49-F238E27FC236}">
                <a16:creationId xmlns:a16="http://schemas.microsoft.com/office/drawing/2014/main" id="{3A8811A6-52D4-DEE7-CB31-47561FE760C9}"/>
              </a:ext>
            </a:extLst>
          </p:cNvPr>
          <p:cNvGraphicFramePr>
            <a:graphicFrameLocks noGrp="1"/>
          </p:cNvGraphicFramePr>
          <p:nvPr>
            <p:extLst>
              <p:ext uri="{D42A27DB-BD31-4B8C-83A1-F6EECF244321}">
                <p14:modId xmlns:p14="http://schemas.microsoft.com/office/powerpoint/2010/main" val="3802064876"/>
              </p:ext>
            </p:extLst>
          </p:nvPr>
        </p:nvGraphicFramePr>
        <p:xfrm>
          <a:off x="3974332" y="1215545"/>
          <a:ext cx="5069511" cy="2057400"/>
        </p:xfrm>
        <a:graphic>
          <a:graphicData uri="http://schemas.openxmlformats.org/drawingml/2006/table">
            <a:tbl>
              <a:tblPr firstRow="1" bandRow="1">
                <a:tableStyleId>{93296810-A885-4BE3-A3E7-6D5BEEA58F35}</a:tableStyleId>
              </a:tblPr>
              <a:tblGrid>
                <a:gridCol w="735870">
                  <a:extLst>
                    <a:ext uri="{9D8B030D-6E8A-4147-A177-3AD203B41FA5}">
                      <a16:colId xmlns:a16="http://schemas.microsoft.com/office/drawing/2014/main" val="624389380"/>
                    </a:ext>
                  </a:extLst>
                </a:gridCol>
                <a:gridCol w="2503514">
                  <a:extLst>
                    <a:ext uri="{9D8B030D-6E8A-4147-A177-3AD203B41FA5}">
                      <a16:colId xmlns:a16="http://schemas.microsoft.com/office/drawing/2014/main" val="2902301388"/>
                    </a:ext>
                  </a:extLst>
                </a:gridCol>
                <a:gridCol w="1830127">
                  <a:extLst>
                    <a:ext uri="{9D8B030D-6E8A-4147-A177-3AD203B41FA5}">
                      <a16:colId xmlns:a16="http://schemas.microsoft.com/office/drawing/2014/main" val="943061220"/>
                    </a:ext>
                  </a:extLst>
                </a:gridCol>
              </a:tblGrid>
              <a:tr h="148758">
                <a:tc>
                  <a:txBody>
                    <a:bodyPr/>
                    <a:lstStyle/>
                    <a:p>
                      <a:r>
                        <a:rPr lang="en-GB" sz="900" dirty="0"/>
                        <a:t>Join type</a:t>
                      </a:r>
                    </a:p>
                  </a:txBody>
                  <a:tcPr>
                    <a:solidFill>
                      <a:srgbClr val="006600"/>
                    </a:solidFill>
                  </a:tcPr>
                </a:tc>
                <a:tc>
                  <a:txBody>
                    <a:bodyPr/>
                    <a:lstStyle/>
                    <a:p>
                      <a:r>
                        <a:rPr lang="en-GB" sz="900" dirty="0"/>
                        <a:t>Example command</a:t>
                      </a:r>
                    </a:p>
                  </a:txBody>
                  <a:tcPr>
                    <a:solidFill>
                      <a:srgbClr val="006600"/>
                    </a:solidFill>
                  </a:tcPr>
                </a:tc>
                <a:tc>
                  <a:txBody>
                    <a:bodyPr/>
                    <a:lstStyle/>
                    <a:p>
                      <a:r>
                        <a:rPr lang="en-GB" sz="900" dirty="0"/>
                        <a:t>Explanation</a:t>
                      </a:r>
                    </a:p>
                  </a:txBody>
                  <a:tcPr>
                    <a:solidFill>
                      <a:srgbClr val="006600"/>
                    </a:solidFill>
                  </a:tcPr>
                </a:tc>
                <a:extLst>
                  <a:ext uri="{0D108BD9-81ED-4DB2-BD59-A6C34878D82A}">
                    <a16:rowId xmlns:a16="http://schemas.microsoft.com/office/drawing/2014/main" val="3157248217"/>
                  </a:ext>
                </a:extLst>
              </a:tr>
              <a:tr h="341113">
                <a:tc>
                  <a:txBody>
                    <a:bodyPr/>
                    <a:lstStyle/>
                    <a:p>
                      <a:r>
                        <a:rPr lang="en-GB" sz="800" dirty="0"/>
                        <a:t>Outer join</a:t>
                      </a:r>
                    </a:p>
                  </a:txBody>
                  <a:tcPr/>
                </a:tc>
                <a:tc>
                  <a:txBody>
                    <a:bodyPr/>
                    <a:lstStyle/>
                    <a:p>
                      <a:r>
                        <a:rPr lang="en-GB" sz="800" dirty="0" err="1"/>
                        <a:t>pd.</a:t>
                      </a:r>
                      <a:r>
                        <a:rPr lang="en-GB" sz="800" dirty="0" err="1">
                          <a:solidFill>
                            <a:srgbClr val="00B0F0"/>
                          </a:solidFill>
                        </a:rPr>
                        <a:t>merge</a:t>
                      </a:r>
                      <a:r>
                        <a:rPr lang="en-GB" sz="800" dirty="0"/>
                        <a:t>(df1, df2, how</a:t>
                      </a:r>
                      <a:r>
                        <a:rPr lang="en-GB" sz="800" dirty="0">
                          <a:solidFill>
                            <a:srgbClr val="7030A0"/>
                          </a:solidFill>
                        </a:rPr>
                        <a:t>=</a:t>
                      </a:r>
                      <a:r>
                        <a:rPr lang="en-GB" sz="800" dirty="0">
                          <a:solidFill>
                            <a:srgbClr val="C00000"/>
                          </a:solidFill>
                        </a:rPr>
                        <a:t>“outer”</a:t>
                      </a:r>
                      <a:r>
                        <a:rPr lang="en-GB" sz="800" dirty="0"/>
                        <a:t>,</a:t>
                      </a:r>
                    </a:p>
                    <a:p>
                      <a:r>
                        <a:rPr lang="en-GB" sz="800" dirty="0"/>
                        <a:t>                   </a:t>
                      </a:r>
                      <a:r>
                        <a:rPr lang="en-GB" sz="800" dirty="0" err="1"/>
                        <a:t>left_index</a:t>
                      </a:r>
                      <a:r>
                        <a:rPr lang="en-GB" sz="800" dirty="0">
                          <a:solidFill>
                            <a:srgbClr val="7030A0"/>
                          </a:solidFill>
                        </a:rPr>
                        <a:t>=</a:t>
                      </a:r>
                      <a:r>
                        <a:rPr lang="en-GB" sz="800" b="1" dirty="0">
                          <a:solidFill>
                            <a:srgbClr val="006600"/>
                          </a:solidFill>
                        </a:rPr>
                        <a:t>True</a:t>
                      </a:r>
                      <a:r>
                        <a:rPr lang="en-GB" sz="800" dirty="0"/>
                        <a:t>, </a:t>
                      </a:r>
                      <a:r>
                        <a:rPr lang="en-GB" sz="800" dirty="0" err="1"/>
                        <a:t>right_index</a:t>
                      </a:r>
                      <a:r>
                        <a:rPr lang="en-GB" sz="800" dirty="0">
                          <a:solidFill>
                            <a:srgbClr val="7030A0"/>
                          </a:solidFill>
                        </a:rPr>
                        <a:t>=</a:t>
                      </a:r>
                      <a:r>
                        <a:rPr lang="en-GB" sz="800" b="1" dirty="0">
                          <a:solidFill>
                            <a:srgbClr val="006600"/>
                          </a:solidFill>
                        </a:rPr>
                        <a:t>True</a:t>
                      </a:r>
                      <a:r>
                        <a:rPr lang="en-GB" sz="800" dirty="0"/>
                        <a:t>)</a:t>
                      </a:r>
                    </a:p>
                  </a:txBody>
                  <a:tcPr/>
                </a:tc>
                <a:tc>
                  <a:txBody>
                    <a:bodyPr/>
                    <a:lstStyle/>
                    <a:p>
                      <a:r>
                        <a:rPr lang="en-GB" sz="800" dirty="0"/>
                        <a:t>The “outer” command returns the union of all rows and columns of both </a:t>
                      </a:r>
                      <a:r>
                        <a:rPr lang="en-GB" sz="800" dirty="0" err="1"/>
                        <a:t>dataframes</a:t>
                      </a:r>
                      <a:r>
                        <a:rPr lang="en-GB" sz="800" dirty="0"/>
                        <a:t> (df1, df2).</a:t>
                      </a:r>
                    </a:p>
                  </a:txBody>
                  <a:tcPr/>
                </a:tc>
                <a:extLst>
                  <a:ext uri="{0D108BD9-81ED-4DB2-BD59-A6C34878D82A}">
                    <a16:rowId xmlns:a16="http://schemas.microsoft.com/office/drawing/2014/main" val="2304603194"/>
                  </a:ext>
                </a:extLst>
              </a:tr>
              <a:tr h="255389">
                <a:tc>
                  <a:txBody>
                    <a:bodyPr/>
                    <a:lstStyle/>
                    <a:p>
                      <a:r>
                        <a:rPr lang="en-GB" sz="800" dirty="0"/>
                        <a:t>Inner join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err="1"/>
                        <a:t>pd.</a:t>
                      </a:r>
                      <a:r>
                        <a:rPr lang="en-GB" sz="800" dirty="0" err="1">
                          <a:solidFill>
                            <a:srgbClr val="00B0F0"/>
                          </a:solidFill>
                        </a:rPr>
                        <a:t>merge</a:t>
                      </a:r>
                      <a:r>
                        <a:rPr lang="en-GB" sz="800" dirty="0"/>
                        <a:t>(df1, df2, how</a:t>
                      </a:r>
                      <a:r>
                        <a:rPr lang="en-GB" sz="800" dirty="0">
                          <a:solidFill>
                            <a:srgbClr val="7030A0"/>
                          </a:solidFill>
                        </a:rPr>
                        <a:t>= </a:t>
                      </a:r>
                      <a:r>
                        <a:rPr lang="en-GB" sz="800" dirty="0">
                          <a:solidFill>
                            <a:srgbClr val="C00000"/>
                          </a:solidFill>
                        </a:rPr>
                        <a:t>“inner”</a:t>
                      </a:r>
                      <a:r>
                        <a:rPr lang="en-GB" sz="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                   </a:t>
                      </a:r>
                      <a:r>
                        <a:rPr lang="en-GB" sz="800" dirty="0" err="1"/>
                        <a:t>left_index</a:t>
                      </a:r>
                      <a:r>
                        <a:rPr lang="en-GB" sz="800" dirty="0">
                          <a:solidFill>
                            <a:srgbClr val="7030A0"/>
                          </a:solidFill>
                        </a:rPr>
                        <a:t>=</a:t>
                      </a:r>
                      <a:r>
                        <a:rPr lang="en-GB" sz="800" b="1" dirty="0">
                          <a:solidFill>
                            <a:srgbClr val="006600"/>
                          </a:solidFill>
                        </a:rPr>
                        <a:t>True</a:t>
                      </a:r>
                      <a:r>
                        <a:rPr lang="en-GB" sz="800" dirty="0"/>
                        <a:t>, </a:t>
                      </a:r>
                      <a:r>
                        <a:rPr lang="en-GB" sz="800" dirty="0" err="1"/>
                        <a:t>right_index</a:t>
                      </a:r>
                      <a:r>
                        <a:rPr lang="en-GB" sz="800" dirty="0">
                          <a:solidFill>
                            <a:srgbClr val="7030A0"/>
                          </a:solidFill>
                        </a:rPr>
                        <a:t>=</a:t>
                      </a:r>
                      <a:r>
                        <a:rPr lang="en-GB" sz="800" b="1" dirty="0">
                          <a:solidFill>
                            <a:srgbClr val="006600"/>
                          </a:solidFill>
                        </a:rPr>
                        <a:t>True</a:t>
                      </a:r>
                      <a:r>
                        <a:rPr lang="en-GB" sz="800" dirty="0"/>
                        <a:t>)</a:t>
                      </a:r>
                    </a:p>
                  </a:txBody>
                  <a:tcPr/>
                </a:tc>
                <a:tc>
                  <a:txBody>
                    <a:bodyPr/>
                    <a:lstStyle/>
                    <a:p>
                      <a:r>
                        <a:rPr lang="en-GB" sz="800"/>
                        <a:t>The “inner” command returns the rows and columns that correspond to the intersection of the </a:t>
                      </a:r>
                      <a:r>
                        <a:rPr lang="en-GB" sz="800" err="1"/>
                        <a:t>dataframes</a:t>
                      </a:r>
                      <a:r>
                        <a:rPr lang="en-GB" sz="800"/>
                        <a:t>.</a:t>
                      </a:r>
                    </a:p>
                  </a:txBody>
                  <a:tcPr/>
                </a:tc>
                <a:extLst>
                  <a:ext uri="{0D108BD9-81ED-4DB2-BD59-A6C34878D82A}">
                    <a16:rowId xmlns:a16="http://schemas.microsoft.com/office/drawing/2014/main" val="3776427885"/>
                  </a:ext>
                </a:extLst>
              </a:tr>
              <a:tr h="287344">
                <a:tc>
                  <a:txBody>
                    <a:bodyPr/>
                    <a:lstStyle/>
                    <a:p>
                      <a:r>
                        <a:rPr lang="en-GB" sz="800"/>
                        <a:t>Left join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err="1"/>
                        <a:t>pd.</a:t>
                      </a:r>
                      <a:r>
                        <a:rPr lang="en-GB" sz="800" dirty="0" err="1">
                          <a:solidFill>
                            <a:srgbClr val="00B0F0"/>
                          </a:solidFill>
                        </a:rPr>
                        <a:t>merge</a:t>
                      </a:r>
                      <a:r>
                        <a:rPr lang="en-GB" sz="800" dirty="0"/>
                        <a:t>(df1, df2, how</a:t>
                      </a:r>
                      <a:r>
                        <a:rPr lang="en-GB" sz="800" dirty="0">
                          <a:solidFill>
                            <a:srgbClr val="7030A0"/>
                          </a:solidFill>
                        </a:rPr>
                        <a:t>= </a:t>
                      </a:r>
                      <a:r>
                        <a:rPr lang="en-GB" sz="800" dirty="0">
                          <a:solidFill>
                            <a:srgbClr val="C00000"/>
                          </a:solidFill>
                        </a:rPr>
                        <a:t>“left”</a:t>
                      </a:r>
                      <a:r>
                        <a:rPr lang="en-GB" sz="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                   </a:t>
                      </a:r>
                      <a:r>
                        <a:rPr lang="en-GB" sz="800" dirty="0" err="1"/>
                        <a:t>left_index</a:t>
                      </a:r>
                      <a:r>
                        <a:rPr lang="en-GB" sz="800" dirty="0">
                          <a:solidFill>
                            <a:srgbClr val="7030A0"/>
                          </a:solidFill>
                        </a:rPr>
                        <a:t>=</a:t>
                      </a:r>
                      <a:r>
                        <a:rPr lang="en-GB" sz="800" b="1" dirty="0">
                          <a:solidFill>
                            <a:srgbClr val="006600"/>
                          </a:solidFill>
                        </a:rPr>
                        <a:t>True</a:t>
                      </a:r>
                      <a:r>
                        <a:rPr lang="en-GB" sz="800" dirty="0"/>
                        <a:t>, </a:t>
                      </a:r>
                      <a:r>
                        <a:rPr lang="en-GB" sz="800" dirty="0" err="1"/>
                        <a:t>right_index</a:t>
                      </a:r>
                      <a:r>
                        <a:rPr lang="en-GB" sz="800" dirty="0">
                          <a:solidFill>
                            <a:srgbClr val="7030A0"/>
                          </a:solidFill>
                        </a:rPr>
                        <a:t>=</a:t>
                      </a:r>
                      <a:r>
                        <a:rPr lang="en-GB" sz="800" b="1" dirty="0">
                          <a:solidFill>
                            <a:srgbClr val="006600"/>
                          </a:solidFill>
                        </a:rPr>
                        <a:t>True</a:t>
                      </a:r>
                      <a:r>
                        <a:rPr lang="en-GB" sz="800" dirty="0"/>
                        <a:t>)</a:t>
                      </a:r>
                    </a:p>
                  </a:txBody>
                  <a:tcPr/>
                </a:tc>
                <a:tc>
                  <a:txBody>
                    <a:bodyPr/>
                    <a:lstStyle/>
                    <a:p>
                      <a:r>
                        <a:rPr lang="en-GB" sz="800"/>
                        <a:t>“left” join returns all rows and columns of the left </a:t>
                      </a:r>
                      <a:r>
                        <a:rPr lang="en-GB" sz="800" err="1"/>
                        <a:t>dataframe</a:t>
                      </a:r>
                      <a:r>
                        <a:rPr lang="en-GB" sz="800"/>
                        <a:t> (df1) and the intersection with df2.</a:t>
                      </a:r>
                    </a:p>
                  </a:txBody>
                  <a:tcPr/>
                </a:tc>
                <a:extLst>
                  <a:ext uri="{0D108BD9-81ED-4DB2-BD59-A6C34878D82A}">
                    <a16:rowId xmlns:a16="http://schemas.microsoft.com/office/drawing/2014/main" val="3302389115"/>
                  </a:ext>
                </a:extLst>
              </a:tr>
              <a:tr h="272549">
                <a:tc>
                  <a:txBody>
                    <a:bodyPr/>
                    <a:lstStyle/>
                    <a:p>
                      <a:r>
                        <a:rPr lang="en-GB" sz="800"/>
                        <a:t>Right join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err="1"/>
                        <a:t>pd.</a:t>
                      </a:r>
                      <a:r>
                        <a:rPr lang="en-GB" sz="800" dirty="0" err="1">
                          <a:solidFill>
                            <a:srgbClr val="00B0F0"/>
                          </a:solidFill>
                        </a:rPr>
                        <a:t>merge</a:t>
                      </a:r>
                      <a:r>
                        <a:rPr lang="en-GB" sz="800" dirty="0"/>
                        <a:t>(df1, df2, how</a:t>
                      </a:r>
                      <a:r>
                        <a:rPr lang="en-GB" sz="800" dirty="0">
                          <a:solidFill>
                            <a:srgbClr val="7030A0"/>
                          </a:solidFill>
                        </a:rPr>
                        <a:t>= </a:t>
                      </a:r>
                      <a:r>
                        <a:rPr lang="en-GB" sz="800" dirty="0">
                          <a:solidFill>
                            <a:srgbClr val="C00000"/>
                          </a:solidFill>
                        </a:rPr>
                        <a:t>“right”</a:t>
                      </a:r>
                      <a:r>
                        <a:rPr lang="en-GB" sz="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                   </a:t>
                      </a:r>
                      <a:r>
                        <a:rPr lang="en-GB" sz="800" dirty="0" err="1"/>
                        <a:t>left_index</a:t>
                      </a:r>
                      <a:r>
                        <a:rPr lang="en-GB" sz="800" dirty="0">
                          <a:solidFill>
                            <a:srgbClr val="7030A0"/>
                          </a:solidFill>
                        </a:rPr>
                        <a:t>=</a:t>
                      </a:r>
                      <a:r>
                        <a:rPr lang="en-GB" sz="800" b="1" dirty="0">
                          <a:solidFill>
                            <a:srgbClr val="006600"/>
                          </a:solidFill>
                        </a:rPr>
                        <a:t>True</a:t>
                      </a:r>
                      <a:r>
                        <a:rPr lang="en-GB" sz="800" dirty="0"/>
                        <a:t>, </a:t>
                      </a:r>
                      <a:r>
                        <a:rPr lang="en-GB" sz="800" dirty="0" err="1"/>
                        <a:t>right_index</a:t>
                      </a:r>
                      <a:r>
                        <a:rPr lang="en-GB" sz="800" dirty="0">
                          <a:solidFill>
                            <a:srgbClr val="7030A0"/>
                          </a:solidFill>
                        </a:rPr>
                        <a:t>=</a:t>
                      </a:r>
                      <a:r>
                        <a:rPr lang="en-GB" sz="800" b="1" dirty="0">
                          <a:solidFill>
                            <a:srgbClr val="006600"/>
                          </a:solidFill>
                        </a:rPr>
                        <a:t>True</a:t>
                      </a:r>
                      <a:r>
                        <a:rPr lang="en-GB" sz="8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dirty="0"/>
                        <a:t>“right” join returns all rows and columns of the right </a:t>
                      </a:r>
                      <a:r>
                        <a:rPr lang="en-GB" sz="800" dirty="0" err="1"/>
                        <a:t>dataframe</a:t>
                      </a:r>
                      <a:r>
                        <a:rPr lang="en-GB" sz="800" dirty="0"/>
                        <a:t> (df2) and the intersection with df1.</a:t>
                      </a:r>
                    </a:p>
                  </a:txBody>
                  <a:tcPr/>
                </a:tc>
                <a:extLst>
                  <a:ext uri="{0D108BD9-81ED-4DB2-BD59-A6C34878D82A}">
                    <a16:rowId xmlns:a16="http://schemas.microsoft.com/office/drawing/2014/main" val="311392449"/>
                  </a:ext>
                </a:extLst>
              </a:tr>
            </a:tbl>
          </a:graphicData>
        </a:graphic>
      </p:graphicFrame>
      <p:sp>
        <p:nvSpPr>
          <p:cNvPr id="25" name="TextBox 24">
            <a:extLst>
              <a:ext uri="{FF2B5EF4-FFF2-40B4-BE49-F238E27FC236}">
                <a16:creationId xmlns:a16="http://schemas.microsoft.com/office/drawing/2014/main" id="{7BC2476C-7D0F-39E7-8C77-818B2B1827DC}"/>
              </a:ext>
            </a:extLst>
          </p:cNvPr>
          <p:cNvSpPr txBox="1"/>
          <p:nvPr/>
        </p:nvSpPr>
        <p:spPr>
          <a:xfrm>
            <a:off x="643340" y="3651707"/>
            <a:ext cx="4572000" cy="215444"/>
          </a:xfrm>
          <a:prstGeom prst="rect">
            <a:avLst/>
          </a:prstGeom>
          <a:noFill/>
        </p:spPr>
        <p:txBody>
          <a:bodyPr wrap="square">
            <a:spAutoFit/>
          </a:bodyPr>
          <a:lstStyle/>
          <a:p>
            <a:pPr algn="ctr"/>
            <a:r>
              <a:rPr lang="en-GB" sz="800" dirty="0" err="1"/>
              <a:t>pd.</a:t>
            </a:r>
            <a:r>
              <a:rPr lang="en-GB" sz="800" dirty="0" err="1">
                <a:solidFill>
                  <a:srgbClr val="00B0F0"/>
                </a:solidFill>
              </a:rPr>
              <a:t>merge</a:t>
            </a:r>
            <a:r>
              <a:rPr lang="en-GB" sz="800" dirty="0"/>
              <a:t>(df1, df2, how</a:t>
            </a:r>
            <a:r>
              <a:rPr lang="en-GB" sz="800" dirty="0">
                <a:solidFill>
                  <a:srgbClr val="7030A0"/>
                </a:solidFill>
              </a:rPr>
              <a:t>=</a:t>
            </a:r>
            <a:r>
              <a:rPr lang="en-GB" sz="800" dirty="0">
                <a:solidFill>
                  <a:srgbClr val="C00000"/>
                </a:solidFill>
              </a:rPr>
              <a:t>“outer”</a:t>
            </a:r>
            <a:r>
              <a:rPr lang="en-GB" sz="800" dirty="0"/>
              <a:t>, </a:t>
            </a:r>
            <a:r>
              <a:rPr lang="en-GB" sz="800" dirty="0" err="1"/>
              <a:t>left_on</a:t>
            </a:r>
            <a:r>
              <a:rPr lang="en-GB" sz="800" dirty="0">
                <a:solidFill>
                  <a:srgbClr val="7030A0"/>
                </a:solidFill>
              </a:rPr>
              <a:t>=</a:t>
            </a:r>
            <a:r>
              <a:rPr lang="en-GB" sz="800" dirty="0">
                <a:solidFill>
                  <a:srgbClr val="C00000"/>
                </a:solidFill>
              </a:rPr>
              <a:t>‘column_name_df1’,</a:t>
            </a:r>
            <a:r>
              <a:rPr lang="en-GB" sz="800" dirty="0"/>
              <a:t> </a:t>
            </a:r>
            <a:r>
              <a:rPr lang="en-GB" sz="800" dirty="0" err="1"/>
              <a:t>right_on</a:t>
            </a:r>
            <a:r>
              <a:rPr lang="en-GB" sz="800" dirty="0">
                <a:solidFill>
                  <a:srgbClr val="7030A0"/>
                </a:solidFill>
              </a:rPr>
              <a:t>=</a:t>
            </a:r>
            <a:r>
              <a:rPr lang="en-GB" sz="800" dirty="0">
                <a:solidFill>
                  <a:srgbClr val="C00000"/>
                </a:solidFill>
              </a:rPr>
              <a:t>‘column_name_df2’</a:t>
            </a:r>
            <a:r>
              <a:rPr lang="en-GB" sz="800" dirty="0"/>
              <a:t>)</a:t>
            </a:r>
          </a:p>
        </p:txBody>
      </p:sp>
      <p:sp>
        <p:nvSpPr>
          <p:cNvPr id="27" name="TextBox 26">
            <a:extLst>
              <a:ext uri="{FF2B5EF4-FFF2-40B4-BE49-F238E27FC236}">
                <a16:creationId xmlns:a16="http://schemas.microsoft.com/office/drawing/2014/main" id="{D3BD5BFD-1DEB-B519-FAF3-A701FF862399}"/>
              </a:ext>
            </a:extLst>
          </p:cNvPr>
          <p:cNvSpPr txBox="1"/>
          <p:nvPr/>
        </p:nvSpPr>
        <p:spPr>
          <a:xfrm>
            <a:off x="643340" y="4003810"/>
            <a:ext cx="4572000" cy="461665"/>
          </a:xfrm>
          <a:prstGeom prst="rect">
            <a:avLst/>
          </a:prstGeom>
          <a:noFill/>
        </p:spPr>
        <p:txBody>
          <a:bodyPr wrap="square">
            <a:spAutoFit/>
          </a:bodyPr>
          <a:lstStyle/>
          <a:p>
            <a:r>
              <a:rPr lang="en-GB" sz="800" dirty="0"/>
              <a:t>In this case, the </a:t>
            </a:r>
            <a:r>
              <a:rPr lang="en-GB" sz="800" b="1" dirty="0"/>
              <a:t>left/</a:t>
            </a:r>
            <a:r>
              <a:rPr lang="en-GB" sz="800" b="1" dirty="0" err="1"/>
              <a:t>right_index</a:t>
            </a:r>
            <a:r>
              <a:rPr lang="en-GB" sz="800" b="1" dirty="0"/>
              <a:t> </a:t>
            </a:r>
            <a:r>
              <a:rPr lang="en-GB" sz="800" dirty="0"/>
              <a:t>changes to </a:t>
            </a:r>
            <a:r>
              <a:rPr lang="en-GB" sz="800" b="1" dirty="0"/>
              <a:t>left/</a:t>
            </a:r>
            <a:r>
              <a:rPr lang="en-GB" sz="800" b="1" dirty="0" err="1"/>
              <a:t>right_on</a:t>
            </a:r>
            <a:r>
              <a:rPr lang="en-GB" sz="800" b="1" dirty="0"/>
              <a:t> </a:t>
            </a:r>
            <a:r>
              <a:rPr lang="en-GB" sz="800" dirty="0"/>
              <a:t>(</a:t>
            </a:r>
            <a:r>
              <a:rPr lang="en-GB" sz="800" dirty="0" err="1"/>
              <a:t>left_on</a:t>
            </a:r>
            <a:r>
              <a:rPr lang="en-GB" sz="800" dirty="0"/>
              <a:t> receives a column from the left </a:t>
            </a:r>
            <a:r>
              <a:rPr lang="en-GB" sz="800" dirty="0" err="1"/>
              <a:t>dataframe</a:t>
            </a:r>
            <a:r>
              <a:rPr lang="en-GB" sz="800" dirty="0"/>
              <a:t>, </a:t>
            </a:r>
            <a:r>
              <a:rPr lang="en-GB" sz="800" dirty="0" err="1"/>
              <a:t>right_on</a:t>
            </a:r>
            <a:r>
              <a:rPr lang="en-GB" sz="800" dirty="0"/>
              <a:t> receives a column from the right </a:t>
            </a:r>
            <a:r>
              <a:rPr lang="en-GB" sz="800" dirty="0" err="1"/>
              <a:t>dataframe</a:t>
            </a:r>
            <a:r>
              <a:rPr lang="en-GB" sz="800" dirty="0"/>
              <a:t>). We can also pass a </a:t>
            </a:r>
            <a:r>
              <a:rPr lang="en-GB" sz="800" b="1" dirty="0"/>
              <a:t>list of column names </a:t>
            </a:r>
            <a:r>
              <a:rPr lang="en-GB" sz="800" dirty="0"/>
              <a:t>for left/</a:t>
            </a:r>
            <a:r>
              <a:rPr lang="en-GB" sz="800" dirty="0" err="1"/>
              <a:t>right_on</a:t>
            </a:r>
            <a:r>
              <a:rPr lang="en-GB" sz="800" dirty="0"/>
              <a:t>, or combine</a:t>
            </a:r>
            <a:r>
              <a:rPr lang="en-GB" sz="800" b="1" dirty="0"/>
              <a:t> left/</a:t>
            </a:r>
            <a:r>
              <a:rPr lang="en-GB" sz="800" b="1" dirty="0" err="1"/>
              <a:t>right_on</a:t>
            </a:r>
            <a:r>
              <a:rPr lang="en-GB" sz="800" b="1" dirty="0"/>
              <a:t> with right/</a:t>
            </a:r>
            <a:r>
              <a:rPr lang="en-GB" sz="800" b="1" dirty="0" err="1"/>
              <a:t>left_index</a:t>
            </a:r>
            <a:r>
              <a:rPr lang="en-GB" sz="800" dirty="0"/>
              <a:t>.</a:t>
            </a:r>
          </a:p>
        </p:txBody>
      </p:sp>
      <p:sp>
        <p:nvSpPr>
          <p:cNvPr id="28" name="TextBox 27">
            <a:extLst>
              <a:ext uri="{FF2B5EF4-FFF2-40B4-BE49-F238E27FC236}">
                <a16:creationId xmlns:a16="http://schemas.microsoft.com/office/drawing/2014/main" id="{B34848E5-A0C1-AEB7-59E8-F1EC68161BAF}"/>
              </a:ext>
            </a:extLst>
          </p:cNvPr>
          <p:cNvSpPr txBox="1"/>
          <p:nvPr/>
        </p:nvSpPr>
        <p:spPr>
          <a:xfrm>
            <a:off x="917660" y="4444871"/>
            <a:ext cx="8595360" cy="215444"/>
          </a:xfrm>
          <a:prstGeom prst="rect">
            <a:avLst/>
          </a:prstGeom>
          <a:noFill/>
        </p:spPr>
        <p:txBody>
          <a:bodyPr wrap="square" rtlCol="0">
            <a:spAutoFit/>
          </a:bodyPr>
          <a:lstStyle/>
          <a:p>
            <a:r>
              <a:rPr lang="en-GB" sz="800" dirty="0"/>
              <a:t>.</a:t>
            </a:r>
            <a:r>
              <a:rPr lang="en-GB" sz="800" dirty="0">
                <a:solidFill>
                  <a:srgbClr val="00B0F0"/>
                </a:solidFill>
              </a:rPr>
              <a:t>merge </a:t>
            </a:r>
            <a:r>
              <a:rPr lang="en-GB" sz="800" dirty="0"/>
              <a:t>documentation: </a:t>
            </a:r>
            <a:r>
              <a:rPr lang="en-GB" sz="800" dirty="0">
                <a:hlinkClick r:id="rId2"/>
              </a:rPr>
              <a:t>https://pandas.pydata.org/docs/reference/api/pandas.DataFrame.merge.html</a:t>
            </a:r>
            <a:r>
              <a:rPr lang="en-GB" sz="800" dirty="0"/>
              <a:t> </a:t>
            </a:r>
          </a:p>
        </p:txBody>
      </p:sp>
      <p:sp>
        <p:nvSpPr>
          <p:cNvPr id="5" name="Rectangle 4">
            <a:extLst>
              <a:ext uri="{FF2B5EF4-FFF2-40B4-BE49-F238E27FC236}">
                <a16:creationId xmlns:a16="http://schemas.microsoft.com/office/drawing/2014/main" id="{EF7F4BE9-AE50-6B01-BDCB-29B3B284232E}"/>
              </a:ext>
            </a:extLst>
          </p:cNvPr>
          <p:cNvSpPr/>
          <p:nvPr/>
        </p:nvSpPr>
        <p:spPr>
          <a:xfrm>
            <a:off x="655783" y="3624502"/>
            <a:ext cx="4547114" cy="1142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 name="Textplatzhalter 1">
            <a:extLst>
              <a:ext uri="{FF2B5EF4-FFF2-40B4-BE49-F238E27FC236}">
                <a16:creationId xmlns:a16="http://schemas.microsoft.com/office/drawing/2014/main" id="{8500033A-9219-F5B2-EEE4-403DF4916649}"/>
              </a:ext>
            </a:extLst>
          </p:cNvPr>
          <p:cNvSpPr txBox="1">
            <a:spLocks/>
          </p:cNvSpPr>
          <p:nvPr/>
        </p:nvSpPr>
        <p:spPr>
          <a:xfrm>
            <a:off x="1750859" y="3380882"/>
            <a:ext cx="2356961" cy="251201"/>
          </a:xfrm>
          <a:prstGeom prst="rect">
            <a:avLst/>
          </a:prstGeom>
        </p:spPr>
        <p:txBody>
          <a:bodyPr vert="horz" lIns="0" tIns="0" rIns="0" bIns="0" rtlCol="0">
            <a:normAutofit/>
          </a:bodyPr>
          <a:lst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a:lstStyle>
          <a:p>
            <a:pPr marL="0" indent="0" algn="ctr"/>
            <a:r>
              <a:rPr lang="en-GB" sz="1100" dirty="0"/>
              <a:t>From last week’s exercise!</a:t>
            </a:r>
          </a:p>
        </p:txBody>
      </p:sp>
      <p:sp>
        <p:nvSpPr>
          <p:cNvPr id="7" name="Slide Number Placeholder 6">
            <a:extLst>
              <a:ext uri="{FF2B5EF4-FFF2-40B4-BE49-F238E27FC236}">
                <a16:creationId xmlns:a16="http://schemas.microsoft.com/office/drawing/2014/main" id="{80128DB0-D576-3A1E-C9D0-41E49E75993E}"/>
              </a:ext>
            </a:extLst>
          </p:cNvPr>
          <p:cNvSpPr>
            <a:spLocks noGrp="1"/>
          </p:cNvSpPr>
          <p:nvPr>
            <p:ph type="sldNum" sz="quarter" idx="16"/>
          </p:nvPr>
        </p:nvSpPr>
        <p:spPr/>
        <p:txBody>
          <a:bodyPr/>
          <a:lstStyle/>
          <a:p>
            <a:fld id="{7559FC98-AF75-4A00-A03C-DF9FEBF6BCB9}" type="slidenum">
              <a:rPr lang="en-GB" smtClean="0"/>
              <a:pPr/>
              <a:t>4</a:t>
            </a:fld>
            <a:endParaRPr lang="en-GB" dirty="0"/>
          </a:p>
        </p:txBody>
      </p:sp>
    </p:spTree>
    <p:extLst>
      <p:ext uri="{BB962C8B-B14F-4D97-AF65-F5344CB8AC3E}">
        <p14:creationId xmlns:p14="http://schemas.microsoft.com/office/powerpoint/2010/main" val="2107991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 – merge() – Quiz question 1</a:t>
            </a:r>
            <a:endParaRPr lang="en-GB" dirty="0"/>
          </a:p>
        </p:txBody>
      </p:sp>
      <p:sp>
        <p:nvSpPr>
          <p:cNvPr id="6" name="Content Placeholder 5">
            <a:extLst>
              <a:ext uri="{FF2B5EF4-FFF2-40B4-BE49-F238E27FC236}">
                <a16:creationId xmlns:a16="http://schemas.microsoft.com/office/drawing/2014/main" id="{ED71858A-6B52-5213-53F2-81C87F7E59A3}"/>
              </a:ext>
            </a:extLst>
          </p:cNvPr>
          <p:cNvSpPr>
            <a:spLocks noGrp="1"/>
          </p:cNvSpPr>
          <p:nvPr>
            <p:ph sz="half" idx="1"/>
          </p:nvPr>
        </p:nvSpPr>
        <p:spPr/>
        <p:txBody>
          <a:bodyPr/>
          <a:lstStyle/>
          <a:p>
            <a:endParaRPr lang="LID4096"/>
          </a:p>
        </p:txBody>
      </p:sp>
      <p:pic>
        <p:nvPicPr>
          <p:cNvPr id="8" name="Picture 7">
            <a:extLst>
              <a:ext uri="{FF2B5EF4-FFF2-40B4-BE49-F238E27FC236}">
                <a16:creationId xmlns:a16="http://schemas.microsoft.com/office/drawing/2014/main" id="{E288436E-3B06-4625-1934-774E37D051A9}"/>
              </a:ext>
            </a:extLst>
          </p:cNvPr>
          <p:cNvPicPr>
            <a:picLocks noChangeAspect="1"/>
          </p:cNvPicPr>
          <p:nvPr/>
        </p:nvPicPr>
        <p:blipFill>
          <a:blip r:embed="rId2"/>
          <a:stretch>
            <a:fillRect/>
          </a:stretch>
        </p:blipFill>
        <p:spPr>
          <a:xfrm>
            <a:off x="1268456" y="1098744"/>
            <a:ext cx="6607088" cy="3558785"/>
          </a:xfrm>
          <a:prstGeom prst="rect">
            <a:avLst/>
          </a:prstGeom>
        </p:spPr>
      </p:pic>
      <p:sp>
        <p:nvSpPr>
          <p:cNvPr id="2" name="Slide Number Placeholder 1">
            <a:extLst>
              <a:ext uri="{FF2B5EF4-FFF2-40B4-BE49-F238E27FC236}">
                <a16:creationId xmlns:a16="http://schemas.microsoft.com/office/drawing/2014/main" id="{04C3B0BC-11FB-0D69-CF2E-1EBDE7E004C5}"/>
              </a:ext>
            </a:extLst>
          </p:cNvPr>
          <p:cNvSpPr>
            <a:spLocks noGrp="1"/>
          </p:cNvSpPr>
          <p:nvPr>
            <p:ph type="sldNum" sz="quarter" idx="16"/>
          </p:nvPr>
        </p:nvSpPr>
        <p:spPr/>
        <p:txBody>
          <a:bodyPr/>
          <a:lstStyle/>
          <a:p>
            <a:fld id="{7559FC98-AF75-4A00-A03C-DF9FEBF6BCB9}" type="slidenum">
              <a:rPr lang="en-GB" smtClean="0"/>
              <a:pPr/>
              <a:t>5</a:t>
            </a:fld>
            <a:endParaRPr lang="en-GB" dirty="0"/>
          </a:p>
        </p:txBody>
      </p:sp>
    </p:spTree>
    <p:extLst>
      <p:ext uri="{BB962C8B-B14F-4D97-AF65-F5344CB8AC3E}">
        <p14:creationId xmlns:p14="http://schemas.microsoft.com/office/powerpoint/2010/main" val="3711098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 – merge() – Quiz question 1</a:t>
            </a:r>
            <a:endParaRPr lang="en-GB" dirty="0"/>
          </a:p>
        </p:txBody>
      </p:sp>
      <p:sp>
        <p:nvSpPr>
          <p:cNvPr id="6" name="Content Placeholder 5">
            <a:extLst>
              <a:ext uri="{FF2B5EF4-FFF2-40B4-BE49-F238E27FC236}">
                <a16:creationId xmlns:a16="http://schemas.microsoft.com/office/drawing/2014/main" id="{ED71858A-6B52-5213-53F2-81C87F7E59A3}"/>
              </a:ext>
            </a:extLst>
          </p:cNvPr>
          <p:cNvSpPr>
            <a:spLocks noGrp="1"/>
          </p:cNvSpPr>
          <p:nvPr>
            <p:ph sz="half" idx="1"/>
          </p:nvPr>
        </p:nvSpPr>
        <p:spPr>
          <a:xfrm>
            <a:off x="358775" y="3870263"/>
            <a:ext cx="8284183" cy="609662"/>
          </a:xfrm>
        </p:spPr>
        <p:txBody>
          <a:bodyPr>
            <a:normAutofit lnSpcReduction="10000"/>
          </a:bodyPr>
          <a:lstStyle/>
          <a:p>
            <a:pPr marL="285750" indent="-285750">
              <a:buFont typeface="Arial" panose="020B0604020202020204" pitchFamily="34" charset="0"/>
              <a:buChar char="•"/>
            </a:pPr>
            <a:r>
              <a:rPr lang="de-CH" dirty="0" err="1"/>
              <a:t>We</a:t>
            </a:r>
            <a:r>
              <a:rPr lang="de-CH" dirty="0"/>
              <a:t> </a:t>
            </a:r>
            <a:r>
              <a:rPr lang="de-CH" dirty="0" err="1"/>
              <a:t>want</a:t>
            </a:r>
            <a:r>
              <a:rPr lang="de-CH" dirty="0"/>
              <a:t> </a:t>
            </a:r>
            <a:r>
              <a:rPr lang="de-CH" b="1" dirty="0"/>
              <a:t>all </a:t>
            </a:r>
            <a:r>
              <a:rPr lang="de-CH" b="1" dirty="0" err="1"/>
              <a:t>entries</a:t>
            </a:r>
            <a:r>
              <a:rPr lang="de-CH" dirty="0"/>
              <a:t> </a:t>
            </a:r>
            <a:r>
              <a:rPr lang="de-CH" dirty="0" err="1"/>
              <a:t>of</a:t>
            </a:r>
            <a:r>
              <a:rPr lang="de-CH" dirty="0"/>
              <a:t> </a:t>
            </a:r>
            <a:r>
              <a:rPr lang="de-CH" dirty="0" err="1"/>
              <a:t>both</a:t>
            </a:r>
            <a:r>
              <a:rPr lang="de-CH" dirty="0"/>
              <a:t> </a:t>
            </a:r>
            <a:r>
              <a:rPr lang="de-CH" dirty="0" err="1"/>
              <a:t>dataframes</a:t>
            </a:r>
            <a:r>
              <a:rPr lang="de-CH" dirty="0"/>
              <a:t>: </a:t>
            </a:r>
          </a:p>
          <a:p>
            <a:pPr marL="285750" indent="-285750">
              <a:buFont typeface="Arial" panose="020B0604020202020204" pitchFamily="34" charset="0"/>
              <a:buChar char="•"/>
            </a:pPr>
            <a:r>
              <a:rPr lang="de-CH" dirty="0"/>
              <a:t>The </a:t>
            </a:r>
            <a:r>
              <a:rPr lang="de-CH" dirty="0" err="1"/>
              <a:t>common</a:t>
            </a:r>
            <a:r>
              <a:rPr lang="de-CH" dirty="0"/>
              <a:t> </a:t>
            </a:r>
            <a:r>
              <a:rPr lang="de-CH" dirty="0" err="1"/>
              <a:t>column</a:t>
            </a:r>
            <a:r>
              <a:rPr lang="de-CH" dirty="0"/>
              <a:t> </a:t>
            </a:r>
            <a:r>
              <a:rPr lang="de-CH" dirty="0" err="1"/>
              <a:t>is</a:t>
            </a:r>
            <a:r>
              <a:rPr lang="de-CH" dirty="0"/>
              <a:t> </a:t>
            </a:r>
            <a:r>
              <a:rPr lang="de-CH" dirty="0" err="1"/>
              <a:t>the</a:t>
            </a:r>
            <a:r>
              <a:rPr lang="de-CH" dirty="0"/>
              <a:t> </a:t>
            </a:r>
            <a:r>
              <a:rPr lang="de-CH" dirty="0" err="1"/>
              <a:t>one</a:t>
            </a:r>
            <a:r>
              <a:rPr lang="de-CH" dirty="0"/>
              <a:t> </a:t>
            </a:r>
            <a:r>
              <a:rPr lang="de-CH" dirty="0" err="1"/>
              <a:t>containing</a:t>
            </a:r>
            <a:r>
              <a:rPr lang="de-CH" dirty="0"/>
              <a:t> </a:t>
            </a:r>
            <a:r>
              <a:rPr lang="de-CH" dirty="0" err="1"/>
              <a:t>the</a:t>
            </a:r>
            <a:r>
              <a:rPr lang="de-CH" dirty="0"/>
              <a:t> </a:t>
            </a:r>
            <a:r>
              <a:rPr lang="de-CH" dirty="0" err="1"/>
              <a:t>address</a:t>
            </a:r>
            <a:r>
              <a:rPr lang="de-CH" dirty="0"/>
              <a:t>: </a:t>
            </a:r>
            <a:r>
              <a:rPr lang="de-CH" i="1" dirty="0" err="1"/>
              <a:t>address_id</a:t>
            </a:r>
            <a:r>
              <a:rPr lang="de-CH" dirty="0"/>
              <a:t> in </a:t>
            </a:r>
            <a:r>
              <a:rPr lang="de-CH" i="1" dirty="0" err="1"/>
              <a:t>persons</a:t>
            </a:r>
            <a:r>
              <a:rPr lang="de-CH" dirty="0"/>
              <a:t>, </a:t>
            </a:r>
            <a:r>
              <a:rPr lang="de-CH" dirty="0" err="1"/>
              <a:t>the</a:t>
            </a:r>
            <a:r>
              <a:rPr lang="de-CH" dirty="0"/>
              <a:t> </a:t>
            </a:r>
            <a:r>
              <a:rPr lang="de-CH" i="1" dirty="0" err="1"/>
              <a:t>index</a:t>
            </a:r>
            <a:r>
              <a:rPr lang="de-CH" dirty="0"/>
              <a:t> in </a:t>
            </a:r>
            <a:r>
              <a:rPr lang="de-CH" i="1" dirty="0" err="1"/>
              <a:t>addresses</a:t>
            </a:r>
            <a:r>
              <a:rPr lang="de-CH" dirty="0"/>
              <a:t>.</a:t>
            </a:r>
            <a:br>
              <a:rPr lang="de-CH" dirty="0"/>
            </a:br>
            <a:r>
              <a:rPr lang="de-CH" i="1" dirty="0" err="1"/>
              <a:t>Persons</a:t>
            </a:r>
            <a:r>
              <a:rPr lang="de-CH" i="1" dirty="0"/>
              <a:t> </a:t>
            </a:r>
            <a:r>
              <a:rPr lang="de-CH" dirty="0" err="1"/>
              <a:t>is</a:t>
            </a:r>
            <a:r>
              <a:rPr lang="de-CH" dirty="0"/>
              <a:t> </a:t>
            </a:r>
            <a:r>
              <a:rPr lang="de-CH" dirty="0" err="1"/>
              <a:t>the</a:t>
            </a:r>
            <a:r>
              <a:rPr lang="de-CH" dirty="0"/>
              <a:t> </a:t>
            </a:r>
            <a:r>
              <a:rPr lang="de-CH" dirty="0" err="1"/>
              <a:t>dataframe</a:t>
            </a:r>
            <a:r>
              <a:rPr lang="de-CH" dirty="0"/>
              <a:t> on </a:t>
            </a:r>
            <a:r>
              <a:rPr lang="de-CH" dirty="0" err="1"/>
              <a:t>the</a:t>
            </a:r>
            <a:r>
              <a:rPr lang="de-CH" dirty="0"/>
              <a:t> </a:t>
            </a:r>
            <a:r>
              <a:rPr lang="de-CH" dirty="0" err="1"/>
              <a:t>left</a:t>
            </a:r>
            <a:r>
              <a:rPr lang="de-CH" dirty="0"/>
              <a:t>. </a:t>
            </a:r>
            <a:r>
              <a:rPr lang="de-CH" i="1" dirty="0" err="1"/>
              <a:t>Addresses</a:t>
            </a:r>
            <a:r>
              <a:rPr lang="de-CH" i="1" dirty="0"/>
              <a:t> </a:t>
            </a:r>
            <a:r>
              <a:rPr lang="de-CH" dirty="0" err="1"/>
              <a:t>is</a:t>
            </a:r>
            <a:r>
              <a:rPr lang="de-CH" dirty="0"/>
              <a:t> </a:t>
            </a:r>
            <a:r>
              <a:rPr lang="de-CH" dirty="0" err="1"/>
              <a:t>the</a:t>
            </a:r>
            <a:r>
              <a:rPr lang="de-CH" dirty="0"/>
              <a:t> </a:t>
            </a:r>
            <a:r>
              <a:rPr lang="de-CH" dirty="0" err="1"/>
              <a:t>dataframe</a:t>
            </a:r>
            <a:r>
              <a:rPr lang="de-CH" dirty="0"/>
              <a:t> on </a:t>
            </a:r>
            <a:r>
              <a:rPr lang="de-CH" dirty="0" err="1"/>
              <a:t>the</a:t>
            </a:r>
            <a:r>
              <a:rPr lang="de-CH" dirty="0"/>
              <a:t> </a:t>
            </a:r>
            <a:r>
              <a:rPr lang="de-CH" dirty="0" err="1"/>
              <a:t>right</a:t>
            </a:r>
            <a:r>
              <a:rPr lang="de-CH" dirty="0"/>
              <a:t>.</a:t>
            </a:r>
            <a:endParaRPr lang="LID4096" dirty="0"/>
          </a:p>
        </p:txBody>
      </p:sp>
      <p:pic>
        <p:nvPicPr>
          <p:cNvPr id="3" name="Picture 2">
            <a:extLst>
              <a:ext uri="{FF2B5EF4-FFF2-40B4-BE49-F238E27FC236}">
                <a16:creationId xmlns:a16="http://schemas.microsoft.com/office/drawing/2014/main" id="{9CF73496-45EE-BF72-74CA-070F8D85148A}"/>
              </a:ext>
            </a:extLst>
          </p:cNvPr>
          <p:cNvPicPr>
            <a:picLocks noChangeAspect="1"/>
          </p:cNvPicPr>
          <p:nvPr/>
        </p:nvPicPr>
        <p:blipFill>
          <a:blip r:embed="rId2"/>
          <a:stretch>
            <a:fillRect/>
          </a:stretch>
        </p:blipFill>
        <p:spPr>
          <a:xfrm>
            <a:off x="676405" y="1014866"/>
            <a:ext cx="7791189" cy="2760721"/>
          </a:xfrm>
          <a:prstGeom prst="rect">
            <a:avLst/>
          </a:prstGeom>
        </p:spPr>
      </p:pic>
      <p:pic>
        <p:nvPicPr>
          <p:cNvPr id="5" name="Picture 4">
            <a:extLst>
              <a:ext uri="{FF2B5EF4-FFF2-40B4-BE49-F238E27FC236}">
                <a16:creationId xmlns:a16="http://schemas.microsoft.com/office/drawing/2014/main" id="{F463CEE2-7327-4581-D9D6-F42A96828ADA}"/>
              </a:ext>
            </a:extLst>
          </p:cNvPr>
          <p:cNvPicPr>
            <a:picLocks noChangeAspect="1"/>
          </p:cNvPicPr>
          <p:nvPr/>
        </p:nvPicPr>
        <p:blipFill rotWithShape="1">
          <a:blip r:embed="rId2"/>
          <a:srcRect l="39432" t="15682" r="47731" b="77556"/>
          <a:stretch/>
        </p:blipFill>
        <p:spPr>
          <a:xfrm>
            <a:off x="3660824" y="3874565"/>
            <a:ext cx="1000125" cy="186691"/>
          </a:xfrm>
          <a:prstGeom prst="rect">
            <a:avLst/>
          </a:prstGeom>
        </p:spPr>
      </p:pic>
      <p:pic>
        <p:nvPicPr>
          <p:cNvPr id="7" name="Picture 6">
            <a:extLst>
              <a:ext uri="{FF2B5EF4-FFF2-40B4-BE49-F238E27FC236}">
                <a16:creationId xmlns:a16="http://schemas.microsoft.com/office/drawing/2014/main" id="{4B8996FC-A966-F36E-64E1-7D26E8D62472}"/>
              </a:ext>
            </a:extLst>
          </p:cNvPr>
          <p:cNvPicPr>
            <a:picLocks noChangeAspect="1"/>
          </p:cNvPicPr>
          <p:nvPr/>
        </p:nvPicPr>
        <p:blipFill rotWithShape="1">
          <a:blip r:embed="rId2"/>
          <a:srcRect l="53838" t="15996" r="1956" b="75619"/>
          <a:stretch/>
        </p:blipFill>
        <p:spPr>
          <a:xfrm>
            <a:off x="583641" y="4491476"/>
            <a:ext cx="3444181" cy="231494"/>
          </a:xfrm>
          <a:prstGeom prst="rect">
            <a:avLst/>
          </a:prstGeom>
        </p:spPr>
      </p:pic>
      <p:sp>
        <p:nvSpPr>
          <p:cNvPr id="2" name="Slide Number Placeholder 1">
            <a:extLst>
              <a:ext uri="{FF2B5EF4-FFF2-40B4-BE49-F238E27FC236}">
                <a16:creationId xmlns:a16="http://schemas.microsoft.com/office/drawing/2014/main" id="{0610C431-5F40-F625-B8E7-BEE0C02F2B2F}"/>
              </a:ext>
            </a:extLst>
          </p:cNvPr>
          <p:cNvSpPr>
            <a:spLocks noGrp="1"/>
          </p:cNvSpPr>
          <p:nvPr>
            <p:ph type="sldNum" sz="quarter" idx="16"/>
          </p:nvPr>
        </p:nvSpPr>
        <p:spPr/>
        <p:txBody>
          <a:bodyPr/>
          <a:lstStyle/>
          <a:p>
            <a:fld id="{7559FC98-AF75-4A00-A03C-DF9FEBF6BCB9}" type="slidenum">
              <a:rPr lang="en-GB" smtClean="0"/>
              <a:pPr/>
              <a:t>6</a:t>
            </a:fld>
            <a:endParaRPr lang="en-GB" dirty="0"/>
          </a:p>
        </p:txBody>
      </p:sp>
    </p:spTree>
    <p:extLst>
      <p:ext uri="{BB962C8B-B14F-4D97-AF65-F5344CB8AC3E}">
        <p14:creationId xmlns:p14="http://schemas.microsoft.com/office/powerpoint/2010/main" val="197929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 – merge() – Quiz question 2</a:t>
            </a:r>
            <a:endParaRPr lang="en-GB" dirty="0"/>
          </a:p>
        </p:txBody>
      </p:sp>
      <p:sp>
        <p:nvSpPr>
          <p:cNvPr id="6" name="Content Placeholder 5">
            <a:extLst>
              <a:ext uri="{FF2B5EF4-FFF2-40B4-BE49-F238E27FC236}">
                <a16:creationId xmlns:a16="http://schemas.microsoft.com/office/drawing/2014/main" id="{ED71858A-6B52-5213-53F2-81C87F7E59A3}"/>
              </a:ext>
            </a:extLst>
          </p:cNvPr>
          <p:cNvSpPr>
            <a:spLocks noGrp="1"/>
          </p:cNvSpPr>
          <p:nvPr>
            <p:ph sz="half" idx="1"/>
          </p:nvPr>
        </p:nvSpPr>
        <p:spPr/>
        <p:txBody>
          <a:bodyPr/>
          <a:lstStyle/>
          <a:p>
            <a:endParaRPr lang="LID4096"/>
          </a:p>
        </p:txBody>
      </p:sp>
      <p:pic>
        <p:nvPicPr>
          <p:cNvPr id="3" name="Picture 2">
            <a:extLst>
              <a:ext uri="{FF2B5EF4-FFF2-40B4-BE49-F238E27FC236}">
                <a16:creationId xmlns:a16="http://schemas.microsoft.com/office/drawing/2014/main" id="{827CBE71-1CC4-3CB2-4D3D-D6C1036D6E1E}"/>
              </a:ext>
            </a:extLst>
          </p:cNvPr>
          <p:cNvPicPr>
            <a:picLocks noChangeAspect="1"/>
          </p:cNvPicPr>
          <p:nvPr/>
        </p:nvPicPr>
        <p:blipFill>
          <a:blip r:embed="rId2"/>
          <a:stretch>
            <a:fillRect/>
          </a:stretch>
        </p:blipFill>
        <p:spPr>
          <a:xfrm>
            <a:off x="1248619" y="675005"/>
            <a:ext cx="6465789" cy="4114593"/>
          </a:xfrm>
          <a:prstGeom prst="rect">
            <a:avLst/>
          </a:prstGeom>
        </p:spPr>
      </p:pic>
      <p:sp>
        <p:nvSpPr>
          <p:cNvPr id="2" name="Slide Number Placeholder 1">
            <a:extLst>
              <a:ext uri="{FF2B5EF4-FFF2-40B4-BE49-F238E27FC236}">
                <a16:creationId xmlns:a16="http://schemas.microsoft.com/office/drawing/2014/main" id="{F1A5C68C-D1DD-659C-3A5B-F5786859DEE1}"/>
              </a:ext>
            </a:extLst>
          </p:cNvPr>
          <p:cNvSpPr>
            <a:spLocks noGrp="1"/>
          </p:cNvSpPr>
          <p:nvPr>
            <p:ph type="sldNum" sz="quarter" idx="16"/>
          </p:nvPr>
        </p:nvSpPr>
        <p:spPr/>
        <p:txBody>
          <a:bodyPr/>
          <a:lstStyle/>
          <a:p>
            <a:fld id="{7559FC98-AF75-4A00-A03C-DF9FEBF6BCB9}" type="slidenum">
              <a:rPr lang="en-GB" smtClean="0"/>
              <a:pPr/>
              <a:t>7</a:t>
            </a:fld>
            <a:endParaRPr lang="en-GB" dirty="0"/>
          </a:p>
        </p:txBody>
      </p:sp>
    </p:spTree>
    <p:extLst>
      <p:ext uri="{BB962C8B-B14F-4D97-AF65-F5344CB8AC3E}">
        <p14:creationId xmlns:p14="http://schemas.microsoft.com/office/powerpoint/2010/main" val="3528759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 – merge() – Quiz question 2</a:t>
            </a:r>
            <a:endParaRPr lang="en-GB" dirty="0"/>
          </a:p>
        </p:txBody>
      </p:sp>
      <p:sp>
        <p:nvSpPr>
          <p:cNvPr id="6" name="Content Placeholder 5">
            <a:extLst>
              <a:ext uri="{FF2B5EF4-FFF2-40B4-BE49-F238E27FC236}">
                <a16:creationId xmlns:a16="http://schemas.microsoft.com/office/drawing/2014/main" id="{ED71858A-6B52-5213-53F2-81C87F7E59A3}"/>
              </a:ext>
            </a:extLst>
          </p:cNvPr>
          <p:cNvSpPr>
            <a:spLocks noGrp="1"/>
          </p:cNvSpPr>
          <p:nvPr>
            <p:ph sz="half" idx="1"/>
          </p:nvPr>
        </p:nvSpPr>
        <p:spPr>
          <a:xfrm>
            <a:off x="358775" y="3870263"/>
            <a:ext cx="8284183" cy="609662"/>
          </a:xfrm>
        </p:spPr>
        <p:txBody>
          <a:bodyPr>
            <a:normAutofit lnSpcReduction="10000"/>
          </a:bodyPr>
          <a:lstStyle/>
          <a:p>
            <a:pPr marL="285750" indent="-285750">
              <a:buFont typeface="Arial" panose="020B0604020202020204" pitchFamily="34" charset="0"/>
              <a:buChar char="•"/>
            </a:pPr>
            <a:r>
              <a:rPr lang="de-CH" dirty="0" err="1"/>
              <a:t>We</a:t>
            </a:r>
            <a:r>
              <a:rPr lang="de-CH" dirty="0"/>
              <a:t> </a:t>
            </a:r>
            <a:r>
              <a:rPr lang="de-CH" dirty="0" err="1"/>
              <a:t>want</a:t>
            </a:r>
            <a:r>
              <a:rPr lang="de-CH" dirty="0"/>
              <a:t> </a:t>
            </a:r>
            <a:r>
              <a:rPr lang="de-CH" b="1" dirty="0"/>
              <a:t>all </a:t>
            </a:r>
            <a:r>
              <a:rPr lang="de-CH" b="1" dirty="0" err="1"/>
              <a:t>entries</a:t>
            </a:r>
            <a:r>
              <a:rPr lang="de-CH" dirty="0"/>
              <a:t> </a:t>
            </a:r>
            <a:r>
              <a:rPr lang="de-CH" dirty="0" err="1"/>
              <a:t>of</a:t>
            </a:r>
            <a:r>
              <a:rPr lang="de-CH" dirty="0"/>
              <a:t> </a:t>
            </a:r>
            <a:r>
              <a:rPr lang="de-CH" i="1" dirty="0" err="1"/>
              <a:t>persons</a:t>
            </a:r>
            <a:r>
              <a:rPr lang="de-CH" dirty="0"/>
              <a:t>, </a:t>
            </a:r>
            <a:r>
              <a:rPr lang="de-CH" dirty="0" err="1"/>
              <a:t>with</a:t>
            </a:r>
            <a:r>
              <a:rPr lang="de-CH" dirty="0"/>
              <a:t> </a:t>
            </a:r>
            <a:r>
              <a:rPr lang="de-CH" b="1" dirty="0" err="1"/>
              <a:t>only</a:t>
            </a:r>
            <a:r>
              <a:rPr lang="de-CH" b="1" dirty="0"/>
              <a:t> </a:t>
            </a:r>
            <a:r>
              <a:rPr lang="de-CH" dirty="0" err="1"/>
              <a:t>their</a:t>
            </a:r>
            <a:r>
              <a:rPr lang="de-CH" dirty="0"/>
              <a:t> </a:t>
            </a:r>
            <a:r>
              <a:rPr lang="de-CH" dirty="0" err="1"/>
              <a:t>corresponding</a:t>
            </a:r>
            <a:r>
              <a:rPr lang="de-CH" dirty="0"/>
              <a:t> </a:t>
            </a:r>
            <a:r>
              <a:rPr lang="de-CH" dirty="0" err="1"/>
              <a:t>entry</a:t>
            </a:r>
            <a:r>
              <a:rPr lang="de-CH" dirty="0"/>
              <a:t> in </a:t>
            </a:r>
            <a:r>
              <a:rPr lang="de-CH" i="1" dirty="0" err="1"/>
              <a:t>addresses</a:t>
            </a:r>
            <a:r>
              <a:rPr lang="de-CH" dirty="0"/>
              <a:t>, </a:t>
            </a:r>
            <a:r>
              <a:rPr lang="de-CH" dirty="0" err="1"/>
              <a:t>if</a:t>
            </a:r>
            <a:r>
              <a:rPr lang="de-CH" dirty="0"/>
              <a:t> </a:t>
            </a:r>
            <a:r>
              <a:rPr lang="de-CH" dirty="0" err="1"/>
              <a:t>one</a:t>
            </a:r>
            <a:r>
              <a:rPr lang="de-CH" dirty="0"/>
              <a:t> </a:t>
            </a:r>
            <a:r>
              <a:rPr lang="de-CH" dirty="0" err="1"/>
              <a:t>exists</a:t>
            </a:r>
            <a:r>
              <a:rPr lang="de-CH" dirty="0"/>
              <a:t>.</a:t>
            </a:r>
            <a:br>
              <a:rPr lang="de-CH" dirty="0"/>
            </a:br>
            <a:r>
              <a:rPr lang="de-CH" i="1" dirty="0" err="1"/>
              <a:t>Persons</a:t>
            </a:r>
            <a:r>
              <a:rPr lang="de-CH" i="1" dirty="0"/>
              <a:t> </a:t>
            </a:r>
            <a:r>
              <a:rPr lang="de-CH" dirty="0" err="1"/>
              <a:t>is</a:t>
            </a:r>
            <a:r>
              <a:rPr lang="de-CH" dirty="0"/>
              <a:t> </a:t>
            </a:r>
            <a:r>
              <a:rPr lang="de-CH" dirty="0" err="1"/>
              <a:t>the</a:t>
            </a:r>
            <a:r>
              <a:rPr lang="de-CH" dirty="0"/>
              <a:t> </a:t>
            </a:r>
            <a:r>
              <a:rPr lang="de-CH" dirty="0" err="1"/>
              <a:t>dataframe</a:t>
            </a:r>
            <a:r>
              <a:rPr lang="de-CH" dirty="0"/>
              <a:t> on </a:t>
            </a:r>
            <a:r>
              <a:rPr lang="de-CH" dirty="0" err="1"/>
              <a:t>the</a:t>
            </a:r>
            <a:r>
              <a:rPr lang="de-CH" dirty="0"/>
              <a:t> </a:t>
            </a:r>
            <a:r>
              <a:rPr lang="de-CH" dirty="0" err="1"/>
              <a:t>left</a:t>
            </a:r>
            <a:r>
              <a:rPr lang="de-CH" dirty="0"/>
              <a:t>. </a:t>
            </a:r>
            <a:r>
              <a:rPr lang="de-CH" i="1" dirty="0" err="1"/>
              <a:t>Addresses</a:t>
            </a:r>
            <a:r>
              <a:rPr lang="de-CH" i="1" dirty="0"/>
              <a:t> </a:t>
            </a:r>
            <a:r>
              <a:rPr lang="de-CH" dirty="0" err="1"/>
              <a:t>is</a:t>
            </a:r>
            <a:r>
              <a:rPr lang="de-CH" dirty="0"/>
              <a:t> </a:t>
            </a:r>
            <a:r>
              <a:rPr lang="de-CH" dirty="0" err="1"/>
              <a:t>the</a:t>
            </a:r>
            <a:r>
              <a:rPr lang="de-CH" dirty="0"/>
              <a:t> </a:t>
            </a:r>
            <a:r>
              <a:rPr lang="de-CH" dirty="0" err="1"/>
              <a:t>dataframe</a:t>
            </a:r>
            <a:r>
              <a:rPr lang="de-CH" dirty="0"/>
              <a:t> on </a:t>
            </a:r>
            <a:r>
              <a:rPr lang="de-CH" dirty="0" err="1"/>
              <a:t>the</a:t>
            </a:r>
            <a:r>
              <a:rPr lang="de-CH" dirty="0"/>
              <a:t> </a:t>
            </a:r>
            <a:r>
              <a:rPr lang="de-CH" dirty="0" err="1"/>
              <a:t>right</a:t>
            </a:r>
            <a:r>
              <a:rPr lang="de-CH" dirty="0"/>
              <a:t>. </a:t>
            </a:r>
          </a:p>
          <a:p>
            <a:pPr marL="285750" indent="-285750">
              <a:buFont typeface="Arial" panose="020B0604020202020204" pitchFamily="34" charset="0"/>
              <a:buChar char="•"/>
            </a:pPr>
            <a:r>
              <a:rPr lang="de-CH" dirty="0"/>
              <a:t>The </a:t>
            </a:r>
            <a:r>
              <a:rPr lang="de-CH" dirty="0" err="1"/>
              <a:t>common</a:t>
            </a:r>
            <a:r>
              <a:rPr lang="de-CH" dirty="0"/>
              <a:t> </a:t>
            </a:r>
            <a:r>
              <a:rPr lang="de-CH" dirty="0" err="1"/>
              <a:t>column</a:t>
            </a:r>
            <a:r>
              <a:rPr lang="de-CH" dirty="0"/>
              <a:t> </a:t>
            </a:r>
            <a:r>
              <a:rPr lang="de-CH" dirty="0" err="1"/>
              <a:t>is</a:t>
            </a:r>
            <a:r>
              <a:rPr lang="de-CH" dirty="0"/>
              <a:t> </a:t>
            </a:r>
            <a:r>
              <a:rPr lang="de-CH" dirty="0" err="1"/>
              <a:t>the</a:t>
            </a:r>
            <a:r>
              <a:rPr lang="de-CH" dirty="0"/>
              <a:t> </a:t>
            </a:r>
            <a:r>
              <a:rPr lang="de-CH" dirty="0" err="1"/>
              <a:t>one</a:t>
            </a:r>
            <a:r>
              <a:rPr lang="de-CH" dirty="0"/>
              <a:t> </a:t>
            </a:r>
            <a:r>
              <a:rPr lang="de-CH" dirty="0" err="1"/>
              <a:t>containing</a:t>
            </a:r>
            <a:r>
              <a:rPr lang="de-CH" dirty="0"/>
              <a:t> </a:t>
            </a:r>
            <a:r>
              <a:rPr lang="de-CH" dirty="0" err="1"/>
              <a:t>the</a:t>
            </a:r>
            <a:r>
              <a:rPr lang="de-CH" dirty="0"/>
              <a:t> </a:t>
            </a:r>
            <a:r>
              <a:rPr lang="de-CH" dirty="0" err="1"/>
              <a:t>address</a:t>
            </a:r>
            <a:r>
              <a:rPr lang="de-CH" dirty="0"/>
              <a:t>: </a:t>
            </a:r>
            <a:r>
              <a:rPr lang="de-CH" i="1" dirty="0" err="1"/>
              <a:t>address_id</a:t>
            </a:r>
            <a:r>
              <a:rPr lang="de-CH" dirty="0"/>
              <a:t> in </a:t>
            </a:r>
            <a:r>
              <a:rPr lang="de-CH" i="1" dirty="0" err="1"/>
              <a:t>persons</a:t>
            </a:r>
            <a:r>
              <a:rPr lang="de-CH" dirty="0"/>
              <a:t>, </a:t>
            </a:r>
            <a:r>
              <a:rPr lang="de-CH" dirty="0" err="1"/>
              <a:t>the</a:t>
            </a:r>
            <a:r>
              <a:rPr lang="de-CH" dirty="0"/>
              <a:t> </a:t>
            </a:r>
            <a:r>
              <a:rPr lang="de-CH" i="1" dirty="0" err="1"/>
              <a:t>index</a:t>
            </a:r>
            <a:r>
              <a:rPr lang="de-CH" dirty="0"/>
              <a:t> in </a:t>
            </a:r>
            <a:r>
              <a:rPr lang="de-CH" i="1" dirty="0" err="1"/>
              <a:t>addresses</a:t>
            </a:r>
            <a:r>
              <a:rPr lang="de-CH" dirty="0"/>
              <a:t>.</a:t>
            </a:r>
            <a:endParaRPr lang="LID4096" dirty="0"/>
          </a:p>
        </p:txBody>
      </p:sp>
      <p:pic>
        <p:nvPicPr>
          <p:cNvPr id="7" name="Picture 6">
            <a:extLst>
              <a:ext uri="{FF2B5EF4-FFF2-40B4-BE49-F238E27FC236}">
                <a16:creationId xmlns:a16="http://schemas.microsoft.com/office/drawing/2014/main" id="{4B8996FC-A966-F36E-64E1-7D26E8D62472}"/>
              </a:ext>
            </a:extLst>
          </p:cNvPr>
          <p:cNvPicPr>
            <a:picLocks noChangeAspect="1"/>
          </p:cNvPicPr>
          <p:nvPr/>
        </p:nvPicPr>
        <p:blipFill rotWithShape="1">
          <a:blip r:embed="rId2"/>
          <a:srcRect l="53838" t="15996" r="1956" b="75619"/>
          <a:stretch/>
        </p:blipFill>
        <p:spPr>
          <a:xfrm>
            <a:off x="583641" y="4491476"/>
            <a:ext cx="3444181" cy="231494"/>
          </a:xfrm>
          <a:prstGeom prst="rect">
            <a:avLst/>
          </a:prstGeom>
        </p:spPr>
      </p:pic>
      <p:pic>
        <p:nvPicPr>
          <p:cNvPr id="8" name="Picture 7">
            <a:extLst>
              <a:ext uri="{FF2B5EF4-FFF2-40B4-BE49-F238E27FC236}">
                <a16:creationId xmlns:a16="http://schemas.microsoft.com/office/drawing/2014/main" id="{140A0EA5-DED8-4AD0-CDDD-D5D136466E64}"/>
              </a:ext>
            </a:extLst>
          </p:cNvPr>
          <p:cNvPicPr>
            <a:picLocks noChangeAspect="1"/>
          </p:cNvPicPr>
          <p:nvPr/>
        </p:nvPicPr>
        <p:blipFill>
          <a:blip r:embed="rId3"/>
          <a:stretch>
            <a:fillRect/>
          </a:stretch>
        </p:blipFill>
        <p:spPr>
          <a:xfrm>
            <a:off x="264808" y="872448"/>
            <a:ext cx="8614383" cy="2907580"/>
          </a:xfrm>
          <a:prstGeom prst="rect">
            <a:avLst/>
          </a:prstGeom>
        </p:spPr>
      </p:pic>
      <p:pic>
        <p:nvPicPr>
          <p:cNvPr id="9" name="Picture 8">
            <a:extLst>
              <a:ext uri="{FF2B5EF4-FFF2-40B4-BE49-F238E27FC236}">
                <a16:creationId xmlns:a16="http://schemas.microsoft.com/office/drawing/2014/main" id="{058AB869-BA56-2AC0-6D21-EE761B020ECE}"/>
              </a:ext>
            </a:extLst>
          </p:cNvPr>
          <p:cNvPicPr>
            <a:picLocks noChangeAspect="1"/>
          </p:cNvPicPr>
          <p:nvPr/>
        </p:nvPicPr>
        <p:blipFill rotWithShape="1">
          <a:blip r:embed="rId3"/>
          <a:srcRect l="38847" t="39956" r="47615" b="51840"/>
          <a:stretch/>
        </p:blipFill>
        <p:spPr>
          <a:xfrm>
            <a:off x="7673243" y="3966251"/>
            <a:ext cx="1166192" cy="238540"/>
          </a:xfrm>
          <a:prstGeom prst="rect">
            <a:avLst/>
          </a:prstGeom>
        </p:spPr>
      </p:pic>
      <p:sp>
        <p:nvSpPr>
          <p:cNvPr id="2" name="Slide Number Placeholder 1">
            <a:extLst>
              <a:ext uri="{FF2B5EF4-FFF2-40B4-BE49-F238E27FC236}">
                <a16:creationId xmlns:a16="http://schemas.microsoft.com/office/drawing/2014/main" id="{54D317C7-1F21-3E7E-6BC5-C0C68DB02B2E}"/>
              </a:ext>
            </a:extLst>
          </p:cNvPr>
          <p:cNvSpPr>
            <a:spLocks noGrp="1"/>
          </p:cNvSpPr>
          <p:nvPr>
            <p:ph type="sldNum" sz="quarter" idx="16"/>
          </p:nvPr>
        </p:nvSpPr>
        <p:spPr/>
        <p:txBody>
          <a:bodyPr/>
          <a:lstStyle/>
          <a:p>
            <a:fld id="{7559FC98-AF75-4A00-A03C-DF9FEBF6BCB9}" type="slidenum">
              <a:rPr lang="en-GB" smtClean="0"/>
              <a:pPr/>
              <a:t>8</a:t>
            </a:fld>
            <a:endParaRPr lang="en-GB" dirty="0"/>
          </a:p>
        </p:txBody>
      </p:sp>
    </p:spTree>
    <p:extLst>
      <p:ext uri="{BB962C8B-B14F-4D97-AF65-F5344CB8AC3E}">
        <p14:creationId xmlns:p14="http://schemas.microsoft.com/office/powerpoint/2010/main" val="222239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 – merge() &amp; pivot() – Quiz question 4</a:t>
            </a:r>
            <a:endParaRPr lang="en-GB" dirty="0"/>
          </a:p>
        </p:txBody>
      </p:sp>
      <p:pic>
        <p:nvPicPr>
          <p:cNvPr id="5" name="Picture 4">
            <a:extLst>
              <a:ext uri="{FF2B5EF4-FFF2-40B4-BE49-F238E27FC236}">
                <a16:creationId xmlns:a16="http://schemas.microsoft.com/office/drawing/2014/main" id="{17A25F5B-5FDF-745F-91E4-A963BA960945}"/>
              </a:ext>
            </a:extLst>
          </p:cNvPr>
          <p:cNvPicPr>
            <a:picLocks noChangeAspect="1"/>
          </p:cNvPicPr>
          <p:nvPr/>
        </p:nvPicPr>
        <p:blipFill>
          <a:blip r:embed="rId2"/>
          <a:stretch>
            <a:fillRect/>
          </a:stretch>
        </p:blipFill>
        <p:spPr>
          <a:xfrm>
            <a:off x="762000" y="893136"/>
            <a:ext cx="7620000" cy="1514865"/>
          </a:xfrm>
          <a:prstGeom prst="rect">
            <a:avLst/>
          </a:prstGeom>
        </p:spPr>
      </p:pic>
      <p:pic>
        <p:nvPicPr>
          <p:cNvPr id="8" name="Picture 7">
            <a:extLst>
              <a:ext uri="{FF2B5EF4-FFF2-40B4-BE49-F238E27FC236}">
                <a16:creationId xmlns:a16="http://schemas.microsoft.com/office/drawing/2014/main" id="{E6A6F05C-F890-E97D-E8BE-25C18A096BCF}"/>
              </a:ext>
            </a:extLst>
          </p:cNvPr>
          <p:cNvPicPr>
            <a:picLocks noChangeAspect="1"/>
          </p:cNvPicPr>
          <p:nvPr/>
        </p:nvPicPr>
        <p:blipFill rotWithShape="1">
          <a:blip r:embed="rId3"/>
          <a:srcRect b="61432"/>
          <a:stretch/>
        </p:blipFill>
        <p:spPr>
          <a:xfrm>
            <a:off x="772976" y="2289015"/>
            <a:ext cx="7620000" cy="1008922"/>
          </a:xfrm>
          <a:prstGeom prst="rect">
            <a:avLst/>
          </a:prstGeom>
        </p:spPr>
      </p:pic>
      <p:sp>
        <p:nvSpPr>
          <p:cNvPr id="6" name="Content Placeholder 5">
            <a:extLst>
              <a:ext uri="{FF2B5EF4-FFF2-40B4-BE49-F238E27FC236}">
                <a16:creationId xmlns:a16="http://schemas.microsoft.com/office/drawing/2014/main" id="{ED71858A-6B52-5213-53F2-81C87F7E59A3}"/>
              </a:ext>
            </a:extLst>
          </p:cNvPr>
          <p:cNvSpPr>
            <a:spLocks noGrp="1"/>
          </p:cNvSpPr>
          <p:nvPr>
            <p:ph sz="half" idx="1"/>
          </p:nvPr>
        </p:nvSpPr>
        <p:spPr>
          <a:xfrm>
            <a:off x="5179696" y="2714874"/>
            <a:ext cx="4080702" cy="226449"/>
          </a:xfrm>
        </p:spPr>
        <p:txBody>
          <a:bodyPr>
            <a:normAutofit fontScale="77500" lnSpcReduction="20000"/>
          </a:bodyPr>
          <a:lstStyle/>
          <a:p>
            <a:r>
              <a:rPr lang="de-CH" dirty="0" err="1">
                <a:solidFill>
                  <a:srgbClr val="002060"/>
                </a:solidFill>
              </a:rPr>
              <a:t>We</a:t>
            </a:r>
            <a:r>
              <a:rPr lang="de-CH" dirty="0">
                <a:solidFill>
                  <a:srgbClr val="002060"/>
                </a:solidFill>
              </a:rPr>
              <a:t> </a:t>
            </a:r>
            <a:r>
              <a:rPr lang="de-CH" dirty="0" err="1">
                <a:solidFill>
                  <a:srgbClr val="002060"/>
                </a:solidFill>
              </a:rPr>
              <a:t>only</a:t>
            </a:r>
            <a:r>
              <a:rPr lang="de-CH" dirty="0">
                <a:solidFill>
                  <a:srgbClr val="002060"/>
                </a:solidFill>
              </a:rPr>
              <a:t> </a:t>
            </a:r>
            <a:r>
              <a:rPr lang="de-CH" dirty="0" err="1">
                <a:solidFill>
                  <a:srgbClr val="002060"/>
                </a:solidFill>
              </a:rPr>
              <a:t>have</a:t>
            </a:r>
            <a:r>
              <a:rPr lang="de-CH" dirty="0">
                <a:solidFill>
                  <a:srgbClr val="002060"/>
                </a:solidFill>
              </a:rPr>
              <a:t> 1 </a:t>
            </a:r>
            <a:r>
              <a:rPr lang="de-CH" dirty="0" err="1">
                <a:solidFill>
                  <a:srgbClr val="002060"/>
                </a:solidFill>
              </a:rPr>
              <a:t>dataframe</a:t>
            </a:r>
            <a:r>
              <a:rPr lang="de-CH" dirty="0">
                <a:solidFill>
                  <a:srgbClr val="002060"/>
                </a:solidFill>
              </a:rPr>
              <a:t>, </a:t>
            </a:r>
            <a:r>
              <a:rPr lang="de-CH" dirty="0" err="1">
                <a:solidFill>
                  <a:srgbClr val="002060"/>
                </a:solidFill>
              </a:rPr>
              <a:t>which</a:t>
            </a:r>
            <a:r>
              <a:rPr lang="de-CH" dirty="0">
                <a:solidFill>
                  <a:srgbClr val="002060"/>
                </a:solidFill>
              </a:rPr>
              <a:t> </a:t>
            </a:r>
            <a:r>
              <a:rPr lang="de-CH" dirty="0" err="1">
                <a:solidFill>
                  <a:srgbClr val="002060"/>
                </a:solidFill>
              </a:rPr>
              <a:t>we</a:t>
            </a:r>
            <a:r>
              <a:rPr lang="de-CH" dirty="0">
                <a:solidFill>
                  <a:srgbClr val="002060"/>
                </a:solidFill>
              </a:rPr>
              <a:t> </a:t>
            </a:r>
            <a:r>
              <a:rPr lang="de-CH" dirty="0" err="1">
                <a:solidFill>
                  <a:srgbClr val="002060"/>
                </a:solidFill>
              </a:rPr>
              <a:t>want</a:t>
            </a:r>
            <a:r>
              <a:rPr lang="de-CH" dirty="0">
                <a:solidFill>
                  <a:srgbClr val="002060"/>
                </a:solidFill>
              </a:rPr>
              <a:t> </a:t>
            </a:r>
            <a:r>
              <a:rPr lang="de-CH" dirty="0" err="1">
                <a:solidFill>
                  <a:srgbClr val="002060"/>
                </a:solidFill>
              </a:rPr>
              <a:t>to</a:t>
            </a:r>
            <a:r>
              <a:rPr lang="de-CH" dirty="0">
                <a:solidFill>
                  <a:srgbClr val="002060"/>
                </a:solidFill>
              </a:rPr>
              <a:t> </a:t>
            </a:r>
            <a:r>
              <a:rPr lang="de-CH" dirty="0" err="1">
                <a:solidFill>
                  <a:srgbClr val="002060"/>
                </a:solidFill>
              </a:rPr>
              <a:t>show</a:t>
            </a:r>
            <a:r>
              <a:rPr lang="de-CH" dirty="0">
                <a:solidFill>
                  <a:srgbClr val="002060"/>
                </a:solidFill>
              </a:rPr>
              <a:t> in a different </a:t>
            </a:r>
            <a:r>
              <a:rPr lang="de-CH" dirty="0" err="1">
                <a:solidFill>
                  <a:srgbClr val="002060"/>
                </a:solidFill>
              </a:rPr>
              <a:t>way</a:t>
            </a:r>
            <a:r>
              <a:rPr lang="de-CH" dirty="0">
                <a:solidFill>
                  <a:srgbClr val="002060"/>
                </a:solidFill>
              </a:rPr>
              <a:t>.</a:t>
            </a:r>
            <a:endParaRPr lang="LID4096" dirty="0">
              <a:solidFill>
                <a:srgbClr val="002060"/>
              </a:solidFill>
            </a:endParaRPr>
          </a:p>
        </p:txBody>
      </p:sp>
      <p:sp>
        <p:nvSpPr>
          <p:cNvPr id="9" name="Content Placeholder 5">
            <a:extLst>
              <a:ext uri="{FF2B5EF4-FFF2-40B4-BE49-F238E27FC236}">
                <a16:creationId xmlns:a16="http://schemas.microsoft.com/office/drawing/2014/main" id="{E111FBDF-2E8D-0F60-8EC4-08F7DEE94902}"/>
              </a:ext>
            </a:extLst>
          </p:cNvPr>
          <p:cNvSpPr txBox="1">
            <a:spLocks/>
          </p:cNvSpPr>
          <p:nvPr/>
        </p:nvSpPr>
        <p:spPr>
          <a:xfrm>
            <a:off x="1297060" y="3197191"/>
            <a:ext cx="5209757" cy="226448"/>
          </a:xfrm>
          <a:prstGeom prst="rect">
            <a:avLst/>
          </a:prstGeom>
        </p:spPr>
        <p:txBody>
          <a:bodyPr vert="horz" lIns="0" tIns="0" rIns="0" bIns="0" rtlCol="0">
            <a:noAutofit/>
          </a:bodyPr>
          <a:lst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a:lstStyle>
          <a:p>
            <a:pPr marL="0" indent="0"/>
            <a:r>
              <a:rPr lang="de-CH" sz="1100" dirty="0" err="1">
                <a:solidFill>
                  <a:srgbClr val="002060"/>
                </a:solidFill>
              </a:rPr>
              <a:t>We</a:t>
            </a:r>
            <a:r>
              <a:rPr lang="de-CH" sz="1100" dirty="0">
                <a:solidFill>
                  <a:srgbClr val="002060"/>
                </a:solidFill>
              </a:rPr>
              <a:t> </a:t>
            </a:r>
            <a:r>
              <a:rPr lang="de-CH" sz="1100" dirty="0" err="1">
                <a:solidFill>
                  <a:srgbClr val="002060"/>
                </a:solidFill>
              </a:rPr>
              <a:t>want</a:t>
            </a:r>
            <a:r>
              <a:rPr lang="de-CH" sz="1100" dirty="0">
                <a:solidFill>
                  <a:srgbClr val="002060"/>
                </a:solidFill>
              </a:rPr>
              <a:t> </a:t>
            </a:r>
            <a:r>
              <a:rPr lang="de-CH" sz="1100" dirty="0" err="1">
                <a:solidFill>
                  <a:srgbClr val="002060"/>
                </a:solidFill>
              </a:rPr>
              <a:t>to</a:t>
            </a:r>
            <a:r>
              <a:rPr lang="de-CH" sz="1100" dirty="0">
                <a:solidFill>
                  <a:srgbClr val="002060"/>
                </a:solidFill>
              </a:rPr>
              <a:t> </a:t>
            </a:r>
            <a:r>
              <a:rPr lang="de-CH" sz="1100" dirty="0" err="1">
                <a:solidFill>
                  <a:srgbClr val="002060"/>
                </a:solidFill>
              </a:rPr>
              <a:t>know</a:t>
            </a:r>
            <a:r>
              <a:rPr lang="de-CH" sz="1100" dirty="0">
                <a:solidFill>
                  <a:srgbClr val="002060"/>
                </a:solidFill>
              </a:rPr>
              <a:t> </a:t>
            </a:r>
            <a:r>
              <a:rPr lang="de-CH" sz="1100" dirty="0" err="1">
                <a:solidFill>
                  <a:srgbClr val="002060"/>
                </a:solidFill>
              </a:rPr>
              <a:t>what</a:t>
            </a:r>
            <a:r>
              <a:rPr lang="de-CH" sz="1100" dirty="0">
                <a:solidFill>
                  <a:srgbClr val="002060"/>
                </a:solidFill>
              </a:rPr>
              <a:t> </a:t>
            </a:r>
            <a:r>
              <a:rPr lang="de-CH" sz="1100" dirty="0" err="1">
                <a:solidFill>
                  <a:srgbClr val="002060"/>
                </a:solidFill>
              </a:rPr>
              <a:t>courses</a:t>
            </a:r>
            <a:r>
              <a:rPr lang="de-CH" sz="1100" dirty="0">
                <a:solidFill>
                  <a:srgbClr val="002060"/>
                </a:solidFill>
              </a:rPr>
              <a:t> in </a:t>
            </a:r>
            <a:r>
              <a:rPr lang="de-CH" sz="1100" dirty="0" err="1">
                <a:solidFill>
                  <a:srgbClr val="002060"/>
                </a:solidFill>
              </a:rPr>
              <a:t>what</a:t>
            </a:r>
            <a:r>
              <a:rPr lang="de-CH" sz="1100" dirty="0">
                <a:solidFill>
                  <a:srgbClr val="002060"/>
                </a:solidFill>
              </a:rPr>
              <a:t> </a:t>
            </a:r>
            <a:r>
              <a:rPr lang="de-CH" sz="1100" dirty="0" err="1">
                <a:solidFill>
                  <a:srgbClr val="002060"/>
                </a:solidFill>
              </a:rPr>
              <a:t>regions</a:t>
            </a:r>
            <a:r>
              <a:rPr lang="de-CH" sz="1100" dirty="0">
                <a:solidFill>
                  <a:srgbClr val="002060"/>
                </a:solidFill>
              </a:rPr>
              <a:t> </a:t>
            </a:r>
            <a:r>
              <a:rPr lang="de-CH" sz="1100" dirty="0" err="1">
                <a:solidFill>
                  <a:srgbClr val="002060"/>
                </a:solidFill>
              </a:rPr>
              <a:t>are</a:t>
            </a:r>
            <a:r>
              <a:rPr lang="de-CH" sz="1100" dirty="0">
                <a:solidFill>
                  <a:srgbClr val="002060"/>
                </a:solidFill>
              </a:rPr>
              <a:t> </a:t>
            </a:r>
            <a:r>
              <a:rPr lang="de-CH" sz="1100" dirty="0" err="1">
                <a:solidFill>
                  <a:srgbClr val="002060"/>
                </a:solidFill>
              </a:rPr>
              <a:t>available</a:t>
            </a:r>
            <a:r>
              <a:rPr lang="de-CH" sz="1100" dirty="0">
                <a:solidFill>
                  <a:srgbClr val="002060"/>
                </a:solidFill>
              </a:rPr>
              <a:t> on a </a:t>
            </a:r>
            <a:r>
              <a:rPr lang="de-CH" sz="1100" dirty="0" err="1">
                <a:solidFill>
                  <a:srgbClr val="002060"/>
                </a:solidFill>
              </a:rPr>
              <a:t>bachelor</a:t>
            </a:r>
            <a:r>
              <a:rPr lang="de-CH" sz="1100" dirty="0">
                <a:solidFill>
                  <a:srgbClr val="002060"/>
                </a:solidFill>
              </a:rPr>
              <a:t>/</a:t>
            </a:r>
            <a:r>
              <a:rPr lang="de-CH" sz="1100" dirty="0" err="1">
                <a:solidFill>
                  <a:srgbClr val="002060"/>
                </a:solidFill>
              </a:rPr>
              <a:t>master</a:t>
            </a:r>
            <a:r>
              <a:rPr lang="de-CH" sz="1100" dirty="0">
                <a:solidFill>
                  <a:srgbClr val="002060"/>
                </a:solidFill>
              </a:rPr>
              <a:t> </a:t>
            </a:r>
            <a:r>
              <a:rPr lang="de-CH" sz="1100" dirty="0" err="1">
                <a:solidFill>
                  <a:srgbClr val="002060"/>
                </a:solidFill>
              </a:rPr>
              <a:t>level</a:t>
            </a:r>
            <a:r>
              <a:rPr lang="de-CH" sz="1100" dirty="0">
                <a:solidFill>
                  <a:srgbClr val="002060"/>
                </a:solidFill>
              </a:rPr>
              <a:t>.</a:t>
            </a:r>
            <a:endParaRPr lang="LID4096" sz="1100" dirty="0">
              <a:solidFill>
                <a:srgbClr val="002060"/>
              </a:solidFill>
            </a:endParaRPr>
          </a:p>
        </p:txBody>
      </p:sp>
      <p:pic>
        <p:nvPicPr>
          <p:cNvPr id="10" name="Picture 9">
            <a:extLst>
              <a:ext uri="{FF2B5EF4-FFF2-40B4-BE49-F238E27FC236}">
                <a16:creationId xmlns:a16="http://schemas.microsoft.com/office/drawing/2014/main" id="{04367522-C95A-82D0-E049-A9C1BE49E64D}"/>
              </a:ext>
            </a:extLst>
          </p:cNvPr>
          <p:cNvPicPr>
            <a:picLocks noChangeAspect="1"/>
          </p:cNvPicPr>
          <p:nvPr/>
        </p:nvPicPr>
        <p:blipFill rotWithShape="1">
          <a:blip r:embed="rId3"/>
          <a:srcRect t="37548" b="47854"/>
          <a:stretch/>
        </p:blipFill>
        <p:spPr>
          <a:xfrm>
            <a:off x="772976" y="3385702"/>
            <a:ext cx="7620000" cy="381898"/>
          </a:xfrm>
          <a:prstGeom prst="rect">
            <a:avLst/>
          </a:prstGeom>
        </p:spPr>
      </p:pic>
      <p:sp>
        <p:nvSpPr>
          <p:cNvPr id="13" name="Content Placeholder 5">
            <a:extLst>
              <a:ext uri="{FF2B5EF4-FFF2-40B4-BE49-F238E27FC236}">
                <a16:creationId xmlns:a16="http://schemas.microsoft.com/office/drawing/2014/main" id="{0733AE7D-DF12-BE92-DA85-D0517C7E889B}"/>
              </a:ext>
            </a:extLst>
          </p:cNvPr>
          <p:cNvSpPr txBox="1">
            <a:spLocks/>
          </p:cNvSpPr>
          <p:nvPr/>
        </p:nvSpPr>
        <p:spPr>
          <a:xfrm>
            <a:off x="1322054" y="3660772"/>
            <a:ext cx="5209757" cy="226448"/>
          </a:xfrm>
          <a:prstGeom prst="rect">
            <a:avLst/>
          </a:prstGeom>
        </p:spPr>
        <p:txBody>
          <a:bodyPr vert="horz" lIns="0" tIns="0" rIns="0" bIns="0" rtlCol="0">
            <a:noAutofit/>
          </a:bodyPr>
          <a:lst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a:lstStyle>
          <a:p>
            <a:pPr marL="0" indent="0"/>
            <a:r>
              <a:rPr lang="de-CH" sz="1100" dirty="0" err="1">
                <a:solidFill>
                  <a:srgbClr val="002060"/>
                </a:solidFill>
              </a:rPr>
              <a:t>We</a:t>
            </a:r>
            <a:r>
              <a:rPr lang="de-CH" sz="1100" dirty="0">
                <a:solidFill>
                  <a:srgbClr val="002060"/>
                </a:solidFill>
              </a:rPr>
              <a:t> </a:t>
            </a:r>
            <a:r>
              <a:rPr lang="de-CH" sz="1100" dirty="0" err="1">
                <a:solidFill>
                  <a:srgbClr val="002060"/>
                </a:solidFill>
              </a:rPr>
              <a:t>want</a:t>
            </a:r>
            <a:r>
              <a:rPr lang="de-CH" sz="1100" dirty="0">
                <a:solidFill>
                  <a:srgbClr val="002060"/>
                </a:solidFill>
              </a:rPr>
              <a:t> </a:t>
            </a:r>
            <a:r>
              <a:rPr lang="de-CH" sz="1100" dirty="0" err="1">
                <a:solidFill>
                  <a:srgbClr val="002060"/>
                </a:solidFill>
              </a:rPr>
              <a:t>to</a:t>
            </a:r>
            <a:r>
              <a:rPr lang="de-CH" sz="1100" dirty="0">
                <a:solidFill>
                  <a:srgbClr val="002060"/>
                </a:solidFill>
              </a:rPr>
              <a:t> </a:t>
            </a:r>
            <a:r>
              <a:rPr lang="de-CH" sz="1100" dirty="0" err="1">
                <a:solidFill>
                  <a:srgbClr val="002060"/>
                </a:solidFill>
              </a:rPr>
              <a:t>know</a:t>
            </a:r>
            <a:r>
              <a:rPr lang="de-CH" sz="1100" dirty="0">
                <a:solidFill>
                  <a:srgbClr val="002060"/>
                </a:solidFill>
              </a:rPr>
              <a:t> </a:t>
            </a:r>
            <a:r>
              <a:rPr lang="de-CH" sz="1100" dirty="0" err="1">
                <a:solidFill>
                  <a:srgbClr val="002060"/>
                </a:solidFill>
              </a:rPr>
              <a:t>what</a:t>
            </a:r>
            <a:r>
              <a:rPr lang="de-CH" sz="1100" dirty="0">
                <a:solidFill>
                  <a:srgbClr val="002060"/>
                </a:solidFill>
              </a:rPr>
              <a:t> </a:t>
            </a:r>
            <a:r>
              <a:rPr lang="de-CH" sz="1100" dirty="0" err="1">
                <a:solidFill>
                  <a:srgbClr val="002060"/>
                </a:solidFill>
              </a:rPr>
              <a:t>courses</a:t>
            </a:r>
            <a:r>
              <a:rPr lang="de-CH" sz="1100" dirty="0">
                <a:solidFill>
                  <a:srgbClr val="002060"/>
                </a:solidFill>
              </a:rPr>
              <a:t> in </a:t>
            </a:r>
            <a:r>
              <a:rPr lang="de-CH" sz="1100" dirty="0" err="1">
                <a:solidFill>
                  <a:srgbClr val="002060"/>
                </a:solidFill>
              </a:rPr>
              <a:t>what</a:t>
            </a:r>
            <a:r>
              <a:rPr lang="de-CH" sz="1100" dirty="0">
                <a:solidFill>
                  <a:srgbClr val="002060"/>
                </a:solidFill>
              </a:rPr>
              <a:t> </a:t>
            </a:r>
            <a:r>
              <a:rPr lang="de-CH" sz="1100" dirty="0" err="1">
                <a:solidFill>
                  <a:srgbClr val="002060"/>
                </a:solidFill>
              </a:rPr>
              <a:t>regions</a:t>
            </a:r>
            <a:r>
              <a:rPr lang="de-CH" sz="1100" dirty="0">
                <a:solidFill>
                  <a:srgbClr val="002060"/>
                </a:solidFill>
              </a:rPr>
              <a:t> </a:t>
            </a:r>
            <a:r>
              <a:rPr lang="de-CH" sz="1100" dirty="0" err="1">
                <a:solidFill>
                  <a:srgbClr val="002060"/>
                </a:solidFill>
              </a:rPr>
              <a:t>are</a:t>
            </a:r>
            <a:r>
              <a:rPr lang="de-CH" sz="1100" dirty="0">
                <a:solidFill>
                  <a:srgbClr val="002060"/>
                </a:solidFill>
              </a:rPr>
              <a:t> </a:t>
            </a:r>
            <a:r>
              <a:rPr lang="de-CH" sz="1100" dirty="0" err="1">
                <a:solidFill>
                  <a:srgbClr val="002060"/>
                </a:solidFill>
              </a:rPr>
              <a:t>available</a:t>
            </a:r>
            <a:r>
              <a:rPr lang="de-CH" sz="1100" dirty="0">
                <a:solidFill>
                  <a:srgbClr val="002060"/>
                </a:solidFill>
              </a:rPr>
              <a:t> on a </a:t>
            </a:r>
            <a:r>
              <a:rPr lang="de-CH" sz="1100" dirty="0" err="1">
                <a:solidFill>
                  <a:srgbClr val="002060"/>
                </a:solidFill>
              </a:rPr>
              <a:t>bachelor</a:t>
            </a:r>
            <a:r>
              <a:rPr lang="de-CH" sz="1100" dirty="0">
                <a:solidFill>
                  <a:srgbClr val="002060"/>
                </a:solidFill>
              </a:rPr>
              <a:t>/</a:t>
            </a:r>
            <a:r>
              <a:rPr lang="de-CH" sz="1100" dirty="0" err="1">
                <a:solidFill>
                  <a:srgbClr val="002060"/>
                </a:solidFill>
              </a:rPr>
              <a:t>master</a:t>
            </a:r>
            <a:r>
              <a:rPr lang="de-CH" sz="1100" dirty="0">
                <a:solidFill>
                  <a:srgbClr val="002060"/>
                </a:solidFill>
              </a:rPr>
              <a:t> </a:t>
            </a:r>
            <a:r>
              <a:rPr lang="de-CH" sz="1100" dirty="0" err="1">
                <a:solidFill>
                  <a:srgbClr val="002060"/>
                </a:solidFill>
              </a:rPr>
              <a:t>level</a:t>
            </a:r>
            <a:r>
              <a:rPr lang="de-CH" sz="1100" dirty="0">
                <a:solidFill>
                  <a:srgbClr val="002060"/>
                </a:solidFill>
              </a:rPr>
              <a:t>.</a:t>
            </a:r>
            <a:endParaRPr lang="LID4096" sz="1100" dirty="0">
              <a:solidFill>
                <a:srgbClr val="002060"/>
              </a:solidFill>
            </a:endParaRPr>
          </a:p>
        </p:txBody>
      </p:sp>
      <p:pic>
        <p:nvPicPr>
          <p:cNvPr id="14" name="Picture 13">
            <a:extLst>
              <a:ext uri="{FF2B5EF4-FFF2-40B4-BE49-F238E27FC236}">
                <a16:creationId xmlns:a16="http://schemas.microsoft.com/office/drawing/2014/main" id="{059E63F9-3B0B-665B-2AB7-4503269DCC90}"/>
              </a:ext>
            </a:extLst>
          </p:cNvPr>
          <p:cNvPicPr>
            <a:picLocks noChangeAspect="1"/>
          </p:cNvPicPr>
          <p:nvPr/>
        </p:nvPicPr>
        <p:blipFill rotWithShape="1">
          <a:blip r:embed="rId3"/>
          <a:srcRect t="50893"/>
          <a:stretch/>
        </p:blipFill>
        <p:spPr>
          <a:xfrm>
            <a:off x="772976" y="3850343"/>
            <a:ext cx="7620000" cy="1284604"/>
          </a:xfrm>
          <a:prstGeom prst="rect">
            <a:avLst/>
          </a:prstGeom>
        </p:spPr>
      </p:pic>
      <p:sp>
        <p:nvSpPr>
          <p:cNvPr id="15" name="Content Placeholder 5">
            <a:extLst>
              <a:ext uri="{FF2B5EF4-FFF2-40B4-BE49-F238E27FC236}">
                <a16:creationId xmlns:a16="http://schemas.microsoft.com/office/drawing/2014/main" id="{C60922F1-98E5-88E7-B74F-3C4299AC4C5C}"/>
              </a:ext>
            </a:extLst>
          </p:cNvPr>
          <p:cNvSpPr txBox="1">
            <a:spLocks/>
          </p:cNvSpPr>
          <p:nvPr/>
        </p:nvSpPr>
        <p:spPr>
          <a:xfrm>
            <a:off x="5428206" y="3916770"/>
            <a:ext cx="3583682" cy="342716"/>
          </a:xfrm>
          <a:prstGeom prst="rect">
            <a:avLst/>
          </a:prstGeom>
        </p:spPr>
        <p:txBody>
          <a:bodyPr vert="horz" lIns="0" tIns="0" rIns="0" bIns="0" rtlCol="0">
            <a:noAutofit/>
          </a:bodyPr>
          <a:lst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a:lstStyle>
          <a:p>
            <a:pPr marL="0" indent="0"/>
            <a:r>
              <a:rPr lang="de-CH" sz="1100" dirty="0" err="1">
                <a:solidFill>
                  <a:srgbClr val="002060"/>
                </a:solidFill>
              </a:rPr>
              <a:t>reshape</a:t>
            </a:r>
            <a:r>
              <a:rPr lang="de-CH" sz="1100" dirty="0">
                <a:solidFill>
                  <a:srgbClr val="002060"/>
                </a:solidFill>
              </a:rPr>
              <a:t>() </a:t>
            </a:r>
            <a:r>
              <a:rPr lang="de-CH" sz="1100" dirty="0" err="1">
                <a:solidFill>
                  <a:srgbClr val="002060"/>
                </a:solidFill>
              </a:rPr>
              <a:t>is</a:t>
            </a:r>
            <a:r>
              <a:rPr lang="de-CH" sz="1100" dirty="0">
                <a:solidFill>
                  <a:srgbClr val="002060"/>
                </a:solidFill>
              </a:rPr>
              <a:t> </a:t>
            </a:r>
            <a:r>
              <a:rPr lang="de-CH" sz="1100" dirty="0" err="1">
                <a:solidFill>
                  <a:srgbClr val="002060"/>
                </a:solidFill>
              </a:rPr>
              <a:t>related</a:t>
            </a:r>
            <a:r>
              <a:rPr lang="de-CH" sz="1100" dirty="0">
                <a:solidFill>
                  <a:srgbClr val="002060"/>
                </a:solidFill>
              </a:rPr>
              <a:t> </a:t>
            </a:r>
            <a:r>
              <a:rPr lang="de-CH" sz="1100" dirty="0" err="1">
                <a:solidFill>
                  <a:srgbClr val="002060"/>
                </a:solidFill>
              </a:rPr>
              <a:t>with</a:t>
            </a:r>
            <a:r>
              <a:rPr lang="de-CH" sz="1100" dirty="0">
                <a:solidFill>
                  <a:srgbClr val="002060"/>
                </a:solidFill>
              </a:rPr>
              <a:t> </a:t>
            </a:r>
            <a:r>
              <a:rPr lang="de-CH" sz="1100" dirty="0" err="1">
                <a:solidFill>
                  <a:srgbClr val="002060"/>
                </a:solidFill>
              </a:rPr>
              <a:t>arrays</a:t>
            </a:r>
            <a:r>
              <a:rPr lang="de-CH" sz="1100" dirty="0">
                <a:solidFill>
                  <a:srgbClr val="002060"/>
                </a:solidFill>
              </a:rPr>
              <a:t>, </a:t>
            </a:r>
            <a:r>
              <a:rPr lang="de-CH" sz="1100" dirty="0" err="1">
                <a:solidFill>
                  <a:srgbClr val="002060"/>
                </a:solidFill>
              </a:rPr>
              <a:t>here</a:t>
            </a:r>
            <a:r>
              <a:rPr lang="de-CH" sz="1100" dirty="0">
                <a:solidFill>
                  <a:srgbClr val="002060"/>
                </a:solidFill>
              </a:rPr>
              <a:t> </a:t>
            </a:r>
            <a:r>
              <a:rPr lang="de-CH" sz="1100" dirty="0" err="1">
                <a:solidFill>
                  <a:srgbClr val="002060"/>
                </a:solidFill>
              </a:rPr>
              <a:t>we</a:t>
            </a:r>
            <a:r>
              <a:rPr lang="de-CH" sz="1100" dirty="0">
                <a:solidFill>
                  <a:srgbClr val="002060"/>
                </a:solidFill>
              </a:rPr>
              <a:t> </a:t>
            </a:r>
            <a:r>
              <a:rPr lang="de-CH" sz="1100" dirty="0" err="1">
                <a:solidFill>
                  <a:srgbClr val="002060"/>
                </a:solidFill>
              </a:rPr>
              <a:t>must</a:t>
            </a:r>
            <a:r>
              <a:rPr lang="de-CH" sz="1100" dirty="0">
                <a:solidFill>
                  <a:srgbClr val="002060"/>
                </a:solidFill>
              </a:rPr>
              <a:t> </a:t>
            </a:r>
            <a:r>
              <a:rPr lang="de-CH" sz="1100" dirty="0" err="1">
                <a:solidFill>
                  <a:srgbClr val="002060"/>
                </a:solidFill>
              </a:rPr>
              <a:t>use</a:t>
            </a:r>
            <a:r>
              <a:rPr lang="de-CH" sz="1100" dirty="0">
                <a:solidFill>
                  <a:srgbClr val="002060"/>
                </a:solidFill>
              </a:rPr>
              <a:t> </a:t>
            </a:r>
            <a:r>
              <a:rPr lang="de-CH" sz="1100" dirty="0" err="1">
                <a:solidFill>
                  <a:srgbClr val="002060"/>
                </a:solidFill>
              </a:rPr>
              <a:t>merge</a:t>
            </a:r>
            <a:r>
              <a:rPr lang="de-CH" sz="1100" dirty="0">
                <a:solidFill>
                  <a:srgbClr val="002060"/>
                </a:solidFill>
              </a:rPr>
              <a:t>() </a:t>
            </a:r>
            <a:r>
              <a:rPr lang="de-CH" sz="1100" dirty="0" err="1">
                <a:solidFill>
                  <a:srgbClr val="002060"/>
                </a:solidFill>
              </a:rPr>
              <a:t>because</a:t>
            </a:r>
            <a:r>
              <a:rPr lang="de-CH" sz="1100" dirty="0">
                <a:solidFill>
                  <a:srgbClr val="002060"/>
                </a:solidFill>
              </a:rPr>
              <a:t> </a:t>
            </a:r>
            <a:r>
              <a:rPr lang="de-CH" sz="1100" dirty="0" err="1">
                <a:solidFill>
                  <a:srgbClr val="002060"/>
                </a:solidFill>
              </a:rPr>
              <a:t>we</a:t>
            </a:r>
            <a:r>
              <a:rPr lang="de-CH" sz="1100" dirty="0">
                <a:solidFill>
                  <a:srgbClr val="002060"/>
                </a:solidFill>
              </a:rPr>
              <a:t> </a:t>
            </a:r>
            <a:r>
              <a:rPr lang="de-CH" sz="1100" dirty="0" err="1">
                <a:solidFill>
                  <a:srgbClr val="002060"/>
                </a:solidFill>
              </a:rPr>
              <a:t>are</a:t>
            </a:r>
            <a:r>
              <a:rPr lang="de-CH" sz="1100" dirty="0">
                <a:solidFill>
                  <a:srgbClr val="002060"/>
                </a:solidFill>
              </a:rPr>
              <a:t> </a:t>
            </a:r>
            <a:r>
              <a:rPr lang="de-CH" sz="1100" dirty="0" err="1">
                <a:solidFill>
                  <a:srgbClr val="002060"/>
                </a:solidFill>
              </a:rPr>
              <a:t>working</a:t>
            </a:r>
            <a:r>
              <a:rPr lang="de-CH" sz="1100" dirty="0">
                <a:solidFill>
                  <a:srgbClr val="002060"/>
                </a:solidFill>
              </a:rPr>
              <a:t> on a </a:t>
            </a:r>
            <a:r>
              <a:rPr lang="de-CH" sz="1100" dirty="0" err="1">
                <a:solidFill>
                  <a:srgbClr val="002060"/>
                </a:solidFill>
              </a:rPr>
              <a:t>dataframe</a:t>
            </a:r>
            <a:endParaRPr lang="LID4096" sz="1100" dirty="0">
              <a:solidFill>
                <a:srgbClr val="002060"/>
              </a:solidFill>
            </a:endParaRPr>
          </a:p>
        </p:txBody>
      </p:sp>
      <p:sp>
        <p:nvSpPr>
          <p:cNvPr id="16" name="Content Placeholder 5">
            <a:extLst>
              <a:ext uri="{FF2B5EF4-FFF2-40B4-BE49-F238E27FC236}">
                <a16:creationId xmlns:a16="http://schemas.microsoft.com/office/drawing/2014/main" id="{6E2C8116-3E60-A620-090C-65CC94B3A878}"/>
              </a:ext>
            </a:extLst>
          </p:cNvPr>
          <p:cNvSpPr txBox="1">
            <a:spLocks/>
          </p:cNvSpPr>
          <p:nvPr/>
        </p:nvSpPr>
        <p:spPr>
          <a:xfrm>
            <a:off x="4691826" y="4329631"/>
            <a:ext cx="3583682" cy="218126"/>
          </a:xfrm>
          <a:prstGeom prst="rect">
            <a:avLst/>
          </a:prstGeom>
        </p:spPr>
        <p:txBody>
          <a:bodyPr vert="horz" lIns="0" tIns="0" rIns="0" bIns="0" rtlCol="0">
            <a:noAutofit/>
          </a:bodyPr>
          <a:lst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a:lstStyle>
          <a:p>
            <a:pPr marL="0" indent="0"/>
            <a:r>
              <a:rPr lang="de-CH" sz="1100" dirty="0">
                <a:solidFill>
                  <a:srgbClr val="002060"/>
                </a:solidFill>
              </a:rPr>
              <a:t>The </a:t>
            </a:r>
            <a:r>
              <a:rPr lang="de-CH" sz="1100" dirty="0" err="1">
                <a:solidFill>
                  <a:srgbClr val="002060"/>
                </a:solidFill>
              </a:rPr>
              <a:t>given</a:t>
            </a:r>
            <a:r>
              <a:rPr lang="de-CH" sz="1100" dirty="0">
                <a:solidFill>
                  <a:srgbClr val="002060"/>
                </a:solidFill>
              </a:rPr>
              <a:t> code </a:t>
            </a:r>
            <a:r>
              <a:rPr lang="de-CH" sz="1100" dirty="0" err="1">
                <a:solidFill>
                  <a:srgbClr val="002060"/>
                </a:solidFill>
              </a:rPr>
              <a:t>snippet</a:t>
            </a:r>
            <a:r>
              <a:rPr lang="de-CH" sz="1100" dirty="0">
                <a:solidFill>
                  <a:srgbClr val="002060"/>
                </a:solidFill>
              </a:rPr>
              <a:t> will not </a:t>
            </a:r>
            <a:r>
              <a:rPr lang="de-CH" sz="1100" dirty="0" err="1">
                <a:solidFill>
                  <a:srgbClr val="002060"/>
                </a:solidFill>
              </a:rPr>
              <a:t>give</a:t>
            </a:r>
            <a:r>
              <a:rPr lang="de-CH" sz="1100" dirty="0">
                <a:solidFill>
                  <a:srgbClr val="002060"/>
                </a:solidFill>
              </a:rPr>
              <a:t> </a:t>
            </a:r>
            <a:r>
              <a:rPr lang="de-CH" sz="1100" dirty="0" err="1">
                <a:solidFill>
                  <a:srgbClr val="002060"/>
                </a:solidFill>
              </a:rPr>
              <a:t>the</a:t>
            </a:r>
            <a:r>
              <a:rPr lang="de-CH" sz="1100" dirty="0">
                <a:solidFill>
                  <a:srgbClr val="002060"/>
                </a:solidFill>
              </a:rPr>
              <a:t> </a:t>
            </a:r>
            <a:r>
              <a:rPr lang="de-CH" sz="1100" dirty="0" err="1">
                <a:solidFill>
                  <a:srgbClr val="002060"/>
                </a:solidFill>
              </a:rPr>
              <a:t>right</a:t>
            </a:r>
            <a:r>
              <a:rPr lang="de-CH" sz="1100" dirty="0">
                <a:solidFill>
                  <a:srgbClr val="002060"/>
                </a:solidFill>
              </a:rPr>
              <a:t> </a:t>
            </a:r>
            <a:r>
              <a:rPr lang="de-CH" sz="1100" dirty="0" err="1">
                <a:solidFill>
                  <a:srgbClr val="002060"/>
                </a:solidFill>
              </a:rPr>
              <a:t>output</a:t>
            </a:r>
            <a:r>
              <a:rPr lang="de-CH" sz="1100" dirty="0">
                <a:solidFill>
                  <a:srgbClr val="002060"/>
                </a:solidFill>
              </a:rPr>
              <a:t>.</a:t>
            </a:r>
            <a:endParaRPr lang="LID4096" sz="1100" dirty="0">
              <a:solidFill>
                <a:srgbClr val="002060"/>
              </a:solidFill>
            </a:endParaRPr>
          </a:p>
        </p:txBody>
      </p:sp>
      <p:sp>
        <p:nvSpPr>
          <p:cNvPr id="17" name="Content Placeholder 5">
            <a:extLst>
              <a:ext uri="{FF2B5EF4-FFF2-40B4-BE49-F238E27FC236}">
                <a16:creationId xmlns:a16="http://schemas.microsoft.com/office/drawing/2014/main" id="{584F5EF3-2511-2B01-0CC2-BA69FFFC158C}"/>
              </a:ext>
            </a:extLst>
          </p:cNvPr>
          <p:cNvSpPr txBox="1">
            <a:spLocks/>
          </p:cNvSpPr>
          <p:nvPr/>
        </p:nvSpPr>
        <p:spPr>
          <a:xfrm>
            <a:off x="6013270" y="4672550"/>
            <a:ext cx="3583682" cy="218126"/>
          </a:xfrm>
          <a:prstGeom prst="rect">
            <a:avLst/>
          </a:prstGeom>
        </p:spPr>
        <p:txBody>
          <a:bodyPr vert="horz" lIns="0" tIns="0" rIns="0" bIns="0" rtlCol="0">
            <a:noAutofit/>
          </a:bodyPr>
          <a:lst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a:lstStyle>
          <a:p>
            <a:pPr marL="0" indent="0"/>
            <a:r>
              <a:rPr lang="de-CH" sz="1100" dirty="0">
                <a:solidFill>
                  <a:srgbClr val="002060"/>
                </a:solidFill>
              </a:rPr>
              <a:t>See </a:t>
            </a:r>
            <a:r>
              <a:rPr lang="de-CH" sz="1100" dirty="0" err="1">
                <a:solidFill>
                  <a:srgbClr val="002060"/>
                </a:solidFill>
              </a:rPr>
              <a:t>choice</a:t>
            </a:r>
            <a:r>
              <a:rPr lang="de-CH" sz="1100" dirty="0">
                <a:solidFill>
                  <a:srgbClr val="002060"/>
                </a:solidFill>
              </a:rPr>
              <a:t> </a:t>
            </a:r>
            <a:r>
              <a:rPr lang="de-CH" sz="1100" dirty="0" err="1">
                <a:solidFill>
                  <a:srgbClr val="002060"/>
                </a:solidFill>
              </a:rPr>
              <a:t>number</a:t>
            </a:r>
            <a:r>
              <a:rPr lang="de-CH" sz="1100" dirty="0">
                <a:solidFill>
                  <a:srgbClr val="002060"/>
                </a:solidFill>
              </a:rPr>
              <a:t> 1 =)</a:t>
            </a:r>
            <a:endParaRPr lang="LID4096" sz="1100" dirty="0">
              <a:solidFill>
                <a:srgbClr val="002060"/>
              </a:solidFill>
            </a:endParaRPr>
          </a:p>
        </p:txBody>
      </p:sp>
      <p:sp>
        <p:nvSpPr>
          <p:cNvPr id="2" name="Slide Number Placeholder 1">
            <a:extLst>
              <a:ext uri="{FF2B5EF4-FFF2-40B4-BE49-F238E27FC236}">
                <a16:creationId xmlns:a16="http://schemas.microsoft.com/office/drawing/2014/main" id="{800A7B17-9A52-7B30-55EA-A8DDB04A5539}"/>
              </a:ext>
            </a:extLst>
          </p:cNvPr>
          <p:cNvSpPr>
            <a:spLocks noGrp="1"/>
          </p:cNvSpPr>
          <p:nvPr>
            <p:ph type="sldNum" sz="quarter" idx="16"/>
          </p:nvPr>
        </p:nvSpPr>
        <p:spPr/>
        <p:txBody>
          <a:bodyPr/>
          <a:lstStyle/>
          <a:p>
            <a:fld id="{7559FC98-AF75-4A00-A03C-DF9FEBF6BCB9}" type="slidenum">
              <a:rPr lang="en-GB" smtClean="0"/>
              <a:pPr/>
              <a:t>9</a:t>
            </a:fld>
            <a:endParaRPr lang="en-GB" dirty="0"/>
          </a:p>
        </p:txBody>
      </p:sp>
    </p:spTree>
    <p:extLst>
      <p:ext uri="{BB962C8B-B14F-4D97-AF65-F5344CB8AC3E}">
        <p14:creationId xmlns:p14="http://schemas.microsoft.com/office/powerpoint/2010/main" val="13162271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CS_Theme">
  <a:themeElements>
    <a:clrScheme name="uni stgallen Colors">
      <a:dk1>
        <a:sysClr val="windowText" lastClr="000000"/>
      </a:dk1>
      <a:lt1>
        <a:sysClr val="window" lastClr="FFFFFF"/>
      </a:lt1>
      <a:dk2>
        <a:srgbClr val="0A5F2D"/>
      </a:dk2>
      <a:lt2>
        <a:srgbClr val="FFFFFF"/>
      </a:lt2>
      <a:accent1>
        <a:srgbClr val="00802F"/>
      </a:accent1>
      <a:accent2>
        <a:srgbClr val="E1D7C3"/>
      </a:accent2>
      <a:accent3>
        <a:srgbClr val="EB6969"/>
      </a:accent3>
      <a:accent4>
        <a:srgbClr val="73A5AF"/>
      </a:accent4>
      <a:accent5>
        <a:srgbClr val="FFF04B"/>
      </a:accent5>
      <a:accent6>
        <a:srgbClr val="0A5F2D"/>
      </a:accent6>
      <a:hlink>
        <a:srgbClr val="00802F"/>
      </a:hlink>
      <a:folHlink>
        <a:srgbClr val="0A5F2D"/>
      </a:folHlink>
    </a:clrScheme>
    <a:fontScheme name="uni stgallen Font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S_Theme" id="{14AC96C4-A653-419B-9F98-BCEAB59CA431}" vid="{36A816B0-F4C2-482D-BABA-E7D145EB4E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5017C11-67CF-41FA-9001-5446285FBB5A}">
  <we:reference id="0978a9cb-a548-4218-ab38-75ef22e0bf01" version="1.0.0.7"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5dc96929-7643-4924-91c0-9b0ff054556d" xsi:nil="true"/>
    <lcf76f155ced4ddcb4097134ff3c332f xmlns="180db94c-82de-4c89-acb5-d41e1b03bac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A3AC0B29D543742836C64EC22DE252D" ma:contentTypeVersion="11" ma:contentTypeDescription="Ein neues Dokument erstellen." ma:contentTypeScope="" ma:versionID="f9f5302698bbc1f17338c1fe33946e93">
  <xsd:schema xmlns:xsd="http://www.w3.org/2001/XMLSchema" xmlns:xs="http://www.w3.org/2001/XMLSchema" xmlns:p="http://schemas.microsoft.com/office/2006/metadata/properties" xmlns:ns2="180db94c-82de-4c89-acb5-d41e1b03bacc" xmlns:ns3="5dc96929-7643-4924-91c0-9b0ff054556d" targetNamespace="http://schemas.microsoft.com/office/2006/metadata/properties" ma:root="true" ma:fieldsID="5a150a8a5f7f393c368b33e6894a6f24" ns2:_="" ns3:_="">
    <xsd:import namespace="180db94c-82de-4c89-acb5-d41e1b03bacc"/>
    <xsd:import namespace="5dc96929-7643-4924-91c0-9b0ff054556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db94c-82de-4c89-acb5-d41e1b03ba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dmarkierungen" ma:readOnly="false" ma:fieldId="{5cf76f15-5ced-4ddc-b409-7134ff3c332f}" ma:taxonomyMulti="true" ma:sspId="e6e639ec-35b1-4635-902a-5d545950234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c96929-7643-4924-91c0-9b0ff054556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537732f-bc61-4787-ba39-90e4ba434c8f}" ma:internalName="TaxCatchAll" ma:showField="CatchAllData" ma:web="5dc96929-7643-4924-91c0-9b0ff05455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AAF511-705D-4D22-B307-3E691874066C}">
  <ds:schemaRefs>
    <ds:schemaRef ds:uri="http://schemas.microsoft.com/sharepoint/v3/contenttype/forms"/>
  </ds:schemaRefs>
</ds:datastoreItem>
</file>

<file path=customXml/itemProps2.xml><?xml version="1.0" encoding="utf-8"?>
<ds:datastoreItem xmlns:ds="http://schemas.openxmlformats.org/officeDocument/2006/customXml" ds:itemID="{8006C3C9-FB59-4473-BC1F-8644C613D910}">
  <ds:schemaRefs>
    <ds:schemaRef ds:uri="180db94c-82de-4c89-acb5-d41e1b03bacc"/>
    <ds:schemaRef ds:uri="http://purl.org/dc/elements/1.1/"/>
    <ds:schemaRef ds:uri="http://schemas.openxmlformats.org/package/2006/metadata/core-properties"/>
    <ds:schemaRef ds:uri="http://schemas.microsoft.com/office/2006/metadata/properties"/>
    <ds:schemaRef ds:uri="5dc96929-7643-4924-91c0-9b0ff054556d"/>
    <ds:schemaRef ds:uri="http://www.w3.org/XML/1998/namespace"/>
    <ds:schemaRef ds:uri="http://schemas.microsoft.com/office/2006/documentManagement/types"/>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4ACEBA77-AC0A-4702-A122-4A8DF8970A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0db94c-82de-4c89-acb5-d41e1b03bacc"/>
    <ds:schemaRef ds:uri="5dc96929-7643-4924-91c0-9b0ff05455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SCS_Theme</Template>
  <TotalTime>0</TotalTime>
  <Words>2112</Words>
  <Application>Microsoft Office PowerPoint</Application>
  <PresentationFormat>On-screen Show (16:9)</PresentationFormat>
  <Paragraphs>210</Paragraphs>
  <Slides>24</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Arial</vt:lpstr>
      <vt:lpstr>Calibri</vt:lpstr>
      <vt:lpstr>Gill Alt One MT Light</vt:lpstr>
      <vt:lpstr>Gill Sans Nova</vt:lpstr>
      <vt:lpstr>Gill Sans Nova Light</vt:lpstr>
      <vt:lpstr>Wingdings</vt:lpstr>
      <vt:lpstr>SCS_Theme</vt:lpstr>
      <vt:lpstr>think-cell Slide</vt:lpstr>
      <vt:lpstr>Fundamentals and Methods of Computer Science</vt:lpstr>
      <vt:lpstr>Today’s Menu</vt:lpstr>
      <vt:lpstr>1. Discussion of Assignment 9 and Quiz 9</vt:lpstr>
      <vt:lpstr>Important concepts – merge()</vt:lpstr>
      <vt:lpstr>Important concepts – merge() – Quiz question 1</vt:lpstr>
      <vt:lpstr>Important concepts – merge() – Quiz question 1</vt:lpstr>
      <vt:lpstr>Important concepts – merge() – Quiz question 2</vt:lpstr>
      <vt:lpstr>Important concepts – merge() – Quiz question 2</vt:lpstr>
      <vt:lpstr>Important concepts – merge() &amp; pivot() – Quiz question 4</vt:lpstr>
      <vt:lpstr>Important concepts – apply()</vt:lpstr>
      <vt:lpstr>Important concepts – apply() – Question 5</vt:lpstr>
      <vt:lpstr>Important concepts</vt:lpstr>
      <vt:lpstr>Important concepts</vt:lpstr>
      <vt:lpstr>Important concepts – groupby() &amp; agg() – Quiz question 6</vt:lpstr>
      <vt:lpstr>Important concepts – groupby() &amp; agg() – Quiz question 6</vt:lpstr>
      <vt:lpstr>Important concepts</vt:lpstr>
      <vt:lpstr>Other quiz questions – Question 3</vt:lpstr>
      <vt:lpstr>   3. Introduction to Assignment 10: Data Visualization  </vt:lpstr>
      <vt:lpstr>3.1 Data Visualization in Python </vt:lpstr>
      <vt:lpstr>3.2 Easy Example: Matplotlib </vt:lpstr>
      <vt:lpstr>3.3 Easy Example: Seaborn </vt:lpstr>
      <vt:lpstr>3.4 Insights on Assignments 10: Matplotlib </vt:lpstr>
      <vt:lpstr>3.5 Insights on Assignments 10: Seaborn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and Methods of  Computer Science</dc:title>
  <dc:creator>Stephan Aier</dc:creator>
  <cp:lastModifiedBy>Maillard, Alexiane</cp:lastModifiedBy>
  <cp:revision>7</cp:revision>
  <dcterms:created xsi:type="dcterms:W3CDTF">2022-09-12T10:36:05Z</dcterms:created>
  <dcterms:modified xsi:type="dcterms:W3CDTF">2023-12-04T08:57:50Z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0x010100BA3AC0B29D543742836C64EC22DE252D</vt:lpwstr>
  </property>
  <property fmtid="{D5CDD505-2E9C-101B-9397-08002B2CF9AE}" pid="3" name="MediaServiceImageTags">
    <vt:lpwstr/>
  </property>
</Properties>
</file>