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5"/>
  </p:notesMasterIdLst>
  <p:sldIdLst>
    <p:sldId id="256" r:id="rId5"/>
    <p:sldId id="1460" r:id="rId6"/>
    <p:sldId id="1496" r:id="rId7"/>
    <p:sldId id="1596" r:id="rId8"/>
    <p:sldId id="1597" r:id="rId9"/>
    <p:sldId id="1598" r:id="rId10"/>
    <p:sldId id="1599" r:id="rId11"/>
    <p:sldId id="1600" r:id="rId12"/>
    <p:sldId id="1601" r:id="rId13"/>
    <p:sldId id="1602" r:id="rId14"/>
    <p:sldId id="1592" r:id="rId15"/>
    <p:sldId id="1603" r:id="rId16"/>
    <p:sldId id="1604" r:id="rId17"/>
    <p:sldId id="1605" r:id="rId18"/>
    <p:sldId id="1606" r:id="rId19"/>
    <p:sldId id="1607" r:id="rId20"/>
    <p:sldId id="1608" r:id="rId21"/>
    <p:sldId id="1594" r:id="rId22"/>
    <p:sldId id="1593" r:id="rId23"/>
    <p:sldId id="1425" r:id="rId24"/>
  </p:sldIdLst>
  <p:sldSz cx="9144000" cy="5143500" type="screen16x9"/>
  <p:notesSz cx="6858000" cy="9144000"/>
  <p:custDataLst>
    <p:tags r:id="rId26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FB0D84-12EB-DA4F-E84C-2573E9CCE67E}" name="Mizutani, Iori" initials="MI" userId="S::iori.mizutani@unisg.ch::61732c85-4620-4df0-bf02-1d16ba9cd624" providerId="AD"/>
  <p188:author id="{D781EADA-B33A-31CA-FE0C-129C4F82D78C}" name="Maillard, Alexiane" initials="MA" userId="Maillard, Alexi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2F"/>
    <a:srgbClr val="E3981D"/>
    <a:srgbClr val="6CF0A2"/>
    <a:srgbClr val="084722"/>
    <a:srgbClr val="006023"/>
    <a:srgbClr val="D4D4D4"/>
    <a:srgbClr val="00802E"/>
    <a:srgbClr val="0A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298DC-699A-48F6-8C93-E265CE8403AB}" v="1" dt="2023-12-31T15:43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1"/>
  </p:normalViewPr>
  <p:slideViewPr>
    <p:cSldViewPr snapToGrid="0">
      <p:cViewPr varScale="1">
        <p:scale>
          <a:sx n="121" d="100"/>
          <a:sy n="121" d="100"/>
        </p:scale>
        <p:origin x="45" y="5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uchegger" userId="7f2052fac20aabcc" providerId="LiveId" clId="{494298DC-699A-48F6-8C93-E265CE8403AB}"/>
    <pc:docChg chg="addSld modSld">
      <pc:chgData name="Dominik Buchegger" userId="7f2052fac20aabcc" providerId="LiveId" clId="{494298DC-699A-48F6-8C93-E265CE8403AB}" dt="2023-12-31T15:44:58.794" v="98" actId="20577"/>
      <pc:docMkLst>
        <pc:docMk/>
      </pc:docMkLst>
      <pc:sldChg chg="modSp mod">
        <pc:chgData name="Dominik Buchegger" userId="7f2052fac20aabcc" providerId="LiveId" clId="{494298DC-699A-48F6-8C93-E265CE8403AB}" dt="2023-12-31T15:44:46.574" v="81" actId="20577"/>
        <pc:sldMkLst>
          <pc:docMk/>
          <pc:sldMk cId="2946332310" sldId="1460"/>
        </pc:sldMkLst>
        <pc:spChg chg="mod">
          <ac:chgData name="Dominik Buchegger" userId="7f2052fac20aabcc" providerId="LiveId" clId="{494298DC-699A-48F6-8C93-E265CE8403AB}" dt="2023-12-31T15:44:46.574" v="81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Dominik Buchegger" userId="7f2052fac20aabcc" providerId="LiveId" clId="{494298DC-699A-48F6-8C93-E265CE8403AB}" dt="2023-12-31T15:43:55.515" v="30" actId="20577"/>
        <pc:sldMkLst>
          <pc:docMk/>
          <pc:sldMk cId="4075358184" sldId="1592"/>
        </pc:sldMkLst>
        <pc:spChg chg="mod">
          <ac:chgData name="Dominik Buchegger" userId="7f2052fac20aabcc" providerId="LiveId" clId="{494298DC-699A-48F6-8C93-E265CE8403AB}" dt="2023-12-31T15:43:55.515" v="30" actId="20577"/>
          <ac:spMkLst>
            <pc:docMk/>
            <pc:sldMk cId="4075358184" sldId="1592"/>
            <ac:spMk id="2" creationId="{A92E3E48-FF8A-5E4C-67CC-8B0608A09C2C}"/>
          </ac:spMkLst>
        </pc:spChg>
      </pc:sldChg>
      <pc:sldChg chg="modSp add mod">
        <pc:chgData name="Dominik Buchegger" userId="7f2052fac20aabcc" providerId="LiveId" clId="{494298DC-699A-48F6-8C93-E265CE8403AB}" dt="2023-12-31T15:44:03.453" v="32" actId="20577"/>
        <pc:sldMkLst>
          <pc:docMk/>
          <pc:sldMk cId="3303679470" sldId="1603"/>
        </pc:sldMkLst>
        <pc:spChg chg="mod">
          <ac:chgData name="Dominik Buchegger" userId="7f2052fac20aabcc" providerId="LiveId" clId="{494298DC-699A-48F6-8C93-E265CE8403AB}" dt="2023-12-31T15:44:03.453" v="32" actId="20577"/>
          <ac:spMkLst>
            <pc:docMk/>
            <pc:sldMk cId="3303679470" sldId="1603"/>
            <ac:spMk id="3" creationId="{D457EF17-3F8F-5F3C-D235-ABE6EEBEC219}"/>
          </ac:spMkLst>
        </pc:spChg>
      </pc:sldChg>
      <pc:sldChg chg="modSp add mod">
        <pc:chgData name="Dominik Buchegger" userId="7f2052fac20aabcc" providerId="LiveId" clId="{494298DC-699A-48F6-8C93-E265CE8403AB}" dt="2023-12-31T15:44:07.257" v="33" actId="20577"/>
        <pc:sldMkLst>
          <pc:docMk/>
          <pc:sldMk cId="2053395501" sldId="1604"/>
        </pc:sldMkLst>
        <pc:spChg chg="mod">
          <ac:chgData name="Dominik Buchegger" userId="7f2052fac20aabcc" providerId="LiveId" clId="{494298DC-699A-48F6-8C93-E265CE8403AB}" dt="2023-12-31T15:44:07.257" v="33" actId="20577"/>
          <ac:spMkLst>
            <pc:docMk/>
            <pc:sldMk cId="2053395501" sldId="1604"/>
            <ac:spMk id="3" creationId="{D457EF17-3F8F-5F3C-D235-ABE6EEBEC219}"/>
          </ac:spMkLst>
        </pc:spChg>
      </pc:sldChg>
      <pc:sldChg chg="modSp add mod">
        <pc:chgData name="Dominik Buchegger" userId="7f2052fac20aabcc" providerId="LiveId" clId="{494298DC-699A-48F6-8C93-E265CE8403AB}" dt="2023-12-31T15:44:10.647" v="34" actId="20577"/>
        <pc:sldMkLst>
          <pc:docMk/>
          <pc:sldMk cId="3384394647" sldId="1605"/>
        </pc:sldMkLst>
        <pc:spChg chg="mod">
          <ac:chgData name="Dominik Buchegger" userId="7f2052fac20aabcc" providerId="LiveId" clId="{494298DC-699A-48F6-8C93-E265CE8403AB}" dt="2023-12-31T15:44:10.647" v="34" actId="20577"/>
          <ac:spMkLst>
            <pc:docMk/>
            <pc:sldMk cId="3384394647" sldId="1605"/>
            <ac:spMk id="3" creationId="{D457EF17-3F8F-5F3C-D235-ABE6EEBEC219}"/>
          </ac:spMkLst>
        </pc:spChg>
      </pc:sldChg>
      <pc:sldChg chg="modSp add mod">
        <pc:chgData name="Dominik Buchegger" userId="7f2052fac20aabcc" providerId="LiveId" clId="{494298DC-699A-48F6-8C93-E265CE8403AB}" dt="2023-12-31T15:44:13.761" v="35" actId="20577"/>
        <pc:sldMkLst>
          <pc:docMk/>
          <pc:sldMk cId="1111473440" sldId="1606"/>
        </pc:sldMkLst>
        <pc:spChg chg="mod">
          <ac:chgData name="Dominik Buchegger" userId="7f2052fac20aabcc" providerId="LiveId" clId="{494298DC-699A-48F6-8C93-E265CE8403AB}" dt="2023-12-31T15:44:13.761" v="35" actId="20577"/>
          <ac:spMkLst>
            <pc:docMk/>
            <pc:sldMk cId="1111473440" sldId="1606"/>
            <ac:spMk id="3" creationId="{D457EF17-3F8F-5F3C-D235-ABE6EEBEC219}"/>
          </ac:spMkLst>
        </pc:spChg>
      </pc:sldChg>
      <pc:sldChg chg="modSp add mod">
        <pc:chgData name="Dominik Buchegger" userId="7f2052fac20aabcc" providerId="LiveId" clId="{494298DC-699A-48F6-8C93-E265CE8403AB}" dt="2023-12-31T15:44:16.430" v="36" actId="20577"/>
        <pc:sldMkLst>
          <pc:docMk/>
          <pc:sldMk cId="3746087758" sldId="1607"/>
        </pc:sldMkLst>
        <pc:spChg chg="mod">
          <ac:chgData name="Dominik Buchegger" userId="7f2052fac20aabcc" providerId="LiveId" clId="{494298DC-699A-48F6-8C93-E265CE8403AB}" dt="2023-12-31T15:44:16.430" v="36" actId="20577"/>
          <ac:spMkLst>
            <pc:docMk/>
            <pc:sldMk cId="3746087758" sldId="1607"/>
            <ac:spMk id="3" creationId="{D457EF17-3F8F-5F3C-D235-ABE6EEBEC219}"/>
          </ac:spMkLst>
        </pc:spChg>
      </pc:sldChg>
      <pc:sldChg chg="modSp new mod">
        <pc:chgData name="Dominik Buchegger" userId="7f2052fac20aabcc" providerId="LiveId" clId="{494298DC-699A-48F6-8C93-E265CE8403AB}" dt="2023-12-31T15:44:58.794" v="98" actId="20577"/>
        <pc:sldMkLst>
          <pc:docMk/>
          <pc:sldMk cId="1741126586" sldId="1608"/>
        </pc:sldMkLst>
        <pc:spChg chg="mod">
          <ac:chgData name="Dominik Buchegger" userId="7f2052fac20aabcc" providerId="LiveId" clId="{494298DC-699A-48F6-8C93-E265CE8403AB}" dt="2023-12-31T15:44:58.794" v="98" actId="20577"/>
          <ac:spMkLst>
            <pc:docMk/>
            <pc:sldMk cId="1741126586" sldId="1608"/>
            <ac:spMk id="2" creationId="{E491DBAE-EAF7-B11E-DB6D-AD11A268EC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C46-3F11-47F1-8233-2D2A4F656EAA}" type="datetimeFigureOut">
              <a:rPr lang="de-DE" smtClean="0"/>
              <a:t>31.12.2023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140C-7C65-48C5-AF48-8AE3F4A69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no</a:t>
            </a:r>
            <a:r>
              <a:rPr lang="de-CH" dirty="0"/>
              <a:t> such </a:t>
            </a:r>
            <a:r>
              <a:rPr lang="de-CH" dirty="0" err="1"/>
              <a:t>statement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unsupervised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r>
              <a:rPr lang="de-CH" dirty="0" err="1"/>
              <a:t>being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!</a:t>
            </a:r>
          </a:p>
          <a:p>
            <a:pPr marL="0" indent="0"/>
            <a:endParaRPr lang="de-CH" dirty="0"/>
          </a:p>
          <a:p>
            <a:pPr marL="0" indent="0"/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depends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solve</a:t>
            </a:r>
            <a:r>
              <a:rPr lang="de-CH" dirty="0"/>
              <a:t>,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 (</a:t>
            </a:r>
            <a:r>
              <a:rPr lang="de-CH" dirty="0" err="1"/>
              <a:t>especially</a:t>
            </a:r>
            <a:r>
              <a:rPr lang="de-CH" dirty="0"/>
              <a:t> on </a:t>
            </a:r>
            <a:r>
              <a:rPr lang="de-CH" dirty="0" err="1"/>
              <a:t>whether</a:t>
            </a:r>
            <a:r>
              <a:rPr lang="de-CH" dirty="0"/>
              <a:t> </a:t>
            </a:r>
            <a:r>
              <a:rPr lang="de-CH" dirty="0" err="1"/>
              <a:t>labels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available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not),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shown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picture</a:t>
            </a:r>
            <a:r>
              <a:rPr lang="de-CH" dirty="0"/>
              <a:t>.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26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1C78C-DF60-43AA-9025-896AF7F51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jpeg"/><Relationship Id="rId7" Type="http://schemas.openxmlformats.org/officeDocument/2006/relationships/image" Target="../media/image10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42CE-731B-4B2E-A341-DD1A2BF3F5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74B8C-606D-4C49-A5DA-1496FFDE21B4}"/>
              </a:ext>
            </a:extLst>
          </p:cNvPr>
          <p:cNvSpPr/>
          <p:nvPr/>
        </p:nvSpPr>
        <p:spPr>
          <a:xfrm>
            <a:off x="4583371" y="3168046"/>
            <a:ext cx="4560629" cy="1975452"/>
          </a:xfrm>
          <a:custGeom>
            <a:avLst/>
            <a:gdLst>
              <a:gd name="connsiteX0" fmla="*/ 4560629 w 4560629"/>
              <a:gd name="connsiteY0" fmla="*/ 0 h 1975452"/>
              <a:gd name="connsiteX1" fmla="*/ 4560629 w 4560629"/>
              <a:gd name="connsiteY1" fmla="*/ 1975452 h 1975452"/>
              <a:gd name="connsiteX2" fmla="*/ 166568 w 4560629"/>
              <a:gd name="connsiteY2" fmla="*/ 1975452 h 1975452"/>
              <a:gd name="connsiteX3" fmla="*/ 0 w 4560629"/>
              <a:gd name="connsiteY3" fmla="*/ 1045124 h 19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629" h="1975452">
                <a:moveTo>
                  <a:pt x="4560629" y="0"/>
                </a:moveTo>
                <a:lnTo>
                  <a:pt x="4560629" y="1975452"/>
                </a:lnTo>
                <a:lnTo>
                  <a:pt x="166568" y="1975452"/>
                </a:lnTo>
                <a:lnTo>
                  <a:pt x="0" y="104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6789318" y="4613375"/>
            <a:ext cx="19959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>
                <a:solidFill>
                  <a:schemeClr val="bg2"/>
                </a:solidFill>
              </a:rPr>
              <a:t>From </a:t>
            </a:r>
            <a:r>
              <a:rPr lang="en-GB" sz="1000" err="1">
                <a:solidFill>
                  <a:schemeClr val="bg2"/>
                </a:solidFill>
              </a:rPr>
              <a:t>insight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to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impact</a:t>
            </a:r>
            <a:r>
              <a:rPr lang="en-GB" sz="100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09015164" name="Rectangle 2" descr="{&quot;templafy&quot;:{&quot;id&quot;:&quot;b9ddadaa-0495-446c-a774-3deec88f84b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7958210" cy="1531505"/>
          </a:xfrm>
        </p:spPr>
        <p:txBody>
          <a:bodyPr anchor="b"/>
          <a:lstStyle>
            <a:lvl1pPr>
              <a:lnSpc>
                <a:spcPts val="4200"/>
              </a:lnSpc>
              <a:defRPr sz="4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027" y="3305908"/>
            <a:ext cx="3650486" cy="117401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spcAft>
                <a:spcPts val="0"/>
              </a:spcAft>
              <a:buNone/>
              <a:defRPr sz="1600"/>
            </a:lvl2pPr>
            <a:lvl3pPr marL="0" indent="0">
              <a:spcAft>
                <a:spcPts val="0"/>
              </a:spcAft>
              <a:buNone/>
              <a:defRPr sz="1600"/>
            </a:lvl3pPr>
            <a:lvl4pPr marL="0" indent="0">
              <a:spcAft>
                <a:spcPts val="0"/>
              </a:spcAft>
              <a:buNone/>
              <a:defRPr sz="1600"/>
            </a:lvl4pPr>
            <a:lvl5pPr marL="0" indent="0"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</p:spTree>
    <p:extLst>
      <p:ext uri="{BB962C8B-B14F-4D97-AF65-F5344CB8AC3E}">
        <p14:creationId xmlns:p14="http://schemas.microsoft.com/office/powerpoint/2010/main" val="2851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11007C9-750C-45A4-AB1B-CB6B97990CE5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65C08088-81A0-403B-BB04-AE6002DCC26A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9446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1"/>
            <a:ext cx="4122737" cy="262195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3DD61F4-D9DA-406C-AF0A-CAC39F14C0F6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6B5E8FE-8CBE-4759-BB01-C3BFECF4A0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8AD8B021-5AD6-44F8-B57D-010BB7B137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4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67FB25E-899A-44E8-9BBB-396B4C7606B9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4539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2621958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19C7E52-FAF0-4402-816C-D519DB6324B5}" type="datetime6">
              <a:rPr lang="de-CH" smtClean="0"/>
              <a:t>Dezember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A5845F3-A444-47AE-917F-673A907B9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BF83157E-6215-44CE-AB8B-6FE4750FAB3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93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82F54D9E-7D1F-444A-82BF-BBF0595DA982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9B361C5-E514-4A70-858B-8132FB5C91DF}" type="datetime6">
              <a:rPr lang="de-CH" smtClean="0"/>
              <a:t>Dezember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176360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1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218F951F-E348-4CE7-83CE-A0ED851B26A2}" type="datetime6">
              <a:rPr lang="de-CH" smtClean="0"/>
              <a:t>Dezember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836CA3C-1FB4-448E-8E4F-D95C186A1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6AAFEC9F-D413-4D3E-8DEC-EF47020CE4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642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1999" cy="3887599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3887599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17" y="3989388"/>
            <a:ext cx="4382196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2486" y="3989387"/>
            <a:ext cx="4382195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pic>
        <p:nvPicPr>
          <p:cNvPr id="1613922474" name="Rectangle 14" descr="{&quot;templafy&quot;:{&quot;id&quot;:&quot;a3bfa591-4d50-4d64-bc9e-6e4385707fec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D3E358-7013-49C0-B535-4D724985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486C75F3-C0D1-4ABB-8738-25AB5753A893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0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796397B-38EB-490B-98F7-EB0799988FF4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5200" y="0"/>
            <a:ext cx="31788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insert a picture)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1CDFD74-691B-4614-A492-077E7072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99" y="1204714"/>
            <a:ext cx="4810801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AE1AF548-C38C-443B-8063-F7E88D8869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810801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pic>
        <p:nvPicPr>
          <p:cNvPr id="7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E48B927-DD41-4992-B1BC-98281B1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8E12DF-9BBF-4E12-BDDF-B9E8E5B05C6B}" type="datetime6">
              <a:rPr lang="de-CH" smtClean="0"/>
              <a:t>Dezember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04961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9F0516-DC2F-4A1B-9AE7-52332A8498FC}" type="datetime6">
              <a:rPr lang="de-CH" smtClean="0"/>
              <a:t>Dezember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A048957-9563-4CBB-9658-4EEC37F56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EE6EFAB4-A25E-40AE-A96E-9D0D5472F1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994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</p:spTree>
    <p:extLst>
      <p:ext uri="{BB962C8B-B14F-4D97-AF65-F5344CB8AC3E}">
        <p14:creationId xmlns:p14="http://schemas.microsoft.com/office/powerpoint/2010/main" val="348933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1104120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C5A9E-D3FC-4F7A-895D-E35078A99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33CEB4-EDBA-436D-9394-E4DEFD39C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381885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99CDC-B569-4BBB-9A2F-680DDE6121E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F08FA-3E26-4DE6-8960-EF5638923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9DA47FD-9D2D-476D-A2A9-1C05F2E33B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F01-8430-4429-BC41-FFA4FCB67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0883619-1961-463F-AD3D-4B226F4EB1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02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1044000"/>
            <a:ext cx="7957225" cy="685801"/>
          </a:xfrm>
        </p:spPr>
        <p:txBody>
          <a:bodyPr/>
          <a:lstStyle>
            <a:lvl1pPr>
              <a:lnSpc>
                <a:spcPts val="5200"/>
              </a:lnSpc>
              <a:defRPr sz="5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00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816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86816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5933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5933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Rectangle 2" descr="{&quot;templafy&quot;:{&quot;id&quot;:&quot;b1422e0e-bb0a-41ba-ad6b-c8c9f213ea93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/>
        </p:nvSpPr>
        <p:spPr>
          <a:xfrm>
            <a:off x="4945930" y="3715567"/>
            <a:ext cx="2291576" cy="99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University of St.Gallen
School of Computer Science (SCS-HSG)</a:t>
            </a:r>
          </a:p>
          <a:p>
            <a:pPr algn="l">
              <a:lnSpc>
                <a:spcPts val="1200"/>
              </a:lnSpc>
            </a:pPr>
            <a:r>
              <a:rPr lang="en-GB" sz="1000" err="1">
                <a:solidFill>
                  <a:schemeClr val="tx1"/>
                </a:solidFill>
              </a:rPr>
              <a:t>Torstrasse</a:t>
            </a:r>
            <a:r>
              <a:rPr lang="en-GB" sz="1000">
                <a:solidFill>
                  <a:schemeClr val="tx1"/>
                </a:solidFill>
              </a:rPr>
              <a:t> 25</a:t>
            </a:r>
          </a:p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9000 St.Gallen 
scs.unisg.ch</a:t>
            </a:r>
          </a:p>
        </p:txBody>
      </p:sp>
      <p:pic>
        <p:nvPicPr>
          <p:cNvPr id="16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A7C8AF82-B874-4858-A482-57343B3E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424605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One content, Subtitle w/o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9" y="844153"/>
            <a:ext cx="8640366" cy="404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C11C2E-AD36-4B73-B462-AAD5FCEA1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569" y="385762"/>
            <a:ext cx="8640366" cy="288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A4A3C0D-6744-447E-BEEE-FAE26C49E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1A4FC-02B0-44A7-816B-6DFED6983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31CC-9992-4EF2-9FBA-7E8136EA5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0C66745-AD63-46D3-91AF-72BE6979D8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453906 h 5143500"/>
              <a:gd name="connsiteX3" fmla="*/ 5748398 w 9144000"/>
              <a:gd name="connsiteY3" fmla="*/ 1289643 h 5143500"/>
              <a:gd name="connsiteX4" fmla="*/ 6249560 w 9144000"/>
              <a:gd name="connsiteY4" fmla="*/ 3963138 h 5143500"/>
              <a:gd name="connsiteX5" fmla="*/ 9144000 w 9144000"/>
              <a:gd name="connsiteY5" fmla="*/ 423964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453906"/>
                </a:lnTo>
                <a:lnTo>
                  <a:pt x="5748398" y="1289643"/>
                </a:lnTo>
                <a:lnTo>
                  <a:pt x="6249560" y="3963138"/>
                </a:lnTo>
                <a:lnTo>
                  <a:pt x="9144000" y="423964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D15927-0B76-484F-B9F5-0F2A908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30729" y="159179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DB7A25-2D45-4530-B352-72872D010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04714"/>
            <a:ext cx="4518700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066A8D03-CD39-4F89-8162-A97B7CF5D9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518700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CE66955E-0BC6-4E77-9B70-B03B43501D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72152" y="4286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(Click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</a:t>
            </a:r>
            <a:r>
              <a:rPr lang="de-DE" err="1"/>
              <a:t>picture</a:t>
            </a:r>
            <a:r>
              <a:rPr lang="de-DE"/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ACC6FF3-DF98-4F66-A5CD-D09A8C963719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pic>
        <p:nvPicPr>
          <p:cNvPr id="9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8C16689-5F42-4888-9DF2-4ABEA742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">
    <p:bg>
      <p:bgPr>
        <a:solidFill>
          <a:srgbClr val="81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8" y="837316"/>
            <a:ext cx="8640923" cy="3832658"/>
          </a:xfrm>
          <a:prstGeom prst="rect">
            <a:avLst/>
          </a:prstGeom>
          <a:noFill/>
        </p:spPr>
        <p:txBody>
          <a:bodyPr lIns="0" tIns="0" rIns="0" bIns="0"/>
          <a:lstStyle>
            <a:lvl1pPr marL="342900" indent="-342900">
              <a:buClr>
                <a:srgbClr val="FFFFFF"/>
              </a:buClr>
              <a:buSzPct val="120000"/>
              <a:buFont typeface="+mj-lt"/>
              <a:buAutoNum type="arabicPeriod"/>
              <a:defRPr sz="15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16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9000">
              <a:buClr>
                <a:srgbClr val="00802F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189000">
              <a:defRPr sz="1200" baseline="0"/>
            </a:lvl6pPr>
          </a:lstStyle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895-16DA-4C23-AD86-4817FFC9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51B3B-648A-4B4E-8ECF-64EBB77FA2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15421-48BB-46F1-84E0-414FC65020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0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26FE97-F26B-4E82-A0C3-596FA211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4A2184-A254-4AC1-9845-4F49D567B0E5}"/>
              </a:ext>
            </a:extLst>
          </p:cNvPr>
          <p:cNvSpPr/>
          <p:nvPr userDrawn="1"/>
        </p:nvSpPr>
        <p:spPr bwMode="auto">
          <a:xfrm>
            <a:off x="6894258" y="3008550"/>
            <a:ext cx="2105677" cy="1237183"/>
          </a:xfrm>
          <a:prstGeom prst="rect">
            <a:avLst/>
          </a:prstGeom>
          <a:solidFill>
            <a:schemeClr val="bg1">
              <a:alpha val="81000"/>
            </a:schemeClr>
          </a:solidFill>
          <a:ln w="28575">
            <a:noFill/>
            <a:miter lim="800000"/>
            <a:headEnd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t">
            <a:normAutofit/>
          </a:bodyPr>
          <a:lstStyle/>
          <a:p>
            <a:pPr lvl="0" indent="0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</a:pPr>
            <a:endParaRPr lang="de-DE" sz="788" b="0" i="0" baseline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2231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3" imgH="330" progId="TCLayout.ActiveDocument.1">
                  <p:embed/>
                </p:oleObj>
              </mc:Choice>
              <mc:Fallback>
                <p:oleObj name="think-cell Folie" r:id="rId4" imgW="343" imgH="33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8DBE43-68D6-436D-88F1-57620C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DAA0-9F23-4913-BF4E-103760105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307" y="4493721"/>
            <a:ext cx="1727696" cy="358829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ADFCD42-8D0A-4B1B-BA71-131A857C66A1}"/>
              </a:ext>
            </a:extLst>
          </p:cNvPr>
          <p:cNvGrpSpPr/>
          <p:nvPr userDrawn="1"/>
        </p:nvGrpSpPr>
        <p:grpSpPr>
          <a:xfrm>
            <a:off x="4788025" y="4353947"/>
            <a:ext cx="2468477" cy="583143"/>
            <a:chOff x="797910" y="3788080"/>
            <a:chExt cx="3291303" cy="7775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E0B8BF8-8CC3-441C-98B1-0C411FFD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406" y="3821665"/>
              <a:ext cx="513028" cy="710354"/>
            </a:xfrm>
            <a:prstGeom prst="rect">
              <a:avLst/>
            </a:prstGeom>
          </p:spPr>
        </p:pic>
        <p:pic>
          <p:nvPicPr>
            <p:cNvPr id="14" name="Grafik 7">
              <a:extLst>
                <a:ext uri="{FF2B5EF4-FFF2-40B4-BE49-F238E27FC236}">
                  <a16:creationId xmlns:a16="http://schemas.microsoft.com/office/drawing/2014/main" id="{FE47BD31-DC6A-40EA-B8D3-4A0884D5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2988" y="3900801"/>
              <a:ext cx="596225" cy="552083"/>
            </a:xfrm>
            <a:prstGeom prst="rect">
              <a:avLst/>
            </a:prstGeom>
          </p:spPr>
        </p:pic>
        <p:pic>
          <p:nvPicPr>
            <p:cNvPr id="15" name="Grafik 17">
              <a:extLst>
                <a:ext uri="{FF2B5EF4-FFF2-40B4-BE49-F238E27FC236}">
                  <a16:creationId xmlns:a16="http://schemas.microsoft.com/office/drawing/2014/main" id="{500FA54C-5CF6-491F-A606-038FE5CC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10" y="3788080"/>
              <a:ext cx="1082350" cy="777524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D323B-0EDD-4B03-83CD-A49C15F19C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85785" y="3585129"/>
            <a:ext cx="1541998" cy="594066"/>
          </a:xfrm>
        </p:spPr>
        <p:txBody>
          <a:bodyPr vert="horz" lIns="0" tIns="0" rIns="0" bIns="0" rtlCol="0">
            <a:noAutofit/>
          </a:bodyPr>
          <a:lstStyle>
            <a:lvl1pPr>
              <a:defRPr lang="de-CH" sz="750" b="1" dirty="0" smtClean="0"/>
            </a:lvl1pPr>
            <a:lvl2pPr>
              <a:defRPr lang="de-CH" sz="750" dirty="0" smtClean="0"/>
            </a:lvl2pPr>
            <a:lvl3pPr>
              <a:defRPr lang="de-CH" sz="750" dirty="0" smtClean="0"/>
            </a:lvl3pPr>
            <a:lvl4pPr>
              <a:defRPr lang="de-CH" sz="750" dirty="0" smtClean="0"/>
            </a:lvl4pPr>
            <a:lvl5pPr>
              <a:defRPr lang="de-CH" sz="750" dirty="0" smtClean="0"/>
            </a:lvl5pPr>
          </a:lstStyle>
          <a:p>
            <a:pPr marL="0" lvl="0" indent="0">
              <a:buNone/>
            </a:pPr>
            <a:r>
              <a:rPr lang="de-CH"/>
              <a:t>&lt;Title&gt; </a:t>
            </a:r>
            <a:r>
              <a:rPr lang="de-CH" err="1"/>
              <a:t>FirstName</a:t>
            </a:r>
            <a:r>
              <a:rPr lang="de-CH"/>
              <a:t> </a:t>
            </a:r>
            <a:r>
              <a:rPr lang="de-CH" err="1"/>
              <a:t>LastName</a:t>
            </a:r>
            <a:endParaRPr lang="de-CH"/>
          </a:p>
          <a:p>
            <a:pPr marL="0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de-CH" err="1"/>
              <a:t>Function</a:t>
            </a:r>
            <a:endParaRPr lang="de-CH"/>
          </a:p>
          <a:p>
            <a:pPr marL="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firstname.lastname@unisg.ch</a:t>
            </a:r>
          </a:p>
          <a:p>
            <a:pPr marL="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www.iwi.unisg.ch</a:t>
            </a:r>
          </a:p>
          <a:p>
            <a:pPr marL="0" lvl="4" indent="0">
              <a:spcBef>
                <a:spcPts val="0"/>
              </a:spcBef>
              <a:buNone/>
            </a:pPr>
            <a:r>
              <a:rPr lang="de-CH"/>
              <a:t>+41 71 224 </a:t>
            </a:r>
            <a:r>
              <a:rPr lang="de-CH" err="1"/>
              <a:t>xxxx</a:t>
            </a:r>
            <a:endParaRPr lang="de-CH" sz="900"/>
          </a:p>
        </p:txBody>
      </p:sp>
      <p:pic>
        <p:nvPicPr>
          <p:cNvPr id="13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075F9713-6868-46DE-BB5A-9534703D42E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63809" y="3192183"/>
            <a:ext cx="1397480" cy="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6190089" y="0"/>
            <a:ext cx="2953911" cy="5143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76350"/>
            <a:ext cx="5292724" cy="3203575"/>
          </a:xfrm>
        </p:spPr>
        <p:txBody>
          <a:bodyPr>
            <a:normAutofit/>
          </a:bodyPr>
          <a:lstStyle>
            <a:lvl1pPr marL="396000" indent="-396000">
              <a:spcAft>
                <a:spcPts val="600"/>
              </a:spcAft>
              <a:buFont typeface="+mj-lt"/>
              <a:buAutoNum type="arabicPeriod"/>
              <a:defRPr sz="1600"/>
            </a:lvl1pPr>
            <a:lvl2pPr marL="342900" indent="-342900">
              <a:spcAft>
                <a:spcPts val="600"/>
              </a:spcAft>
              <a:buFont typeface="+mj-lt"/>
              <a:buAutoNum type="arabicPeriod"/>
              <a:defRPr sz="1600"/>
            </a:lvl2pPr>
            <a:lvl3pPr marL="342900" indent="-342900">
              <a:spcAft>
                <a:spcPts val="600"/>
              </a:spcAft>
              <a:buFont typeface="+mj-lt"/>
              <a:buAutoNum type="arabicPeriod"/>
              <a:defRPr sz="1600"/>
            </a:lvl3pPr>
            <a:lvl4pPr marL="342900" indent="-342900">
              <a:spcAft>
                <a:spcPts val="600"/>
              </a:spcAft>
              <a:buFont typeface="+mj-lt"/>
              <a:buAutoNum type="arabicPeriod"/>
              <a:defRPr sz="1600"/>
            </a:lvl4pPr>
            <a:lvl5pPr marL="342900" indent="-342900">
              <a:spcAft>
                <a:spcPts val="600"/>
              </a:spcAft>
              <a:buFont typeface="+mj-lt"/>
              <a:buAutoNum type="arabicPeriod"/>
              <a:defRPr sz="1600"/>
            </a:lvl5pPr>
          </a:lstStyle>
          <a:p>
            <a:pPr lvl="0"/>
            <a:r>
              <a:rPr lang="de-DE"/>
              <a:t>First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936974457" name="Rectangle 10" descr="{&quot;templafy&quot;:{&quot;id&quot;:&quot;983d3f15-dbac-4adc-ac60-bc0247138669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F9D94E7-5503-4A78-9A9D-3BC60709B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376238"/>
            <a:ext cx="5292725" cy="609662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Agenda Title placeholder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444DF1-FB08-4892-B960-CC1A1078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143" y="4767262"/>
            <a:ext cx="2004356" cy="18433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B57B5CD7-A0CA-4D38-BBC7-2C00C2D8EDD2}" type="datetime6">
              <a:rPr lang="de-CH" smtClean="0"/>
              <a:t>Dezember 23</a:t>
            </a:fld>
            <a:endParaRPr lang="de-DE"/>
          </a:p>
        </p:txBody>
      </p:sp>
      <p:pic>
        <p:nvPicPr>
          <p:cNvPr id="13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BBAB33F5-93EF-4448-89CD-5EFFC7AC04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/>
        </p:nvSpPr>
        <p:spPr>
          <a:xfrm>
            <a:off x="4572001" y="3166310"/>
            <a:ext cx="457200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6A8A6-B06D-46A2-BCC7-BE87EF4B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6345E-A7CE-41CD-A50F-C13F46D299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1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0B763E8-28A5-4C06-8953-D607A4035193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5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9D665AE-2099-47EB-8D1F-2B3FCA7D9E11}" type="datetime6">
              <a:rPr lang="de-CH" smtClean="0"/>
              <a:t>Dezember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1541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76350"/>
            <a:ext cx="8426450" cy="255692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70FC134-CD77-4207-856E-804B9B6F6655}" type="datetime6">
              <a:rPr lang="de-CH" smtClean="0"/>
              <a:t>Dezember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049159-3887-46EA-B4CA-459B82DE6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2573B565-8F94-4F75-8571-779016BEE60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E60FA9D-68B3-9AFE-E32C-7B4282EB87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4"/>
            </p:custDataLst>
            <p:extLst>
              <p:ext uri="{D42A27DB-BD31-4B8C-83A1-F6EECF244321}">
                <p14:modId xmlns:p14="http://schemas.microsoft.com/office/powerpoint/2010/main" val="957626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5" imgW="425" imgH="424" progId="TCLayout.ActiveDocument.1">
                  <p:embed/>
                </p:oleObj>
              </mc:Choice>
              <mc:Fallback>
                <p:oleObj name="think-cell Folie" r:id="rId35" imgW="425" imgH="42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E60FA9D-68B3-9AFE-E32C-7B4282EB87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Placeholder for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76350"/>
            <a:ext cx="8426450" cy="3203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1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de-DE"/>
              <a:t>Mastertextformat bearbeiten</a:t>
            </a:r>
          </a:p>
          <a:p>
            <a:pPr marL="358775" lvl="2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539750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Dritte Ebene</a:t>
            </a:r>
          </a:p>
          <a:p>
            <a:pPr marL="7175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  <a:p>
            <a:pPr lvl="4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E8F5F7-0767-41DB-A7E9-38E2EEF730E1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600" y="4767263"/>
            <a:ext cx="2160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00" spc="-3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32CD6D27-B293-4C37-A785-BDB639DCC809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2702DE-7FC5-499E-AE60-0DC8AAD4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78BEB732-1EAE-4447-B6B5-5E7B232FABE4}" type="datetime6">
              <a:rPr lang="de-CH" smtClean="0"/>
              <a:t>Dezember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77" r:id="rId4"/>
    <p:sldLayoutId id="2147483663" r:id="rId5"/>
    <p:sldLayoutId id="2147483686" r:id="rId6"/>
    <p:sldLayoutId id="2147483693" r:id="rId7"/>
    <p:sldLayoutId id="2147483662" r:id="rId8"/>
    <p:sldLayoutId id="2147483697" r:id="rId9"/>
    <p:sldLayoutId id="2147483664" r:id="rId10"/>
    <p:sldLayoutId id="2147483694" r:id="rId11"/>
    <p:sldLayoutId id="2147483698" r:id="rId12"/>
    <p:sldLayoutId id="2147483701" r:id="rId13"/>
    <p:sldLayoutId id="2147483702" r:id="rId14"/>
    <p:sldLayoutId id="2147483672" r:id="rId15"/>
    <p:sldLayoutId id="2147483695" r:id="rId16"/>
    <p:sldLayoutId id="2147483699" r:id="rId17"/>
    <p:sldLayoutId id="2147483673" r:id="rId18"/>
    <p:sldLayoutId id="2147483666" r:id="rId19"/>
    <p:sldLayoutId id="2147483696" r:id="rId20"/>
    <p:sldLayoutId id="2147483700" r:id="rId21"/>
    <p:sldLayoutId id="2147483680" r:id="rId22"/>
    <p:sldLayoutId id="2147483678" r:id="rId23"/>
    <p:sldLayoutId id="2147483679" r:id="rId24"/>
    <p:sldLayoutId id="2147483675" r:id="rId25"/>
    <p:sldLayoutId id="2147483683" r:id="rId26"/>
    <p:sldLayoutId id="2147483667" r:id="rId27"/>
    <p:sldLayoutId id="2147483681" r:id="rId28"/>
    <p:sldLayoutId id="2147483703" r:id="rId29"/>
    <p:sldLayoutId id="2147483705" r:id="rId30"/>
    <p:sldLayoutId id="2147483706" r:id="rId31"/>
    <p:sldLayoutId id="2147483707" r:id="rId3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  <p15:guide id="11" orient="horz" pos="3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udeperf3ct.github.io/lstm/gru/nlp/2019/01/28/Force-of-LSTM-and-GRU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udeperf3ct.github.io/lstm/gru/nlp/2019/01/28/Force-of-LSTM-and-GRU/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@djilax/4-Kfold-cross-validation-My-machine-learning-pipeline-2cb8b563-3b67-469e-8805-bb4d9341cf72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ing.unisg.ch/courses/18274/quizzes/28937" TargetMode="External"/><Relationship Id="rId3" Type="http://schemas.openxmlformats.org/officeDocument/2006/relationships/oleObject" Target="../embeddings/oleObject3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emf"/><Relationship Id="rId9" Type="http://schemas.openxmlformats.org/officeDocument/2006/relationships/hyperlink" Target="https://learning.unisg.ch/courses/18274/quizzes/2893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irst.last@%3Cstudent.%3Eunisg.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cikit-learn.org/stable/modules/generated/sklearn.model_selection.train_test_spli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3143055-81F2-4195-A863-909ED77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8132898" cy="1531505"/>
          </a:xfrm>
        </p:spPr>
        <p:txBody>
          <a:bodyPr/>
          <a:lstStyle/>
          <a:p>
            <a:r>
              <a:rPr lang="de-DE" sz="4000"/>
              <a:t>Grundlagen und Methoden </a:t>
            </a:r>
            <a:br>
              <a:rPr lang="de-DE" sz="4000"/>
            </a:br>
            <a:r>
              <a:rPr lang="de-DE" sz="4000"/>
              <a:t>der Informatik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C11E479-9B3A-42D2-A07C-80F9E924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de-DE" b="1" dirty="0" err="1"/>
              <a:t>Exercise</a:t>
            </a:r>
            <a:r>
              <a:rPr lang="de-DE" b="1" dirty="0"/>
              <a:t> </a:t>
            </a:r>
            <a:r>
              <a:rPr lang="de-DE" b="1" dirty="0" err="1"/>
              <a:t>week</a:t>
            </a:r>
            <a:r>
              <a:rPr lang="de-DE" b="1" dirty="0"/>
              <a:t> 12</a:t>
            </a:r>
          </a:p>
          <a:p>
            <a:endParaRPr lang="de-DE"/>
          </a:p>
          <a:p>
            <a:r>
              <a:rPr lang="de-DE" dirty="0"/>
              <a:t>&lt; </a:t>
            </a:r>
            <a:r>
              <a:rPr lang="de-DE" dirty="0" err="1"/>
              <a:t>Fname</a:t>
            </a:r>
            <a:r>
              <a:rPr lang="de-DE" dirty="0"/>
              <a:t> </a:t>
            </a:r>
            <a:r>
              <a:rPr lang="de-DE" dirty="0" err="1"/>
              <a:t>Lname</a:t>
            </a:r>
            <a:r>
              <a:rPr lang="de-DE" dirty="0"/>
              <a:t> &gt;</a:t>
            </a:r>
          </a:p>
          <a:p>
            <a:r>
              <a:rPr lang="de-DE" dirty="0"/>
              <a:t>&lt; </a:t>
            </a:r>
            <a:r>
              <a:rPr lang="de-DE" dirty="0" err="1"/>
              <a:t>Exercise</a:t>
            </a:r>
            <a:r>
              <a:rPr lang="de-DE" dirty="0"/>
              <a:t> Group &gt;</a:t>
            </a:r>
          </a:p>
        </p:txBody>
      </p:sp>
    </p:spTree>
    <p:extLst>
      <p:ext uri="{BB962C8B-B14F-4D97-AF65-F5344CB8AC3E}">
        <p14:creationId xmlns:p14="http://schemas.microsoft.com/office/powerpoint/2010/main" val="37724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FBC8-9BC7-FC36-F83B-D6AF2A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B49EB-CCD0-E367-1196-5883BB38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4A5EC-5442-195F-0084-A5234B56A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r>
              <a:rPr lang="de-CH" dirty="0"/>
              <a:t> and </a:t>
            </a:r>
            <a:r>
              <a:rPr lang="de-CH" dirty="0" err="1"/>
              <a:t>quiz</a:t>
            </a:r>
            <a:endParaRPr lang="LID4096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A1CF57-2EFE-C6A5-1C99-B99AE47C55F1}"/>
              </a:ext>
            </a:extLst>
          </p:cNvPr>
          <p:cNvSpPr txBox="1">
            <a:spLocks/>
          </p:cNvSpPr>
          <p:nvPr/>
        </p:nvSpPr>
        <p:spPr>
          <a:xfrm>
            <a:off x="4160361" y="245379"/>
            <a:ext cx="4693285" cy="1617088"/>
          </a:xfrm>
          <a:prstGeom prst="rect">
            <a:avLst/>
          </a:prstGeom>
          <a:ln>
            <a:solidFill>
              <a:srgbClr val="00802F"/>
            </a:solidFill>
          </a:ln>
        </p:spPr>
        <p:txBody>
          <a:bodyPr vert="horz" lIns="0" tIns="0" rIns="0" bIns="0" rtlCol="0"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4625"/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dirty="0"/>
              <a:t> – i.e.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b="1" dirty="0" err="1"/>
              <a:t>predicted</a:t>
            </a:r>
            <a:r>
              <a:rPr lang="de-CH" dirty="0"/>
              <a:t>.</a:t>
            </a:r>
          </a:p>
          <a:p>
            <a:pPr marL="266700" indent="-174625"/>
            <a:r>
              <a:rPr lang="de-CH" dirty="0"/>
              <a:t>The </a:t>
            </a:r>
            <a:r>
              <a:rPr lang="de-CH" dirty="0" err="1"/>
              <a:t>predictions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compared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actual</a:t>
            </a:r>
            <a:r>
              <a:rPr lang="de-CH" b="1" dirty="0"/>
              <a:t> sample </a:t>
            </a:r>
            <a:r>
              <a:rPr lang="de-CH" b="1" dirty="0" err="1"/>
              <a:t>values</a:t>
            </a:r>
            <a:r>
              <a:rPr lang="de-CH" b="1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derive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metrics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model’s</a:t>
            </a:r>
            <a:r>
              <a:rPr lang="de-CH" dirty="0"/>
              <a:t> </a:t>
            </a:r>
            <a:r>
              <a:rPr lang="de-CH" dirty="0" err="1"/>
              <a:t>performance</a:t>
            </a:r>
            <a:endParaRPr lang="de-CH" dirty="0"/>
          </a:p>
          <a:p>
            <a:pPr marL="266700" indent="-174625"/>
            <a:endParaRPr lang="de-CH" dirty="0"/>
          </a:p>
          <a:p>
            <a:pPr marL="266700" indent="-174625"/>
            <a:r>
              <a:rPr lang="de-CH" dirty="0" err="1"/>
              <a:t>Functions</a:t>
            </a:r>
            <a:r>
              <a:rPr lang="de-CH" dirty="0"/>
              <a:t>: </a:t>
            </a:r>
            <a:r>
              <a:rPr lang="de-CH" dirty="0" err="1"/>
              <a:t>accuracy_score</a:t>
            </a:r>
            <a:r>
              <a:rPr lang="de-CH" dirty="0"/>
              <a:t>, </a:t>
            </a:r>
            <a:r>
              <a:rPr lang="de-CH" dirty="0" err="1"/>
              <a:t>precision_recall_fscore_support</a:t>
            </a:r>
            <a:r>
              <a:rPr lang="de-CH" dirty="0"/>
              <a:t>, </a:t>
            </a:r>
            <a:r>
              <a:rPr lang="de-CH" dirty="0" err="1"/>
              <a:t>classification_report</a:t>
            </a:r>
            <a:r>
              <a:rPr lang="de-CH" dirty="0"/>
              <a:t>, … And </a:t>
            </a:r>
            <a:r>
              <a:rPr lang="de-CH" dirty="0" err="1"/>
              <a:t>confusion</a:t>
            </a:r>
            <a:r>
              <a:rPr lang="de-CH" dirty="0"/>
              <a:t> </a:t>
            </a:r>
            <a:r>
              <a:rPr lang="de-CH" dirty="0" err="1"/>
              <a:t>matrix</a:t>
            </a:r>
            <a:r>
              <a:rPr lang="de-CH" dirty="0"/>
              <a:t>!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D4202-A171-CD98-40CE-63C0C71F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" y="2079035"/>
            <a:ext cx="7511415" cy="2478081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CE8AD19-AD92-E2FD-0CEB-BC617317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46733"/>
              </p:ext>
            </p:extLst>
          </p:nvPr>
        </p:nvGraphicFramePr>
        <p:xfrm>
          <a:off x="1760672" y="690882"/>
          <a:ext cx="1244145" cy="11709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2159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14715">
                  <a:extLst>
                    <a:ext uri="{9D8B030D-6E8A-4147-A177-3AD203B41FA5}">
                      <a16:colId xmlns:a16="http://schemas.microsoft.com/office/drawing/2014/main" val="1680586142"/>
                    </a:ext>
                  </a:extLst>
                </a:gridCol>
                <a:gridCol w="414715">
                  <a:extLst>
                    <a:ext uri="{9D8B030D-6E8A-4147-A177-3AD203B41FA5}">
                      <a16:colId xmlns:a16="http://schemas.microsoft.com/office/drawing/2014/main" val="3815127888"/>
                    </a:ext>
                  </a:extLst>
                </a:gridCol>
                <a:gridCol w="414715">
                  <a:extLst>
                    <a:ext uri="{9D8B030D-6E8A-4147-A177-3AD203B41FA5}">
                      <a16:colId xmlns:a16="http://schemas.microsoft.com/office/drawing/2014/main" val="45023114"/>
                    </a:ext>
                  </a:extLst>
                </a:gridCol>
              </a:tblGrid>
              <a:tr h="390312"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  <a:endParaRPr lang="LID4096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LID4096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</a:t>
                      </a:r>
                      <a:endParaRPr lang="LID4096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94526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  <a:endParaRPr lang="LID4096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  <a:endParaRPr lang="LID4096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</a:t>
                      </a:r>
                      <a:endParaRPr lang="LID4096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3169"/>
                  </a:ext>
                </a:extLst>
              </a:tr>
              <a:tr h="390312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</a:t>
                      </a:r>
                      <a:endParaRPr lang="LID4096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7</a:t>
                      </a:r>
                      <a:endParaRPr lang="LID4096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0</a:t>
                      </a:r>
                      <a:endParaRPr lang="LID4096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8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 anchor="ctr"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latin typeface="Gill Sans Nova Light"/>
              </a:rPr>
              <a:t>Lecture Content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35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1D05B9-29AE-0028-56DD-5C312C98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349"/>
            <a:ext cx="6589912" cy="3706825"/>
          </a:xfrm>
          <a:prstGeom prst="rect">
            <a:avLst/>
          </a:prstGeo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/>
              <a:t>Which </a:t>
            </a:r>
            <a:r>
              <a:rPr lang="de-CH" sz="2000" err="1"/>
              <a:t>Algorithm</a:t>
            </a:r>
            <a:r>
              <a:rPr lang="de-CH" sz="2000"/>
              <a:t> should I </a:t>
            </a:r>
            <a:r>
              <a:rPr lang="de-CH" sz="2000" err="1"/>
              <a:t>use</a:t>
            </a:r>
            <a:r>
              <a:rPr lang="de-CH" sz="2000"/>
              <a:t>?</a:t>
            </a:r>
            <a:endParaRPr lang="en-GB" sz="200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67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 dirty="0" err="1"/>
              <a:t>Overfitting</a:t>
            </a:r>
            <a:r>
              <a:rPr lang="de-CH" sz="2000" dirty="0"/>
              <a:t> / </a:t>
            </a:r>
            <a:r>
              <a:rPr lang="de-CH" sz="2000" dirty="0" err="1"/>
              <a:t>Underfitting</a:t>
            </a:r>
            <a:endParaRPr lang="en-GB" sz="2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9D8A7-B7EA-1462-392C-26995262A496}"/>
              </a:ext>
            </a:extLst>
          </p:cNvPr>
          <p:cNvSpPr txBox="1"/>
          <p:nvPr/>
        </p:nvSpPr>
        <p:spPr>
          <a:xfrm>
            <a:off x="290411" y="1045908"/>
            <a:ext cx="702862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/>
              <a:t>Goal</a:t>
            </a:r>
            <a:r>
              <a:rPr lang="de-CH" dirty="0"/>
              <a:t>: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should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able</a:t>
            </a:r>
            <a:r>
              <a:rPr lang="de-CH" dirty="0"/>
              <a:t> to </a:t>
            </a:r>
            <a:r>
              <a:rPr lang="de-CH" dirty="0" err="1"/>
              <a:t>generalise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rules</a:t>
            </a:r>
            <a:r>
              <a:rPr lang="de-CH" dirty="0"/>
              <a:t> </a:t>
            </a:r>
            <a:r>
              <a:rPr lang="de-CH" dirty="0" err="1"/>
              <a:t>onto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, </a:t>
            </a:r>
            <a:r>
              <a:rPr lang="de-CH" dirty="0" err="1"/>
              <a:t>unseen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1249F-C94A-95CF-B0BA-702A1DB8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4" y="1718566"/>
            <a:ext cx="6077421" cy="2712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0E52-ED2B-EA3E-3B6B-E7F8BABF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39" y="1812509"/>
            <a:ext cx="2521250" cy="228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 dirty="0" err="1"/>
              <a:t>Classify</a:t>
            </a:r>
            <a:r>
              <a:rPr lang="de-CH" sz="2000" dirty="0"/>
              <a:t> </a:t>
            </a:r>
            <a:r>
              <a:rPr lang="de-CH" sz="2000" dirty="0" err="1"/>
              <a:t>text</a:t>
            </a:r>
            <a:r>
              <a:rPr lang="de-CH" sz="2000" dirty="0"/>
              <a:t> (</a:t>
            </a:r>
            <a:r>
              <a:rPr lang="de-CH" sz="2000" dirty="0" err="1"/>
              <a:t>bag</a:t>
            </a:r>
            <a:r>
              <a:rPr lang="de-CH" sz="2000" dirty="0"/>
              <a:t> of </a:t>
            </a:r>
            <a:r>
              <a:rPr lang="de-CH" sz="2000" dirty="0" err="1"/>
              <a:t>words</a:t>
            </a:r>
            <a:r>
              <a:rPr lang="de-CH" sz="2000" dirty="0"/>
              <a:t>)</a:t>
            </a:r>
            <a:endParaRPr lang="en-GB" sz="2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pic>
        <p:nvPicPr>
          <p:cNvPr id="2" name="Content Placeholder 3" descr="Diagram, text, letter&#10;&#10;Description automatically generated">
            <a:extLst>
              <a:ext uri="{FF2B5EF4-FFF2-40B4-BE49-F238E27FC236}">
                <a16:creationId xmlns:a16="http://schemas.microsoft.com/office/drawing/2014/main" id="{423DF81A-5EBE-0F27-2F90-33ECAF4C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9" y="972181"/>
            <a:ext cx="5676778" cy="3263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034857-7B95-4EC5-1FA2-BC65E4B8900D}"/>
              </a:ext>
            </a:extLst>
          </p:cNvPr>
          <p:cNvSpPr txBox="1"/>
          <p:nvPr/>
        </p:nvSpPr>
        <p:spPr>
          <a:xfrm>
            <a:off x="6110143" y="0"/>
            <a:ext cx="3072401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 dirty="0">
                <a:hlinkClick r:id="rId3"/>
              </a:rPr>
              <a:t>https://dudeperf3ct.github.io/lstm/gru/nlp/2019/01/28/Force-of-LSTM-and-GRU/</a:t>
            </a:r>
            <a:endParaRPr lang="en-GB" sz="1013" dirty="0"/>
          </a:p>
          <a:p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338439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385762"/>
            <a:ext cx="8640366" cy="288970"/>
          </a:xfrm>
        </p:spPr>
        <p:txBody>
          <a:bodyPr anchor="t">
            <a:normAutofit/>
          </a:bodyPr>
          <a:lstStyle/>
          <a:p>
            <a:r>
              <a:rPr lang="de-CH" sz="2000" dirty="0" err="1"/>
              <a:t>Classify</a:t>
            </a:r>
            <a:r>
              <a:rPr lang="de-CH" sz="2000" dirty="0"/>
              <a:t> </a:t>
            </a:r>
            <a:r>
              <a:rPr lang="de-CH" sz="2000" dirty="0" err="1"/>
              <a:t>text</a:t>
            </a:r>
            <a:r>
              <a:rPr lang="de-CH" sz="2000" dirty="0"/>
              <a:t> (</a:t>
            </a:r>
            <a:r>
              <a:rPr lang="de-CH" sz="2000" dirty="0" err="1"/>
              <a:t>tf.idf</a:t>
            </a:r>
            <a:r>
              <a:rPr lang="de-CH" sz="2000" dirty="0"/>
              <a:t>)</a:t>
            </a:r>
            <a:endParaRPr lang="en-GB" sz="20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71600" y="4767263"/>
            <a:ext cx="216000" cy="273844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34857-7B95-4EC5-1FA2-BC65E4B8900D}"/>
              </a:ext>
            </a:extLst>
          </p:cNvPr>
          <p:cNvSpPr txBox="1"/>
          <p:nvPr/>
        </p:nvSpPr>
        <p:spPr>
          <a:xfrm>
            <a:off x="6110143" y="0"/>
            <a:ext cx="3072401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 dirty="0">
                <a:hlinkClick r:id="rId2"/>
              </a:rPr>
              <a:t>https://dudeperf3ct.github.io/lstm/gru/nlp/2019/01/28/Force-of-LSTM-and-GRU/</a:t>
            </a:r>
            <a:endParaRPr lang="en-GB" sz="1013" dirty="0"/>
          </a:p>
          <a:p>
            <a:endParaRPr lang="en-GB" sz="1013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93047-7657-33F2-79DE-B3ED46EA9DF0}"/>
              </a:ext>
            </a:extLst>
          </p:cNvPr>
          <p:cNvSpPr txBox="1">
            <a:spLocks/>
          </p:cNvSpPr>
          <p:nvPr/>
        </p:nvSpPr>
        <p:spPr>
          <a:xfrm>
            <a:off x="305921" y="815591"/>
            <a:ext cx="7886700" cy="3512317"/>
          </a:xfrm>
          <a:prstGeom prst="rect">
            <a:avLst/>
          </a:prstGeom>
        </p:spPr>
        <p:txBody>
          <a:bodyPr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Term Frequency (TF) — (No. of repeated words) / (No. of documents)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Inverse Document Frequency (IDF) — log[ (No. of documents) / (No. of documents containing word)]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/>
            <a:endParaRPr lang="en-GB" b="1" dirty="0"/>
          </a:p>
          <a:p>
            <a:pPr marL="0" indent="0"/>
            <a:r>
              <a:rPr lang="en-GB" b="1" dirty="0"/>
              <a:t>Calculate document vectors multiplying TF and IDF values. All of this can be achieved through TF-IDF vectorizer from sci-kit learn.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602E5-E686-61B3-7EB7-8C2ABDCC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1" y="1131748"/>
            <a:ext cx="3927236" cy="8193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A48095-8DBB-195F-BF7A-BB9607786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1" y="2430397"/>
            <a:ext cx="3129794" cy="7620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C42B88-62CE-7FAC-70AF-8384714E7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18" y="3839182"/>
            <a:ext cx="6318094" cy="8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7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de-CH" dirty="0"/>
              <a:t>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split</a:t>
            </a:r>
            <a:endParaRPr lang="en-GB" dirty="0"/>
          </a:p>
        </p:txBody>
      </p:sp>
      <p:pic>
        <p:nvPicPr>
          <p:cNvPr id="11" name="Picture 10" descr="Diagram, timeline&#10;&#10;Description automatically generated">
            <a:extLst>
              <a:ext uri="{FF2B5EF4-FFF2-40B4-BE49-F238E27FC236}">
                <a16:creationId xmlns:a16="http://schemas.microsoft.com/office/drawing/2014/main" id="{00A3B78E-31AC-D95B-1C39-7F3F08BAB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768620"/>
            <a:ext cx="6843527" cy="3849484"/>
          </a:xfrm>
          <a:prstGeom prst="rect">
            <a:avLst/>
          </a:prstGeom>
          <a:noFill/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571600" y="4767263"/>
            <a:ext cx="216000" cy="27384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spcAft>
                <a:spcPts val="600"/>
              </a:spcAft>
            </a:pPr>
            <a:fld id="{7559FC98-AF75-4A00-A03C-DF9FEBF6BCB9}" type="slidenum">
              <a:rPr lang="en-GB" smtClean="0"/>
              <a:pPr>
                <a:spcAft>
                  <a:spcPts val="600"/>
                </a:spcAft>
              </a:pPr>
              <a:t>16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569" y="85788"/>
            <a:ext cx="8425656" cy="290450"/>
          </a:xfrm>
        </p:spPr>
        <p:txBody>
          <a:bodyPr vert="horz" lIns="0" tIns="0" rIns="0" bIns="0" rtlCol="0" anchor="ctr">
            <a:normAutofit/>
          </a:bodyPr>
          <a:lstStyle/>
          <a:p>
            <a:endParaRPr lang="de-DE" kern="1200" baseline="0" dirty="0"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F6B2D-F561-9410-CEEE-ABF398C17DE3}"/>
              </a:ext>
            </a:extLst>
          </p:cNvPr>
          <p:cNvSpPr txBox="1"/>
          <p:nvPr/>
        </p:nvSpPr>
        <p:spPr>
          <a:xfrm>
            <a:off x="5049878" y="-114989"/>
            <a:ext cx="4122738" cy="8598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GB" sz="1400" dirty="0">
                <a:hlinkClick r:id="rId3"/>
              </a:rPr>
              <a:t>https://deepnote.com/@djilax/4-Kfold-cross-validation-My-machine-learning-pipeline-2cb8b563-3b67-469e-8805-bb4d9341cf72</a:t>
            </a:r>
            <a:endParaRPr lang="en-GB" sz="1400" dirty="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4608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DBAE-EAF7-B11E-DB6D-AD11A268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</a:t>
            </a:r>
            <a:r>
              <a:rPr lang="de-CH" dirty="0"/>
              <a:t> </a:t>
            </a:r>
            <a:r>
              <a:rPr lang="de-CH" dirty="0" err="1"/>
              <a:t>Preparation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48FC7-5D32-2CD1-1304-4C94B6ED4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7D4514B-E33F-DBB1-4F81-E237D48257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5270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25" imgH="424" progId="TCLayout.ActiveDocument.1">
                  <p:embed/>
                </p:oleObj>
              </mc:Choice>
              <mc:Fallback>
                <p:oleObj name="think-cell Folie" r:id="rId3" imgW="425" imgH="42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7D4514B-E33F-DBB1-4F81-E237D48257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850D240-9F85-9440-5580-D5A8B881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</a:t>
            </a: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89C4DA-C5BA-70A6-24C7-550116BB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13" name="Oval 46">
            <a:extLst>
              <a:ext uri="{FF2B5EF4-FFF2-40B4-BE49-F238E27FC236}">
                <a16:creationId xmlns:a16="http://schemas.microsoft.com/office/drawing/2014/main" id="{8F6D7424-3D98-31A3-6620-F95F07FE21D4}"/>
              </a:ext>
            </a:extLst>
          </p:cNvPr>
          <p:cNvSpPr>
            <a:spLocks noChangeAspect="1"/>
          </p:cNvSpPr>
          <p:nvPr/>
        </p:nvSpPr>
        <p:spPr>
          <a:xfrm>
            <a:off x="1026049" y="1023330"/>
            <a:ext cx="1095235" cy="1095235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D5710EDF-430D-B323-7533-D2D1380B92AF}"/>
              </a:ext>
            </a:extLst>
          </p:cNvPr>
          <p:cNvSpPr txBox="1"/>
          <p:nvPr/>
        </p:nvSpPr>
        <p:spPr>
          <a:xfrm>
            <a:off x="556139" y="2237060"/>
            <a:ext cx="20256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Lecture Content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ctr"/>
            <a:r>
              <a:rPr lang="en-US" sz="1050" dirty="0">
                <a:latin typeface="Calibri Light" panose="020F0302020204030204" pitchFamily="34" charset="0"/>
                <a:ea typeface="Roboto Light" panose="02000000000000000000" pitchFamily="2" charset="0"/>
              </a:rPr>
              <a:t>Review the content from the lectures: theory &amp; coding</a:t>
            </a:r>
            <a:endParaRPr lang="en-US" sz="1050" b="1" dirty="0">
              <a:latin typeface="Raleway" panose="020B0003030101060003" pitchFamily="34" charset="0"/>
            </a:endParaRPr>
          </a:p>
        </p:txBody>
      </p:sp>
      <p:sp>
        <p:nvSpPr>
          <p:cNvPr id="16" name="Oval 47">
            <a:extLst>
              <a:ext uri="{FF2B5EF4-FFF2-40B4-BE49-F238E27FC236}">
                <a16:creationId xmlns:a16="http://schemas.microsoft.com/office/drawing/2014/main" id="{E566C55D-D7C5-16AF-CF82-FB7E87D15FE2}"/>
              </a:ext>
            </a:extLst>
          </p:cNvPr>
          <p:cNvSpPr>
            <a:spLocks noChangeAspect="1"/>
          </p:cNvSpPr>
          <p:nvPr/>
        </p:nvSpPr>
        <p:spPr>
          <a:xfrm>
            <a:off x="3977046" y="1023330"/>
            <a:ext cx="1095235" cy="1095235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62C42622-E29E-9773-C076-6FAF6E83FCE7}"/>
              </a:ext>
            </a:extLst>
          </p:cNvPr>
          <p:cNvSpPr txBox="1"/>
          <p:nvPr/>
        </p:nvSpPr>
        <p:spPr>
          <a:xfrm>
            <a:off x="3579326" y="2238444"/>
            <a:ext cx="19041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Assignments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ctr"/>
            <a:r>
              <a:rPr lang="en-US" sz="1050" dirty="0">
                <a:latin typeface="Calibri Light" panose="020F0302020204030204" pitchFamily="34" charset="0"/>
                <a:ea typeface="Roboto Light" panose="02000000000000000000" pitchFamily="2" charset="0"/>
              </a:rPr>
              <a:t>Look at the assignments and try to solve them again</a:t>
            </a:r>
            <a:endParaRPr lang="en-US" sz="1050" b="1" dirty="0">
              <a:latin typeface="Raleway" panose="020B0003030101060003" pitchFamily="34" charset="0"/>
            </a:endParaRPr>
          </a:p>
        </p:txBody>
      </p:sp>
      <p:sp>
        <p:nvSpPr>
          <p:cNvPr id="19" name="Oval 48">
            <a:extLst>
              <a:ext uri="{FF2B5EF4-FFF2-40B4-BE49-F238E27FC236}">
                <a16:creationId xmlns:a16="http://schemas.microsoft.com/office/drawing/2014/main" id="{774F44F4-D9E3-609B-ACEB-4EC4DE2CB622}"/>
              </a:ext>
            </a:extLst>
          </p:cNvPr>
          <p:cNvSpPr>
            <a:spLocks noChangeAspect="1"/>
          </p:cNvSpPr>
          <p:nvPr/>
        </p:nvSpPr>
        <p:spPr>
          <a:xfrm>
            <a:off x="6946604" y="1023330"/>
            <a:ext cx="1095235" cy="1095235"/>
          </a:xfrm>
          <a:prstGeom prst="ellipse">
            <a:avLst/>
          </a:prstGeom>
          <a:solidFill>
            <a:schemeClr val="accent1">
              <a:alpha val="33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57">
            <a:extLst>
              <a:ext uri="{FF2B5EF4-FFF2-40B4-BE49-F238E27FC236}">
                <a16:creationId xmlns:a16="http://schemas.microsoft.com/office/drawing/2014/main" id="{FC6E5395-F3C2-0818-6565-02BFA23F2F23}"/>
              </a:ext>
            </a:extLst>
          </p:cNvPr>
          <p:cNvSpPr txBox="1"/>
          <p:nvPr/>
        </p:nvSpPr>
        <p:spPr>
          <a:xfrm>
            <a:off x="6562170" y="2237060"/>
            <a:ext cx="19041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Raleway" panose="020B0003030101060003" pitchFamily="34" charset="0"/>
                <a:ea typeface="Roboto Light" panose="02000000000000000000" pitchFamily="2" charset="0"/>
              </a:rPr>
              <a:t>Quizzes</a:t>
            </a:r>
            <a:endParaRPr lang="en-US" sz="500" b="1" dirty="0">
              <a:latin typeface="Raleway" panose="020B0003030101060003" pitchFamily="34" charset="0"/>
              <a:ea typeface="Roboto Light" panose="02000000000000000000" pitchFamily="2" charset="0"/>
            </a:endParaRPr>
          </a:p>
          <a:p>
            <a:pPr algn="ctr"/>
            <a:r>
              <a:rPr lang="en-US" sz="1050" dirty="0">
                <a:latin typeface="Calibri Light" panose="020F0302020204030204" pitchFamily="34" charset="0"/>
                <a:ea typeface="Roboto Light" panose="02000000000000000000" pitchFamily="2" charset="0"/>
              </a:rPr>
              <a:t>Look at the quizzes and try to solve them again</a:t>
            </a:r>
            <a:endParaRPr lang="en-US" sz="1050" b="1" dirty="0">
              <a:latin typeface="Raleway" panose="020B0003030101060003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6D12431-39B0-3B4D-BB03-EE884DA82F3F}"/>
              </a:ext>
            </a:extLst>
          </p:cNvPr>
          <p:cNvSpPr/>
          <p:nvPr/>
        </p:nvSpPr>
        <p:spPr>
          <a:xfrm>
            <a:off x="422569" y="2995413"/>
            <a:ext cx="8362655" cy="56658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It is crucial to develop a genuine and comprehensive </a:t>
            </a:r>
            <a:r>
              <a:rPr lang="en-US" b="1" dirty="0">
                <a:solidFill>
                  <a:schemeClr val="tx1"/>
                </a:solidFill>
              </a:rPr>
              <a:t>understanding</a:t>
            </a:r>
            <a:r>
              <a:rPr lang="en-US" dirty="0">
                <a:solidFill>
                  <a:schemeClr val="tx1"/>
                </a:solidFill>
              </a:rPr>
              <a:t>. Rather than learning everything by hard, try to understand the concepts learned in class. This will make it a lot easier!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888D1E7B-D8ED-C519-0198-694D11203B88}"/>
              </a:ext>
            </a:extLst>
          </p:cNvPr>
          <p:cNvSpPr/>
          <p:nvPr/>
        </p:nvSpPr>
        <p:spPr>
          <a:xfrm rot="5400000">
            <a:off x="243954" y="3181117"/>
            <a:ext cx="566587" cy="1951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47214887-BE3D-75EB-C7D8-A4932B5E3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543" y="1356431"/>
            <a:ext cx="712251" cy="462255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B70602AF-B417-39AE-CA82-DCE3C976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137" y="1343598"/>
            <a:ext cx="676571" cy="454700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1E341592-8908-D5B7-7808-ED6DBA596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766" y="1362361"/>
            <a:ext cx="680184" cy="435937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3453BBB7-B8D7-C89A-870E-B0AC15AD9DBA}"/>
              </a:ext>
            </a:extLst>
          </p:cNvPr>
          <p:cNvSpPr/>
          <p:nvPr/>
        </p:nvSpPr>
        <p:spPr>
          <a:xfrm>
            <a:off x="429656" y="3681166"/>
            <a:ext cx="8362655" cy="31382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practice exams </a:t>
            </a:r>
            <a:r>
              <a:rPr lang="en-US" dirty="0">
                <a:solidFill>
                  <a:schemeClr val="tx1"/>
                </a:solidFill>
              </a:rPr>
              <a:t>serve as an indicator for the actual exam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8AACB4C8-D293-182D-B843-C9F8DD21DB9F}"/>
              </a:ext>
            </a:extLst>
          </p:cNvPr>
          <p:cNvSpPr/>
          <p:nvPr/>
        </p:nvSpPr>
        <p:spPr>
          <a:xfrm rot="5400000">
            <a:off x="377420" y="3740490"/>
            <a:ext cx="313828" cy="1951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F610EC8-889D-2605-D3F0-95953DB64AD6}"/>
              </a:ext>
            </a:extLst>
          </p:cNvPr>
          <p:cNvSpPr/>
          <p:nvPr/>
        </p:nvSpPr>
        <p:spPr>
          <a:xfrm>
            <a:off x="436742" y="4132817"/>
            <a:ext cx="8362655" cy="32660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Make sure to install the </a:t>
            </a:r>
            <a:r>
              <a:rPr lang="en-US" b="1" dirty="0">
                <a:solidFill>
                  <a:schemeClr val="tx1"/>
                </a:solidFill>
              </a:rPr>
              <a:t>lockdown browser </a:t>
            </a:r>
            <a:r>
              <a:rPr lang="en-US" dirty="0">
                <a:solidFill>
                  <a:schemeClr val="tx1"/>
                </a:solidFill>
              </a:rPr>
              <a:t>before the exam (you will also need it for the practice exam)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115D697F-496A-CB9D-58B7-0CAD9A1A42F1}"/>
              </a:ext>
            </a:extLst>
          </p:cNvPr>
          <p:cNvSpPr/>
          <p:nvPr/>
        </p:nvSpPr>
        <p:spPr>
          <a:xfrm rot="5400000">
            <a:off x="369200" y="4189200"/>
            <a:ext cx="345264" cy="1951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B09D7-6054-DFB6-3211-AAE92A186C02}"/>
              </a:ext>
            </a:extLst>
          </p:cNvPr>
          <p:cNvSpPr txBox="1"/>
          <p:nvPr/>
        </p:nvSpPr>
        <p:spPr>
          <a:xfrm>
            <a:off x="5374839" y="3627971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8"/>
              </a:rPr>
              <a:t>https://learning.unisg.ch/courses/18274/quizzes/28937</a:t>
            </a:r>
            <a:r>
              <a:rPr lang="en-US" sz="1000" dirty="0"/>
              <a:t> (HS22)</a:t>
            </a:r>
          </a:p>
          <a:p>
            <a:r>
              <a:rPr lang="en-US" sz="1000" dirty="0">
                <a:hlinkClick r:id="rId9"/>
              </a:rPr>
              <a:t>https://learning.unisg.ch/courses/18274/quizzes/</a:t>
            </a:r>
            <a:r>
              <a:rPr lang="en-US" sz="1000">
                <a:hlinkClick r:id="rId9"/>
              </a:rPr>
              <a:t>28938</a:t>
            </a:r>
            <a:r>
              <a:rPr lang="en-US" sz="1000"/>
              <a:t> (FS23</a:t>
            </a:r>
            <a:r>
              <a:rPr lang="en-US" sz="1000" dirty="0"/>
              <a:t>)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68407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latin typeface="Gill Sans Nova Light"/>
              </a:rPr>
              <a:t>Good luck with the exam!</a:t>
            </a:r>
            <a:br>
              <a:rPr lang="en-GB" dirty="0"/>
            </a:br>
            <a:br>
              <a:rPr lang="en-GB" dirty="0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6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DB3436-ED48-75F7-EFC8-D81AEA02D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DF72C1-C663-3FA3-FACB-98369A1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Menu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C104DD-55A5-D5D7-68B1-A81097757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62619"/>
            <a:ext cx="5933919" cy="3860455"/>
          </a:xfrm>
        </p:spPr>
        <p:txBody>
          <a:bodyPr vert="horz" lIns="0" tIns="0" rIns="0" bIns="0" rtlCol="0" anchor="t">
            <a:normAutofit/>
          </a:bodyPr>
          <a:lstStyle/>
          <a:p>
            <a:pPr marL="395605" indent="-395605">
              <a:spcAft>
                <a:spcPts val="800"/>
              </a:spcAft>
            </a:pPr>
            <a:r>
              <a:rPr lang="en-US" dirty="0"/>
              <a:t>Discussion of Quiz 11 &amp; Assignment 11</a:t>
            </a:r>
          </a:p>
          <a:p>
            <a:pPr marL="395605" indent="-395605">
              <a:spcAft>
                <a:spcPts val="800"/>
              </a:spcAft>
            </a:pPr>
            <a:r>
              <a:rPr lang="en-US" dirty="0">
                <a:ea typeface="+mn-lt"/>
                <a:cs typeface="+mn-lt"/>
              </a:rPr>
              <a:t>Lecture Content</a:t>
            </a:r>
          </a:p>
          <a:p>
            <a:pPr marL="395605" indent="-395605">
              <a:spcAft>
                <a:spcPts val="800"/>
              </a:spcAft>
            </a:pPr>
            <a:r>
              <a:rPr lang="en-US" dirty="0">
                <a:ea typeface="+mn-lt"/>
                <a:cs typeface="+mn-lt"/>
              </a:rPr>
              <a:t>Exam Preparation</a:t>
            </a:r>
            <a:endParaRPr lang="en-US" dirty="0"/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4633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9CA527-9C4E-4704-9579-AA53445E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/>
            <a:r>
              <a:rPr lang="de-DE" dirty="0"/>
              <a:t>&lt;</a:t>
            </a:r>
            <a:r>
              <a:rPr lang="de-DE" dirty="0" err="1"/>
              <a:t>Your</a:t>
            </a:r>
            <a:r>
              <a:rPr lang="de-DE" dirty="0"/>
              <a:t> Name&gt;</a:t>
            </a:r>
          </a:p>
          <a:p>
            <a:pPr marL="0" lvl="1" indent="0" defTabSz="914400">
              <a:spcAft>
                <a:spcPts val="450"/>
              </a:spcAft>
              <a:buClr>
                <a:srgbClr val="00802F"/>
              </a:buClr>
              <a:buNone/>
            </a:pPr>
            <a:r>
              <a:rPr lang="de-DE" dirty="0">
                <a:cs typeface="Arial" pitchFamily="34" charset="0"/>
              </a:rPr>
              <a:t>&lt;</a:t>
            </a:r>
            <a:r>
              <a:rPr lang="de-DE" dirty="0" err="1">
                <a:cs typeface="Arial" pitchFamily="34" charset="0"/>
              </a:rPr>
              <a:t>Function</a:t>
            </a:r>
            <a:r>
              <a:rPr lang="de-DE" dirty="0">
                <a:cs typeface="Arial" pitchFamily="34" charset="0"/>
              </a:rPr>
              <a:t>&gt;</a:t>
            </a:r>
          </a:p>
          <a:p>
            <a:pPr marL="0" indent="0"/>
            <a:r>
              <a:rPr lang="de-DE" b="0" err="1">
                <a:hlinkClick r:id="rId3"/>
              </a:rPr>
              <a:t>lirst.last</a:t>
            </a:r>
            <a:r>
              <a:rPr lang="de-DE" b="0">
                <a:hlinkClick r:id="rId3"/>
              </a:rPr>
              <a:t>@&lt;student.&gt;unisg.ch</a:t>
            </a:r>
            <a:r>
              <a:rPr lang="de-DE" b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3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Nova Light"/>
              </a:rPr>
              <a:t>1. Discussion of Quiz 11 &amp; Assignment 11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8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5FEE-6248-9C05-4957-A562228A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Supervised</a:t>
            </a:r>
            <a:r>
              <a:rPr lang="de-CH" dirty="0"/>
              <a:t> vs. </a:t>
            </a:r>
            <a:r>
              <a:rPr lang="de-CH" dirty="0" err="1"/>
              <a:t>Unsupervised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339E5-4764-2343-FD23-C2FFA5E1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8C8A7A-9D3B-7A3A-82E3-09A93428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r>
              <a:rPr lang="de-CH" dirty="0"/>
              <a:t> and Quiz</a:t>
            </a:r>
            <a:endParaRPr lang="LID4096" dirty="0"/>
          </a:p>
        </p:txBody>
      </p:sp>
      <p:pic>
        <p:nvPicPr>
          <p:cNvPr id="6" name="Grafik 20">
            <a:extLst>
              <a:ext uri="{FF2B5EF4-FFF2-40B4-BE49-F238E27FC236}">
                <a16:creationId xmlns:a16="http://schemas.microsoft.com/office/drawing/2014/main" id="{2E4C6D0E-FB50-1381-301A-0C5FABD1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85009" y="169847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4E46AA-CF5A-E22F-120B-FE6560CADE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9" r="30268" b="2"/>
          <a:stretch/>
        </p:blipFill>
        <p:spPr>
          <a:xfrm>
            <a:off x="5924552" y="5810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4A007-8B17-62A9-0CF6-BACCD0B82382}"/>
              </a:ext>
            </a:extLst>
          </p:cNvPr>
          <p:cNvSpPr txBox="1">
            <a:spLocks/>
          </p:cNvSpPr>
          <p:nvPr/>
        </p:nvSpPr>
        <p:spPr>
          <a:xfrm>
            <a:off x="358775" y="1900264"/>
            <a:ext cx="4735382" cy="1724681"/>
          </a:xfrm>
          <a:prstGeom prst="rect">
            <a:avLst/>
          </a:prstGeom>
          <a:ln>
            <a:solidFill>
              <a:srgbClr val="00802F"/>
            </a:solidFill>
          </a:ln>
        </p:spPr>
        <p:txBody>
          <a:bodyPr vert="horz" lIns="0" tIns="72000" rIns="0" bIns="0" rtlCol="0">
            <a:normAutofit fontScale="92500" lnSpcReduction="10000"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52413"/>
            <a:r>
              <a:rPr lang="de-CH" b="1" dirty="0"/>
              <a:t>Basic </a:t>
            </a:r>
            <a:r>
              <a:rPr lang="de-CH" b="1" dirty="0" err="1"/>
              <a:t>steps</a:t>
            </a:r>
            <a:r>
              <a:rPr lang="de-CH" b="1" dirty="0"/>
              <a:t>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create</a:t>
            </a:r>
            <a:r>
              <a:rPr lang="de-CH" b="1" dirty="0"/>
              <a:t> a traditional </a:t>
            </a:r>
            <a:r>
              <a:rPr lang="de-CH" b="1" dirty="0" err="1"/>
              <a:t>machine</a:t>
            </a:r>
            <a:r>
              <a:rPr lang="de-CH" b="1" dirty="0"/>
              <a:t> </a:t>
            </a:r>
            <a:r>
              <a:rPr lang="de-CH" b="1" dirty="0" err="1"/>
              <a:t>learning</a:t>
            </a:r>
            <a:r>
              <a:rPr lang="de-CH" b="1" dirty="0"/>
              <a:t> </a:t>
            </a:r>
            <a:r>
              <a:rPr lang="de-CH" b="1" dirty="0" err="1"/>
              <a:t>model</a:t>
            </a:r>
            <a:r>
              <a:rPr lang="de-CH" dirty="0"/>
              <a:t>:</a:t>
            </a:r>
          </a:p>
          <a:p>
            <a:pPr marL="342900" indent="-252413"/>
            <a:endParaRPr lang="de-CH" dirty="0"/>
          </a:p>
          <a:p>
            <a:pPr marL="342900" indent="-252413">
              <a:buAutoNum type="arabicPeriod"/>
            </a:pPr>
            <a:r>
              <a:rPr lang="de-CH" dirty="0" err="1"/>
              <a:t>Explore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– </a:t>
            </a:r>
            <a:r>
              <a:rPr lang="de-CH" dirty="0" err="1"/>
              <a:t>Visualize</a:t>
            </a:r>
            <a:r>
              <a:rPr lang="de-CH" dirty="0"/>
              <a:t> </a:t>
            </a:r>
            <a:r>
              <a:rPr lang="de-CH" dirty="0" err="1"/>
              <a:t>it!</a:t>
            </a:r>
            <a:endParaRPr lang="de-CH" dirty="0"/>
          </a:p>
          <a:p>
            <a:pPr marL="342900" indent="-252413">
              <a:buAutoNum type="arabicPeriod"/>
            </a:pPr>
            <a:r>
              <a:rPr lang="de-CH" dirty="0"/>
              <a:t>Split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–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training</a:t>
            </a:r>
            <a:r>
              <a:rPr lang="de-CH" dirty="0"/>
              <a:t> and a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dataset</a:t>
            </a:r>
            <a:r>
              <a:rPr lang="de-CH" dirty="0"/>
              <a:t>!</a:t>
            </a:r>
          </a:p>
          <a:p>
            <a:pPr marL="342900" indent="-252413">
              <a:buAutoNum type="arabicPeriod"/>
            </a:pPr>
            <a:r>
              <a:rPr lang="de-CH" dirty="0"/>
              <a:t>Create and </a:t>
            </a:r>
            <a:r>
              <a:rPr lang="de-CH" dirty="0" err="1"/>
              <a:t>train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– </a:t>
            </a:r>
            <a:r>
              <a:rPr lang="de-CH" dirty="0" err="1"/>
              <a:t>Get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 and fit </a:t>
            </a:r>
            <a:r>
              <a:rPr lang="de-CH" dirty="0" err="1"/>
              <a:t>it!</a:t>
            </a:r>
            <a:endParaRPr lang="de-CH" dirty="0"/>
          </a:p>
          <a:p>
            <a:pPr marL="342900" indent="-252413">
              <a:buAutoNum type="arabicPeriod"/>
            </a:pPr>
            <a:r>
              <a:rPr lang="de-CH" dirty="0"/>
              <a:t>Test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– Do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predictions</a:t>
            </a:r>
            <a:r>
              <a:rPr lang="de-CH" dirty="0"/>
              <a:t>!</a:t>
            </a:r>
          </a:p>
          <a:p>
            <a:pPr marL="342900" indent="-252413">
              <a:buAutoNum type="arabicPeriod"/>
            </a:pPr>
            <a:r>
              <a:rPr lang="de-CH" dirty="0" err="1"/>
              <a:t>Evaluate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–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metrics</a:t>
            </a:r>
            <a:r>
              <a:rPr lang="de-CH" dirty="0"/>
              <a:t>!</a:t>
            </a:r>
          </a:p>
          <a:p>
            <a:pPr marL="342900" indent="-252413">
              <a:buAutoNum type="arabicPeriod"/>
            </a:pP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? Yes – Keep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enjoy</a:t>
            </a:r>
            <a:r>
              <a:rPr lang="de-CH" dirty="0"/>
              <a:t>!</a:t>
            </a:r>
            <a:br>
              <a:rPr lang="de-CH" dirty="0"/>
            </a:br>
            <a:r>
              <a:rPr lang="de-CH" dirty="0"/>
              <a:t>		       </a:t>
            </a:r>
            <a:r>
              <a:rPr lang="de-CH" dirty="0" err="1"/>
              <a:t>No</a:t>
            </a:r>
            <a:r>
              <a:rPr lang="de-CH" dirty="0"/>
              <a:t> – 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previous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457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FD40-B944-7E31-51E6-26BF9C35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- </a:t>
            </a:r>
            <a:r>
              <a:rPr lang="de-CH" dirty="0" err="1"/>
              <a:t>kNN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E417-7A00-285A-8357-709B8D46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DE54282E-0181-0EFE-66B1-E31BDC18D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r>
              <a:rPr lang="de-CH" dirty="0"/>
              <a:t> and Quiz</a:t>
            </a:r>
            <a:endParaRPr lang="LID4096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6A6563-623B-5181-C84A-44B88D8E1CBF}"/>
              </a:ext>
            </a:extLst>
          </p:cNvPr>
          <p:cNvSpPr txBox="1">
            <a:spLocks/>
          </p:cNvSpPr>
          <p:nvPr/>
        </p:nvSpPr>
        <p:spPr>
          <a:xfrm>
            <a:off x="4875408" y="325500"/>
            <a:ext cx="3918585" cy="1462660"/>
          </a:xfrm>
          <a:prstGeom prst="rect">
            <a:avLst/>
          </a:prstGeom>
          <a:ln>
            <a:solidFill>
              <a:srgbClr val="00802F"/>
            </a:solidFill>
          </a:ln>
        </p:spPr>
        <p:txBody>
          <a:bodyPr vert="horz" lIns="0" tIns="0" rIns="0" bIns="0" rtlCol="0"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/>
            <a:r>
              <a:rPr lang="de-CH" sz="1300" b="1" dirty="0"/>
              <a:t>K-</a:t>
            </a:r>
            <a:r>
              <a:rPr lang="de-CH" sz="1300" b="1" dirty="0" err="1"/>
              <a:t>Nearest</a:t>
            </a:r>
            <a:r>
              <a:rPr lang="de-CH" sz="1300" b="1" dirty="0"/>
              <a:t> </a:t>
            </a:r>
            <a:r>
              <a:rPr lang="de-CH" sz="1300" b="1" dirty="0" err="1"/>
              <a:t>Neighbors</a:t>
            </a:r>
            <a:r>
              <a:rPr lang="de-CH" sz="1300" b="1" dirty="0"/>
              <a:t> (</a:t>
            </a:r>
            <a:r>
              <a:rPr lang="de-CH" sz="1300" b="1" dirty="0" err="1"/>
              <a:t>kNN</a:t>
            </a:r>
            <a:r>
              <a:rPr lang="de-CH" sz="1300" b="1" dirty="0"/>
              <a:t>) </a:t>
            </a:r>
            <a:r>
              <a:rPr lang="de-CH" sz="1300" dirty="0"/>
              <a:t>– </a:t>
            </a:r>
            <a:br>
              <a:rPr lang="de-CH" sz="1300" dirty="0"/>
            </a:br>
            <a:r>
              <a:rPr lang="de-CH" sz="1300" dirty="0"/>
              <a:t>A </a:t>
            </a:r>
            <a:r>
              <a:rPr lang="de-CH" sz="1300" dirty="0" err="1"/>
              <a:t>supervised</a:t>
            </a:r>
            <a:r>
              <a:rPr lang="de-CH" sz="1300" dirty="0"/>
              <a:t> </a:t>
            </a:r>
            <a:r>
              <a:rPr lang="de-CH" sz="1300" dirty="0" err="1"/>
              <a:t>machine</a:t>
            </a:r>
            <a:r>
              <a:rPr lang="de-CH" sz="1300" dirty="0"/>
              <a:t> </a:t>
            </a:r>
            <a:r>
              <a:rPr lang="de-CH" sz="1300" dirty="0" err="1"/>
              <a:t>learning</a:t>
            </a:r>
            <a:r>
              <a:rPr lang="de-CH" sz="1300" dirty="0"/>
              <a:t> </a:t>
            </a:r>
            <a:r>
              <a:rPr lang="de-CH" sz="1300" dirty="0" err="1"/>
              <a:t>model</a:t>
            </a:r>
            <a:endParaRPr lang="de-CH" sz="1300" dirty="0"/>
          </a:p>
          <a:p>
            <a:pPr marL="342900" indent="-250825">
              <a:buAutoNum type="arabicPeriod"/>
            </a:pPr>
            <a:r>
              <a:rPr lang="de-CH" sz="1300" dirty="0"/>
              <a:t>Find </a:t>
            </a:r>
            <a:r>
              <a:rPr lang="de-CH" sz="1300" dirty="0" err="1"/>
              <a:t>the</a:t>
            </a:r>
            <a:r>
              <a:rPr lang="de-CH" sz="1300" dirty="0"/>
              <a:t> k </a:t>
            </a:r>
            <a:r>
              <a:rPr lang="de-CH" sz="1300" dirty="0" err="1"/>
              <a:t>nearest</a:t>
            </a:r>
            <a:r>
              <a:rPr lang="de-CH" sz="1300" dirty="0"/>
              <a:t> </a:t>
            </a:r>
            <a:r>
              <a:rPr lang="de-CH" sz="1300" dirty="0" err="1"/>
              <a:t>neighbors</a:t>
            </a:r>
            <a:r>
              <a:rPr lang="de-CH" sz="1300" dirty="0"/>
              <a:t> </a:t>
            </a:r>
            <a:r>
              <a:rPr lang="de-CH" sz="1300" dirty="0" err="1"/>
              <a:t>of</a:t>
            </a:r>
            <a:r>
              <a:rPr lang="de-CH" sz="1300" dirty="0"/>
              <a:t> a </a:t>
            </a:r>
            <a:r>
              <a:rPr lang="de-CH" sz="1300" dirty="0" err="1"/>
              <a:t>data</a:t>
            </a:r>
            <a:r>
              <a:rPr lang="de-CH" sz="1300" dirty="0"/>
              <a:t> </a:t>
            </a:r>
            <a:r>
              <a:rPr lang="de-CH" sz="1300" dirty="0" err="1"/>
              <a:t>point</a:t>
            </a:r>
            <a:r>
              <a:rPr lang="de-CH" sz="1300" dirty="0"/>
              <a:t> </a:t>
            </a:r>
            <a:br>
              <a:rPr lang="de-CH" sz="1300" dirty="0"/>
            </a:br>
            <a:r>
              <a:rPr lang="de-CH" sz="1300" dirty="0"/>
              <a:t>(</a:t>
            </a:r>
            <a:r>
              <a:rPr lang="de-CH" sz="1300" dirty="0" err="1"/>
              <a:t>through</a:t>
            </a:r>
            <a:r>
              <a:rPr lang="de-CH" sz="1300" dirty="0"/>
              <a:t> </a:t>
            </a:r>
            <a:r>
              <a:rPr lang="de-CH" sz="1300" dirty="0" err="1"/>
              <a:t>Euclidean</a:t>
            </a:r>
            <a:r>
              <a:rPr lang="de-CH" sz="1300" dirty="0"/>
              <a:t> </a:t>
            </a:r>
            <a:r>
              <a:rPr lang="de-CH" sz="1300" dirty="0" err="1"/>
              <a:t>distance</a:t>
            </a:r>
            <a:r>
              <a:rPr lang="de-CH" sz="1300" dirty="0"/>
              <a:t>)</a:t>
            </a:r>
          </a:p>
          <a:p>
            <a:pPr marL="342900" indent="-250825">
              <a:buAutoNum type="arabicPeriod"/>
            </a:pPr>
            <a:r>
              <a:rPr lang="de-CH" sz="1300" dirty="0" err="1"/>
              <a:t>Decide</a:t>
            </a:r>
            <a:r>
              <a:rPr lang="de-CH" sz="1300" dirty="0"/>
              <a:t> </a:t>
            </a:r>
            <a:r>
              <a:rPr lang="de-CH" sz="1300" dirty="0" err="1"/>
              <a:t>what</a:t>
            </a:r>
            <a:r>
              <a:rPr lang="de-CH" sz="1300" dirty="0"/>
              <a:t> </a:t>
            </a:r>
            <a:r>
              <a:rPr lang="de-CH" sz="1300" dirty="0" err="1"/>
              <a:t>class</a:t>
            </a:r>
            <a:r>
              <a:rPr lang="de-CH" sz="1300" dirty="0"/>
              <a:t> </a:t>
            </a:r>
            <a:r>
              <a:rPr lang="de-CH" sz="1300" dirty="0" err="1"/>
              <a:t>the</a:t>
            </a:r>
            <a:r>
              <a:rPr lang="de-CH" sz="1300" dirty="0"/>
              <a:t> </a:t>
            </a:r>
            <a:r>
              <a:rPr lang="de-CH" sz="1300" dirty="0" err="1"/>
              <a:t>data</a:t>
            </a:r>
            <a:r>
              <a:rPr lang="de-CH" sz="1300" dirty="0"/>
              <a:t> </a:t>
            </a:r>
            <a:r>
              <a:rPr lang="de-CH" sz="1300" dirty="0" err="1"/>
              <a:t>point</a:t>
            </a:r>
            <a:r>
              <a:rPr lang="de-CH" sz="1300" dirty="0"/>
              <a:t> </a:t>
            </a:r>
            <a:r>
              <a:rPr lang="de-CH" sz="1300" dirty="0" err="1"/>
              <a:t>belongs</a:t>
            </a:r>
            <a:r>
              <a:rPr lang="de-CH" sz="1300" dirty="0"/>
              <a:t> </a:t>
            </a:r>
            <a:r>
              <a:rPr lang="de-CH" sz="1300" dirty="0" err="1"/>
              <a:t>to</a:t>
            </a:r>
            <a:r>
              <a:rPr lang="de-CH" sz="1300" dirty="0"/>
              <a:t> </a:t>
            </a:r>
            <a:br>
              <a:rPr lang="de-CH" sz="1300" dirty="0"/>
            </a:br>
            <a:r>
              <a:rPr lang="de-CH" sz="1300" dirty="0"/>
              <a:t>(</a:t>
            </a:r>
            <a:r>
              <a:rPr lang="de-CH" sz="1300" dirty="0" err="1"/>
              <a:t>from</a:t>
            </a:r>
            <a:r>
              <a:rPr lang="de-CH" sz="1300" dirty="0"/>
              <a:t> </a:t>
            </a:r>
            <a:r>
              <a:rPr lang="de-CH" sz="1300" dirty="0" err="1"/>
              <a:t>the</a:t>
            </a:r>
            <a:r>
              <a:rPr lang="de-CH" sz="1300" dirty="0"/>
              <a:t> </a:t>
            </a:r>
            <a:r>
              <a:rPr lang="de-CH" sz="1300" dirty="0" err="1"/>
              <a:t>neighbors</a:t>
            </a:r>
            <a:r>
              <a:rPr lang="de-CH" sz="1300" dirty="0"/>
              <a:t>, </a:t>
            </a:r>
            <a:r>
              <a:rPr lang="de-CH" sz="1300" dirty="0" err="1"/>
              <a:t>keep</a:t>
            </a:r>
            <a:r>
              <a:rPr lang="de-CH" sz="1300" dirty="0"/>
              <a:t> </a:t>
            </a:r>
            <a:r>
              <a:rPr lang="de-CH" sz="1300" dirty="0" err="1"/>
              <a:t>the</a:t>
            </a:r>
            <a:r>
              <a:rPr lang="de-CH" sz="1300" dirty="0"/>
              <a:t> </a:t>
            </a:r>
            <a:r>
              <a:rPr lang="de-CH" sz="1300" dirty="0" err="1"/>
              <a:t>predominant</a:t>
            </a:r>
            <a:r>
              <a:rPr lang="de-CH" sz="1300" dirty="0"/>
              <a:t> </a:t>
            </a:r>
            <a:r>
              <a:rPr lang="de-CH" sz="1300" dirty="0" err="1"/>
              <a:t>class</a:t>
            </a:r>
            <a:r>
              <a:rPr lang="de-CH" sz="1300" dirty="0"/>
              <a:t>)</a:t>
            </a:r>
          </a:p>
          <a:p>
            <a:pPr marL="342900" indent="-250825">
              <a:buAutoNum type="arabicPeriod"/>
            </a:pPr>
            <a:r>
              <a:rPr lang="de-CH" sz="1300" dirty="0"/>
              <a:t>Repeat </a:t>
            </a:r>
            <a:r>
              <a:rPr lang="de-CH" sz="1300" dirty="0" err="1"/>
              <a:t>for</a:t>
            </a:r>
            <a:r>
              <a:rPr lang="de-CH" sz="1300" dirty="0"/>
              <a:t> all </a:t>
            </a:r>
            <a:r>
              <a:rPr lang="de-CH" sz="1300" dirty="0" err="1"/>
              <a:t>data</a:t>
            </a:r>
            <a:r>
              <a:rPr lang="de-CH" sz="1300" dirty="0"/>
              <a:t> </a:t>
            </a:r>
            <a:r>
              <a:rPr lang="de-CH" sz="1300" dirty="0" err="1"/>
              <a:t>points</a:t>
            </a:r>
            <a:endParaRPr lang="LID4096" sz="13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2993C96-F2FC-0371-C4D8-C0DE8129D1C5}"/>
              </a:ext>
            </a:extLst>
          </p:cNvPr>
          <p:cNvGrpSpPr/>
          <p:nvPr/>
        </p:nvGrpSpPr>
        <p:grpSpPr>
          <a:xfrm>
            <a:off x="1600092" y="2238691"/>
            <a:ext cx="5943816" cy="2281636"/>
            <a:chOff x="1592472" y="2307271"/>
            <a:chExt cx="5943816" cy="2281636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A5BED2A3-51EB-6444-38DD-A3352D489BCC}"/>
                </a:ext>
              </a:extLst>
            </p:cNvPr>
            <p:cNvSpPr txBox="1">
              <a:spLocks/>
            </p:cNvSpPr>
            <p:nvPr/>
          </p:nvSpPr>
          <p:spPr>
            <a:xfrm>
              <a:off x="1592472" y="2307271"/>
              <a:ext cx="2684887" cy="223520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18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8775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‒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39750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17550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98525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CH" dirty="0"/>
                <a:t>k = 1</a:t>
              </a:r>
              <a:endParaRPr lang="LID4096" dirty="0"/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3232C8-1720-9B23-2E51-37DC6C8B2BB0}"/>
                </a:ext>
              </a:extLst>
            </p:cNvPr>
            <p:cNvSpPr txBox="1">
              <a:spLocks/>
            </p:cNvSpPr>
            <p:nvPr/>
          </p:nvSpPr>
          <p:spPr>
            <a:xfrm>
              <a:off x="4851400" y="2307271"/>
              <a:ext cx="2684887" cy="223520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18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8775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‒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39750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17550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98525" indent="-179388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lang="de-DE" sz="14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SzPct val="110000"/>
                <a:buFont typeface="Arial" panose="020B0604020202020204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CH" dirty="0"/>
                <a:t>k = 3</a:t>
              </a:r>
              <a:endParaRPr lang="LID4096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003E19E-6C76-2A3C-0456-D355AF87EA1E}"/>
                </a:ext>
              </a:extLst>
            </p:cNvPr>
            <p:cNvGrpSpPr/>
            <p:nvPr/>
          </p:nvGrpSpPr>
          <p:grpSpPr>
            <a:xfrm>
              <a:off x="1592472" y="2530791"/>
              <a:ext cx="2684888" cy="2047876"/>
              <a:chOff x="1592472" y="2843211"/>
              <a:chExt cx="2684888" cy="204787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E66206E-869D-6E17-05E0-F7F00F855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1592472" y="2843211"/>
                <a:ext cx="2684888" cy="2047876"/>
              </a:xfrm>
              <a:custGeom>
                <a:avLst/>
                <a:gdLst>
                  <a:gd name="connsiteX0" fmla="*/ 0 w 2684888"/>
                  <a:gd name="connsiteY0" fmla="*/ 0 h 2047876"/>
                  <a:gd name="connsiteX1" fmla="*/ 252532 w 2684888"/>
                  <a:gd name="connsiteY1" fmla="*/ 0 h 2047876"/>
                  <a:gd name="connsiteX2" fmla="*/ 252532 w 2684888"/>
                  <a:gd name="connsiteY2" fmla="*/ 1860234 h 2047876"/>
                  <a:gd name="connsiteX3" fmla="*/ 2684888 w 2684888"/>
                  <a:gd name="connsiteY3" fmla="*/ 1860234 h 2047876"/>
                  <a:gd name="connsiteX4" fmla="*/ 2684888 w 2684888"/>
                  <a:gd name="connsiteY4" fmla="*/ 2047876 h 2047876"/>
                  <a:gd name="connsiteX5" fmla="*/ 0 w 2684888"/>
                  <a:gd name="connsiteY5" fmla="*/ 2047876 h 204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4888" h="2047876">
                    <a:moveTo>
                      <a:pt x="0" y="0"/>
                    </a:moveTo>
                    <a:lnTo>
                      <a:pt x="252532" y="0"/>
                    </a:lnTo>
                    <a:lnTo>
                      <a:pt x="252532" y="1860234"/>
                    </a:lnTo>
                    <a:lnTo>
                      <a:pt x="2684888" y="1860234"/>
                    </a:lnTo>
                    <a:lnTo>
                      <a:pt x="2684888" y="2047876"/>
                    </a:lnTo>
                    <a:lnTo>
                      <a:pt x="0" y="2047876"/>
                    </a:lnTo>
                    <a:close/>
                  </a:path>
                </a:pathLst>
              </a:cu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715A48C-5620-FC1E-A8B8-49AB513FF1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4060" y="310635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40F0829-8BB2-98F5-61AD-E40D65BA1A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6460" y="324859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E3F415E-3D16-BE5F-805E-2A75EAC049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6940" y="305555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3C23F0-D472-3F0B-F1F3-7B90C7000E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0300" y="310635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449B890-6073-066C-8109-7FA035D32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4220" y="345179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3723573-A6D5-F629-89B8-2EB87856A1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4530" y="3965860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C4087DA-6860-48D8-7AD7-32564A501A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4840" y="4215764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A826F8-295B-B8EF-0246-DDA2E1A0F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3110" y="4491068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BD396F6-8496-2D5D-B859-F759F1342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5660" y="4288852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2F30CAF-7C71-22B7-A8A4-2559FA81F7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6450" y="4081556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D84E7BA-22CB-C075-D0CC-01A7C309E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8520" y="3874260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44D5DE9-A154-A704-FCA7-732198E19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1350" y="3763484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372C81-786B-3189-F218-7884AFC893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8860" y="4125148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DD74AC-9522-6F44-004D-FE2BAB6F56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6130" y="4121052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B85DBE6-3969-1D7A-23A7-05A1C8AF4D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560" y="4086476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18F4632-9FA1-2226-5016-7947B38EDA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670" y="4331300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F9508E9-04A8-5C15-C0EB-E13D33C08D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5820" y="4520244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8593006-B9E3-CB8C-A2E0-CDFEC768DE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6610" y="4287548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48E24E-93A8-0638-C17D-A383DDCFE5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4720" y="3998972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24A22B2-BCD1-2E17-AA88-8072CA5515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2670" y="4238716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9B0E5A4-DDD5-8B08-C4B1-06CCABE88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020" y="308146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222859E-8C53-F284-C7D1-3E0EA35077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2180" y="323386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BAD4B60-A2CD-A1FD-D44D-AAD4106A6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4580" y="336086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FA6AF83-9A73-F9EF-B6EC-376295AB70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6460" y="342182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E14EF67-6850-4B67-6658-619CCD345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8340" y="320338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40852D9-69C1-4C9D-1000-75E435842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140" y="3609780"/>
                <a:ext cx="119380" cy="11940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18000" rIns="0" bIns="0" rtlCol="0" anchor="ctr"/>
              <a:lstStyle/>
              <a:p>
                <a:pPr algn="ctr"/>
                <a:r>
                  <a:rPr lang="de-CH" sz="800" dirty="0">
                    <a:solidFill>
                      <a:sysClr val="windowText" lastClr="000000"/>
                    </a:solidFill>
                  </a:rPr>
                  <a:t>X</a:t>
                </a:r>
                <a:endParaRPr lang="LID4096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055198C-3E32-9A4E-73C4-F10EC8317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00" y="3858700"/>
                <a:ext cx="119380" cy="11940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18000" rIns="0" bIns="0" rtlCol="0" anchor="ctr"/>
              <a:lstStyle/>
              <a:p>
                <a:pPr algn="ctr"/>
                <a:r>
                  <a:rPr lang="de-CH" sz="800" dirty="0">
                    <a:solidFill>
                      <a:sysClr val="windowText" lastClr="000000"/>
                    </a:solidFill>
                  </a:rPr>
                  <a:t>Y</a:t>
                </a:r>
                <a:endParaRPr lang="LID4096" sz="8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CC94EC-FD00-FDB2-FD4E-31B4D4407EE2}"/>
                </a:ext>
              </a:extLst>
            </p:cNvPr>
            <p:cNvGrpSpPr/>
            <p:nvPr/>
          </p:nvGrpSpPr>
          <p:grpSpPr>
            <a:xfrm>
              <a:off x="4851400" y="2541031"/>
              <a:ext cx="2684888" cy="2047876"/>
              <a:chOff x="1592472" y="2843211"/>
              <a:chExt cx="2684888" cy="2047876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6A3C913F-1DB5-165D-D153-D3C5E64AC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1592472" y="2843211"/>
                <a:ext cx="2684888" cy="2047876"/>
              </a:xfrm>
              <a:custGeom>
                <a:avLst/>
                <a:gdLst>
                  <a:gd name="connsiteX0" fmla="*/ 0 w 2684888"/>
                  <a:gd name="connsiteY0" fmla="*/ 0 h 2047876"/>
                  <a:gd name="connsiteX1" fmla="*/ 252532 w 2684888"/>
                  <a:gd name="connsiteY1" fmla="*/ 0 h 2047876"/>
                  <a:gd name="connsiteX2" fmla="*/ 252532 w 2684888"/>
                  <a:gd name="connsiteY2" fmla="*/ 1860234 h 2047876"/>
                  <a:gd name="connsiteX3" fmla="*/ 2684888 w 2684888"/>
                  <a:gd name="connsiteY3" fmla="*/ 1860234 h 2047876"/>
                  <a:gd name="connsiteX4" fmla="*/ 2684888 w 2684888"/>
                  <a:gd name="connsiteY4" fmla="*/ 2047876 h 2047876"/>
                  <a:gd name="connsiteX5" fmla="*/ 0 w 2684888"/>
                  <a:gd name="connsiteY5" fmla="*/ 2047876 h 2047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84888" h="2047876">
                    <a:moveTo>
                      <a:pt x="0" y="0"/>
                    </a:moveTo>
                    <a:lnTo>
                      <a:pt x="252532" y="0"/>
                    </a:lnTo>
                    <a:lnTo>
                      <a:pt x="252532" y="1860234"/>
                    </a:lnTo>
                    <a:lnTo>
                      <a:pt x="2684888" y="1860234"/>
                    </a:lnTo>
                    <a:lnTo>
                      <a:pt x="2684888" y="2047876"/>
                    </a:lnTo>
                    <a:lnTo>
                      <a:pt x="0" y="2047876"/>
                    </a:lnTo>
                    <a:close/>
                  </a:path>
                </a:pathLst>
              </a:custGeom>
            </p:spPr>
          </p:pic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D85E1BC-F89E-BA49-D4E2-3EE39E9816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4060" y="310635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8FB3EB4-4417-6FF5-B617-48067826F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6460" y="324859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07E512F-A926-6B27-2B65-CECB794464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6940" y="305555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584AF69-4E0B-2CA8-AE07-C300F590FF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0300" y="310635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667EC2-1A58-550A-394D-AE1F5558E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14220" y="3451796"/>
                <a:ext cx="119380" cy="119403"/>
              </a:xfrm>
              <a:prstGeom prst="ellipse">
                <a:avLst/>
              </a:prstGeom>
              <a:solidFill>
                <a:srgbClr val="008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62BB92E-7497-7FDA-C661-C15B32434F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4530" y="3965860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F82DA64-90A3-E485-B8DE-8B72EA169D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94840" y="4215764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932015-B8D0-386C-9C25-92D0213D85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3110" y="4491068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204C279-23F1-2EFC-6F4F-4D9BD183E8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5660" y="4288852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EF9B58A-103A-5417-B9E8-423DF3404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6450" y="4081556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3A4E012-5EE3-6B8B-7112-CE29651A2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8520" y="3874260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EAF1F0-65E3-0B9A-550F-B90AD6E81C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1350" y="3763484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5A4D601-9D36-315E-28E0-066B93273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8860" y="4125148"/>
                <a:ext cx="119380" cy="11940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6EE87F6-D4F9-0D57-2D81-C30F74E6C8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6130" y="4121052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4392C65-DE69-C005-0167-C400F3473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560" y="4086476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A5C6388-9940-2BA4-0ED6-9B5A42704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670" y="4331300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B29B4D7-72E1-F4E0-70DF-1A16FAC0AA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5820" y="4520244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1A171BD-9F4C-27C2-3668-BB3E4727BA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6610" y="4287548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DC92F1A-0319-A983-5ACE-03FA5C5688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4720" y="3998972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30EBB2E-B2B5-002C-45F5-14F58E985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2670" y="4238716"/>
                <a:ext cx="119380" cy="1194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F237C4B-591A-E70D-C343-CBF3E2FB0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89020" y="308146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2255D11-DF2E-1ADC-8475-BB3051974D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2180" y="323386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6E074B1-FFAE-F5E9-A850-8ACD58322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4580" y="336086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ABD8DB4-09F5-E1D0-39BA-C6C2B92E9C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6460" y="342182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CCCC70F-FC24-4337-957C-0ACCF4263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8340" y="3203380"/>
                <a:ext cx="119380" cy="1194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F69561B-4A28-0307-FA3B-8DACC226A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140" y="3609780"/>
                <a:ext cx="119380" cy="11940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18000" rIns="0" bIns="0" rtlCol="0" anchor="ctr"/>
              <a:lstStyle/>
              <a:p>
                <a:pPr algn="ctr"/>
                <a:r>
                  <a:rPr lang="de-CH" sz="800" dirty="0">
                    <a:solidFill>
                      <a:sysClr val="windowText" lastClr="000000"/>
                    </a:solidFill>
                  </a:rPr>
                  <a:t>X</a:t>
                </a:r>
                <a:endParaRPr lang="LID4096" sz="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B3737A3-893C-8DA4-23B7-0EEA54678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00" y="3858700"/>
                <a:ext cx="119380" cy="11940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" tIns="18000" rIns="0" bIns="0" rtlCol="0" anchor="ctr"/>
              <a:lstStyle/>
              <a:p>
                <a:pPr algn="ctr"/>
                <a:r>
                  <a:rPr lang="de-CH" sz="800" dirty="0">
                    <a:solidFill>
                      <a:sysClr val="windowText" lastClr="000000"/>
                    </a:solidFill>
                  </a:rPr>
                  <a:t>Y</a:t>
                </a:r>
                <a:endParaRPr lang="LID4096" sz="8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2" name="Content Placeholder 16">
            <a:extLst>
              <a:ext uri="{FF2B5EF4-FFF2-40B4-BE49-F238E27FC236}">
                <a16:creationId xmlns:a16="http://schemas.microsoft.com/office/drawing/2014/main" id="{C6259E8E-DE3A-20DC-7100-69ADF0B9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809750"/>
            <a:ext cx="3786505" cy="360353"/>
          </a:xfrm>
        </p:spPr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color</a:t>
            </a:r>
            <a:r>
              <a:rPr lang="de-CH" dirty="0"/>
              <a:t> will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X and Y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assigned</a:t>
            </a:r>
            <a:r>
              <a:rPr lang="de-CH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7171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FD40-B944-7E31-51E6-26BF9C35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Supervised</a:t>
            </a:r>
            <a:r>
              <a:rPr lang="de-CH" dirty="0"/>
              <a:t> </a:t>
            </a:r>
            <a:r>
              <a:rPr lang="de-CH" dirty="0" err="1"/>
              <a:t>learning</a:t>
            </a:r>
            <a:r>
              <a:rPr lang="de-CH" dirty="0"/>
              <a:t> - </a:t>
            </a:r>
            <a:r>
              <a:rPr lang="de-CH" dirty="0" err="1"/>
              <a:t>kNN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E417-7A00-285A-8357-709B8D46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301E6F1-11CC-FAA3-B814-DFA6BFD15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r>
              <a:rPr lang="de-CH" dirty="0"/>
              <a:t> and Quiz</a:t>
            </a:r>
            <a:endParaRPr lang="LID4096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F9E069-4871-04F1-DB93-528D0C63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6" y="1056579"/>
            <a:ext cx="5088828" cy="32589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215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64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3849-74F9-BA5A-F155-BE54FCB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 and </a:t>
            </a:r>
            <a:r>
              <a:rPr lang="de-CH" dirty="0" err="1"/>
              <a:t>Testing</a:t>
            </a:r>
            <a:r>
              <a:rPr lang="de-CH" dirty="0"/>
              <a:t> a </a:t>
            </a:r>
            <a:r>
              <a:rPr lang="de-CH" dirty="0" err="1"/>
              <a:t>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CDEA-50B2-BDCD-428E-40FE8F07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361" y="283479"/>
            <a:ext cx="4693285" cy="1617088"/>
          </a:xfrm>
          <a:ln>
            <a:solidFill>
              <a:srgbClr val="00802F"/>
            </a:solidFill>
          </a:ln>
        </p:spPr>
        <p:txBody>
          <a:bodyPr/>
          <a:lstStyle/>
          <a:p>
            <a:pPr marL="266700" indent="-174625"/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creates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,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),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yet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perform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; i.e.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metrics</a:t>
            </a:r>
            <a:r>
              <a:rPr lang="de-CH" dirty="0"/>
              <a:t>.</a:t>
            </a:r>
          </a:p>
          <a:p>
            <a:pPr marL="266700" indent="-174625"/>
            <a:r>
              <a:rPr lang="de-CH" dirty="0"/>
              <a:t>The </a:t>
            </a:r>
            <a:r>
              <a:rPr lang="de-CH" dirty="0" err="1"/>
              <a:t>usual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defining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datasets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 err="1"/>
              <a:t>train_test_split</a:t>
            </a:r>
            <a:r>
              <a:rPr lang="de-CH" b="1" dirty="0"/>
              <a:t>() </a:t>
            </a:r>
            <a:r>
              <a:rPr lang="de-CH" dirty="0"/>
              <a:t>(per </a:t>
            </a:r>
            <a:r>
              <a:rPr lang="de-CH" dirty="0" err="1"/>
              <a:t>default</a:t>
            </a:r>
            <a:r>
              <a:rPr lang="de-CH" dirty="0"/>
              <a:t>, 75%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, 25%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).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A681-9BDC-6F33-2B30-495BAF1B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3D50-7AA1-3B44-8143-07A3394E8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r>
              <a:rPr lang="de-CH" dirty="0"/>
              <a:t> and </a:t>
            </a:r>
            <a:r>
              <a:rPr lang="de-CH" dirty="0" err="1"/>
              <a:t>quiz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DC32A-E9AF-21DA-9E05-B456D3F8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31" y="2211967"/>
            <a:ext cx="6030259" cy="2256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2159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5542C-641C-12ED-C7D5-9EA68EEA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31" y="1920484"/>
            <a:ext cx="4000500" cy="261938"/>
          </a:xfrm>
          <a:prstGeom prst="rect">
            <a:avLst/>
          </a:prstGeom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7584250F-7F65-06CC-3E09-92170C1097B1}"/>
              </a:ext>
            </a:extLst>
          </p:cNvPr>
          <p:cNvSpPr txBox="1">
            <a:spLocks/>
          </p:cNvSpPr>
          <p:nvPr/>
        </p:nvSpPr>
        <p:spPr>
          <a:xfrm>
            <a:off x="1145231" y="1515738"/>
            <a:ext cx="2187100" cy="36035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Check the documentation!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3171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3849-74F9-BA5A-F155-BE54FCB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Training and </a:t>
            </a:r>
            <a:r>
              <a:rPr lang="de-CH" dirty="0" err="1"/>
              <a:t>Testing</a:t>
            </a:r>
            <a:r>
              <a:rPr lang="de-CH" dirty="0"/>
              <a:t> a </a:t>
            </a:r>
            <a:r>
              <a:rPr lang="de-CH" dirty="0" err="1"/>
              <a:t>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CDEA-50B2-BDCD-428E-40FE8F07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361" y="283479"/>
            <a:ext cx="4693285" cy="1617088"/>
          </a:xfrm>
          <a:ln>
            <a:solidFill>
              <a:srgbClr val="00802F"/>
            </a:solidFill>
          </a:ln>
        </p:spPr>
        <p:txBody>
          <a:bodyPr/>
          <a:lstStyle/>
          <a:p>
            <a:pPr marL="266700" indent="-174625"/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creates</a:t>
            </a:r>
            <a:r>
              <a:rPr lang="de-CH" dirty="0"/>
              <a:t> a </a:t>
            </a:r>
            <a:r>
              <a:rPr lang="de-CH" dirty="0" err="1"/>
              <a:t>model</a:t>
            </a:r>
            <a:r>
              <a:rPr lang="de-CH" dirty="0"/>
              <a:t>,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), and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yet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perform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; i.e. </a:t>
            </a:r>
            <a:r>
              <a:rPr lang="de-CH" dirty="0" err="1"/>
              <a:t>calculate</a:t>
            </a:r>
            <a:r>
              <a:rPr lang="de-CH" dirty="0"/>
              <a:t> </a:t>
            </a:r>
            <a:r>
              <a:rPr lang="de-CH" dirty="0" err="1"/>
              <a:t>metrics</a:t>
            </a:r>
            <a:r>
              <a:rPr lang="de-CH" dirty="0"/>
              <a:t>.</a:t>
            </a:r>
          </a:p>
          <a:p>
            <a:pPr marL="266700" indent="-174625"/>
            <a:r>
              <a:rPr lang="de-CH" dirty="0"/>
              <a:t>The </a:t>
            </a:r>
            <a:r>
              <a:rPr lang="de-CH" dirty="0" err="1"/>
              <a:t>usual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defining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datasets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 err="1"/>
              <a:t>train_test_split</a:t>
            </a:r>
            <a:r>
              <a:rPr lang="de-CH" b="1" dirty="0"/>
              <a:t>() </a:t>
            </a:r>
            <a:r>
              <a:rPr lang="de-CH" dirty="0"/>
              <a:t>(per </a:t>
            </a:r>
            <a:r>
              <a:rPr lang="de-CH" dirty="0" err="1"/>
              <a:t>default</a:t>
            </a:r>
            <a:r>
              <a:rPr lang="de-CH" dirty="0"/>
              <a:t>, 75%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, 25%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).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A681-9BDC-6F33-2B30-495BAF1B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33D50-7AA1-3B44-8143-07A3394E8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r>
              <a:rPr lang="de-CH" dirty="0"/>
              <a:t> and </a:t>
            </a:r>
            <a:r>
              <a:rPr lang="de-CH" dirty="0" err="1"/>
              <a:t>quiz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C6593-05FE-7B13-1F74-8294A2788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82" y="2211967"/>
            <a:ext cx="6457836" cy="2256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2159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6E3A38F8-FC53-E953-A4DD-200AB2437462}"/>
              </a:ext>
            </a:extLst>
          </p:cNvPr>
          <p:cNvSpPr txBox="1">
            <a:spLocks/>
          </p:cNvSpPr>
          <p:nvPr/>
        </p:nvSpPr>
        <p:spPr>
          <a:xfrm>
            <a:off x="137160" y="754380"/>
            <a:ext cx="4084319" cy="12637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CH" sz="950" dirty="0"/>
              <a:t>Quiz </a:t>
            </a:r>
            <a:r>
              <a:rPr lang="de-CH" sz="950" dirty="0" err="1"/>
              <a:t>explanations</a:t>
            </a:r>
            <a:r>
              <a:rPr lang="de-CH" sz="950" dirty="0"/>
              <a:t>: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CH" sz="950" dirty="0"/>
              <a:t>e.g. </a:t>
            </a:r>
            <a:r>
              <a:rPr lang="de-CH" sz="950" dirty="0" err="1"/>
              <a:t>if</a:t>
            </a:r>
            <a:r>
              <a:rPr lang="de-CH" sz="950" dirty="0"/>
              <a:t> </a:t>
            </a:r>
            <a:r>
              <a:rPr lang="de-CH" sz="950" dirty="0" err="1"/>
              <a:t>the</a:t>
            </a:r>
            <a:r>
              <a:rPr lang="de-CH" sz="950" dirty="0"/>
              <a:t> </a:t>
            </a:r>
            <a:r>
              <a:rPr lang="de-CH" sz="950" dirty="0" err="1"/>
              <a:t>labels</a:t>
            </a:r>
            <a:r>
              <a:rPr lang="de-CH" sz="950" dirty="0"/>
              <a:t> </a:t>
            </a:r>
            <a:r>
              <a:rPr lang="de-CH" sz="950" dirty="0" err="1"/>
              <a:t>are</a:t>
            </a:r>
            <a:r>
              <a:rPr lang="de-CH" sz="950" dirty="0"/>
              <a:t> </a:t>
            </a:r>
            <a:r>
              <a:rPr lang="de-CH" sz="950" dirty="0" err="1"/>
              <a:t>wrong</a:t>
            </a:r>
            <a:r>
              <a:rPr lang="de-CH" sz="950" dirty="0"/>
              <a:t> </a:t>
            </a:r>
            <a:r>
              <a:rPr lang="de-CH" sz="950" dirty="0" err="1"/>
              <a:t>for</a:t>
            </a:r>
            <a:r>
              <a:rPr lang="de-CH" sz="950" dirty="0"/>
              <a:t> </a:t>
            </a:r>
            <a:r>
              <a:rPr lang="de-CH" sz="950" dirty="0" err="1"/>
              <a:t>some</a:t>
            </a:r>
            <a:r>
              <a:rPr lang="de-CH" sz="950" dirty="0"/>
              <a:t> </a:t>
            </a:r>
            <a:r>
              <a:rPr lang="de-CH" sz="950" dirty="0" err="1"/>
              <a:t>data</a:t>
            </a:r>
            <a:r>
              <a:rPr lang="de-CH" sz="950" dirty="0"/>
              <a:t>, </a:t>
            </a:r>
            <a:r>
              <a:rPr lang="de-CH" sz="950" dirty="0" err="1"/>
              <a:t>the</a:t>
            </a:r>
            <a:r>
              <a:rPr lang="de-CH" sz="950" dirty="0"/>
              <a:t> </a:t>
            </a:r>
            <a:r>
              <a:rPr lang="de-CH" sz="950" dirty="0" err="1"/>
              <a:t>model</a:t>
            </a:r>
            <a:r>
              <a:rPr lang="de-CH" sz="950" dirty="0"/>
              <a:t> will </a:t>
            </a:r>
            <a:r>
              <a:rPr lang="de-CH" sz="950" dirty="0" err="1"/>
              <a:t>learn</a:t>
            </a:r>
            <a:r>
              <a:rPr lang="de-CH" sz="950" dirty="0"/>
              <a:t> </a:t>
            </a:r>
            <a:r>
              <a:rPr lang="de-CH" sz="950" dirty="0" err="1"/>
              <a:t>incorrectly</a:t>
            </a:r>
            <a:r>
              <a:rPr lang="de-CH" sz="950" dirty="0"/>
              <a:t>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CH" sz="950" dirty="0" err="1"/>
              <a:t>We</a:t>
            </a:r>
            <a:r>
              <a:rPr lang="de-CH" sz="950" dirty="0"/>
              <a:t> </a:t>
            </a:r>
            <a:r>
              <a:rPr lang="de-CH" sz="950" dirty="0" err="1"/>
              <a:t>need</a:t>
            </a:r>
            <a:r>
              <a:rPr lang="de-CH" sz="950" dirty="0"/>
              <a:t> </a:t>
            </a:r>
            <a:r>
              <a:rPr lang="de-CH" sz="950" dirty="0" err="1"/>
              <a:t>some</a:t>
            </a:r>
            <a:r>
              <a:rPr lang="de-CH" sz="950" dirty="0"/>
              <a:t> </a:t>
            </a:r>
            <a:r>
              <a:rPr lang="de-CH" sz="950" dirty="0" err="1"/>
              <a:t>data</a:t>
            </a:r>
            <a:r>
              <a:rPr lang="de-CH" sz="950" dirty="0"/>
              <a:t> </a:t>
            </a:r>
            <a:r>
              <a:rPr lang="de-CH" sz="950" dirty="0" err="1"/>
              <a:t>to</a:t>
            </a:r>
            <a:r>
              <a:rPr lang="de-CH" sz="950" dirty="0"/>
              <a:t> </a:t>
            </a:r>
            <a:r>
              <a:rPr lang="de-CH" sz="950" dirty="0" err="1"/>
              <a:t>test</a:t>
            </a:r>
            <a:r>
              <a:rPr lang="de-CH" sz="950" dirty="0"/>
              <a:t> </a:t>
            </a:r>
            <a:r>
              <a:rPr lang="de-CH" sz="950" dirty="0" err="1"/>
              <a:t>the</a:t>
            </a:r>
            <a:r>
              <a:rPr lang="de-CH" sz="950" dirty="0"/>
              <a:t> </a:t>
            </a:r>
            <a:r>
              <a:rPr lang="de-CH" sz="950" dirty="0" err="1"/>
              <a:t>model</a:t>
            </a:r>
            <a:r>
              <a:rPr lang="de-CH" sz="950" dirty="0"/>
              <a:t> and </a:t>
            </a:r>
            <a:r>
              <a:rPr lang="de-CH" sz="950" dirty="0" err="1"/>
              <a:t>see</a:t>
            </a:r>
            <a:r>
              <a:rPr lang="de-CH" sz="950" dirty="0"/>
              <a:t> </a:t>
            </a:r>
            <a:r>
              <a:rPr lang="de-CH" sz="950" dirty="0" err="1"/>
              <a:t>how</a:t>
            </a:r>
            <a:r>
              <a:rPr lang="de-CH" sz="950" dirty="0"/>
              <a:t> </a:t>
            </a:r>
            <a:r>
              <a:rPr lang="de-CH" sz="950" dirty="0" err="1"/>
              <a:t>good</a:t>
            </a:r>
            <a:r>
              <a:rPr lang="de-CH" sz="950" dirty="0"/>
              <a:t> </a:t>
            </a:r>
            <a:r>
              <a:rPr lang="de-CH" sz="950" dirty="0" err="1"/>
              <a:t>it</a:t>
            </a:r>
            <a:r>
              <a:rPr lang="de-CH" sz="950" dirty="0"/>
              <a:t> </a:t>
            </a:r>
            <a:r>
              <a:rPr lang="de-CH" sz="950" dirty="0" err="1"/>
              <a:t>is</a:t>
            </a:r>
            <a:r>
              <a:rPr lang="de-CH" sz="950" dirty="0"/>
              <a:t>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CH" sz="950" dirty="0" err="1"/>
              <a:t>Depending</a:t>
            </a:r>
            <a:r>
              <a:rPr lang="de-CH" sz="950" dirty="0"/>
              <a:t> on </a:t>
            </a:r>
            <a:r>
              <a:rPr lang="de-CH" sz="950" dirty="0" err="1"/>
              <a:t>the</a:t>
            </a:r>
            <a:r>
              <a:rPr lang="de-CH" sz="950" dirty="0"/>
              <a:t> </a:t>
            </a:r>
            <a:r>
              <a:rPr lang="de-CH" sz="950" dirty="0" err="1"/>
              <a:t>problem</a:t>
            </a:r>
            <a:r>
              <a:rPr lang="de-CH" sz="950" dirty="0"/>
              <a:t>, a </a:t>
            </a:r>
            <a:r>
              <a:rPr lang="de-CH" sz="950" dirty="0" err="1"/>
              <a:t>method</a:t>
            </a:r>
            <a:r>
              <a:rPr lang="de-CH" sz="950" dirty="0"/>
              <a:t> </a:t>
            </a:r>
            <a:r>
              <a:rPr lang="de-CH" sz="950" dirty="0" err="1"/>
              <a:t>might</a:t>
            </a:r>
            <a:r>
              <a:rPr lang="de-CH" sz="950" dirty="0"/>
              <a:t> </a:t>
            </a:r>
            <a:r>
              <a:rPr lang="de-CH" sz="950" dirty="0" err="1"/>
              <a:t>be</a:t>
            </a:r>
            <a:r>
              <a:rPr lang="de-CH" sz="950" dirty="0"/>
              <a:t> </a:t>
            </a:r>
            <a:r>
              <a:rPr lang="de-CH" sz="950" dirty="0" err="1"/>
              <a:t>better</a:t>
            </a:r>
            <a:r>
              <a:rPr lang="de-CH" sz="950" dirty="0"/>
              <a:t>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CH" sz="950" dirty="0" err="1"/>
              <a:t>Shuffled</a:t>
            </a:r>
            <a:r>
              <a:rPr lang="de-CH" sz="950" dirty="0"/>
              <a:t> </a:t>
            </a:r>
            <a:r>
              <a:rPr lang="de-CH" sz="950" dirty="0" err="1"/>
              <a:t>data</a:t>
            </a:r>
            <a:r>
              <a:rPr lang="de-CH" sz="950" dirty="0"/>
              <a:t> </a:t>
            </a:r>
            <a:r>
              <a:rPr lang="de-CH" sz="950" dirty="0" err="1"/>
              <a:t>is</a:t>
            </a:r>
            <a:r>
              <a:rPr lang="de-CH" sz="950" dirty="0"/>
              <a:t> </a:t>
            </a:r>
            <a:r>
              <a:rPr lang="de-CH" sz="950" dirty="0" err="1"/>
              <a:t>always</a:t>
            </a:r>
            <a:r>
              <a:rPr lang="de-CH" sz="950" dirty="0"/>
              <a:t> </a:t>
            </a:r>
            <a:r>
              <a:rPr lang="de-CH" sz="950" dirty="0" err="1"/>
              <a:t>better</a:t>
            </a:r>
            <a:r>
              <a:rPr lang="de-CH" sz="950" dirty="0"/>
              <a:t> </a:t>
            </a:r>
            <a:r>
              <a:rPr lang="de-CH" sz="950" dirty="0" err="1"/>
              <a:t>to</a:t>
            </a:r>
            <a:r>
              <a:rPr lang="de-CH" sz="950" dirty="0"/>
              <a:t> </a:t>
            </a:r>
            <a:r>
              <a:rPr lang="de-CH" sz="950" dirty="0" err="1"/>
              <a:t>use</a:t>
            </a:r>
            <a:r>
              <a:rPr lang="de-CH" sz="950" dirty="0"/>
              <a:t>, </a:t>
            </a:r>
            <a:r>
              <a:rPr lang="de-CH" sz="950" dirty="0" err="1"/>
              <a:t>because</a:t>
            </a:r>
            <a:r>
              <a:rPr lang="de-CH" sz="950" dirty="0"/>
              <a:t> </a:t>
            </a:r>
            <a:r>
              <a:rPr lang="de-CH" sz="950" dirty="0" err="1"/>
              <a:t>we</a:t>
            </a:r>
            <a:r>
              <a:rPr lang="de-CH" sz="950" dirty="0"/>
              <a:t> </a:t>
            </a:r>
            <a:r>
              <a:rPr lang="de-CH" sz="950" dirty="0" err="1"/>
              <a:t>are</a:t>
            </a:r>
            <a:r>
              <a:rPr lang="de-CH" sz="950" dirty="0"/>
              <a:t> </a:t>
            </a:r>
            <a:r>
              <a:rPr lang="de-CH" sz="950" dirty="0" err="1"/>
              <a:t>sure</a:t>
            </a:r>
            <a:r>
              <a:rPr lang="de-CH" sz="950" dirty="0"/>
              <a:t> </a:t>
            </a:r>
            <a:r>
              <a:rPr lang="de-CH" sz="950" dirty="0" err="1"/>
              <a:t>that</a:t>
            </a:r>
            <a:r>
              <a:rPr lang="de-CH" sz="950" dirty="0"/>
              <a:t> </a:t>
            </a:r>
            <a:r>
              <a:rPr lang="de-CH" sz="950" dirty="0" err="1"/>
              <a:t>no</a:t>
            </a:r>
            <a:r>
              <a:rPr lang="de-CH" sz="950" dirty="0"/>
              <a:t> </a:t>
            </a:r>
            <a:r>
              <a:rPr lang="de-CH" sz="950" dirty="0" err="1"/>
              <a:t>specific</a:t>
            </a:r>
            <a:r>
              <a:rPr lang="de-CH" sz="950" dirty="0"/>
              <a:t> </a:t>
            </a:r>
            <a:r>
              <a:rPr lang="de-CH" sz="950" dirty="0" err="1"/>
              <a:t>pattern</a:t>
            </a:r>
            <a:r>
              <a:rPr lang="de-CH" sz="950" dirty="0"/>
              <a:t> </a:t>
            </a:r>
            <a:r>
              <a:rPr lang="de-CH" sz="950" dirty="0" err="1"/>
              <a:t>exists</a:t>
            </a:r>
            <a:r>
              <a:rPr lang="de-CH" sz="950" dirty="0"/>
              <a:t> in </a:t>
            </a:r>
            <a:r>
              <a:rPr lang="de-CH" sz="950" dirty="0" err="1"/>
              <a:t>the</a:t>
            </a:r>
            <a:r>
              <a:rPr lang="de-CH" sz="950" dirty="0"/>
              <a:t> </a:t>
            </a:r>
            <a:r>
              <a:rPr lang="de-CH" sz="950" dirty="0" err="1"/>
              <a:t>data</a:t>
            </a:r>
            <a:r>
              <a:rPr lang="de-CH" sz="9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42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FBC8-9BC7-FC36-F83B-D6AF2A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B49EB-CCD0-E367-1196-5883BB38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4A5EC-5442-195F-0084-A5234B56A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err="1"/>
              <a:t>Assignment</a:t>
            </a:r>
            <a:r>
              <a:rPr lang="de-CH" dirty="0"/>
              <a:t> and </a:t>
            </a:r>
            <a:r>
              <a:rPr lang="de-CH" dirty="0" err="1"/>
              <a:t>quiz</a:t>
            </a:r>
            <a:endParaRPr lang="LID4096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A1CF57-2EFE-C6A5-1C99-B99AE47C55F1}"/>
              </a:ext>
            </a:extLst>
          </p:cNvPr>
          <p:cNvSpPr txBox="1">
            <a:spLocks/>
          </p:cNvSpPr>
          <p:nvPr/>
        </p:nvSpPr>
        <p:spPr>
          <a:xfrm>
            <a:off x="4160361" y="245379"/>
            <a:ext cx="4693285" cy="1617088"/>
          </a:xfrm>
          <a:prstGeom prst="rect">
            <a:avLst/>
          </a:prstGeom>
          <a:ln>
            <a:solidFill>
              <a:srgbClr val="00802F"/>
            </a:solidFill>
          </a:ln>
        </p:spPr>
        <p:txBody>
          <a:bodyPr vert="horz" lIns="0" tIns="0" rIns="0" bIns="0" rtlCol="0">
            <a:normAutofit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4625"/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dirty="0"/>
              <a:t> – i.e.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b="1" dirty="0" err="1"/>
              <a:t>predicted</a:t>
            </a:r>
            <a:r>
              <a:rPr lang="de-CH" dirty="0"/>
              <a:t>.</a:t>
            </a:r>
          </a:p>
          <a:p>
            <a:pPr marL="266700" indent="-174625"/>
            <a:r>
              <a:rPr lang="de-CH" dirty="0"/>
              <a:t>The </a:t>
            </a:r>
            <a:r>
              <a:rPr lang="de-CH" dirty="0" err="1"/>
              <a:t>predictions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compared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b="1" dirty="0" err="1"/>
              <a:t>actual</a:t>
            </a:r>
            <a:r>
              <a:rPr lang="de-CH" b="1" dirty="0"/>
              <a:t> sample </a:t>
            </a:r>
            <a:r>
              <a:rPr lang="de-CH" b="1" dirty="0" err="1"/>
              <a:t>values</a:t>
            </a:r>
            <a:r>
              <a:rPr lang="de-CH" b="1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derive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metrics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model’s</a:t>
            </a:r>
            <a:r>
              <a:rPr lang="de-CH" dirty="0"/>
              <a:t> </a:t>
            </a:r>
            <a:r>
              <a:rPr lang="de-CH" dirty="0" err="1"/>
              <a:t>performance</a:t>
            </a:r>
            <a:endParaRPr lang="de-CH" dirty="0"/>
          </a:p>
          <a:p>
            <a:pPr marL="266700" indent="-174625"/>
            <a:endParaRPr lang="de-CH" dirty="0"/>
          </a:p>
          <a:p>
            <a:pPr marL="266700" indent="-174625"/>
            <a:r>
              <a:rPr lang="de-CH" dirty="0" err="1"/>
              <a:t>Functions</a:t>
            </a:r>
            <a:r>
              <a:rPr lang="de-CH" dirty="0"/>
              <a:t>: </a:t>
            </a:r>
            <a:r>
              <a:rPr lang="de-CH" dirty="0" err="1"/>
              <a:t>accuracy_score</a:t>
            </a:r>
            <a:r>
              <a:rPr lang="de-CH" dirty="0"/>
              <a:t>, </a:t>
            </a:r>
            <a:r>
              <a:rPr lang="de-CH" dirty="0" err="1"/>
              <a:t>precision_recall_fscore_support</a:t>
            </a:r>
            <a:r>
              <a:rPr lang="de-CH" dirty="0"/>
              <a:t>, </a:t>
            </a:r>
            <a:r>
              <a:rPr lang="de-CH" dirty="0" err="1"/>
              <a:t>classification_report</a:t>
            </a:r>
            <a:r>
              <a:rPr lang="de-CH" dirty="0"/>
              <a:t>, … And </a:t>
            </a:r>
            <a:r>
              <a:rPr lang="de-CH" dirty="0" err="1"/>
              <a:t>confusion</a:t>
            </a:r>
            <a:r>
              <a:rPr lang="de-CH" dirty="0"/>
              <a:t> </a:t>
            </a:r>
            <a:r>
              <a:rPr lang="de-CH" dirty="0" err="1"/>
              <a:t>matrix</a:t>
            </a:r>
            <a:r>
              <a:rPr lang="de-CH" dirty="0"/>
              <a:t>!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57F15-A666-2F79-201F-466F89FD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6" y="958152"/>
            <a:ext cx="3404879" cy="33872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2159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3CA2D776-52AB-DEB4-2FBC-F2C0546D2337}"/>
              </a:ext>
            </a:extLst>
          </p:cNvPr>
          <p:cNvSpPr txBox="1">
            <a:spLocks/>
          </p:cNvSpPr>
          <p:nvPr/>
        </p:nvSpPr>
        <p:spPr>
          <a:xfrm>
            <a:off x="4160361" y="2152917"/>
            <a:ext cx="4503143" cy="2793207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We’re given the following confusion matrix, where the meaning of the rows and columns is the same as in the </a:t>
            </a:r>
            <a:r>
              <a:rPr lang="en-US" dirty="0" err="1"/>
              <a:t>sklearn</a:t>
            </a:r>
            <a:r>
              <a:rPr lang="en-US" dirty="0"/>
              <a:t> confusion matrix.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i.e. rows represent the actual classes, the columns the predictions!</a:t>
            </a:r>
            <a:endParaRPr lang="en-US" dirty="0"/>
          </a:p>
          <a:p>
            <a:pPr marL="0" indent="0">
              <a:spcAft>
                <a:spcPts val="1200"/>
              </a:spcAft>
            </a:pPr>
            <a:r>
              <a:rPr lang="en-US" b="1" dirty="0"/>
              <a:t>For which of the 3 classes does the predictor work best?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“Green lizard predicted 16 times, but in reality was 10 times indeed green lizard”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Ratio 10/16, so predictions were correct around 62.5% of the time.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“Yellow lizard predicted 39 times, but in reality was 30 times indeed yellow lizard”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Ratio 30/39, so predictions were correct around 76.2% of the time.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“Blue lizard predicted 26 times, but in reality was 15 times indeed yellow lizard”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Ratio 15/26, so predictions were correct around 56.7% of the time.</a:t>
            </a:r>
          </a:p>
          <a:p>
            <a:pPr marL="0" indent="0">
              <a:spcAft>
                <a:spcPts val="1200"/>
              </a:spcAft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Yellow lizard wins!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2651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_Theme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Theme" id="{14AC96C4-A653-419B-9F98-BCEAB59CA431}" vid="{36A816B0-F4C2-482D-BABA-E7D145EB4E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17C11-67CF-41FA-9001-5446285FBB5A}">
  <we:reference id="0978a9cb-a548-4218-ab38-75ef22e0bf01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3AC0B29D543742836C64EC22DE252D" ma:contentTypeVersion="13" ma:contentTypeDescription="Ein neues Dokument erstellen." ma:contentTypeScope="" ma:versionID="814623bd1b208c8e2728636917ecc60c">
  <xsd:schema xmlns:xsd="http://www.w3.org/2001/XMLSchema" xmlns:xs="http://www.w3.org/2001/XMLSchema" xmlns:p="http://schemas.microsoft.com/office/2006/metadata/properties" xmlns:ns2="180db94c-82de-4c89-acb5-d41e1b03bacc" xmlns:ns3="5dc96929-7643-4924-91c0-9b0ff054556d" targetNamespace="http://schemas.microsoft.com/office/2006/metadata/properties" ma:root="true" ma:fieldsID="7d38a92b6e51b0d462779dd5691c4c23" ns2:_="" ns3:_="">
    <xsd:import namespace="180db94c-82de-4c89-acb5-d41e1b03bacc"/>
    <xsd:import namespace="5dc96929-7643-4924-91c0-9b0ff05455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b94c-82de-4c89-acb5-d41e1b03b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96929-7643-4924-91c0-9b0ff05455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37732f-bc61-4787-ba39-90e4ba434c8f}" ma:internalName="TaxCatchAll" ma:showField="CatchAllData" ma:web="5dc96929-7643-4924-91c0-9b0ff0545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c96929-7643-4924-91c0-9b0ff054556d" xsi:nil="true"/>
    <lcf76f155ced4ddcb4097134ff3c332f xmlns="180db94c-82de-4c89-acb5-d41e1b03bac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58EE5D-FFA2-4E37-B7C0-8648018887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db94c-82de-4c89-acb5-d41e1b03bacc"/>
    <ds:schemaRef ds:uri="5dc96929-7643-4924-91c0-9b0ff05455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AAF511-705D-4D22-B307-3E69187406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6C3C9-FB59-4473-BC1F-8644C613D910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5dc96929-7643-4924-91c0-9b0ff054556d"/>
    <ds:schemaRef ds:uri="180db94c-82de-4c89-acb5-d41e1b03ba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SCS_Theme</Template>
  <TotalTime>0</TotalTime>
  <Words>1159</Words>
  <Application>Microsoft Office PowerPoint</Application>
  <PresentationFormat>On-screen Show (16:9)</PresentationFormat>
  <Paragraphs>136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Gill Alt One MT Light</vt:lpstr>
      <vt:lpstr>Gill Sans Nova</vt:lpstr>
      <vt:lpstr>Gill Sans Nova Light</vt:lpstr>
      <vt:lpstr>Raleway</vt:lpstr>
      <vt:lpstr>Wingdings</vt:lpstr>
      <vt:lpstr>SCS_Theme</vt:lpstr>
      <vt:lpstr>think-cell Folie</vt:lpstr>
      <vt:lpstr>Grundlagen und Methoden  der Informatik</vt:lpstr>
      <vt:lpstr>Today’s Menu</vt:lpstr>
      <vt:lpstr>1. Discussion of Quiz 11 &amp; Assignment 11 </vt:lpstr>
      <vt:lpstr>Supervised vs. Unsupervised learning </vt:lpstr>
      <vt:lpstr>Supervised learning - kNN</vt:lpstr>
      <vt:lpstr>Supervised learning - kNN</vt:lpstr>
      <vt:lpstr>Training and Testing a model</vt:lpstr>
      <vt:lpstr>Training and Testing a model</vt:lpstr>
      <vt:lpstr>Metrics</vt:lpstr>
      <vt:lpstr>Metrics</vt:lpstr>
      <vt:lpstr>   Lecture Content  </vt:lpstr>
      <vt:lpstr>Which Algorithm should I use?</vt:lpstr>
      <vt:lpstr>Overfitting / Underfitting</vt:lpstr>
      <vt:lpstr>Classify text (bag of words)</vt:lpstr>
      <vt:lpstr>Classify text (tf.idf)</vt:lpstr>
      <vt:lpstr>K-Fold split</vt:lpstr>
      <vt:lpstr>Exam Preparation</vt:lpstr>
      <vt:lpstr>How to prepare for the exam…</vt:lpstr>
      <vt:lpstr>   Good luck with the exam!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Methods of  Computer Science</dc:title>
  <dc:creator>Stephan Aier</dc:creator>
  <cp:lastModifiedBy>Dominik Buchegger</cp:lastModifiedBy>
  <cp:revision>39</cp:revision>
  <dcterms:created xsi:type="dcterms:W3CDTF">2022-09-12T10:36:05Z</dcterms:created>
  <dcterms:modified xsi:type="dcterms:W3CDTF">2023-12-31T15:45:02Z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0x010100BA3AC0B29D543742836C64EC22DE252D</vt:lpwstr>
  </property>
  <property fmtid="{D5CDD505-2E9C-101B-9397-08002B2CF9AE}" pid="3" name="MediaServiceImageTags">
    <vt:lpwstr/>
  </property>
</Properties>
</file>